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7" r:id="rId5"/>
    <p:sldId id="259" r:id="rId6"/>
    <p:sldId id="260" r:id="rId7"/>
    <p:sldId id="266" r:id="rId8"/>
    <p:sldId id="276" r:id="rId9"/>
    <p:sldId id="264" r:id="rId10"/>
    <p:sldId id="268" r:id="rId11"/>
    <p:sldId id="270" r:id="rId12"/>
    <p:sldId id="271" r:id="rId13"/>
    <p:sldId id="272" r:id="rId14"/>
    <p:sldId id="258" r:id="rId15"/>
    <p:sldId id="273" r:id="rId16"/>
    <p:sldId id="275" r:id="rId17"/>
    <p:sldId id="267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176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8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9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0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6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F113-38A5-45CD-9C4B-53F837939388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89AEF-8F3A-4714-8493-595D508EF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4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28500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 smtClean="0"/>
              <a:t>LEAF COLOR CHART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7471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Tool for real time N management</a:t>
            </a:r>
            <a:endParaRPr lang="en-US" sz="3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2" y="1995049"/>
            <a:ext cx="7046781" cy="3606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582" y="5545777"/>
            <a:ext cx="650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James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Lasquites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351"/>
            <a:ext cx="10515600" cy="1325563"/>
          </a:xfrm>
        </p:spPr>
        <p:txBody>
          <a:bodyPr/>
          <a:lstStyle/>
          <a:p>
            <a:r>
              <a:rPr lang="en-US" dirty="0" smtClean="0"/>
              <a:t>How to Use LCC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Select plants for testing </a:t>
            </a:r>
          </a:p>
          <a:p>
            <a:pPr marL="0" indent="0">
              <a:buNone/>
            </a:pPr>
            <a:r>
              <a:rPr lang="en-US" dirty="0" smtClean="0"/>
              <a:t>	Randomly </a:t>
            </a:r>
            <a:r>
              <a:rPr lang="en-US" dirty="0"/>
              <a:t>select at least 10 disease-free rice plants or hills in a </a:t>
            </a:r>
            <a:r>
              <a:rPr lang="en-US" dirty="0" smtClean="0"/>
              <a:t>	field</a:t>
            </a:r>
            <a:r>
              <a:rPr lang="en-US" dirty="0"/>
              <a:t>, where plant population is uniform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Match the leaf to the chart</a:t>
            </a:r>
          </a:p>
          <a:p>
            <a:pPr marL="0" indent="0">
              <a:buNone/>
            </a:pPr>
            <a:r>
              <a:rPr lang="en-US" dirty="0" smtClean="0"/>
              <a:t>	Select </a:t>
            </a:r>
            <a:r>
              <a:rPr lang="en-US" dirty="0"/>
              <a:t>the topmost, youngest, fully expanded leaf from each hill </a:t>
            </a:r>
            <a:r>
              <a:rPr lang="en-US" dirty="0" smtClean="0"/>
              <a:t>	or </a:t>
            </a:r>
            <a:r>
              <a:rPr lang="en-US" dirty="0"/>
              <a:t>plant. This part best reflects the N status of the plants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Place </a:t>
            </a:r>
            <a:r>
              <a:rPr lang="en-US" dirty="0"/>
              <a:t>the middle part of the leaf on the LCC and compare its </a:t>
            </a:r>
            <a:r>
              <a:rPr lang="en-US" dirty="0" smtClean="0"/>
              <a:t>	color </a:t>
            </a:r>
            <a:r>
              <a:rPr lang="en-US" dirty="0"/>
              <a:t>with the color panels. Do not detach or destroy the leaf.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351"/>
            <a:ext cx="10515600" cy="1325563"/>
          </a:xfrm>
        </p:spPr>
        <p:txBody>
          <a:bodyPr/>
          <a:lstStyle/>
          <a:p>
            <a:r>
              <a:rPr lang="en-US" dirty="0" smtClean="0"/>
              <a:t>How to Use LCC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Measure the leaf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color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800" dirty="0" smtClean="0"/>
              <a:t>leaf </a:t>
            </a:r>
            <a:r>
              <a:rPr lang="en-US" sz="2800" dirty="0"/>
              <a:t>color </a:t>
            </a:r>
            <a:r>
              <a:rPr lang="en-US" sz="2800" dirty="0" smtClean="0"/>
              <a:t>should be measured under </a:t>
            </a:r>
            <a:r>
              <a:rPr lang="en-US" sz="2800" dirty="0"/>
              <a:t>the shade of your body. Direct sunlight affects leaf color readings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If possible, the same person should read the LCC at the same time of the day, every time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If the color of a rice leaf is in between two shades, take the average of the two values as the </a:t>
            </a:r>
            <a:r>
              <a:rPr lang="en-US" sz="2800" dirty="0" smtClean="0"/>
              <a:t>reading (ex.  </a:t>
            </a:r>
            <a:r>
              <a:rPr lang="en-US" sz="2800" dirty="0"/>
              <a:t>if the color is in between 3 and 4, the reading should be </a:t>
            </a:r>
            <a:r>
              <a:rPr lang="en-US" sz="2800" dirty="0" smtClean="0"/>
              <a:t>3.5)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LCC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Determine the average LCC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Take </a:t>
            </a:r>
            <a:r>
              <a:rPr lang="en-US" dirty="0"/>
              <a:t>the reading of the 10 leaves, and determine the average. If </a:t>
            </a:r>
            <a:r>
              <a:rPr lang="en-US" dirty="0" smtClean="0"/>
              <a:t>	the </a:t>
            </a:r>
            <a:r>
              <a:rPr lang="en-US" dirty="0"/>
              <a:t>color is </a:t>
            </a:r>
            <a:r>
              <a:rPr lang="en-US" dirty="0" smtClean="0"/>
              <a:t>3.5 or less, </a:t>
            </a:r>
            <a:r>
              <a:rPr lang="en-US" dirty="0"/>
              <a:t>N fertilizer top dressing is </a:t>
            </a:r>
            <a:r>
              <a:rPr lang="en-US" dirty="0" smtClean="0"/>
              <a:t>needed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84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60571" y="2438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Using the LCC </a:t>
            </a:r>
            <a:endParaRPr lang="en-US" b="1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R="1400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Photos from Witt et al. (2002)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472" y="127785"/>
            <a:ext cx="1067850" cy="6459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22" y="127785"/>
            <a:ext cx="2593350" cy="64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seminarreal-timenmgtinrice-131118061053-phpapp02/95/realtime-nitrogen-management-in-rice-53-638.jpg?cb=13847768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88" y="384318"/>
            <a:ext cx="8287782" cy="62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5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673" y="246205"/>
            <a:ext cx="5555750" cy="5777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7683" y="246205"/>
            <a:ext cx="4583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key sites in Asia (Irrigated rice)</a:t>
            </a:r>
          </a:p>
          <a:p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Vietnam (2) 	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Philippines</a:t>
            </a:r>
          </a:p>
          <a:p>
            <a:pPr marL="342900" indent="-342900">
              <a:buAutoNum type="arabicPeriod" startAt="3"/>
            </a:pPr>
            <a:r>
              <a:rPr lang="en-US" sz="2400" dirty="0" smtClean="0"/>
              <a:t>Indonesia</a:t>
            </a:r>
          </a:p>
          <a:p>
            <a:pPr marL="342900" indent="-342900">
              <a:buAutoNum type="arabicPeriod" startAt="3"/>
            </a:pPr>
            <a:r>
              <a:rPr lang="en-US" sz="2400" dirty="0" smtClean="0"/>
              <a:t> India (2)</a:t>
            </a:r>
          </a:p>
          <a:p>
            <a:pPr marL="342900" indent="-342900">
              <a:buAutoNum type="arabicPeriod" startAt="3"/>
            </a:pPr>
            <a:r>
              <a:rPr lang="en-US" sz="2400" dirty="0"/>
              <a:t> </a:t>
            </a:r>
            <a:r>
              <a:rPr lang="en-US" sz="2400" dirty="0" smtClean="0"/>
              <a:t>China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673" y="6127668"/>
            <a:ext cx="641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(Witt, J.M.C.A. </a:t>
            </a:r>
            <a:r>
              <a:rPr lang="en-US" dirty="0" err="1" smtClean="0"/>
              <a:t>Pasuquin</a:t>
            </a:r>
            <a:r>
              <a:rPr lang="en-US" dirty="0" smtClean="0"/>
              <a:t>, R. Mutters, and R.J. </a:t>
            </a:r>
            <a:r>
              <a:rPr lang="en-US" dirty="0" err="1" smtClean="0"/>
              <a:t>Buresh</a:t>
            </a:r>
            <a:r>
              <a:rPr lang="en-US" dirty="0" smtClean="0"/>
              <a:t>, 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using LCC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Saves 18-36lbs N/acres (39lbs-78lbs Urea/acre)</a:t>
            </a:r>
          </a:p>
          <a:p>
            <a:endParaRPr lang="en-US" sz="3200" dirty="0"/>
          </a:p>
          <a:p>
            <a:r>
              <a:rPr lang="en-US" sz="3200" dirty="0" smtClean="0"/>
              <a:t>Average Grain Yield Increase of .669 tons/acre</a:t>
            </a:r>
          </a:p>
          <a:p>
            <a:endParaRPr lang="en-US" sz="3200" dirty="0"/>
          </a:p>
          <a:p>
            <a:r>
              <a:rPr lang="en-US" sz="3200" dirty="0" smtClean="0"/>
              <a:t>Additional profit of US $ (20-56)/acre per season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8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3" y="28199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89800"/>
              </p:ext>
            </p:extLst>
          </p:nvPr>
        </p:nvGraphicFramePr>
        <p:xfrm>
          <a:off x="273132" y="391886"/>
          <a:ext cx="11614069" cy="5878281"/>
        </p:xfrm>
        <a:graphic>
          <a:graphicData uri="http://schemas.openxmlformats.org/drawingml/2006/table">
            <a:tbl>
              <a:tblPr/>
              <a:tblGrid>
                <a:gridCol w="1297451"/>
                <a:gridCol w="1549382"/>
                <a:gridCol w="1565550"/>
                <a:gridCol w="2224227"/>
                <a:gridCol w="1659153"/>
                <a:gridCol w="1659153"/>
                <a:gridCol w="1659153"/>
              </a:tblGrid>
              <a:tr h="560757">
                <a:tc rowSpan="2">
                  <a:txBody>
                    <a:bodyPr/>
                    <a:lstStyle/>
                    <a:p>
                      <a:r>
                        <a:rPr lang="en-US" sz="1800" b="1" dirty="0"/>
                        <a:t>Country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Irrigated rice area, '000 </a:t>
                      </a:r>
                      <a:r>
                        <a:rPr lang="en-US" sz="1800" b="1" dirty="0" smtClean="0"/>
                        <a:t>ha</a:t>
                      </a:r>
                      <a:endParaRPr lang="en-US" sz="1800" b="1" dirty="0"/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Mean number of crops per year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Saving in urea per year*, '000 t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2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25% farmers use LCC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50% farmers use LCC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75% farmers use LCC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100% farmers use LCC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/>
                        <a:t>Bangladesh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3,488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87.2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261.6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261.6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348.8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/>
                        <a:t>India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22,250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417.2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834.4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1,251.6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1,668.8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/>
                        <a:t>Indonesia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6,318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158.0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316.0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474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632.0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/>
                        <a:t>Philippines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2,248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56.2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112.4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168.6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224.8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/>
                        <a:t>Thailand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1,960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49.0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98.0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147.0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196.0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/>
                        <a:t>Vietnam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3,978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99.5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199.0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297.7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398.0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en-US" sz="1800" b="1" dirty="0"/>
                        <a:t>Asia </a:t>
                      </a:r>
                      <a:r>
                        <a:rPr lang="en-US" sz="1400" b="1" dirty="0"/>
                        <a:t>(- China)</a:t>
                      </a:r>
                      <a:endParaRPr lang="en-US" sz="14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--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--</a:t>
                      </a:r>
                      <a:endParaRPr lang="en-US" sz="18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999.7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1,999.4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2,999.1</a:t>
                      </a:r>
                      <a:endParaRPr lang="en-US" sz="180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3,998.8</a:t>
                      </a:r>
                      <a:endParaRPr lang="en-US" sz="1800" dirty="0"/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2701" y="6341423"/>
            <a:ext cx="450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www.nitrogenparameters.com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fz.de/export/data/1/28123_alarm_irri_phil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56" y="81593"/>
            <a:ext cx="10030284" cy="668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5356" y="6381878"/>
            <a:ext cx="442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International Rice Research Institute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5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COLOR 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-First developed in Japan in late ‘80s</a:t>
            </a:r>
          </a:p>
          <a:p>
            <a:pPr marL="0" indent="0">
              <a:buNone/>
            </a:pPr>
            <a:r>
              <a:rPr lang="en-US" dirty="0" smtClean="0"/>
              <a:t>-Further developed by: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University of California Cooperative Extension (UCCE)</a:t>
            </a:r>
          </a:p>
          <a:p>
            <a:pPr marL="0" indent="0">
              <a:buNone/>
            </a:pPr>
            <a:r>
              <a:rPr lang="en-US" dirty="0" smtClean="0"/>
              <a:t>	  International Rice Research Institute (IRRI)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</a:t>
            </a:r>
            <a:r>
              <a:rPr lang="en-US" dirty="0" err="1" smtClean="0"/>
              <a:t>Zejiang</a:t>
            </a:r>
            <a:r>
              <a:rPr lang="en-US" dirty="0" smtClean="0"/>
              <a:t> agricultural University (ZAU) and   </a:t>
            </a:r>
          </a:p>
          <a:p>
            <a:pPr marL="0" indent="0">
              <a:buNone/>
            </a:pPr>
            <a:r>
              <a:rPr lang="en-US" dirty="0" smtClean="0"/>
              <a:t>	  Philippine Rice Research Institute (</a:t>
            </a:r>
            <a:r>
              <a:rPr lang="en-US" dirty="0" err="1" smtClean="0"/>
              <a:t>PhilRice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-Released in 2003</a:t>
            </a:r>
          </a:p>
        </p:txBody>
      </p:sp>
    </p:spTree>
    <p:extLst>
      <p:ext uri="{BB962C8B-B14F-4D97-AF65-F5344CB8AC3E}">
        <p14:creationId xmlns:p14="http://schemas.microsoft.com/office/powerpoint/2010/main" val="8777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Color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Leaf </a:t>
            </a:r>
            <a:r>
              <a:rPr lang="en-US" dirty="0" smtClean="0"/>
              <a:t>color </a:t>
            </a:r>
            <a:r>
              <a:rPr lang="en-US" dirty="0"/>
              <a:t>chart (LCC) is </a:t>
            </a:r>
            <a:r>
              <a:rPr lang="en-US" dirty="0" smtClean="0"/>
              <a:t>a reliable </a:t>
            </a:r>
            <a:r>
              <a:rPr lang="en-US" dirty="0"/>
              <a:t>tool for real time N management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be used for rapid and reliable monitoring </a:t>
            </a:r>
            <a:r>
              <a:rPr lang="en-US" dirty="0" smtClean="0"/>
              <a:t>of relative </a:t>
            </a:r>
            <a:r>
              <a:rPr lang="en-US" dirty="0"/>
              <a:t>greenness of the leaf as an indicator of leaf </a:t>
            </a:r>
            <a:r>
              <a:rPr lang="en-US" dirty="0" smtClean="0"/>
              <a:t>N status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5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COLOR CHART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6436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nitrogenparameters.com/images/maizea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51" y="1604755"/>
            <a:ext cx="3593824" cy="2443802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itrogenparameters.com/images/whe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92" y="1604756"/>
            <a:ext cx="3593822" cy="2443801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ropscience.org.au/icsc2004/poster/2/5/1/338_balasubramanian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8" y="1604757"/>
            <a:ext cx="3254112" cy="2443801"/>
          </a:xfrm>
          <a:prstGeom prst="rect">
            <a:avLst/>
          </a:prstGeom>
          <a:solidFill>
            <a:srgbClr val="660033"/>
          </a:solidFill>
          <a:ln w="571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847739" y="4238128"/>
            <a:ext cx="123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RICE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531849" y="4226255"/>
            <a:ext cx="123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CORN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24945" y="4238128"/>
            <a:ext cx="1571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3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Chlorophyll meter  vs  Leaf Color Chart</a:t>
            </a:r>
            <a:endParaRPr lang="en-US" dirty="0"/>
          </a:p>
        </p:txBody>
      </p:sp>
      <p:pic>
        <p:nvPicPr>
          <p:cNvPr id="3074" name="Picture 2" descr="http://www.cropscience.org.au/icsc2004/poster/2/5/1/338_balasubramanian-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1679"/>
            <a:ext cx="4351317" cy="32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ropscience.org.au/icsc2004/poster/2/5/1/338_balasubramanian-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52" y="1571676"/>
            <a:ext cx="4345588" cy="32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3852" y="4902533"/>
            <a:ext cx="342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cost</a:t>
            </a:r>
          </a:p>
          <a:p>
            <a:r>
              <a:rPr lang="en-US" dirty="0" smtClean="0"/>
              <a:t>Sunlight (light source)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58686" y="4890653"/>
            <a:ext cx="3420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Expensive </a:t>
            </a:r>
          </a:p>
          <a:p>
            <a:r>
              <a:rPr lang="en-US" dirty="0" smtClean="0"/>
              <a:t>Battery operated</a:t>
            </a:r>
          </a:p>
          <a:p>
            <a:r>
              <a:rPr lang="en-US" dirty="0" smtClean="0"/>
              <a:t>Active sensor (LED)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879" y="190005"/>
            <a:ext cx="5178503" cy="2315689"/>
          </a:xfrm>
          <a:prstGeom prst="rect">
            <a:avLst/>
          </a:prstGeom>
        </p:spPr>
      </p:pic>
      <p:pic>
        <p:nvPicPr>
          <p:cNvPr id="4" name="Picture 6" descr="http://www2.philrice.gov.ph/images/other_products/diagnostic/big/lcc%20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61" y="3809787"/>
            <a:ext cx="4322618" cy="2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ropscience.org.au/icsc2004/poster/2/5/1/338_balasubramanian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26" y="2587886"/>
            <a:ext cx="3882508" cy="2915719"/>
          </a:xfrm>
          <a:prstGeom prst="rect">
            <a:avLst/>
          </a:prstGeom>
          <a:solidFill>
            <a:srgbClr val="660033"/>
          </a:solidFill>
          <a:ln w="57150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66410" y="190005"/>
            <a:ext cx="662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Leaf Color Chart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726378" y="1745672"/>
            <a:ext cx="6056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994568" y="4760094"/>
            <a:ext cx="6056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00313" y="5970535"/>
            <a:ext cx="6056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265226" y="2083105"/>
            <a:ext cx="3325091" cy="12618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Standardized leaf color chart </a:t>
            </a:r>
            <a:r>
              <a:rPr lang="en-US" dirty="0" smtClean="0"/>
              <a:t>(developed by UCCE* in collaboration with IRRI**) released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8" y="279761"/>
            <a:ext cx="8828121" cy="627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4577" y="6460059"/>
            <a:ext cx="209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Buresh,R.J</a:t>
            </a:r>
            <a:r>
              <a:rPr lang="en-US" dirty="0" smtClean="0"/>
              <a:t>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egional.org.au/au/asa/2004/poster/2/5/1/918_wittc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18" y="124373"/>
            <a:ext cx="6389063" cy="540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7285" y="5609690"/>
            <a:ext cx="99248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54545"/>
                </a:solidFill>
                <a:latin typeface="Verdana" panose="020B0604030504040204" pitchFamily="34" charset="0"/>
              </a:rPr>
              <a:t>Predicted and measured leaf N </a:t>
            </a:r>
            <a:r>
              <a:rPr lang="en-US" sz="1600" dirty="0" smtClean="0">
                <a:solidFill>
                  <a:srgbClr val="454545"/>
                </a:solidFill>
                <a:latin typeface="Verdana" panose="020B0604030504040204" pitchFamily="34" charset="0"/>
              </a:rPr>
              <a:t>content  </a:t>
            </a:r>
            <a:r>
              <a:rPr lang="en-US" sz="1600" dirty="0" err="1" smtClean="0">
                <a:solidFill>
                  <a:srgbClr val="454545"/>
                </a:solidFill>
                <a:latin typeface="Verdana" panose="020B0604030504040204" pitchFamily="34" charset="0"/>
              </a:rPr>
              <a:t>N</a:t>
            </a:r>
            <a:r>
              <a:rPr lang="en-US" sz="1600" baseline="-25000" dirty="0" err="1" smtClean="0">
                <a:solidFill>
                  <a:srgbClr val="454545"/>
                </a:solidFill>
                <a:latin typeface="Verdana" panose="020B0604030504040204" pitchFamily="34" charset="0"/>
              </a:rPr>
              <a:t>dw</a:t>
            </a:r>
            <a:r>
              <a:rPr lang="en-US" sz="1600" dirty="0">
                <a:solidFill>
                  <a:srgbClr val="454545"/>
                </a:solidFill>
                <a:latin typeface="Verdana" panose="020B0604030504040204" pitchFamily="34" charset="0"/>
              </a:rPr>
              <a:t> = leaf N per unit dry </a:t>
            </a:r>
            <a:r>
              <a:rPr lang="en-US" sz="1600" dirty="0" smtClean="0">
                <a:solidFill>
                  <a:srgbClr val="454545"/>
                </a:solidFill>
                <a:latin typeface="Verdana" panose="020B0604030504040204" pitchFamily="34" charset="0"/>
              </a:rPr>
              <a:t>weight, MT </a:t>
            </a:r>
            <a:r>
              <a:rPr lang="en-US" sz="1600" dirty="0">
                <a:solidFill>
                  <a:srgbClr val="454545"/>
                </a:solidFill>
                <a:latin typeface="Verdana" panose="020B0604030504040204" pitchFamily="34" charset="0"/>
              </a:rPr>
              <a:t>= mid </a:t>
            </a:r>
            <a:r>
              <a:rPr lang="en-US" sz="1600" dirty="0" err="1">
                <a:solidFill>
                  <a:srgbClr val="454545"/>
                </a:solidFill>
                <a:latin typeface="Verdana" panose="020B0604030504040204" pitchFamily="34" charset="0"/>
              </a:rPr>
              <a:t>tillering</a:t>
            </a:r>
            <a:r>
              <a:rPr lang="en-US" sz="1600" dirty="0">
                <a:solidFill>
                  <a:srgbClr val="454545"/>
                </a:solidFill>
                <a:latin typeface="Verdana" panose="020B0604030504040204" pitchFamily="34" charset="0"/>
              </a:rPr>
              <a:t>, PI = panicle initiation, BO = booting</a:t>
            </a:r>
            <a:r>
              <a:rPr lang="en-US" sz="1600" dirty="0" smtClean="0">
                <a:solidFill>
                  <a:srgbClr val="454545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n-US" sz="1600" b="1" dirty="0"/>
              <a:t>Christian Witt</a:t>
            </a:r>
            <a:r>
              <a:rPr lang="en-US" sz="1600" b="1" baseline="30000" dirty="0"/>
              <a:t>1, 2</a:t>
            </a:r>
            <a:r>
              <a:rPr lang="en-US" sz="1600" b="1" dirty="0"/>
              <a:t>, Julie Mae Cabrera-Pasuquin</a:t>
            </a:r>
            <a:r>
              <a:rPr lang="en-US" sz="1600" b="1" baseline="30000" dirty="0"/>
              <a:t>2</a:t>
            </a:r>
            <a:r>
              <a:rPr lang="en-US" sz="1600" b="1" dirty="0"/>
              <a:t> and Randall G. </a:t>
            </a:r>
            <a:r>
              <a:rPr lang="en-US" sz="1600" b="1" dirty="0" smtClean="0"/>
              <a:t>Mutters</a:t>
            </a:r>
            <a:r>
              <a:rPr lang="en-US" sz="1600" b="1" baseline="30000" dirty="0" smtClean="0"/>
              <a:t>3,</a:t>
            </a:r>
            <a:r>
              <a:rPr lang="en-US" sz="1600" b="1" dirty="0" smtClean="0"/>
              <a:t> 2004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826327" y="1845740"/>
            <a:ext cx="16269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26195" y="1401288"/>
            <a:ext cx="2637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54545"/>
                </a:solidFill>
                <a:latin typeface="Verdana" panose="020B0604030504040204" pitchFamily="34" charset="0"/>
              </a:rPr>
              <a:t>Data from 2001 </a:t>
            </a:r>
            <a:r>
              <a:rPr lang="en-US" dirty="0">
                <a:solidFill>
                  <a:srgbClr val="454545"/>
                </a:solidFill>
                <a:latin typeface="Verdana" panose="020B0604030504040204" pitchFamily="34" charset="0"/>
              </a:rPr>
              <a:t>Dry season (DS) and Wet Season (WS).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 Color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Since its introduction in December 2003, more than 250,000 units of the 4-panel LCC have been produced and distributed to Asian rice farmers in Bangladesh, China, India, Indonesia, Myanmar, the Philippines</a:t>
            </a:r>
            <a:endParaRPr lang="en-US" sz="2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35" y="3004458"/>
            <a:ext cx="7046781" cy="36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462</Words>
  <Application>Microsoft Office PowerPoint</Application>
  <PresentationFormat>Widescreen</PresentationFormat>
  <Paragraphs>137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Office Theme</vt:lpstr>
      <vt:lpstr>LEAF COLOR CHART </vt:lpstr>
      <vt:lpstr>LEAF COLOR CHART </vt:lpstr>
      <vt:lpstr>Leaf Color Chart</vt:lpstr>
      <vt:lpstr>LEAF COLOR CHART </vt:lpstr>
      <vt:lpstr>Chlorophyll meter  vs  Leaf Color Chart</vt:lpstr>
      <vt:lpstr>PowerPoint Presentation</vt:lpstr>
      <vt:lpstr>PowerPoint Presentation</vt:lpstr>
      <vt:lpstr>PowerPoint Presentation</vt:lpstr>
      <vt:lpstr>Leaf Color Chart</vt:lpstr>
      <vt:lpstr>How to Use LCC</vt:lpstr>
      <vt:lpstr>How to Use LCC</vt:lpstr>
      <vt:lpstr>How to Use LCC</vt:lpstr>
      <vt:lpstr>PowerPoint Presentation</vt:lpstr>
      <vt:lpstr>PowerPoint Presentation</vt:lpstr>
      <vt:lpstr>PowerPoint Presentation</vt:lpstr>
      <vt:lpstr>Benefit of using LCC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LEAF COLOR CHART</dc:title>
  <dc:creator>Lasquites, James Jade</dc:creator>
  <cp:lastModifiedBy>Lasquites, James Jade</cp:lastModifiedBy>
  <cp:revision>47</cp:revision>
  <dcterms:created xsi:type="dcterms:W3CDTF">2015-04-15T16:04:02Z</dcterms:created>
  <dcterms:modified xsi:type="dcterms:W3CDTF">2015-04-20T18:50:10Z</dcterms:modified>
</cp:coreProperties>
</file>