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673" r:id="rId3"/>
    <p:sldMasterId id="2147484090" r:id="rId4"/>
  </p:sldMasterIdLst>
  <p:notesMasterIdLst>
    <p:notesMasterId r:id="rId55"/>
  </p:notesMasterIdLst>
  <p:handoutMasterIdLst>
    <p:handoutMasterId r:id="rId56"/>
  </p:handoutMasterIdLst>
  <p:sldIdLst>
    <p:sldId id="261" r:id="rId5"/>
    <p:sldId id="341" r:id="rId6"/>
    <p:sldId id="263" r:id="rId7"/>
    <p:sldId id="314" r:id="rId8"/>
    <p:sldId id="315" r:id="rId9"/>
    <p:sldId id="316" r:id="rId10"/>
    <p:sldId id="317" r:id="rId11"/>
    <p:sldId id="318" r:id="rId12"/>
    <p:sldId id="264" r:id="rId13"/>
    <p:sldId id="265" r:id="rId14"/>
    <p:sldId id="293" r:id="rId15"/>
    <p:sldId id="276" r:id="rId16"/>
    <p:sldId id="294" r:id="rId17"/>
    <p:sldId id="325" r:id="rId18"/>
    <p:sldId id="326" r:id="rId19"/>
    <p:sldId id="277" r:id="rId20"/>
    <p:sldId id="267" r:id="rId21"/>
    <p:sldId id="282" r:id="rId22"/>
    <p:sldId id="290" r:id="rId23"/>
    <p:sldId id="296" r:id="rId24"/>
    <p:sldId id="298" r:id="rId25"/>
    <p:sldId id="299" r:id="rId26"/>
    <p:sldId id="297" r:id="rId27"/>
    <p:sldId id="300" r:id="rId28"/>
    <p:sldId id="301" r:id="rId29"/>
    <p:sldId id="269" r:id="rId30"/>
    <p:sldId id="312" r:id="rId31"/>
    <p:sldId id="278" r:id="rId32"/>
    <p:sldId id="279" r:id="rId33"/>
    <p:sldId id="281" r:id="rId34"/>
    <p:sldId id="308" r:id="rId35"/>
    <p:sldId id="310" r:id="rId36"/>
    <p:sldId id="271" r:id="rId37"/>
    <p:sldId id="307" r:id="rId38"/>
    <p:sldId id="303" r:id="rId39"/>
    <p:sldId id="335" r:id="rId40"/>
    <p:sldId id="336" r:id="rId41"/>
    <p:sldId id="337" r:id="rId42"/>
    <p:sldId id="338" r:id="rId43"/>
    <p:sldId id="339" r:id="rId44"/>
    <p:sldId id="327" r:id="rId45"/>
    <p:sldId id="328" r:id="rId46"/>
    <p:sldId id="329" r:id="rId47"/>
    <p:sldId id="330" r:id="rId48"/>
    <p:sldId id="331" r:id="rId49"/>
    <p:sldId id="332" r:id="rId50"/>
    <p:sldId id="333" r:id="rId51"/>
    <p:sldId id="334" r:id="rId52"/>
    <p:sldId id="313" r:id="rId53"/>
    <p:sldId id="340" r:id="rId54"/>
  </p:sldIdLst>
  <p:sldSz cx="9144000" cy="6858000" type="screen4x3"/>
  <p:notesSz cx="7023100" cy="93091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73" autoAdjust="0"/>
  </p:normalViewPr>
  <p:slideViewPr>
    <p:cSldViewPr>
      <p:cViewPr>
        <p:scale>
          <a:sx n="90" d="100"/>
          <a:sy n="90" d="100"/>
        </p:scale>
        <p:origin x="-804" y="-174"/>
      </p:cViewPr>
      <p:guideLst>
        <p:guide orient="horz" pos="2160"/>
        <p:guide pos="2880"/>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image" Target="../media/image90.wmf"/><Relationship Id="rId1" Type="http://schemas.openxmlformats.org/officeDocument/2006/relationships/image" Target="../media/image89.wmf"/><Relationship Id="rId5" Type="http://schemas.openxmlformats.org/officeDocument/2006/relationships/image" Target="../media/image93.wmf"/><Relationship Id="rId4" Type="http://schemas.openxmlformats.org/officeDocument/2006/relationships/image" Target="../media/image9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978275" y="0"/>
            <a:ext cx="3043238" cy="46513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B757C602-78A8-40B4-AC93-6CD7E59BE0E0}" type="datetimeFigureOut">
              <a:rPr lang="en-US"/>
              <a:pPr>
                <a:defRPr/>
              </a:pPr>
              <a:t>2/25/2014</a:t>
            </a:fld>
            <a:endParaRPr lang="en-US" dirty="0"/>
          </a:p>
        </p:txBody>
      </p:sp>
      <p:sp>
        <p:nvSpPr>
          <p:cNvPr id="4" name="Footer Placeholder 3"/>
          <p:cNvSpPr>
            <a:spLocks noGrp="1"/>
          </p:cNvSpPr>
          <p:nvPr>
            <p:ph type="ftr" sz="quarter" idx="2"/>
          </p:nvPr>
        </p:nvSpPr>
        <p:spPr>
          <a:xfrm>
            <a:off x="0" y="8842375"/>
            <a:ext cx="3043238" cy="465138"/>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978275" y="8842375"/>
            <a:ext cx="3043238" cy="465138"/>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9E8E74D4-7F97-43A5-A131-7F3560AA87A6}" type="slidenum">
              <a:rPr lang="en-US"/>
              <a:pPr>
                <a:defRPr/>
              </a:pPr>
              <a:t>‹#›</a:t>
            </a:fld>
            <a:endParaRPr lang="en-US" dirty="0"/>
          </a:p>
        </p:txBody>
      </p:sp>
    </p:spTree>
    <p:extLst>
      <p:ext uri="{BB962C8B-B14F-4D97-AF65-F5344CB8AC3E}">
        <p14:creationId xmlns:p14="http://schemas.microsoft.com/office/powerpoint/2010/main" val="20734484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3324" tIns="46662" rIns="93324" bIns="46662"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78275" y="0"/>
            <a:ext cx="3043238" cy="465138"/>
          </a:xfrm>
          <a:prstGeom prst="rect">
            <a:avLst/>
          </a:prstGeom>
        </p:spPr>
        <p:txBody>
          <a:bodyPr vert="horz" lIns="93324" tIns="46662" rIns="93324" bIns="46662" rtlCol="0"/>
          <a:lstStyle>
            <a:lvl1pPr algn="r" fontAlgn="auto">
              <a:spcBef>
                <a:spcPts val="0"/>
              </a:spcBef>
              <a:spcAft>
                <a:spcPts val="0"/>
              </a:spcAft>
              <a:defRPr sz="1200">
                <a:latin typeface="+mn-lt"/>
                <a:cs typeface="+mn-cs"/>
              </a:defRPr>
            </a:lvl1pPr>
          </a:lstStyle>
          <a:p>
            <a:pPr>
              <a:defRPr/>
            </a:pPr>
            <a:fld id="{43065F20-2FDB-40F7-BA52-14D3B0E66E48}" type="datetimeFigureOut">
              <a:rPr lang="en-US"/>
              <a:pPr>
                <a:defRPr/>
              </a:pPr>
              <a:t>2/25/2014</a:t>
            </a:fld>
            <a:endParaRPr 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pPr lvl="0"/>
            <a:endParaRPr lang="en-US" noProof="0" dirty="0"/>
          </a:p>
        </p:txBody>
      </p:sp>
      <p:sp>
        <p:nvSpPr>
          <p:cNvPr id="5" name="Notes Placeholder 4"/>
          <p:cNvSpPr>
            <a:spLocks noGrp="1"/>
          </p:cNvSpPr>
          <p:nvPr>
            <p:ph type="body" sz="quarter" idx="3"/>
          </p:nvPr>
        </p:nvSpPr>
        <p:spPr>
          <a:xfrm>
            <a:off x="701675" y="4421188"/>
            <a:ext cx="5619750" cy="4189412"/>
          </a:xfrm>
          <a:prstGeom prst="rect">
            <a:avLst/>
          </a:prstGeom>
        </p:spPr>
        <p:txBody>
          <a:bodyPr vert="horz" lIns="93324" tIns="46662" rIns="93324" bIns="46662"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42375"/>
            <a:ext cx="3043238" cy="465138"/>
          </a:xfrm>
          <a:prstGeom prst="rect">
            <a:avLst/>
          </a:prstGeom>
        </p:spPr>
        <p:txBody>
          <a:bodyPr vert="horz" lIns="93324" tIns="46662" rIns="93324" bIns="46662"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8275" y="8842375"/>
            <a:ext cx="3043238" cy="465138"/>
          </a:xfrm>
          <a:prstGeom prst="rect">
            <a:avLst/>
          </a:prstGeom>
        </p:spPr>
        <p:txBody>
          <a:bodyPr vert="horz" lIns="93324" tIns="46662" rIns="93324" bIns="46662" rtlCol="0" anchor="b"/>
          <a:lstStyle>
            <a:lvl1pPr algn="r" fontAlgn="auto">
              <a:spcBef>
                <a:spcPts val="0"/>
              </a:spcBef>
              <a:spcAft>
                <a:spcPts val="0"/>
              </a:spcAft>
              <a:defRPr sz="1200">
                <a:latin typeface="+mn-lt"/>
                <a:cs typeface="+mn-cs"/>
              </a:defRPr>
            </a:lvl1pPr>
          </a:lstStyle>
          <a:p>
            <a:pPr>
              <a:defRPr/>
            </a:pPr>
            <a:fld id="{65CC596E-9939-4D8B-918D-13A42F6F64A5}" type="slidenum">
              <a:rPr lang="en-US"/>
              <a:pPr>
                <a:defRPr/>
              </a:pPr>
              <a:t>‹#›</a:t>
            </a:fld>
            <a:endParaRPr lang="en-US" dirty="0"/>
          </a:p>
        </p:txBody>
      </p:sp>
    </p:spTree>
    <p:extLst>
      <p:ext uri="{BB962C8B-B14F-4D97-AF65-F5344CB8AC3E}">
        <p14:creationId xmlns:p14="http://schemas.microsoft.com/office/powerpoint/2010/main" val="28518558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85000" lnSpcReduction="20000"/>
          </a:bodyPr>
          <a:lstStyle/>
          <a:p>
            <a:pPr eaLnBrk="1" fontAlgn="auto" hangingPunct="1">
              <a:spcBef>
                <a:spcPts val="0"/>
              </a:spcBef>
              <a:spcAft>
                <a:spcPts val="0"/>
              </a:spcAft>
              <a:defRPr/>
            </a:pPr>
            <a:r>
              <a:rPr lang="en-US" dirty="0" smtClean="0"/>
              <a:t>We need a better way.  Optical methods combined with image processing have been tried on many other tree crops but hidden fruit detection is a big problem in oranges and apples – green pecans?</a:t>
            </a:r>
          </a:p>
          <a:p>
            <a:pPr eaLnBrk="1" fontAlgn="auto" hangingPunct="1">
              <a:spcBef>
                <a:spcPts val="0"/>
              </a:spcBef>
              <a:spcAft>
                <a:spcPts val="0"/>
              </a:spcAft>
              <a:defRPr/>
            </a:pPr>
            <a:r>
              <a:rPr lang="en-US" dirty="0" smtClean="0"/>
              <a:t>Microwaves are reflected from vegetation but they are able to penetrate vegetation to some extent.  and are</a:t>
            </a:r>
          </a:p>
          <a:p>
            <a:pPr eaLnBrk="1" fontAlgn="auto" hangingPunct="1">
              <a:spcBef>
                <a:spcPts val="0"/>
              </a:spcBef>
              <a:spcAft>
                <a:spcPts val="0"/>
              </a:spcAft>
              <a:defRPr/>
            </a:pPr>
            <a:r>
              <a:rPr lang="en-US" dirty="0"/>
              <a:t>The dielectric properties of a material dictate the interaction of electromagnetic waves with it.  Water, a polar molecule has a very strong interaction, whileand are often defined in terms of the complex relative permittivity ( ) expressed as ; Where is the dielectric constant, which represents energy storage in the medium and is related to the phase of propagating waves through the material;  is the dielectric loss factor, which represents energy dissipation in the medium and is related to the wave attenuation and is a combination of dielectric losses due to dipolar rotations in the medium and conductive losses due to ionic conduction in the medium</a:t>
            </a:r>
            <a:endParaRPr lang="en-US" dirty="0" smtClean="0"/>
          </a:p>
          <a:p>
            <a:pPr defTabSz="915785" eaLnBrk="1" fontAlgn="auto" hangingPunct="1">
              <a:spcBef>
                <a:spcPts val="0"/>
              </a:spcBef>
              <a:spcAft>
                <a:spcPts val="0"/>
              </a:spcAft>
              <a:defRPr/>
            </a:pPr>
            <a:r>
              <a:rPr lang="en-US" dirty="0" smtClean="0"/>
              <a:t>Microwaves are reflected from vegetation but they are able to penetrate vegetation to some extent. </a:t>
            </a:r>
            <a:r>
              <a:rPr lang="en-US" dirty="0"/>
              <a:t>The dielectric properties of a material especially permittivity, dictate the interaction of electromagnetic waves with it. Epsion prine ise is the dielectric constant, which represents energy storage in the material as molecules align with e fields.  This energy is released as reflections or transmission through the material;  Epsilon double prime is the dielectric loss factor, which represents energy dissipation in the medium.  It is related to the EM wave attenuation. Water, a polar molecule, has a very high relative permittivity compared to a vacuum or air.  Polymer materials and wood have fairly low rel permitivity.  What is a tree made of? Water, polymers and air.</a:t>
            </a:r>
            <a:endParaRPr lang="en-US" dirty="0" smtClean="0"/>
          </a:p>
          <a:p>
            <a:pPr eaLnBrk="1" fontAlgn="auto" hangingPunct="1">
              <a:spcBef>
                <a:spcPts val="0"/>
              </a:spcBef>
              <a:spcAft>
                <a:spcPts val="0"/>
              </a:spcAft>
              <a:defRPr/>
            </a:pPr>
            <a:r>
              <a:rPr lang="en-US" dirty="0" smtClean="0"/>
              <a:t>Radar antenna and receiver designs are very complex, but in order to work at all, you need an acceptaptable returned signal power. The radar equation gives a simplified relationship between power transmitted and received by an antenna and illustrates problems with satellite radar.  </a:t>
            </a:r>
          </a:p>
          <a:p>
            <a:pPr eaLnBrk="1" fontAlgn="auto" hangingPunct="1">
              <a:spcBef>
                <a:spcPts val="0"/>
              </a:spcBef>
              <a:spcAft>
                <a:spcPts val="0"/>
              </a:spcAft>
              <a:defRPr/>
            </a:pPr>
            <a:r>
              <a:rPr lang="en-US" dirty="0" smtClean="0"/>
              <a:t>Transmitt power, antenna gain and wavelength are properties of the satelite</a:t>
            </a:r>
          </a:p>
          <a:p>
            <a:pPr eaLnBrk="1" fontAlgn="auto" hangingPunct="1">
              <a:spcBef>
                <a:spcPts val="0"/>
              </a:spcBef>
              <a:spcAft>
                <a:spcPts val="0"/>
              </a:spcAft>
              <a:defRPr/>
            </a:pPr>
            <a:r>
              <a:rPr lang="en-US" dirty="0" smtClean="0"/>
              <a:t>Radar profile of the target includes reflections from the tree which we care about, and from the ground, neighboring trees etc which add interference.</a:t>
            </a:r>
          </a:p>
          <a:p>
            <a:pPr eaLnBrk="1" fontAlgn="auto" hangingPunct="1">
              <a:spcBef>
                <a:spcPts val="0"/>
              </a:spcBef>
              <a:spcAft>
                <a:spcPts val="0"/>
              </a:spcAft>
              <a:defRPr/>
            </a:pPr>
            <a:r>
              <a:rPr lang="en-US" dirty="0" smtClean="0"/>
              <a:t>Large distanceDistance is determinedwe can’t do much about that. </a:t>
            </a:r>
          </a:p>
          <a:p>
            <a:pPr eaLnBrk="1" fontAlgn="auto" hangingPunct="1">
              <a:spcBef>
                <a:spcPts val="0"/>
              </a:spcBef>
              <a:spcAft>
                <a:spcPts val="0"/>
              </a:spcAft>
              <a:defRPr/>
            </a:pPr>
            <a:r>
              <a:rPr lang="en-US" dirty="0" smtClean="0"/>
              <a:t>Schedule independence</a:t>
            </a:r>
          </a:p>
          <a:p>
            <a:pPr eaLnBrk="1" fontAlgn="auto" hangingPunct="1">
              <a:spcBef>
                <a:spcPts val="0"/>
              </a:spcBef>
              <a:spcAft>
                <a:spcPts val="0"/>
              </a:spcAft>
              <a:defRPr/>
            </a:pPr>
            <a:r>
              <a:rPr lang="en-US" dirty="0" smtClean="0"/>
              <a:t>Sensitivity and resolution</a:t>
            </a:r>
          </a:p>
          <a:p>
            <a:pPr eaLnBrk="1" fontAlgn="auto" hangingPunct="1">
              <a:spcBef>
                <a:spcPts val="0"/>
              </a:spcBef>
              <a:spcAft>
                <a:spcPts val="0"/>
              </a:spcAft>
              <a:defRPr/>
            </a:pPr>
            <a:r>
              <a:rPr lang="en-US" dirty="0" smtClean="0"/>
              <a:t>Many researchers have attempted to tease out information from this diffuse signal – to amazing success</a:t>
            </a:r>
          </a:p>
          <a:p>
            <a:pPr eaLnBrk="1" fontAlgn="auto" hangingPunct="1">
              <a:spcBef>
                <a:spcPts val="0"/>
              </a:spcBef>
              <a:spcAft>
                <a:spcPts val="0"/>
              </a:spcAft>
              <a:defRPr/>
            </a:pPr>
            <a:r>
              <a:rPr lang="en-US" dirty="0" smtClean="0"/>
              <a:t> </a:t>
            </a:r>
            <a:endParaRPr lang="en-US" dirty="0"/>
          </a:p>
        </p:txBody>
      </p:sp>
      <p:sp>
        <p:nvSpPr>
          <p:cNvPr id="4608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CF7BDF0F-DD33-4622-B96F-511DD117C7A2}" type="slidenum">
              <a:rPr lang="en-US" altLang="en-US" smtClean="0"/>
              <a:pPr fontAlgn="base">
                <a:spcBef>
                  <a:spcPct val="0"/>
                </a:spcBef>
                <a:spcAft>
                  <a:spcPct val="0"/>
                </a:spcAft>
                <a:defRPr/>
              </a:pPr>
              <a:t>11</a:t>
            </a:fld>
            <a:endParaRPr lang="en-US" alt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325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7C17A702-5237-4432-88FE-6AC835E035ED}" type="slidenum">
              <a:rPr lang="en-US" altLang="en-US" smtClean="0"/>
              <a:pPr fontAlgn="base">
                <a:spcBef>
                  <a:spcPct val="0"/>
                </a:spcBef>
                <a:spcAft>
                  <a:spcPct val="0"/>
                </a:spcAft>
                <a:defRPr/>
              </a:pPr>
              <a:t>33</a:t>
            </a:fld>
            <a:endParaRPr lang="en-US" alt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427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F4B9406E-6079-4E85-872F-0C00BEE1B9CC}" type="slidenum">
              <a:rPr lang="en-US" altLang="en-US" smtClean="0"/>
              <a:pPr fontAlgn="base">
                <a:spcBef>
                  <a:spcPct val="0"/>
                </a:spcBef>
                <a:spcAft>
                  <a:spcPct val="0"/>
                </a:spcAft>
                <a:defRPr/>
              </a:pPr>
              <a:t>34</a:t>
            </a:fld>
            <a:endParaRPr lang="en-US" alt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80000"/>
              </a:lnSpc>
              <a:spcBef>
                <a:spcPct val="0"/>
              </a:spcBef>
            </a:pPr>
            <a:r>
              <a:rPr lang="en-US" altLang="en-US" sz="1000" smtClean="0"/>
              <a:t>We need a better way.  Optical methods combined with image processing have been tried on many other tree crops but hidden fruit detection is a big problem in oranges and apples – green pecans?</a:t>
            </a:r>
          </a:p>
          <a:p>
            <a:pPr eaLnBrk="1" hangingPunct="1">
              <a:lnSpc>
                <a:spcPct val="80000"/>
              </a:lnSpc>
              <a:spcBef>
                <a:spcPct val="0"/>
              </a:spcBef>
            </a:pPr>
            <a:r>
              <a:rPr lang="en-US" altLang="en-US" sz="1000" smtClean="0"/>
              <a:t>Microwaves are reflected from vegetation but they are able to penetrate vegetation to some extent.  and are</a:t>
            </a:r>
          </a:p>
          <a:p>
            <a:pPr eaLnBrk="1" hangingPunct="1">
              <a:lnSpc>
                <a:spcPct val="80000"/>
              </a:lnSpc>
              <a:spcBef>
                <a:spcPct val="0"/>
              </a:spcBef>
            </a:pPr>
            <a:r>
              <a:rPr lang="en-US" altLang="en-US" sz="1000" smtClean="0"/>
              <a:t>The dielectric properties of a material dictate the interaction of electromagnetic waves with it.  Water, a polar molecule has a very strong interaction, while and are often defined in terms of the complex relative permittivity ( ) expressed as ; Where is the dielectric constant, which represents energy storage in the medium and is related to the phase of propagating waves through the material;  is the dielectric loss factor, which represents energy dissipation in the medium and is related to the wave attenuation and is a combination of dielectric losses due to dipolar rotations in the medium and conductive losses due to ionic conduction in the medium</a:t>
            </a:r>
          </a:p>
          <a:p>
            <a:pPr eaLnBrk="1" hangingPunct="1">
              <a:lnSpc>
                <a:spcPct val="80000"/>
              </a:lnSpc>
              <a:spcBef>
                <a:spcPct val="0"/>
              </a:spcBef>
            </a:pPr>
            <a:r>
              <a:rPr lang="en-US" altLang="en-US" sz="1000" smtClean="0"/>
              <a:t>Microwaves are reflected from vegetation but they are able to penetrate vegetation to some extent. The dielectric properties of a material especially permittivity, dictate the interaction of electromagnetic waves with it. Epsilon prime is is the dielectric constant, which represents energy storage in the material as molecules align with e fields.  This energy is released as reflections or transmission through the material;  Epsilon double prime is the dielectric loss factor, which represents energy dissipation in the medium.  It is related to the EM wave attenuation. Water, a polar molecule, has a very high relative permittivity compared to a vacuum or air.  Polymer materials and wood have fairly low rel permittivity.  What is a tree made of? Water, polymers and air.</a:t>
            </a:r>
          </a:p>
          <a:p>
            <a:pPr eaLnBrk="1" hangingPunct="1">
              <a:lnSpc>
                <a:spcPct val="80000"/>
              </a:lnSpc>
              <a:spcBef>
                <a:spcPct val="0"/>
              </a:spcBef>
            </a:pPr>
            <a:r>
              <a:rPr lang="en-US" altLang="en-US" sz="1000" smtClean="0"/>
              <a:t>Radar antenna and receiver designs are very complex, but in order to work at all, you need an acceptaptable returned signal power. The radar equation gives a simplified relationship between power transmitted and received by an antenna and illustrates problems with satellite radar.  </a:t>
            </a:r>
          </a:p>
          <a:p>
            <a:pPr eaLnBrk="1" hangingPunct="1">
              <a:lnSpc>
                <a:spcPct val="80000"/>
              </a:lnSpc>
              <a:spcBef>
                <a:spcPct val="0"/>
              </a:spcBef>
            </a:pPr>
            <a:r>
              <a:rPr lang="en-US" altLang="en-US" sz="1000" smtClean="0"/>
              <a:t>Transmit power, antenna gain and wavelength are properties of the satellite</a:t>
            </a:r>
          </a:p>
          <a:p>
            <a:pPr eaLnBrk="1" hangingPunct="1">
              <a:lnSpc>
                <a:spcPct val="80000"/>
              </a:lnSpc>
              <a:spcBef>
                <a:spcPct val="0"/>
              </a:spcBef>
            </a:pPr>
            <a:r>
              <a:rPr lang="en-US" altLang="en-US" sz="1000" smtClean="0"/>
              <a:t>Radar profile of the target includes reflections from the tree which we care about, and from the ground, neighboring trees etc which add interference.</a:t>
            </a:r>
          </a:p>
          <a:p>
            <a:pPr eaLnBrk="1" hangingPunct="1">
              <a:lnSpc>
                <a:spcPct val="80000"/>
              </a:lnSpc>
              <a:spcBef>
                <a:spcPct val="0"/>
              </a:spcBef>
            </a:pPr>
            <a:r>
              <a:rPr lang="en-US" altLang="en-US" sz="1000" smtClean="0"/>
              <a:t>Large distanceDistance is determinedwe can’t do much about that. </a:t>
            </a:r>
          </a:p>
          <a:p>
            <a:pPr eaLnBrk="1" hangingPunct="1">
              <a:lnSpc>
                <a:spcPct val="80000"/>
              </a:lnSpc>
              <a:spcBef>
                <a:spcPct val="0"/>
              </a:spcBef>
            </a:pPr>
            <a:r>
              <a:rPr lang="en-US" altLang="en-US" sz="1000" smtClean="0"/>
              <a:t>Schedule independence</a:t>
            </a:r>
          </a:p>
          <a:p>
            <a:pPr eaLnBrk="1" hangingPunct="1">
              <a:lnSpc>
                <a:spcPct val="80000"/>
              </a:lnSpc>
              <a:spcBef>
                <a:spcPct val="0"/>
              </a:spcBef>
            </a:pPr>
            <a:r>
              <a:rPr lang="en-US" altLang="en-US" sz="1000" smtClean="0"/>
              <a:t>Sensitivity and resolution</a:t>
            </a:r>
          </a:p>
          <a:p>
            <a:pPr eaLnBrk="1" hangingPunct="1">
              <a:lnSpc>
                <a:spcPct val="80000"/>
              </a:lnSpc>
              <a:spcBef>
                <a:spcPct val="0"/>
              </a:spcBef>
            </a:pPr>
            <a:r>
              <a:rPr lang="en-US" altLang="en-US" sz="1000" smtClean="0"/>
              <a:t>Many researchers have attempted to tease out information from this diffuse signal – to amazing success</a:t>
            </a:r>
          </a:p>
          <a:p>
            <a:pPr eaLnBrk="1" hangingPunct="1">
              <a:lnSpc>
                <a:spcPct val="80000"/>
              </a:lnSpc>
              <a:spcBef>
                <a:spcPct val="0"/>
              </a:spcBef>
            </a:pPr>
            <a:r>
              <a:rPr lang="en-US" altLang="en-US" sz="1000" smtClean="0"/>
              <a:t> </a:t>
            </a:r>
          </a:p>
        </p:txBody>
      </p:sp>
      <p:sp>
        <p:nvSpPr>
          <p:cNvPr id="4710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13419ABD-433F-440A-935C-968A43B9BB35}" type="slidenum">
              <a:rPr lang="en-US" altLang="en-US" smtClean="0">
                <a:latin typeface="Arial" charset="0"/>
              </a:rPr>
              <a:pPr fontAlgn="base">
                <a:spcBef>
                  <a:spcPct val="0"/>
                </a:spcBef>
                <a:spcAft>
                  <a:spcPct val="0"/>
                </a:spcAft>
                <a:defRPr/>
              </a:pPr>
              <a:t>12</a:t>
            </a:fld>
            <a:endParaRPr lang="en-US" altLang="en-US" dirty="0"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smtClean="0"/>
              <a:t>We do this on a Vector network analyzer.  A VNA is an instrument for measuring the impedance characteristics of microwave networks.  In our case the VNA was configured to power an antenna and measure the microwave energy transmitted through and reflected from a target sample.  We also measured phase shift of the transmitted signal.  We measured 401 frequencies evenly spaced between 1 and 18 GHz.  That corresponds to wavelengths from 30 cm to 1.67 cm.  We also used horn antenna that produce a directional beam with a cone angle of about 25 degrees.</a:t>
            </a:r>
          </a:p>
        </p:txBody>
      </p:sp>
      <p:sp>
        <p:nvSpPr>
          <p:cNvPr id="4813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2FF0C51-6DC6-46BC-A648-5D5A3C0A1350}" type="slidenum">
              <a:rPr lang="en-US" altLang="en-US" smtClean="0"/>
              <a:pPr fontAlgn="base">
                <a:spcBef>
                  <a:spcPct val="0"/>
                </a:spcBef>
                <a:spcAft>
                  <a:spcPct val="0"/>
                </a:spcAft>
                <a:defRPr/>
              </a:pPr>
              <a:t>13</a:t>
            </a:fld>
            <a:endParaRPr lang="en-US" alt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PLSR is a technique used for analyzing spectral data with many predictor factors (401) that are collinear or related to each other.  It is similar to PCA…..</a:t>
            </a:r>
          </a:p>
          <a:p>
            <a:r>
              <a:rPr lang="en-US" smtClean="0"/>
              <a:t>Except weighting of the resulting eigenvectors takes independent variable (nuts, mass) into consideration.  We can use the PLS components for two things;</a:t>
            </a:r>
          </a:p>
          <a:p>
            <a:r>
              <a:rPr lang="en-US" smtClean="0"/>
              <a:t>To look for important frequency bands</a:t>
            </a:r>
          </a:p>
        </p:txBody>
      </p:sp>
      <p:sp>
        <p:nvSpPr>
          <p:cNvPr id="4" name="Slide Number Placeholder 3"/>
          <p:cNvSpPr>
            <a:spLocks noGrp="1"/>
          </p:cNvSpPr>
          <p:nvPr>
            <p:ph type="sldNum" sz="quarter" idx="5"/>
          </p:nvPr>
        </p:nvSpPr>
        <p:spPr/>
        <p:txBody>
          <a:bodyPr/>
          <a:lstStyle/>
          <a:p>
            <a:pPr>
              <a:defRPr/>
            </a:pPr>
            <a:fld id="{0F543848-B7DA-4309-9D03-259A186C7166}" type="slidenum">
              <a:rPr lang="en-US" smtClean="0"/>
              <a:pPr>
                <a:defRPr/>
              </a:pPr>
              <a:t>14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a:p>
            <a:r>
              <a:rPr lang="en-US" smtClean="0"/>
              <a:t>Typical results for nut mass – nut water results are very similar so we can conclude that we are mostly measuring microwave response to water.</a:t>
            </a:r>
          </a:p>
          <a:p>
            <a:r>
              <a:rPr lang="en-US" smtClean="0"/>
              <a:t>There is some seasonal effect  in the data that is probably due to physiological differences.  These effects are secondary to water.</a:t>
            </a:r>
          </a:p>
          <a:p>
            <a:r>
              <a:rPr lang="en-US" smtClean="0"/>
              <a:t>This means multiple frequency analysis is probably needed to predict nut mass</a:t>
            </a:r>
          </a:p>
        </p:txBody>
      </p:sp>
      <p:sp>
        <p:nvSpPr>
          <p:cNvPr id="4" name="Slide Number Placeholder 3"/>
          <p:cNvSpPr>
            <a:spLocks noGrp="1"/>
          </p:cNvSpPr>
          <p:nvPr>
            <p:ph type="sldNum" sz="quarter" idx="5"/>
          </p:nvPr>
        </p:nvSpPr>
        <p:spPr/>
        <p:txBody>
          <a:bodyPr/>
          <a:lstStyle/>
          <a:p>
            <a:pPr>
              <a:defRPr/>
            </a:pPr>
            <a:fld id="{55B04F77-6435-4407-8DB1-3F817E15BA07}" type="slidenum">
              <a:rPr lang="en-US" smtClean="0"/>
              <a:pPr>
                <a:defRPr/>
              </a:pPr>
              <a:t>15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915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7F536367-26B1-4BC4-A72D-A0408FFFA6AE}" type="slidenum">
              <a:rPr lang="en-US" altLang="en-US" smtClean="0">
                <a:latin typeface="Arial" charset="0"/>
              </a:rPr>
              <a:pPr fontAlgn="base">
                <a:spcBef>
                  <a:spcPct val="0"/>
                </a:spcBef>
                <a:spcAft>
                  <a:spcPct val="0"/>
                </a:spcAft>
                <a:defRPr/>
              </a:pPr>
              <a:t>16</a:t>
            </a:fld>
            <a:endParaRPr lang="en-US" altLang="en-US" dirty="0" smtClean="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a:p>
            <a:pPr eaLnBrk="1" hangingPunct="1">
              <a:spcBef>
                <a:spcPct val="0"/>
              </a:spcBef>
            </a:pPr>
            <a:endParaRPr lang="en-US" altLang="en-US" smtClean="0"/>
          </a:p>
        </p:txBody>
      </p:sp>
      <p:sp>
        <p:nvSpPr>
          <p:cNvPr id="501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15425FC1-FEFB-4330-9075-29D30578D981}" type="slidenum">
              <a:rPr lang="en-US" altLang="en-US" smtClean="0"/>
              <a:pPr fontAlgn="base">
                <a:spcBef>
                  <a:spcPct val="0"/>
                </a:spcBef>
                <a:spcAft>
                  <a:spcPct val="0"/>
                </a:spcAft>
                <a:defRPr/>
              </a:pPr>
              <a:t>27</a:t>
            </a:fld>
            <a:endParaRPr lang="en-US" alt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120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F70AA68-8653-4CA1-99F5-312EBBAA0305}" type="slidenum">
              <a:rPr lang="en-US" altLang="en-US" smtClean="0"/>
              <a:pPr fontAlgn="base">
                <a:spcBef>
                  <a:spcPct val="0"/>
                </a:spcBef>
                <a:spcAft>
                  <a:spcPct val="0"/>
                </a:spcAft>
                <a:defRPr/>
              </a:pPr>
              <a:t>31</a:t>
            </a:fld>
            <a:endParaRPr lang="en-US" alt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22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563F799E-52FC-4851-A6D2-B5597F3847FA}" type="slidenum">
              <a:rPr lang="en-US" altLang="en-US" smtClean="0"/>
              <a:pPr fontAlgn="base">
                <a:spcBef>
                  <a:spcPct val="0"/>
                </a:spcBef>
                <a:spcAft>
                  <a:spcPct val="0"/>
                </a:spcAft>
                <a:defRPr/>
              </a:pPr>
              <a:t>32</a:t>
            </a:fld>
            <a:endParaRPr lang="en-US" alt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DA8CF0A-89C7-4BC1-85DF-6D7D83ABD49B}" type="datetimeFigureOut">
              <a:rPr lang="en-US"/>
              <a:pPr>
                <a:defRPr/>
              </a:pPr>
              <a:t>2/25/2014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17DE4C8-3AE6-4E9E-8B20-5DCAF0AFEDC2}"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4053E38-4044-4477-A0E8-4B7A1806DEC0}" type="datetimeFigureOut">
              <a:rPr lang="en-US"/>
              <a:pPr>
                <a:defRPr/>
              </a:pPr>
              <a:t>2/25/2014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3901918-731A-400A-AB4C-A755259F0235}"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75A1D77-5106-4067-A672-06B6BA39BC48}" type="datetimeFigureOut">
              <a:rPr lang="en-US"/>
              <a:pPr>
                <a:defRPr/>
              </a:pPr>
              <a:t>2/25/2014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7694274-A685-4699-8433-6F084C81B612}"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65B6065-C71E-46A8-87C3-076851241837}" type="datetimeFigureOut">
              <a:rPr lang="en-US"/>
              <a:pPr>
                <a:defRPr/>
              </a:pPr>
              <a:t>2/25/2014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F3613A7-F4A7-49C6-B98A-4780CD0BBC77}"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66713"/>
            <a:ext cx="2057400" cy="7800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66713"/>
            <a:ext cx="6019800" cy="7800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1DBED23-51BD-4C8A-932D-7949458EFB04}" type="datetimeFigureOut">
              <a:rPr lang="en-US"/>
              <a:pPr>
                <a:defRPr/>
              </a:pPr>
              <a:t>2/25/2014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7AA27AC-3747-420F-8E7B-40E14B834926}"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4675" y="304801"/>
            <a:ext cx="8001000" cy="12160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66738" y="1752600"/>
            <a:ext cx="39243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3438" y="1752600"/>
            <a:ext cx="39243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5225"/>
            <a:ext cx="1981200" cy="47625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5225"/>
            <a:ext cx="1981200" cy="476250"/>
          </a:xfrm>
        </p:spPr>
        <p:txBody>
          <a:bodyPr/>
          <a:lstStyle>
            <a:lvl1pPr>
              <a:defRPr/>
            </a:lvl1pPr>
          </a:lstStyle>
          <a:p>
            <a:pPr>
              <a:defRPr/>
            </a:pPr>
            <a:fld id="{832EDF8C-E3FA-4B58-AB3A-CB23B1316352}" type="slidenum">
              <a:rPr lang="en-US"/>
              <a:pPr>
                <a:defRPr/>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6111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143001"/>
            <a:ext cx="4038600" cy="498739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143000"/>
            <a:ext cx="4038600" cy="243019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700200"/>
            <a:ext cx="4038600" cy="243019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vl1pPr>
          </a:lstStyle>
          <a:p>
            <a:pPr>
              <a:defRPr/>
            </a:pPr>
            <a:fld id="{DE744C12-97E2-471F-8A42-72968201F24E}" type="datetime1">
              <a:rPr lang="en-US"/>
              <a:pPr>
                <a:defRPr/>
              </a:pPr>
              <a:t>2/25/2014</a:t>
            </a:fld>
            <a:endParaRPr lang="en-US" altLang="en-US" dirty="0"/>
          </a:p>
        </p:txBody>
      </p:sp>
      <p:sp>
        <p:nvSpPr>
          <p:cNvPr id="7" name="Rectangle 6"/>
          <p:cNvSpPr>
            <a:spLocks noGrp="1" noChangeArrowheads="1"/>
          </p:cNvSpPr>
          <p:nvPr>
            <p:ph type="sldNum" sz="quarter" idx="11"/>
          </p:nvPr>
        </p:nvSpPr>
        <p:spPr/>
        <p:txBody>
          <a:bodyPr/>
          <a:lstStyle>
            <a:lvl1pPr>
              <a:defRPr/>
            </a:lvl1pPr>
          </a:lstStyle>
          <a:p>
            <a:pPr>
              <a:defRPr/>
            </a:pPr>
            <a:fld id="{7C3392CD-0650-4DB2-AEFC-AA65E0C54D2B}" type="slidenum">
              <a:rPr lang="en-US" altLang="en-US"/>
              <a:pPr>
                <a:defRPr/>
              </a:pPr>
              <a:t>‹#›</a:t>
            </a:fld>
            <a:endParaRPr lang="en-US"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43A2DBBC-C362-4599-B9E3-BBD6E5F2C168}"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028"/>
            <a:ext cx="7772400" cy="1470422"/>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8D059A8-3313-4EC3-9AED-6774C744A264}" type="datetimeFigureOut">
              <a:rPr lang="en-US"/>
              <a:pPr>
                <a:defRPr/>
              </a:pPr>
              <a:t>2/25/2014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199742B-AB7A-48EC-BBCB-55111D266A10}" type="slidenum">
              <a:rPr lang="en-US"/>
              <a:pPr>
                <a:defRPr/>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6D572FF-5991-4F9E-94BF-B17B1E3558C3}" type="datetimeFigureOut">
              <a:rPr lang="en-US"/>
              <a:pPr>
                <a:defRPr/>
              </a:pPr>
              <a:t>2/25/2014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6A029A0-C1ED-492F-B54E-2ABDD592CBC0}" type="slidenum">
              <a:rPr lang="en-US"/>
              <a:pPr>
                <a:defRPr/>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5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316"/>
            <a:ext cx="7772400" cy="150018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B0BF808-A6CB-470E-A94C-BABD56418516}" type="datetimeFigureOut">
              <a:rPr lang="en-US"/>
              <a:pPr>
                <a:defRPr/>
              </a:pPr>
              <a:t>2/25/2014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6541089-0A36-46DC-B52D-CC1C2FE65498}"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2627999-C4B5-41D8-8FB0-899DED6D26C6}" type="datetimeFigureOut">
              <a:rPr lang="en-US"/>
              <a:pPr>
                <a:defRPr/>
              </a:pPr>
              <a:t>2/25/2014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D0B7A93-520B-4945-9D20-E77AAC0BC6E1}"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56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56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D8325BE-4DA2-45DF-B4E1-BBAC4AFC757F}" type="datetimeFigureOut">
              <a:rPr lang="en-US"/>
              <a:pPr>
                <a:defRPr/>
              </a:pPr>
              <a:t>2/25/2014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46E7ADD-A241-4556-A9B0-FDE5A9D5F274}" type="slidenum">
              <a:rPr lang="en-US"/>
              <a:pPr>
                <a:defRPr/>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4716"/>
            <a:ext cx="4040188" cy="6405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5272"/>
            <a:ext cx="4040188" cy="39504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4716"/>
            <a:ext cx="4041775" cy="6405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5272"/>
            <a:ext cx="4041775" cy="39504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FB94777-1777-4313-8E37-0B871E5C6F46}" type="datetimeFigureOut">
              <a:rPr lang="en-US"/>
              <a:pPr>
                <a:defRPr/>
              </a:pPr>
              <a:t>2/25/2014</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F1DC5F6-5790-4661-A7C5-5E0958C22962}" type="slidenum">
              <a:rPr lang="en-US"/>
              <a:pPr>
                <a:defRPr/>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61BFBE3-8F75-428A-8739-11655DDCF224}" type="datetimeFigureOut">
              <a:rPr lang="en-US"/>
              <a:pPr>
                <a:defRPr/>
              </a:pPr>
              <a:t>2/25/2014</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11FC735-2A17-4F5A-B408-09FD794543C3}" type="slidenum">
              <a:rPr lang="en-US"/>
              <a:pPr>
                <a:defRPr/>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0380456-AF21-42F0-A2C4-6BA517041339}" type="datetimeFigureOut">
              <a:rPr lang="en-US"/>
              <a:pPr>
                <a:defRPr/>
              </a:pPr>
              <a:t>2/25/2014</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006B7BF-D5C6-4004-B720-291BCCE76B2C}" type="slidenum">
              <a:rPr lang="en-US"/>
              <a:pPr>
                <a:defRPr/>
              </a:pPr>
              <a:t>‹#›</a:t>
            </a:fld>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2654"/>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26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47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2100B5C-8BF5-40DA-A48A-38AE6F651748}" type="datetimeFigureOut">
              <a:rPr lang="en-US"/>
              <a:pPr>
                <a:defRPr/>
              </a:pPr>
              <a:t>2/25/2014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4131C1E-7B00-45B7-9D29-18FD1517F55F}" type="slidenum">
              <a:rPr lang="en-US"/>
              <a:pPr>
                <a:defRPr/>
              </a:pPr>
              <a:t>‹#›</a:t>
            </a:fld>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3172"/>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64DC7A4-7AA0-4B6C-B5EE-C0A8AD58B201}" type="datetimeFigureOut">
              <a:rPr lang="en-US"/>
              <a:pPr>
                <a:defRPr/>
              </a:pPr>
              <a:t>2/25/2014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4E1BD77-6FC0-42EC-AFCE-99E6EB32FFC8}" type="slidenum">
              <a:rPr lang="en-US"/>
              <a:pPr>
                <a:defRPr/>
              </a:pPr>
              <a:t>‹#›</a:t>
            </a:fld>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BAA4B49-823C-48DA-931A-0E06D2B72B4B}" type="datetimeFigureOut">
              <a:rPr lang="en-US"/>
              <a:pPr>
                <a:defRPr/>
              </a:pPr>
              <a:t>2/25/2014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5CF258F-CC96-458C-9666-EDDCE963CB9D}" type="slidenum">
              <a:rPr lang="en-US"/>
              <a:pPr>
                <a:defRPr/>
              </a:pPr>
              <a:t>‹#›</a:t>
            </a:fld>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5035"/>
            <a:ext cx="2057400" cy="585073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5035"/>
            <a:ext cx="6019800" cy="585073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E5C31A2-EE4E-4D74-80BA-9D36CEAFA6B3}" type="datetimeFigureOut">
              <a:rPr lang="en-US"/>
              <a:pPr>
                <a:defRPr/>
              </a:pPr>
              <a:t>2/25/2014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07A08FD-A259-4F54-81E2-8C3A231AC424}" type="slidenum">
              <a:rPr lang="en-US"/>
              <a:pPr>
                <a:defRPr/>
              </a:pPr>
              <a:t>‹#›</a:t>
            </a:fld>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028"/>
            <a:ext cx="7772400" cy="1470422"/>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834355E-DB80-463C-85BE-4225A6F4D7E8}" type="datetimeFigureOut">
              <a:rPr lang="en-US"/>
              <a:pPr>
                <a:defRPr/>
              </a:pPr>
              <a:t>2/25/2014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EACAAA6-EADF-4A57-A791-FD5D3E0E7040}" type="slidenum">
              <a:rPr lang="en-US"/>
              <a:pPr>
                <a:defRPr/>
              </a:pPr>
              <a:t>‹#›</a:t>
            </a:fld>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3FD755E-1758-41CC-914A-3676EB22D0DB}" type="datetimeFigureOut">
              <a:rPr lang="en-US"/>
              <a:pPr>
                <a:defRPr/>
              </a:pPr>
              <a:t>2/25/2014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83C1067-4CDB-477B-BAD6-C30EEB549924}"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6A92D5E-9536-4AB0-BD7B-913833648BE9}" type="datetimeFigureOut">
              <a:rPr lang="en-US"/>
              <a:pPr>
                <a:defRPr/>
              </a:pPr>
              <a:t>2/25/2014</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A60709B-9F8F-42FD-BCEA-BA89B63FE9C3}"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5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316"/>
            <a:ext cx="7772400" cy="150018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8285D39-A0EF-465D-ABA5-131F590828D1}" type="datetimeFigureOut">
              <a:rPr lang="en-US"/>
              <a:pPr>
                <a:defRPr/>
              </a:pPr>
              <a:t>2/25/2014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0C41F5-8186-4783-82F8-78D345F2659E}" type="slidenum">
              <a:rPr lang="en-US"/>
              <a:pPr>
                <a:defRPr/>
              </a:pPr>
              <a:t>‹#›</a:t>
            </a:fld>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56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56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E3013F6-DC68-43EF-92C6-6419609294C2}" type="datetimeFigureOut">
              <a:rPr lang="en-US"/>
              <a:pPr>
                <a:defRPr/>
              </a:pPr>
              <a:t>2/25/2014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6459AC7-6F1A-4062-AEBA-FAB67D02F1B8}" type="slidenum">
              <a:rPr lang="en-US"/>
              <a:pPr>
                <a:defRPr/>
              </a:pPr>
              <a:t>‹#›</a:t>
            </a:fld>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4716"/>
            <a:ext cx="4040188" cy="6405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5272"/>
            <a:ext cx="4040188" cy="39504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4716"/>
            <a:ext cx="4041775" cy="6405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5272"/>
            <a:ext cx="4041775" cy="39504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773B088-4A26-4110-B2EB-74BC075224F7}" type="datetimeFigureOut">
              <a:rPr lang="en-US"/>
              <a:pPr>
                <a:defRPr/>
              </a:pPr>
              <a:t>2/25/2014</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9FDA372-1E41-49FA-86EA-5B60B2A953A6}" type="slidenum">
              <a:rPr lang="en-US"/>
              <a:pPr>
                <a:defRPr/>
              </a:pPr>
              <a:t>‹#›</a:t>
            </a:fld>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93B0432-8DEA-4F46-BB59-F7F6C020890F}" type="datetimeFigureOut">
              <a:rPr lang="en-US"/>
              <a:pPr>
                <a:defRPr/>
              </a:pPr>
              <a:t>2/25/2014</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7E15E63-BB4B-47B9-BC09-E6A1E9CD1EA0}" type="slidenum">
              <a:rPr lang="en-US"/>
              <a:pPr>
                <a:defRPr/>
              </a:pPr>
              <a:t>‹#›</a:t>
            </a:fld>
            <a:endParaRPr 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4E66012-095B-4ACA-AC65-0F5CB790EC75}" type="datetimeFigureOut">
              <a:rPr lang="en-US"/>
              <a:pPr>
                <a:defRPr/>
              </a:pPr>
              <a:t>2/25/2014</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3E0C5E3-0297-4094-A88E-BF9B6D392816}" type="slidenum">
              <a:rPr lang="en-US"/>
              <a:pPr>
                <a:defRPr/>
              </a:pPr>
              <a:t>‹#›</a:t>
            </a:fld>
            <a:endParaRPr 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2654"/>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26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47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18E0B63-513E-4753-853E-DB9D901EACD3}" type="datetimeFigureOut">
              <a:rPr lang="en-US"/>
              <a:pPr>
                <a:defRPr/>
              </a:pPr>
              <a:t>2/25/2014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C2BD784-6BBA-421A-BDB9-8DC55615397C}" type="slidenum">
              <a:rPr lang="en-US"/>
              <a:pPr>
                <a:defRPr/>
              </a:pPr>
              <a:t>‹#›</a:t>
            </a:fld>
            <a:endParaRPr 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3172"/>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7"/>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C89716B-6244-466D-A37B-670ECA759AA4}" type="datetimeFigureOut">
              <a:rPr lang="en-US"/>
              <a:pPr>
                <a:defRPr/>
              </a:pPr>
              <a:t>2/25/2014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0E5971A-00BA-4D35-B38D-00145F8B1BD9}" type="slidenum">
              <a:rPr lang="en-US"/>
              <a:pPr>
                <a:defRPr/>
              </a:pPr>
              <a:t>‹#›</a:t>
            </a:fld>
            <a:endParaRPr 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FBA957E-569B-4067-9939-86CCFE29100A}" type="datetimeFigureOut">
              <a:rPr lang="en-US"/>
              <a:pPr>
                <a:defRPr/>
              </a:pPr>
              <a:t>2/25/2014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EB5D12-A503-407C-AFF3-D4CD06AC5CEE}" type="slidenum">
              <a:rPr lang="en-US"/>
              <a:pPr>
                <a:defRPr/>
              </a:pPr>
              <a:t>‹#›</a:t>
            </a:fld>
            <a:endParaRPr 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5035"/>
            <a:ext cx="2057400" cy="585073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5035"/>
            <a:ext cx="6019800" cy="585073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5723659-CF10-4C30-BC9E-5884B2F53702}" type="datetimeFigureOut">
              <a:rPr lang="en-US"/>
              <a:pPr>
                <a:defRPr/>
              </a:pPr>
              <a:t>2/25/2014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1FA0B88-0A19-4D07-8F41-D1199F19C5B7}" type="slidenum">
              <a:rPr lang="en-US"/>
              <a:pPr>
                <a:defRPr/>
              </a:pPr>
              <a:t>‹#›</a:t>
            </a:fld>
            <a:endParaRPr 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descr="Agriculture+logo sm 300dpi"/>
          <p:cNvPicPr>
            <a:picLocks noChangeAspect="1" noChangeArrowheads="1"/>
          </p:cNvPicPr>
          <p:nvPr/>
        </p:nvPicPr>
        <p:blipFill>
          <a:blip r:embed="rId2" cstate="print"/>
          <a:srcRect/>
          <a:stretch>
            <a:fillRect/>
          </a:stretch>
        </p:blipFill>
        <p:spPr bwMode="auto">
          <a:xfrm>
            <a:off x="4252913" y="6262688"/>
            <a:ext cx="619125" cy="595312"/>
          </a:xfrm>
          <a:prstGeom prst="rect">
            <a:avLst/>
          </a:prstGeom>
          <a:noFill/>
          <a:ln w="9525">
            <a:noFill/>
            <a:miter lim="800000"/>
            <a:headEnd/>
            <a:tailEnd/>
          </a:ln>
        </p:spPr>
      </p:pic>
      <p:sp>
        <p:nvSpPr>
          <p:cNvPr id="5" name="Text Box 5"/>
          <p:cNvSpPr txBox="1">
            <a:spLocks noChangeArrowheads="1"/>
          </p:cNvSpPr>
          <p:nvPr/>
        </p:nvSpPr>
        <p:spPr bwMode="auto">
          <a:xfrm rot="16200000">
            <a:off x="-3198812" y="3200400"/>
            <a:ext cx="685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defRPr/>
            </a:pPr>
            <a:r>
              <a:rPr lang="en-US" altLang="en-US" sz="2400" smtClean="0">
                <a:solidFill>
                  <a:srgbClr val="F97D17"/>
                </a:solidFill>
                <a:latin typeface="Baskerville Old Face" pitchFamily="18" charset="0"/>
              </a:rPr>
              <a:t>Oklahoma State University</a:t>
            </a:r>
          </a:p>
        </p:txBody>
      </p:sp>
      <p:sp>
        <p:nvSpPr>
          <p:cNvPr id="5122"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5123" name="Rectangle 3"/>
          <p:cNvSpPr>
            <a:spLocks noGrp="1" noChangeArrowheads="1"/>
          </p:cNvSpPr>
          <p:nvPr>
            <p:ph type="subTitle" idx="1"/>
          </p:nvPr>
        </p:nvSpPr>
        <p:spPr>
          <a:xfrm>
            <a:off x="1371600" y="3886200"/>
            <a:ext cx="6400800" cy="1752600"/>
          </a:xfrm>
        </p:spPr>
        <p:txBody>
          <a:bodyPr/>
          <a:lstStyle>
            <a:lvl1pPr marL="0" indent="0" algn="ctr">
              <a:buFontTx/>
              <a:buNone/>
              <a:defRPr>
                <a:latin typeface="Baskerville Old Face" pitchFamily="18" charset="0"/>
              </a:defRPr>
            </a:lvl1pPr>
          </a:lstStyle>
          <a:p>
            <a:r>
              <a:rPr lang="en-US"/>
              <a:t>Click to edit Master subtitle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5D42C9F-0876-4494-8780-E60FCD3A3A7E}" type="datetimeFigureOut">
              <a:rPr lang="en-US"/>
              <a:pPr>
                <a:defRPr/>
              </a:pPr>
              <a:t>2/25/2014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10702E8-6AC7-4474-A2C7-4687BABAE84C}" type="slidenum">
              <a:rPr lang="en-US"/>
              <a:pPr>
                <a:defRPr/>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600200"/>
            <a:ext cx="4000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600200"/>
            <a:ext cx="4000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133601"/>
            <a:ext cx="40386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133601"/>
            <a:ext cx="40386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8628E2C-624E-4251-91C8-6B2F309AA09B}" type="datetimeFigureOut">
              <a:rPr lang="en-US"/>
              <a:pPr>
                <a:defRPr/>
              </a:pPr>
              <a:t>2/25/2014</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FC00BE7-DD0A-4272-8DBC-6116C94604CE}" type="slidenum">
              <a:rPr lang="en-US"/>
              <a:pPr>
                <a:defRPr/>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600200"/>
            <a:ext cx="40005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600200"/>
            <a:ext cx="40005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20B4870-AD9D-42B4-B93A-34369708E294}" type="datetimeFigureOut">
              <a:rPr lang="en-US"/>
              <a:pPr>
                <a:defRPr/>
              </a:pPr>
              <a:t>2/25/2014</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E661628-7D0D-4761-A989-BF9E648AAFD8}"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EEDFF2D-424E-4C2C-8023-8169CDAD2484}" type="datetimeFigureOut">
              <a:rPr lang="en-US"/>
              <a:pPr>
                <a:defRPr/>
              </a:pPr>
              <a:t>2/25/2014</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0096356-6381-4E3A-B133-8F9289D9572F}"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14A12E0-E6CA-4ECC-B6AA-8FD34BB00D0D}" type="datetimeFigureOut">
              <a:rPr lang="en-US"/>
              <a:pPr>
                <a:defRPr/>
              </a:pPr>
              <a:t>2/25/2014</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2B2728C-4D60-404B-90DC-764A17DB9C75}"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3F97A18-BB04-4082-BCBC-BB1D9834FCAD}" type="datetimeFigureOut">
              <a:rPr lang="en-US"/>
              <a:pPr>
                <a:defRPr/>
              </a:pPr>
              <a:t>2/25/2014</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959192B-B600-4231-B412-56248EF41165}"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B383CD58-D5A2-4E3A-8EE3-F998FB61F615}" type="datetimeFigureOut">
              <a:rPr lang="en-US"/>
              <a:pPr>
                <a:defRPr/>
              </a:pPr>
              <a:t>2/25/2014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4F7EE7BE-AD5A-4689-9929-AA8E8091AC56}"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158" r:id="rId1"/>
    <p:sldLayoutId id="2147484159" r:id="rId2"/>
    <p:sldLayoutId id="2147484160" r:id="rId3"/>
    <p:sldLayoutId id="2147484161" r:id="rId4"/>
    <p:sldLayoutId id="2147484162" r:id="rId5"/>
    <p:sldLayoutId id="2147484163" r:id="rId6"/>
    <p:sldLayoutId id="2147484164" r:id="rId7"/>
    <p:sldLayoutId id="2147484165" r:id="rId8"/>
    <p:sldLayoutId id="2147484166" r:id="rId9"/>
    <p:sldLayoutId id="2147484167" r:id="rId10"/>
    <p:sldLayoutId id="2147484168" r:id="rId11"/>
    <p:sldLayoutId id="2147484169" r:id="rId12"/>
    <p:sldLayoutId id="2147484170" r:id="rId13"/>
    <p:sldLayoutId id="2147484204" r:id="rId14"/>
    <p:sldLayoutId id="2147484205" r:id="rId15"/>
    <p:sldLayoutId id="2147484207" r:id="rId16"/>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B63C5F53-A58E-43D1-95D0-0F2A3C67B3C2}" type="datetimeFigureOut">
              <a:rPr lang="en-US"/>
              <a:pPr>
                <a:defRPr/>
              </a:pPr>
              <a:t>2/25/2014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D4D83CDB-5E3C-4D1A-A95C-C7935959F500}"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6" r:id="rId6"/>
    <p:sldLayoutId id="2147484177" r:id="rId7"/>
    <p:sldLayoutId id="2147484178" r:id="rId8"/>
    <p:sldLayoutId id="2147484179" r:id="rId9"/>
    <p:sldLayoutId id="2147484180" r:id="rId10"/>
    <p:sldLayoutId id="214748418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EC09E743-3AB5-4181-9316-2FB5C019CB14}" type="datetimeFigureOut">
              <a:rPr lang="en-US"/>
              <a:pPr>
                <a:defRPr/>
              </a:pPr>
              <a:t>2/25/2014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A057E273-A6FF-4E2B-88C0-871F85E260CD}"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182" r:id="rId1"/>
    <p:sldLayoutId id="2147484183" r:id="rId2"/>
    <p:sldLayoutId id="2147484184" r:id="rId3"/>
    <p:sldLayoutId id="2147484185" r:id="rId4"/>
    <p:sldLayoutId id="2147484186" r:id="rId5"/>
    <p:sldLayoutId id="2147484187" r:id="rId6"/>
    <p:sldLayoutId id="2147484188" r:id="rId7"/>
    <p:sldLayoutId id="2147484189" r:id="rId8"/>
    <p:sldLayoutId id="2147484190" r:id="rId9"/>
    <p:sldLayoutId id="2147484191" r:id="rId10"/>
    <p:sldLayoutId id="214748419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Rectangle 3"/>
          <p:cNvSpPr>
            <a:spLocks noGrp="1" noChangeArrowheads="1"/>
          </p:cNvSpPr>
          <p:nvPr>
            <p:ph type="body" idx="1"/>
          </p:nvPr>
        </p:nvSpPr>
        <p:spPr bwMode="auto">
          <a:xfrm>
            <a:off x="533400" y="1600200"/>
            <a:ext cx="8153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4100" name="Picture 4" descr="Agriculture+logo sm 300dpi"/>
          <p:cNvPicPr>
            <a:picLocks noChangeAspect="1" noChangeArrowheads="1"/>
          </p:cNvPicPr>
          <p:nvPr/>
        </p:nvPicPr>
        <p:blipFill>
          <a:blip r:embed="rId14" cstate="print"/>
          <a:srcRect/>
          <a:stretch>
            <a:fillRect/>
          </a:stretch>
        </p:blipFill>
        <p:spPr bwMode="auto">
          <a:xfrm>
            <a:off x="4252913" y="6262688"/>
            <a:ext cx="619125" cy="595312"/>
          </a:xfrm>
          <a:prstGeom prst="rect">
            <a:avLst/>
          </a:prstGeom>
          <a:noFill/>
          <a:ln w="9525">
            <a:noFill/>
            <a:miter lim="800000"/>
            <a:headEnd/>
            <a:tailEnd/>
          </a:ln>
        </p:spPr>
      </p:pic>
      <p:sp>
        <p:nvSpPr>
          <p:cNvPr id="4101" name="Text Box 5"/>
          <p:cNvSpPr txBox="1">
            <a:spLocks noChangeArrowheads="1"/>
          </p:cNvSpPr>
          <p:nvPr/>
        </p:nvSpPr>
        <p:spPr bwMode="auto">
          <a:xfrm rot="-5400000">
            <a:off x="-3198812" y="3200400"/>
            <a:ext cx="685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defRPr/>
            </a:pPr>
            <a:r>
              <a:rPr lang="en-US" altLang="en-US" sz="2400" smtClean="0">
                <a:solidFill>
                  <a:srgbClr val="F97D17"/>
                </a:solidFill>
                <a:latin typeface="Baskerville Old Face" pitchFamily="18" charset="0"/>
              </a:rPr>
              <a:t>Oklahoma State University</a:t>
            </a:r>
          </a:p>
        </p:txBody>
      </p:sp>
    </p:spTree>
  </p:cSld>
  <p:clrMap bg1="lt1" tx1="dk1" bg2="lt2" tx2="dk2" accent1="accent1" accent2="accent2" accent3="accent3" accent4="accent4" accent5="accent5" accent6="accent6" hlink="hlink" folHlink="folHlink"/>
  <p:sldLayoutIdLst>
    <p:sldLayoutId id="2147484206" r:id="rId1"/>
    <p:sldLayoutId id="2147484193" r:id="rId2"/>
    <p:sldLayoutId id="2147484194" r:id="rId3"/>
    <p:sldLayoutId id="2147484195" r:id="rId4"/>
    <p:sldLayoutId id="2147484196" r:id="rId5"/>
    <p:sldLayoutId id="2147484197" r:id="rId6"/>
    <p:sldLayoutId id="2147484198" r:id="rId7"/>
    <p:sldLayoutId id="2147484199" r:id="rId8"/>
    <p:sldLayoutId id="2147484200" r:id="rId9"/>
    <p:sldLayoutId id="2147484201" r:id="rId10"/>
    <p:sldLayoutId id="2147484202" r:id="rId11"/>
    <p:sldLayoutId id="2147484203" r:id="rId12"/>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imes New Roman" pitchFamily="18" charset="0"/>
        </a:defRPr>
      </a:lvl2pPr>
      <a:lvl3pPr algn="ctr" rtl="0" eaLnBrk="0" fontAlgn="base" hangingPunct="0">
        <a:spcBef>
          <a:spcPct val="0"/>
        </a:spcBef>
        <a:spcAft>
          <a:spcPct val="0"/>
        </a:spcAft>
        <a:defRPr sz="4400" b="1">
          <a:solidFill>
            <a:schemeClr val="tx2"/>
          </a:solidFill>
          <a:latin typeface="Times New Roman" pitchFamily="18" charset="0"/>
        </a:defRPr>
      </a:lvl3pPr>
      <a:lvl4pPr algn="ctr" rtl="0" eaLnBrk="0" fontAlgn="base" hangingPunct="0">
        <a:spcBef>
          <a:spcPct val="0"/>
        </a:spcBef>
        <a:spcAft>
          <a:spcPct val="0"/>
        </a:spcAft>
        <a:defRPr sz="4400" b="1">
          <a:solidFill>
            <a:schemeClr val="tx2"/>
          </a:solidFill>
          <a:latin typeface="Times New Roman" pitchFamily="18" charset="0"/>
        </a:defRPr>
      </a:lvl4pPr>
      <a:lvl5pPr algn="ctr" rtl="0" eaLnBrk="0" fontAlgn="base" hangingPunct="0">
        <a:spcBef>
          <a:spcPct val="0"/>
        </a:spcBef>
        <a:spcAft>
          <a:spcPct val="0"/>
        </a:spcAft>
        <a:defRPr sz="4400" b="1">
          <a:solidFill>
            <a:schemeClr val="tx2"/>
          </a:solidFill>
          <a:latin typeface="Times New Roman" pitchFamily="18" charset="0"/>
        </a:defRPr>
      </a:lvl5pPr>
      <a:lvl6pPr marL="457200" algn="ctr" rtl="0" fontAlgn="base">
        <a:spcBef>
          <a:spcPct val="0"/>
        </a:spcBef>
        <a:spcAft>
          <a:spcPct val="0"/>
        </a:spcAft>
        <a:defRPr sz="4400" b="1">
          <a:solidFill>
            <a:schemeClr val="tx2"/>
          </a:solidFill>
          <a:latin typeface="Times New Roman" pitchFamily="18" charset="0"/>
        </a:defRPr>
      </a:lvl6pPr>
      <a:lvl7pPr marL="914400" algn="ctr" rtl="0" fontAlgn="base">
        <a:spcBef>
          <a:spcPct val="0"/>
        </a:spcBef>
        <a:spcAft>
          <a:spcPct val="0"/>
        </a:spcAft>
        <a:defRPr sz="4400" b="1">
          <a:solidFill>
            <a:schemeClr val="tx2"/>
          </a:solidFill>
          <a:latin typeface="Times New Roman" pitchFamily="18" charset="0"/>
        </a:defRPr>
      </a:lvl7pPr>
      <a:lvl8pPr marL="1371600" algn="ctr" rtl="0" fontAlgn="base">
        <a:spcBef>
          <a:spcPct val="0"/>
        </a:spcBef>
        <a:spcAft>
          <a:spcPct val="0"/>
        </a:spcAft>
        <a:defRPr sz="4400" b="1">
          <a:solidFill>
            <a:schemeClr val="tx2"/>
          </a:solidFill>
          <a:latin typeface="Times New Roman" pitchFamily="18" charset="0"/>
        </a:defRPr>
      </a:lvl8pPr>
      <a:lvl9pPr marL="1828800" algn="ctr" rtl="0" fontAlgn="base">
        <a:spcBef>
          <a:spcPct val="0"/>
        </a:spcBef>
        <a:spcAft>
          <a:spcPct val="0"/>
        </a:spcAft>
        <a:defRPr sz="4400" b="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wmf"/><Relationship Id="rId5" Type="http://schemas.openxmlformats.org/officeDocument/2006/relationships/image" Target="../media/image11.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wmf"/></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30.emf"/><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1.png"/><Relationship Id="rId1" Type="http://schemas.openxmlformats.org/officeDocument/2006/relationships/slideLayout" Target="../slideLayouts/slideLayout8.xml"/><Relationship Id="rId5" Type="http://schemas.openxmlformats.org/officeDocument/2006/relationships/image" Target="../media/image32.jpeg"/><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8" Type="http://schemas.openxmlformats.org/officeDocument/2006/relationships/image" Target="../media/image39.wmf"/><Relationship Id="rId13" Type="http://schemas.openxmlformats.org/officeDocument/2006/relationships/image" Target="../media/image44.wmf"/><Relationship Id="rId18" Type="http://schemas.openxmlformats.org/officeDocument/2006/relationships/image" Target="../media/image49.wmf"/><Relationship Id="rId3" Type="http://schemas.openxmlformats.org/officeDocument/2006/relationships/image" Target="../media/image34.wmf"/><Relationship Id="rId7" Type="http://schemas.openxmlformats.org/officeDocument/2006/relationships/image" Target="../media/image38.wmf"/><Relationship Id="rId12" Type="http://schemas.openxmlformats.org/officeDocument/2006/relationships/image" Target="../media/image43.wmf"/><Relationship Id="rId17" Type="http://schemas.openxmlformats.org/officeDocument/2006/relationships/image" Target="../media/image48.wmf"/><Relationship Id="rId2" Type="http://schemas.openxmlformats.org/officeDocument/2006/relationships/image" Target="../media/image33.wmf"/><Relationship Id="rId16" Type="http://schemas.openxmlformats.org/officeDocument/2006/relationships/image" Target="../media/image47.wmf"/><Relationship Id="rId1" Type="http://schemas.openxmlformats.org/officeDocument/2006/relationships/slideLayout" Target="../slideLayouts/slideLayout2.xml"/><Relationship Id="rId6" Type="http://schemas.openxmlformats.org/officeDocument/2006/relationships/image" Target="../media/image37.wmf"/><Relationship Id="rId11" Type="http://schemas.openxmlformats.org/officeDocument/2006/relationships/image" Target="../media/image42.wmf"/><Relationship Id="rId5" Type="http://schemas.openxmlformats.org/officeDocument/2006/relationships/image" Target="../media/image36.wmf"/><Relationship Id="rId15" Type="http://schemas.openxmlformats.org/officeDocument/2006/relationships/image" Target="../media/image46.wmf"/><Relationship Id="rId10" Type="http://schemas.openxmlformats.org/officeDocument/2006/relationships/image" Target="../media/image41.wmf"/><Relationship Id="rId19" Type="http://schemas.openxmlformats.org/officeDocument/2006/relationships/image" Target="../media/image50.wmf"/><Relationship Id="rId4" Type="http://schemas.openxmlformats.org/officeDocument/2006/relationships/image" Target="../media/image35.wmf"/><Relationship Id="rId9" Type="http://schemas.openxmlformats.org/officeDocument/2006/relationships/image" Target="../media/image40.wmf"/><Relationship Id="rId14" Type="http://schemas.openxmlformats.org/officeDocument/2006/relationships/image" Target="../media/image45.wm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5.xml"/><Relationship Id="rId4" Type="http://schemas.openxmlformats.org/officeDocument/2006/relationships/image" Target="../media/image57.jpeg"/></Relationships>
</file>

<file path=ppt/slides/_rels/slide2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5.xml"/><Relationship Id="rId1" Type="http://schemas.openxmlformats.org/officeDocument/2006/relationships/vmlDrawing" Target="../drawings/vmlDrawing2.vml"/><Relationship Id="rId5" Type="http://schemas.openxmlformats.org/officeDocument/2006/relationships/image" Target="../media/image59.emf"/><Relationship Id="rId4" Type="http://schemas.openxmlformats.org/officeDocument/2006/relationships/oleObject" Target="../embeddings/oleObject2.bin"/></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4.xml"/><Relationship Id="rId4" Type="http://schemas.openxmlformats.org/officeDocument/2006/relationships/image" Target="../media/image65.jpeg"/></Relationships>
</file>

<file path=ppt/slides/_rels/slide2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eg"/></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hyperlink" Target="http://www.agriculturesolutions.com/components/com_virtuemart/shop_image/product/Minolta_Chloroph_4ca4b6bb011f3.jp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16.xml"/><Relationship Id="rId5" Type="http://schemas.openxmlformats.org/officeDocument/2006/relationships/image" Target="../media/image79.jpeg"/><Relationship Id="rId4" Type="http://schemas.openxmlformats.org/officeDocument/2006/relationships/image" Target="../media/image78.png"/></Relationships>
</file>

<file path=ppt/slides/_rels/slide3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image" Target="../media/image82.jpeg"/><Relationship Id="rId1" Type="http://schemas.openxmlformats.org/officeDocument/2006/relationships/slideLayout" Target="../slideLayouts/slideLayout9.xml"/><Relationship Id="rId5" Type="http://schemas.openxmlformats.org/officeDocument/2006/relationships/image" Target="../media/image85.jpeg"/><Relationship Id="rId4" Type="http://schemas.openxmlformats.org/officeDocument/2006/relationships/image" Target="../media/image84.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88.wmf"/><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8" Type="http://schemas.openxmlformats.org/officeDocument/2006/relationships/image" Target="../media/image91.wmf"/><Relationship Id="rId3" Type="http://schemas.openxmlformats.org/officeDocument/2006/relationships/oleObject" Target="../embeddings/oleObject3.bin"/><Relationship Id="rId7" Type="http://schemas.openxmlformats.org/officeDocument/2006/relationships/oleObject" Target="../embeddings/oleObject5.bin"/><Relationship Id="rId12" Type="http://schemas.openxmlformats.org/officeDocument/2006/relationships/image" Target="../media/image93.wmf"/><Relationship Id="rId2" Type="http://schemas.openxmlformats.org/officeDocument/2006/relationships/slideLayout" Target="../slideLayouts/slideLayout14.xml"/><Relationship Id="rId1" Type="http://schemas.openxmlformats.org/officeDocument/2006/relationships/vmlDrawing" Target="../drawings/vmlDrawing3.vml"/><Relationship Id="rId6" Type="http://schemas.openxmlformats.org/officeDocument/2006/relationships/image" Target="../media/image90.wmf"/><Relationship Id="rId11" Type="http://schemas.openxmlformats.org/officeDocument/2006/relationships/oleObject" Target="../embeddings/oleObject7.bin"/><Relationship Id="rId5" Type="http://schemas.openxmlformats.org/officeDocument/2006/relationships/oleObject" Target="../embeddings/oleObject4.bin"/><Relationship Id="rId10" Type="http://schemas.openxmlformats.org/officeDocument/2006/relationships/image" Target="../media/image92.wmf"/><Relationship Id="rId4" Type="http://schemas.openxmlformats.org/officeDocument/2006/relationships/image" Target="../media/image89.wmf"/><Relationship Id="rId9" Type="http://schemas.openxmlformats.org/officeDocument/2006/relationships/oleObject" Target="../embeddings/oleObject6.bin"/></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8194" name="TextBox 1" hidden="1"/>
          <p:cNvSpPr txBox="1">
            <a:spLocks noChangeArrowheads="1"/>
          </p:cNvSpPr>
          <p:nvPr/>
        </p:nvSpPr>
        <p:spPr bwMode="auto">
          <a:xfrm>
            <a:off x="685800" y="971550"/>
            <a:ext cx="7772400" cy="1323975"/>
          </a:xfrm>
          <a:prstGeom prst="rect">
            <a:avLst/>
          </a:prstGeom>
          <a:noFill/>
          <a:ln w="9525">
            <a:noFill/>
            <a:miter lim="800000"/>
            <a:headEnd/>
            <a:tailEnd/>
          </a:ln>
        </p:spPr>
        <p:txBody>
          <a:bodyPr>
            <a:spAutoFit/>
          </a:bodyPr>
          <a:lstStyle/>
          <a:p>
            <a:pPr algn="ctr"/>
            <a:r>
              <a:rPr lang="en-US" altLang="en-US" sz="8000"/>
              <a:t>Sample Grid</a:t>
            </a:r>
          </a:p>
        </p:txBody>
      </p:sp>
      <p:sp>
        <p:nvSpPr>
          <p:cNvPr id="8195" name="TextBox 11" hidden="1"/>
          <p:cNvSpPr txBox="1">
            <a:spLocks noChangeArrowheads="1"/>
          </p:cNvSpPr>
          <p:nvPr/>
        </p:nvSpPr>
        <p:spPr bwMode="auto">
          <a:xfrm>
            <a:off x="2400300" y="2941638"/>
            <a:ext cx="4343400" cy="2554287"/>
          </a:xfrm>
          <a:prstGeom prst="rect">
            <a:avLst/>
          </a:prstGeom>
          <a:noFill/>
          <a:ln w="9525">
            <a:noFill/>
            <a:miter lim="800000"/>
            <a:headEnd/>
            <a:tailEnd/>
          </a:ln>
        </p:spPr>
        <p:txBody>
          <a:bodyPr>
            <a:spAutoFit/>
          </a:bodyPr>
          <a:lstStyle/>
          <a:p>
            <a:pPr algn="ctr"/>
            <a:r>
              <a:rPr lang="en-US" altLang="en-US" sz="3200"/>
              <a:t>This grid represents where the mullions are on the TV wall. Use it to help with placement of photos and text.</a:t>
            </a:r>
          </a:p>
        </p:txBody>
      </p:sp>
      <p:sp>
        <p:nvSpPr>
          <p:cNvPr id="8196" name="TextBox 22" hidden="1"/>
          <p:cNvSpPr txBox="1">
            <a:spLocks noChangeArrowheads="1"/>
          </p:cNvSpPr>
          <p:nvPr/>
        </p:nvSpPr>
        <p:spPr bwMode="auto">
          <a:xfrm>
            <a:off x="2400300" y="1828800"/>
            <a:ext cx="4343400" cy="1446213"/>
          </a:xfrm>
          <a:prstGeom prst="rect">
            <a:avLst/>
          </a:prstGeom>
          <a:noFill/>
          <a:ln w="9525">
            <a:noFill/>
            <a:miter lim="800000"/>
            <a:headEnd/>
            <a:tailEnd/>
          </a:ln>
        </p:spPr>
        <p:txBody>
          <a:bodyPr>
            <a:spAutoFit/>
          </a:bodyPr>
          <a:lstStyle/>
          <a:p>
            <a:pPr algn="ctr"/>
            <a:r>
              <a:rPr lang="en-US" altLang="en-US" sz="8800"/>
              <a:t>4x7</a:t>
            </a:r>
          </a:p>
        </p:txBody>
      </p:sp>
      <p:pic>
        <p:nvPicPr>
          <p:cNvPr id="8197" name="Picture 2" descr="4x7grid.png" hidden="1"/>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8198" name="TextBox 7"/>
          <p:cNvSpPr txBox="1">
            <a:spLocks noChangeArrowheads="1"/>
          </p:cNvSpPr>
          <p:nvPr/>
        </p:nvSpPr>
        <p:spPr bwMode="auto">
          <a:xfrm>
            <a:off x="457200" y="609600"/>
            <a:ext cx="8382000" cy="1569660"/>
          </a:xfrm>
          <a:prstGeom prst="rect">
            <a:avLst/>
          </a:prstGeom>
          <a:noFill/>
          <a:ln w="9525">
            <a:noFill/>
            <a:miter lim="800000"/>
            <a:headEnd/>
            <a:tailEnd/>
          </a:ln>
        </p:spPr>
        <p:txBody>
          <a:bodyPr>
            <a:spAutoFit/>
          </a:bodyPr>
          <a:lstStyle/>
          <a:p>
            <a:pPr algn="ctr"/>
            <a:r>
              <a:rPr lang="en-US" altLang="en-US" sz="4800" b="1" dirty="0" smtClean="0"/>
              <a:t>Precision Ag in Pecan Production</a:t>
            </a:r>
            <a:endParaRPr lang="en-US" altLang="en-US" sz="4800" b="1" dirty="0"/>
          </a:p>
        </p:txBody>
      </p:sp>
      <p:sp>
        <p:nvSpPr>
          <p:cNvPr id="10" name="TextBox 9"/>
          <p:cNvSpPr txBox="1"/>
          <p:nvPr/>
        </p:nvSpPr>
        <p:spPr>
          <a:xfrm>
            <a:off x="457200" y="3200400"/>
            <a:ext cx="8077200" cy="3170099"/>
          </a:xfrm>
          <a:prstGeom prst="rect">
            <a:avLst/>
          </a:prstGeom>
          <a:noFill/>
        </p:spPr>
        <p:txBody>
          <a:bodyPr>
            <a:spAutoFit/>
          </a:bodyPr>
          <a:lstStyle/>
          <a:p>
            <a:pPr algn="ctr" fontAlgn="auto">
              <a:lnSpc>
                <a:spcPct val="150000"/>
              </a:lnSpc>
              <a:spcBef>
                <a:spcPts val="0"/>
              </a:spcBef>
              <a:spcAft>
                <a:spcPts val="0"/>
              </a:spcAft>
              <a:defRPr/>
            </a:pPr>
            <a:r>
              <a:rPr lang="en-US" sz="3600" b="1" dirty="0">
                <a:latin typeface="+mn-lt"/>
                <a:cs typeface="+mn-cs"/>
              </a:rPr>
              <a:t>Dr. Paul Weckler,  P.E.</a:t>
            </a:r>
            <a:endParaRPr lang="en-US" sz="2400" b="1" dirty="0">
              <a:latin typeface="+mn-lt"/>
              <a:cs typeface="+mn-cs"/>
            </a:endParaRPr>
          </a:p>
          <a:p>
            <a:pPr algn="ctr" fontAlgn="auto">
              <a:spcBef>
                <a:spcPts val="0"/>
              </a:spcBef>
              <a:spcAft>
                <a:spcPts val="0"/>
              </a:spcAft>
              <a:defRPr/>
            </a:pPr>
            <a:endParaRPr lang="en-US" sz="2400" b="1" dirty="0">
              <a:latin typeface="+mn-lt"/>
              <a:cs typeface="+mn-cs"/>
            </a:endParaRPr>
          </a:p>
          <a:p>
            <a:pPr algn="ctr" fontAlgn="auto">
              <a:spcBef>
                <a:spcPts val="0"/>
              </a:spcBef>
              <a:spcAft>
                <a:spcPts val="0"/>
              </a:spcAft>
              <a:defRPr/>
            </a:pPr>
            <a:r>
              <a:rPr lang="en-US" sz="2800" b="1" dirty="0">
                <a:latin typeface="+mn-lt"/>
                <a:cs typeface="+mn-cs"/>
              </a:rPr>
              <a:t>Dept. of Biosystems &amp; Agricultural Engineering, </a:t>
            </a:r>
          </a:p>
          <a:p>
            <a:pPr algn="ctr" fontAlgn="auto">
              <a:spcBef>
                <a:spcPts val="0"/>
              </a:spcBef>
              <a:spcAft>
                <a:spcPts val="0"/>
              </a:spcAft>
              <a:defRPr/>
            </a:pPr>
            <a:r>
              <a:rPr lang="en-US" sz="2800" b="1" dirty="0">
                <a:latin typeface="+mn-lt"/>
                <a:cs typeface="+mn-cs"/>
              </a:rPr>
              <a:t>Oklahoma State University, </a:t>
            </a:r>
          </a:p>
          <a:p>
            <a:pPr algn="ctr" fontAlgn="auto">
              <a:spcBef>
                <a:spcPts val="0"/>
              </a:spcBef>
              <a:spcAft>
                <a:spcPts val="0"/>
              </a:spcAft>
              <a:defRPr/>
            </a:pPr>
            <a:r>
              <a:rPr lang="en-US" sz="2800" b="1" dirty="0">
                <a:latin typeface="+mn-lt"/>
                <a:cs typeface="+mn-cs"/>
              </a:rPr>
              <a:t>Stillwater, OK 74078</a:t>
            </a:r>
          </a:p>
          <a:p>
            <a:pPr algn="ctr" fontAlgn="auto">
              <a:spcBef>
                <a:spcPts val="0"/>
              </a:spcBef>
              <a:spcAft>
                <a:spcPts val="0"/>
              </a:spcAft>
              <a:defRPr/>
            </a:pPr>
            <a:endParaRPr lang="en-US" sz="2000" b="1" dirty="0">
              <a:cs typeface="Arial" charset="0"/>
            </a:endParaRPr>
          </a:p>
          <a:p>
            <a:pPr algn="ctr">
              <a:defRPr/>
            </a:pPr>
            <a:r>
              <a:rPr lang="en-US" sz="2000" b="1" dirty="0" smtClean="0">
                <a:cs typeface="Arial" charset="0"/>
              </a:rPr>
              <a:t>February 24,  2014</a:t>
            </a:r>
            <a:endParaRPr lang="en-US" sz="2000" b="1" dirty="0">
              <a:latin typeface="+mn-lt"/>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1" hidden="1"/>
          <p:cNvSpPr txBox="1">
            <a:spLocks noChangeArrowheads="1"/>
          </p:cNvSpPr>
          <p:nvPr/>
        </p:nvSpPr>
        <p:spPr bwMode="auto">
          <a:xfrm>
            <a:off x="685800" y="971550"/>
            <a:ext cx="7772400" cy="1323975"/>
          </a:xfrm>
          <a:prstGeom prst="rect">
            <a:avLst/>
          </a:prstGeom>
          <a:noFill/>
          <a:ln w="9525">
            <a:noFill/>
            <a:miter lim="800000"/>
            <a:headEnd/>
            <a:tailEnd/>
          </a:ln>
        </p:spPr>
        <p:txBody>
          <a:bodyPr>
            <a:spAutoFit/>
          </a:bodyPr>
          <a:lstStyle/>
          <a:p>
            <a:pPr algn="ctr"/>
            <a:r>
              <a:rPr lang="en-US" altLang="en-US" sz="8000"/>
              <a:t>Sample Grid</a:t>
            </a:r>
          </a:p>
        </p:txBody>
      </p:sp>
      <p:sp>
        <p:nvSpPr>
          <p:cNvPr id="22531" name="TextBox 11" hidden="1"/>
          <p:cNvSpPr txBox="1">
            <a:spLocks noChangeArrowheads="1"/>
          </p:cNvSpPr>
          <p:nvPr/>
        </p:nvSpPr>
        <p:spPr bwMode="auto">
          <a:xfrm>
            <a:off x="2400300" y="2941638"/>
            <a:ext cx="4343400" cy="2554287"/>
          </a:xfrm>
          <a:prstGeom prst="rect">
            <a:avLst/>
          </a:prstGeom>
          <a:noFill/>
          <a:ln w="9525">
            <a:noFill/>
            <a:miter lim="800000"/>
            <a:headEnd/>
            <a:tailEnd/>
          </a:ln>
        </p:spPr>
        <p:txBody>
          <a:bodyPr>
            <a:spAutoFit/>
          </a:bodyPr>
          <a:lstStyle/>
          <a:p>
            <a:pPr algn="ctr"/>
            <a:r>
              <a:rPr lang="en-US" altLang="en-US" sz="3200"/>
              <a:t>This grid represents where the mullions are on the TV wall. Use it to help with placement of photos and text.</a:t>
            </a:r>
          </a:p>
        </p:txBody>
      </p:sp>
      <p:sp>
        <p:nvSpPr>
          <p:cNvPr id="22532" name="TextBox 22" hidden="1"/>
          <p:cNvSpPr txBox="1">
            <a:spLocks noChangeArrowheads="1"/>
          </p:cNvSpPr>
          <p:nvPr/>
        </p:nvSpPr>
        <p:spPr bwMode="auto">
          <a:xfrm>
            <a:off x="2400300" y="1828800"/>
            <a:ext cx="4343400" cy="1446213"/>
          </a:xfrm>
          <a:prstGeom prst="rect">
            <a:avLst/>
          </a:prstGeom>
          <a:noFill/>
          <a:ln w="9525">
            <a:noFill/>
            <a:miter lim="800000"/>
            <a:headEnd/>
            <a:tailEnd/>
          </a:ln>
        </p:spPr>
        <p:txBody>
          <a:bodyPr>
            <a:spAutoFit/>
          </a:bodyPr>
          <a:lstStyle/>
          <a:p>
            <a:pPr algn="ctr"/>
            <a:r>
              <a:rPr lang="en-US" altLang="en-US" sz="8800"/>
              <a:t>4x7</a:t>
            </a:r>
          </a:p>
        </p:txBody>
      </p:sp>
      <p:pic>
        <p:nvPicPr>
          <p:cNvPr id="22533" name="Picture 2" descr="4x7grid.png" hidden="1"/>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2534" name="TextBox 9"/>
          <p:cNvSpPr txBox="1">
            <a:spLocks noChangeArrowheads="1"/>
          </p:cNvSpPr>
          <p:nvPr/>
        </p:nvSpPr>
        <p:spPr bwMode="auto">
          <a:xfrm>
            <a:off x="228600" y="0"/>
            <a:ext cx="8915400" cy="1077913"/>
          </a:xfrm>
          <a:prstGeom prst="rect">
            <a:avLst/>
          </a:prstGeom>
          <a:noFill/>
          <a:ln w="9525">
            <a:noFill/>
            <a:miter lim="800000"/>
            <a:headEnd/>
            <a:tailEnd/>
          </a:ln>
        </p:spPr>
        <p:txBody>
          <a:bodyPr>
            <a:spAutoFit/>
          </a:bodyPr>
          <a:lstStyle/>
          <a:p>
            <a:pPr marL="514350" indent="-514350" algn="ctr">
              <a:spcAft>
                <a:spcPts val="1200"/>
              </a:spcAft>
            </a:pPr>
            <a:r>
              <a:rPr lang="en-US" altLang="en-US" sz="3200" b="1"/>
              <a:t>Pecan Yield Estimation Technique Using Backscattered Terrestrial Microwave Sensing.</a:t>
            </a:r>
          </a:p>
        </p:txBody>
      </p:sp>
      <p:pic>
        <p:nvPicPr>
          <p:cNvPr id="22535" name="Picture 6" descr="http://www.blackberrybeads.com/wp-content/uploads/2009/08/pecan-trees-with-nuts.jpg"/>
          <p:cNvPicPr>
            <a:picLocks noChangeAspect="1" noChangeArrowheads="1"/>
          </p:cNvPicPr>
          <p:nvPr/>
        </p:nvPicPr>
        <p:blipFill>
          <a:blip r:embed="rId3" cstate="print"/>
          <a:srcRect/>
          <a:stretch>
            <a:fillRect/>
          </a:stretch>
        </p:blipFill>
        <p:spPr bwMode="auto">
          <a:xfrm>
            <a:off x="1262063" y="1214438"/>
            <a:ext cx="6619875" cy="5635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381000" y="228600"/>
            <a:ext cx="8229600" cy="639763"/>
          </a:xfrm>
        </p:spPr>
        <p:txBody>
          <a:bodyPr/>
          <a:lstStyle/>
          <a:p>
            <a:pPr eaLnBrk="1" hangingPunct="1"/>
            <a:r>
              <a:rPr lang="en-US" altLang="en-US" sz="3600" b="1" smtClean="0"/>
              <a:t>Microwave Sensing of Pecan Yield</a:t>
            </a:r>
          </a:p>
        </p:txBody>
      </p:sp>
      <p:sp>
        <p:nvSpPr>
          <p:cNvPr id="14" name="TextBox 13"/>
          <p:cNvSpPr txBox="1">
            <a:spLocks noChangeArrowheads="1"/>
          </p:cNvSpPr>
          <p:nvPr/>
        </p:nvSpPr>
        <p:spPr bwMode="auto">
          <a:xfrm>
            <a:off x="304800" y="1314450"/>
            <a:ext cx="8616950" cy="3600450"/>
          </a:xfrm>
          <a:prstGeom prst="rect">
            <a:avLst/>
          </a:prstGeom>
          <a:noFill/>
          <a:ln w="9525">
            <a:noFill/>
            <a:miter lim="800000"/>
            <a:headEnd/>
            <a:tailEnd/>
          </a:ln>
        </p:spPr>
        <p:txBody>
          <a:bodyPr>
            <a:spAutoFit/>
          </a:bodyPr>
          <a:lstStyle/>
          <a:p>
            <a:pPr marL="285750" indent="-285750">
              <a:buFont typeface="Arial" pitchFamily="34" charset="0"/>
              <a:buChar char="•"/>
            </a:pPr>
            <a:r>
              <a:rPr lang="en-US" altLang="en-US" sz="3600" b="1"/>
              <a:t>Satellite microwave  --  many issues</a:t>
            </a:r>
          </a:p>
          <a:p>
            <a:pPr marL="285750" indent="-285750"/>
            <a:endParaRPr lang="en-US" altLang="en-US" sz="3200"/>
          </a:p>
          <a:p>
            <a:pPr marL="742950" lvl="1" indent="-285750">
              <a:buFont typeface="Arial" pitchFamily="34" charset="0"/>
              <a:buChar char="•"/>
            </a:pPr>
            <a:r>
              <a:rPr lang="en-US" altLang="en-US" sz="3200" b="1"/>
              <a:t>Low resolution</a:t>
            </a:r>
          </a:p>
          <a:p>
            <a:pPr marL="742950" lvl="1" indent="-285750">
              <a:buFont typeface="Arial" pitchFamily="34" charset="0"/>
              <a:buChar char="•"/>
            </a:pPr>
            <a:r>
              <a:rPr lang="en-US" altLang="en-US" sz="3200" b="1"/>
              <a:t>Ground reflections</a:t>
            </a:r>
          </a:p>
          <a:p>
            <a:pPr marL="742950" lvl="1" indent="-285750">
              <a:buFont typeface="Arial" pitchFamily="34" charset="0"/>
              <a:buChar char="•"/>
            </a:pPr>
            <a:r>
              <a:rPr lang="en-US" altLang="en-US" sz="3200" b="1"/>
              <a:t>Orbital dependencies</a:t>
            </a:r>
          </a:p>
          <a:p>
            <a:pPr marL="742950" lvl="1" indent="-285750">
              <a:buFont typeface="Arial" pitchFamily="34" charset="0"/>
              <a:buChar char="•"/>
            </a:pPr>
            <a:r>
              <a:rPr lang="en-US" altLang="en-US" sz="3200" b="1"/>
              <a:t>Sensitivity</a:t>
            </a:r>
          </a:p>
          <a:p>
            <a:pPr marL="742950" lvl="1" indent="-285750">
              <a:buFont typeface="Arial" pitchFamily="34" charset="0"/>
              <a:buChar char="•"/>
            </a:pPr>
            <a:endParaRPr lang="en-US" altLang="en-US" sz="3200"/>
          </a:p>
        </p:txBody>
      </p:sp>
      <p:pic>
        <p:nvPicPr>
          <p:cNvPr id="3075" name="Picture 3" descr="C:\Documents and Settings\jhardi\Local Settings\Temporary Internet Files\Content.IE5\BWY6THEM\MP900433073[1].jpg"/>
          <p:cNvPicPr>
            <a:picLocks noChangeAspect="1" noChangeArrowheads="1"/>
          </p:cNvPicPr>
          <p:nvPr/>
        </p:nvPicPr>
        <p:blipFill>
          <a:blip r:embed="rId3" cstate="print"/>
          <a:srcRect/>
          <a:stretch>
            <a:fillRect/>
          </a:stretch>
        </p:blipFill>
        <p:spPr bwMode="auto">
          <a:xfrm>
            <a:off x="2133600" y="5181600"/>
            <a:ext cx="1182688" cy="1524000"/>
          </a:xfrm>
          <a:prstGeom prst="rect">
            <a:avLst/>
          </a:prstGeom>
          <a:noFill/>
          <a:ln w="9525">
            <a:noFill/>
            <a:miter lim="800000"/>
            <a:headEnd/>
            <a:tailEnd/>
          </a:ln>
        </p:spPr>
      </p:pic>
      <p:pic>
        <p:nvPicPr>
          <p:cNvPr id="23557" name="Picture 3" descr="C:\Documents and Settings\jhardi\Local Settings\Temporary Internet Files\Content.IE5\BWY6THEM\MP900433073[1].jpg"/>
          <p:cNvPicPr>
            <a:picLocks noChangeAspect="1" noChangeArrowheads="1"/>
          </p:cNvPicPr>
          <p:nvPr/>
        </p:nvPicPr>
        <p:blipFill>
          <a:blip r:embed="rId4" cstate="print"/>
          <a:srcRect/>
          <a:stretch>
            <a:fillRect/>
          </a:stretch>
        </p:blipFill>
        <p:spPr bwMode="auto">
          <a:xfrm>
            <a:off x="3430588" y="4903788"/>
            <a:ext cx="1101725" cy="1725612"/>
          </a:xfrm>
          <a:prstGeom prst="rect">
            <a:avLst/>
          </a:prstGeom>
          <a:noFill/>
          <a:ln w="9525">
            <a:noFill/>
            <a:miter lim="800000"/>
            <a:headEnd/>
            <a:tailEnd/>
          </a:ln>
        </p:spPr>
      </p:pic>
      <p:pic>
        <p:nvPicPr>
          <p:cNvPr id="23558" name="Picture 3" descr="C:\Documents and Settings\jhardi\Local Settings\Temporary Internet Files\Content.IE5\BWY6THEM\MP900433073[1].jpg"/>
          <p:cNvPicPr>
            <a:picLocks noChangeAspect="1" noChangeArrowheads="1"/>
          </p:cNvPicPr>
          <p:nvPr/>
        </p:nvPicPr>
        <p:blipFill>
          <a:blip r:embed="rId5" cstate="print"/>
          <a:srcRect/>
          <a:stretch>
            <a:fillRect/>
          </a:stretch>
        </p:blipFill>
        <p:spPr bwMode="auto">
          <a:xfrm>
            <a:off x="4532313" y="4900613"/>
            <a:ext cx="1296987" cy="1728787"/>
          </a:xfrm>
          <a:prstGeom prst="rect">
            <a:avLst/>
          </a:prstGeom>
          <a:noFill/>
          <a:ln w="9525">
            <a:noFill/>
            <a:miter lim="800000"/>
            <a:headEnd/>
            <a:tailEnd/>
          </a:ln>
        </p:spPr>
      </p:pic>
      <p:pic>
        <p:nvPicPr>
          <p:cNvPr id="18" name="Picture 3" descr="C:\Documents and Settings\jhardi\Local Settings\Temporary Internet Files\Content.IE5\BWY6THEM\MP900433073[1].jpg"/>
          <p:cNvPicPr>
            <a:picLocks noChangeAspect="1" noChangeArrowheads="1"/>
          </p:cNvPicPr>
          <p:nvPr/>
        </p:nvPicPr>
        <p:blipFill>
          <a:blip r:embed="rId6" cstate="print"/>
          <a:srcRect/>
          <a:stretch>
            <a:fillRect/>
          </a:stretch>
        </p:blipFill>
        <p:spPr bwMode="auto">
          <a:xfrm>
            <a:off x="838200" y="4900613"/>
            <a:ext cx="1336675" cy="1781175"/>
          </a:xfrm>
          <a:prstGeom prst="rect">
            <a:avLst/>
          </a:prstGeom>
          <a:noFill/>
          <a:ln w="9525">
            <a:noFill/>
            <a:miter lim="800000"/>
            <a:headEnd/>
            <a:tailEnd/>
          </a:ln>
        </p:spPr>
      </p:pic>
      <p:pic>
        <p:nvPicPr>
          <p:cNvPr id="3076" name="Picture 4" descr="C:\Documents and Settings\jhardi\Local Settings\Temporary Internet Files\Content.IE5\XOYLQJR2\MM900336555[1].gif"/>
          <p:cNvPicPr>
            <a:picLocks noChangeAspect="1" noChangeArrowheads="1" noCrop="1"/>
          </p:cNvPicPr>
          <p:nvPr/>
        </p:nvPicPr>
        <p:blipFill>
          <a:blip r:embed="rId7" cstate="print"/>
          <a:srcRect/>
          <a:stretch>
            <a:fillRect/>
          </a:stretch>
        </p:blipFill>
        <p:spPr bwMode="auto">
          <a:xfrm rot="-10310233">
            <a:off x="7313613" y="2370138"/>
            <a:ext cx="1501775" cy="1001712"/>
          </a:xfrm>
          <a:prstGeom prst="rect">
            <a:avLst/>
          </a:prstGeom>
          <a:noFill/>
          <a:ln w="9525">
            <a:noFill/>
            <a:miter lim="800000"/>
            <a:headEnd/>
            <a:tailEnd/>
          </a:ln>
        </p:spPr>
      </p:pic>
      <p:sp>
        <p:nvSpPr>
          <p:cNvPr id="10" name="TextBox 9"/>
          <p:cNvSpPr txBox="1">
            <a:spLocks noRot="1" noChangeAspect="1" noMove="1" noResize="1" noEditPoints="1" noAdjustHandles="1" noChangeArrowheads="1" noChangeShapeType="1" noTextEdit="1"/>
          </p:cNvSpPr>
          <p:nvPr/>
        </p:nvSpPr>
        <p:spPr>
          <a:xfrm>
            <a:off x="5985641" y="4444484"/>
            <a:ext cx="3200400" cy="819776"/>
          </a:xfrm>
          <a:prstGeom prst="rect">
            <a:avLst/>
          </a:prstGeom>
          <a:blipFill rotWithShape="1">
            <a:blip r:embed="rId8" cstate="print"/>
            <a:stretch>
              <a:fillRect/>
            </a:stretch>
          </a:blipFill>
        </p:spPr>
        <p:txBody>
          <a:bodyPr/>
          <a:lstStyle/>
          <a:p>
            <a:pPr>
              <a:defRPr/>
            </a:pPr>
            <a:r>
              <a:rPr lang="en-US" dirty="0">
                <a:noFill/>
                <a:cs typeface="Arial" charset="0"/>
              </a:rPr>
              <a:t> </a:t>
            </a:r>
          </a:p>
        </p:txBody>
      </p:sp>
      <p:cxnSp>
        <p:nvCxnSpPr>
          <p:cNvPr id="11" name="Straight Arrow Connector 10"/>
          <p:cNvCxnSpPr/>
          <p:nvPr/>
        </p:nvCxnSpPr>
        <p:spPr>
          <a:xfrm flipH="1">
            <a:off x="4267200" y="3048000"/>
            <a:ext cx="3352800" cy="2489200"/>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3943350" y="5235575"/>
            <a:ext cx="1905000" cy="1371600"/>
          </a:xfrm>
          <a:prstGeom prst="straightConnector1">
            <a:avLst/>
          </a:prstGeom>
          <a:ln>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4424363" y="4318000"/>
            <a:ext cx="1905000" cy="1371600"/>
          </a:xfrm>
          <a:prstGeom prst="straightConnector1">
            <a:avLst/>
          </a:prstGeom>
          <a:ln>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3513138" y="4410075"/>
            <a:ext cx="1905000" cy="1371600"/>
          </a:xfrm>
          <a:prstGeom prst="straightConnector1">
            <a:avLst/>
          </a:prstGeom>
          <a:ln>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3082925" y="4445000"/>
            <a:ext cx="1905000" cy="1371600"/>
          </a:xfrm>
          <a:prstGeom prst="straightConnector1">
            <a:avLst/>
          </a:prstGeom>
          <a:ln>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Title 1"/>
          <p:cNvSpPr txBox="1">
            <a:spLocks/>
          </p:cNvSpPr>
          <p:nvPr/>
        </p:nvSpPr>
        <p:spPr bwMode="auto">
          <a:xfrm>
            <a:off x="1143000" y="4286250"/>
            <a:ext cx="2895600" cy="609600"/>
          </a:xfrm>
          <a:prstGeom prst="rect">
            <a:avLst/>
          </a:prstGeom>
          <a:noFill/>
          <a:ln w="9525">
            <a:noFill/>
            <a:miter lim="800000"/>
            <a:headEnd/>
            <a:tailEnd/>
          </a:ln>
        </p:spPr>
        <p:txBody>
          <a:bodyPr anchor="ctr"/>
          <a:lstStyle/>
          <a:p>
            <a:r>
              <a:rPr lang="en-US" altLang="en-US" sz="2800" i="1">
                <a:solidFill>
                  <a:schemeClr val="tx2"/>
                </a:solidFill>
              </a:rPr>
              <a:t>σ = radar  profile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7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7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descr="C:\Documents and Settings\jhardi\Local Settings\Temporary Internet Files\Content.IE5\BWY6THEM\MP900433073[1].jpg"/>
          <p:cNvPicPr>
            <a:picLocks noChangeAspect="1" noChangeArrowheads="1"/>
          </p:cNvPicPr>
          <p:nvPr/>
        </p:nvPicPr>
        <p:blipFill>
          <a:blip r:embed="rId3" cstate="print"/>
          <a:srcRect/>
          <a:stretch>
            <a:fillRect/>
          </a:stretch>
        </p:blipFill>
        <p:spPr bwMode="auto">
          <a:xfrm>
            <a:off x="838200" y="4900613"/>
            <a:ext cx="1336675" cy="1781175"/>
          </a:xfrm>
          <a:prstGeom prst="rect">
            <a:avLst/>
          </a:prstGeom>
          <a:noFill/>
          <a:ln w="9525">
            <a:noFill/>
            <a:miter lim="800000"/>
            <a:headEnd/>
            <a:tailEnd/>
          </a:ln>
        </p:spPr>
      </p:pic>
      <p:pic>
        <p:nvPicPr>
          <p:cNvPr id="24579" name="Picture 3" descr="C:\Documents and Settings\jhardi\Local Settings\Temporary Internet Files\Content.IE5\BWY6THEM\MP900433073[1].jpg"/>
          <p:cNvPicPr>
            <a:picLocks noChangeAspect="1" noChangeArrowheads="1"/>
          </p:cNvPicPr>
          <p:nvPr/>
        </p:nvPicPr>
        <p:blipFill>
          <a:blip r:embed="rId4" cstate="print"/>
          <a:srcRect/>
          <a:stretch>
            <a:fillRect/>
          </a:stretch>
        </p:blipFill>
        <p:spPr bwMode="auto">
          <a:xfrm>
            <a:off x="3581400" y="4914900"/>
            <a:ext cx="1101725" cy="1725613"/>
          </a:xfrm>
          <a:prstGeom prst="rect">
            <a:avLst/>
          </a:prstGeom>
          <a:noFill/>
          <a:ln w="9525">
            <a:noFill/>
            <a:miter lim="800000"/>
            <a:headEnd/>
            <a:tailEnd/>
          </a:ln>
        </p:spPr>
      </p:pic>
      <p:sp>
        <p:nvSpPr>
          <p:cNvPr id="24580" name="Title 1"/>
          <p:cNvSpPr>
            <a:spLocks noGrp="1"/>
          </p:cNvSpPr>
          <p:nvPr>
            <p:ph type="title"/>
          </p:nvPr>
        </p:nvSpPr>
        <p:spPr>
          <a:xfrm>
            <a:off x="457200" y="0"/>
            <a:ext cx="8229600" cy="639763"/>
          </a:xfrm>
        </p:spPr>
        <p:txBody>
          <a:bodyPr/>
          <a:lstStyle/>
          <a:p>
            <a:pPr eaLnBrk="1" hangingPunct="1"/>
            <a:r>
              <a:rPr lang="en-US" altLang="en-US" sz="4000" b="1" smtClean="0"/>
              <a:t>Microwave sensing of pecan yield</a:t>
            </a:r>
          </a:p>
        </p:txBody>
      </p:sp>
      <p:sp>
        <p:nvSpPr>
          <p:cNvPr id="14" name="TextBox 13"/>
          <p:cNvSpPr txBox="1">
            <a:spLocks noChangeArrowheads="1"/>
          </p:cNvSpPr>
          <p:nvPr/>
        </p:nvSpPr>
        <p:spPr bwMode="auto">
          <a:xfrm>
            <a:off x="490538" y="746125"/>
            <a:ext cx="7283450" cy="4816475"/>
          </a:xfrm>
          <a:prstGeom prst="rect">
            <a:avLst/>
          </a:prstGeom>
          <a:noFill/>
          <a:ln w="9525">
            <a:noFill/>
            <a:miter lim="800000"/>
            <a:headEnd/>
            <a:tailEnd/>
          </a:ln>
        </p:spPr>
        <p:txBody>
          <a:bodyPr>
            <a:spAutoFit/>
          </a:bodyPr>
          <a:lstStyle/>
          <a:p>
            <a:pPr marL="285750" indent="-285750">
              <a:spcAft>
                <a:spcPts val="1800"/>
              </a:spcAft>
              <a:buFont typeface="Arial" pitchFamily="34" charset="0"/>
              <a:buChar char="•"/>
            </a:pPr>
            <a:r>
              <a:rPr lang="en-US" altLang="en-US" sz="3200" b="1">
                <a:latin typeface="Arial" pitchFamily="34" charset="0"/>
              </a:rPr>
              <a:t>Short range terrestrial microwave</a:t>
            </a:r>
          </a:p>
          <a:p>
            <a:pPr marL="742950" lvl="1" indent="-285750">
              <a:spcAft>
                <a:spcPts val="1800"/>
              </a:spcAft>
              <a:buFont typeface="Arial" pitchFamily="34" charset="0"/>
              <a:buChar char="•"/>
            </a:pPr>
            <a:r>
              <a:rPr lang="en-US" altLang="en-US" sz="2800">
                <a:latin typeface="Arial" pitchFamily="34" charset="0"/>
              </a:rPr>
              <a:t>Improved resolution, sensitivity and power characteristics</a:t>
            </a:r>
          </a:p>
          <a:p>
            <a:pPr marL="742950" lvl="1" indent="-285750">
              <a:spcAft>
                <a:spcPts val="1800"/>
              </a:spcAft>
              <a:buFont typeface="Arial" pitchFamily="34" charset="0"/>
              <a:buChar char="•"/>
            </a:pPr>
            <a:r>
              <a:rPr lang="en-US" altLang="en-US" sz="2800">
                <a:latin typeface="Arial" pitchFamily="34" charset="0"/>
              </a:rPr>
              <a:t>Eliminates ground reflections</a:t>
            </a:r>
          </a:p>
          <a:p>
            <a:pPr marL="742950" lvl="1" indent="-285750">
              <a:spcAft>
                <a:spcPts val="1800"/>
              </a:spcAft>
              <a:buFont typeface="Arial" pitchFamily="34" charset="0"/>
              <a:buChar char="•"/>
            </a:pPr>
            <a:r>
              <a:rPr lang="en-US" altLang="en-US" sz="2800">
                <a:latin typeface="Arial" pitchFamily="34" charset="0"/>
              </a:rPr>
              <a:t>Reflections from far side have are minimal </a:t>
            </a:r>
          </a:p>
          <a:p>
            <a:pPr marL="742950" lvl="1" indent="-285750">
              <a:spcAft>
                <a:spcPts val="1800"/>
              </a:spcAft>
              <a:buFont typeface="Arial" pitchFamily="34" charset="0"/>
              <a:buChar char="•"/>
            </a:pPr>
            <a:r>
              <a:rPr lang="en-US" altLang="en-US" sz="2800">
                <a:latin typeface="Arial" pitchFamily="34" charset="0"/>
              </a:rPr>
              <a:t>Orbital independence</a:t>
            </a:r>
          </a:p>
          <a:p>
            <a:pPr marL="742950" lvl="1" indent="-285750">
              <a:spcAft>
                <a:spcPts val="1800"/>
              </a:spcAft>
              <a:buFont typeface="Arial" pitchFamily="34" charset="0"/>
              <a:buChar char="•"/>
            </a:pPr>
            <a:endParaRPr lang="en-US" altLang="en-US" sz="3200">
              <a:latin typeface="Arial" pitchFamily="34" charset="0"/>
            </a:endParaRPr>
          </a:p>
        </p:txBody>
      </p:sp>
      <p:pic>
        <p:nvPicPr>
          <p:cNvPr id="3075" name="Picture 3" descr="C:\Documents and Settings\jhardi\Local Settings\Temporary Internet Files\Content.IE5\BWY6THEM\MP900433073[1].jpg"/>
          <p:cNvPicPr>
            <a:picLocks noChangeAspect="1" noChangeArrowheads="1"/>
          </p:cNvPicPr>
          <p:nvPr/>
        </p:nvPicPr>
        <p:blipFill>
          <a:blip r:embed="rId5" cstate="print"/>
          <a:srcRect/>
          <a:stretch>
            <a:fillRect/>
          </a:stretch>
        </p:blipFill>
        <p:spPr bwMode="auto">
          <a:xfrm>
            <a:off x="2133600" y="5181600"/>
            <a:ext cx="1182688" cy="1524000"/>
          </a:xfrm>
          <a:prstGeom prst="rect">
            <a:avLst/>
          </a:prstGeom>
          <a:noFill/>
          <a:ln w="9525">
            <a:noFill/>
            <a:miter lim="800000"/>
            <a:headEnd/>
            <a:tailEnd/>
          </a:ln>
        </p:spPr>
      </p:pic>
      <p:sp>
        <p:nvSpPr>
          <p:cNvPr id="20" name="Arc 19"/>
          <p:cNvSpPr/>
          <p:nvPr/>
        </p:nvSpPr>
        <p:spPr>
          <a:xfrm>
            <a:off x="6629400" y="5715000"/>
            <a:ext cx="241300" cy="514350"/>
          </a:xfrm>
          <a:prstGeom prst="arc">
            <a:avLst>
              <a:gd name="adj1" fmla="val 16200000"/>
              <a:gd name="adj2" fmla="val 5501907"/>
            </a:avLst>
          </a:prstGeom>
          <a:noFill/>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2000" dirty="0"/>
          </a:p>
        </p:txBody>
      </p:sp>
      <p:pic>
        <p:nvPicPr>
          <p:cNvPr id="21" name="Picture 2" descr="C:\Documents and Settings\jhardi\Local Settings\Temporary Internet Files\Content.IE5\ZAGU9INU\MC900323149[1].wmf"/>
          <p:cNvPicPr>
            <a:picLocks noChangeAspect="1" noChangeArrowheads="1"/>
          </p:cNvPicPr>
          <p:nvPr/>
        </p:nvPicPr>
        <p:blipFill>
          <a:blip r:embed="rId6" cstate="print"/>
          <a:srcRect/>
          <a:stretch>
            <a:fillRect/>
          </a:stretch>
        </p:blipFill>
        <p:spPr bwMode="auto">
          <a:xfrm>
            <a:off x="6934200" y="5510213"/>
            <a:ext cx="1296988" cy="1347787"/>
          </a:xfrm>
          <a:prstGeom prst="rect">
            <a:avLst/>
          </a:prstGeom>
          <a:noFill/>
          <a:ln w="9525">
            <a:noFill/>
            <a:miter lim="800000"/>
            <a:headEnd/>
            <a:tailEnd/>
          </a:ln>
        </p:spPr>
      </p:pic>
      <p:cxnSp>
        <p:nvCxnSpPr>
          <p:cNvPr id="22" name="Straight Arrow Connector 21"/>
          <p:cNvCxnSpPr/>
          <p:nvPr/>
        </p:nvCxnSpPr>
        <p:spPr>
          <a:xfrm flipH="1">
            <a:off x="5334000" y="5943600"/>
            <a:ext cx="1263650" cy="0"/>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257800" y="6115050"/>
            <a:ext cx="1143000" cy="0"/>
          </a:xfrm>
          <a:prstGeom prst="straightConnector1">
            <a:avLst/>
          </a:prstGeom>
          <a:ln>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Title 1"/>
          <p:cNvSpPr txBox="1">
            <a:spLocks/>
          </p:cNvSpPr>
          <p:nvPr/>
        </p:nvSpPr>
        <p:spPr bwMode="auto">
          <a:xfrm>
            <a:off x="2387600" y="4953000"/>
            <a:ext cx="3489325" cy="609600"/>
          </a:xfrm>
          <a:prstGeom prst="rect">
            <a:avLst/>
          </a:prstGeom>
          <a:noFill/>
          <a:ln w="9525">
            <a:noFill/>
            <a:miter lim="800000"/>
            <a:headEnd/>
            <a:tailEnd/>
          </a:ln>
        </p:spPr>
        <p:txBody>
          <a:bodyPr anchor="ctr"/>
          <a:lstStyle/>
          <a:p>
            <a:r>
              <a:rPr lang="en-US" altLang="en-US" sz="3200" b="1" i="1">
                <a:solidFill>
                  <a:schemeClr val="tx2"/>
                </a:solidFill>
              </a:rPr>
              <a:t>σ = radar  profile</a:t>
            </a:r>
          </a:p>
        </p:txBody>
      </p:sp>
      <p:sp>
        <p:nvSpPr>
          <p:cNvPr id="28" name="TextBox 27"/>
          <p:cNvSpPr txBox="1">
            <a:spLocks noRot="1" noChangeAspect="1" noMove="1" noResize="1" noEditPoints="1" noAdjustHandles="1" noChangeArrowheads="1" noChangeShapeType="1" noTextEdit="1"/>
          </p:cNvSpPr>
          <p:nvPr/>
        </p:nvSpPr>
        <p:spPr>
          <a:xfrm>
            <a:off x="6019800" y="4648201"/>
            <a:ext cx="3200400" cy="819776"/>
          </a:xfrm>
          <a:prstGeom prst="rect">
            <a:avLst/>
          </a:prstGeom>
          <a:blipFill rotWithShape="1">
            <a:blip r:embed="rId7" cstate="screen"/>
            <a:stretch>
              <a:fillRect/>
            </a:stretch>
          </a:blipFill>
        </p:spPr>
        <p:txBody>
          <a:bodyPr/>
          <a:lstStyle/>
          <a:p>
            <a:pPr fontAlgn="auto">
              <a:spcBef>
                <a:spcPts val="0"/>
              </a:spcBef>
              <a:spcAft>
                <a:spcPts val="0"/>
              </a:spcAft>
              <a:defRPr/>
            </a:pPr>
            <a:r>
              <a:rPr lang="en-US" sz="2400" dirty="0">
                <a:noFill/>
                <a:latin typeface="Arial" charset="0"/>
                <a:cs typeface="+mn-cs"/>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7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38" y="990600"/>
            <a:ext cx="3730626" cy="4772025"/>
          </a:xfrm>
        </p:spPr>
        <p:txBody>
          <a:bodyPr rtlCol="0">
            <a:noAutofit/>
          </a:bodyPr>
          <a:lstStyle/>
          <a:p>
            <a:pPr marL="514350" indent="-457200" eaLnBrk="1" fontAlgn="auto" hangingPunct="1">
              <a:spcAft>
                <a:spcPts val="0"/>
              </a:spcAft>
              <a:buFont typeface="+mj-lt"/>
              <a:buAutoNum type="arabicPeriod"/>
              <a:defRPr/>
            </a:pPr>
            <a:r>
              <a:rPr lang="en-US" sz="2400" dirty="0" smtClean="0"/>
              <a:t>Obtain </a:t>
            </a:r>
            <a:r>
              <a:rPr lang="en-US" sz="2400" dirty="0"/>
              <a:t>baseline microwave backscatter response of pecan tree canopy components.  </a:t>
            </a:r>
          </a:p>
          <a:p>
            <a:pPr marL="514350" indent="-457200" eaLnBrk="1" fontAlgn="auto" hangingPunct="1">
              <a:spcAft>
                <a:spcPts val="0"/>
              </a:spcAft>
              <a:buFont typeface="+mj-lt"/>
              <a:buAutoNum type="arabicPeriod"/>
              <a:defRPr/>
            </a:pPr>
            <a:r>
              <a:rPr lang="en-US" sz="2400" dirty="0"/>
              <a:t>Identify:</a:t>
            </a:r>
          </a:p>
          <a:p>
            <a:pPr marL="971550" lvl="1" indent="-457200" eaLnBrk="1" fontAlgn="auto" hangingPunct="1">
              <a:spcAft>
                <a:spcPts val="0"/>
              </a:spcAft>
              <a:buFont typeface="Arial" pitchFamily="34" charset="0"/>
              <a:buChar char="•"/>
              <a:defRPr/>
            </a:pPr>
            <a:r>
              <a:rPr lang="en-US" sz="2400" dirty="0"/>
              <a:t>Spectral features to quantify nut yield</a:t>
            </a:r>
          </a:p>
          <a:p>
            <a:pPr marL="971550" lvl="1" indent="-457200" eaLnBrk="1" fontAlgn="auto" hangingPunct="1">
              <a:spcAft>
                <a:spcPts val="0"/>
              </a:spcAft>
              <a:buFont typeface="Arial" pitchFamily="34" charset="0"/>
              <a:buChar char="•"/>
              <a:defRPr/>
            </a:pPr>
            <a:r>
              <a:rPr lang="en-US" sz="2400" dirty="0"/>
              <a:t>Modeling parameters for future investigation</a:t>
            </a:r>
          </a:p>
          <a:p>
            <a:pPr marL="742950" lvl="2" indent="-342900" eaLnBrk="1" fontAlgn="auto" hangingPunct="1">
              <a:spcAft>
                <a:spcPts val="0"/>
              </a:spcAft>
              <a:defRPr/>
            </a:pPr>
            <a:endParaRPr lang="en-US" i="1" dirty="0" smtClean="0"/>
          </a:p>
          <a:p>
            <a:pPr marL="742950" lvl="2" indent="-342900" eaLnBrk="1" fontAlgn="auto" hangingPunct="1">
              <a:spcAft>
                <a:spcPts val="0"/>
              </a:spcAft>
              <a:defRPr/>
            </a:pPr>
            <a:endParaRPr lang="en-US" i="1" dirty="0"/>
          </a:p>
          <a:p>
            <a:pPr eaLnBrk="1" fontAlgn="auto" hangingPunct="1">
              <a:spcAft>
                <a:spcPts val="0"/>
              </a:spcAft>
              <a:defRPr/>
            </a:pPr>
            <a:endParaRPr lang="en-US" sz="2400" dirty="0" smtClean="0"/>
          </a:p>
          <a:p>
            <a:pPr lvl="1" eaLnBrk="1" fontAlgn="auto" hangingPunct="1">
              <a:spcAft>
                <a:spcPts val="0"/>
              </a:spcAft>
              <a:defRPr/>
            </a:pPr>
            <a:endParaRPr lang="en-US" sz="2400" dirty="0" smtClean="0"/>
          </a:p>
          <a:p>
            <a:pPr lvl="1" eaLnBrk="1" fontAlgn="auto" hangingPunct="1">
              <a:spcAft>
                <a:spcPts val="0"/>
              </a:spcAft>
              <a:defRPr/>
            </a:pPr>
            <a:endParaRPr lang="en-US" sz="2400" dirty="0" smtClean="0"/>
          </a:p>
          <a:p>
            <a:pPr lvl="1" eaLnBrk="1" fontAlgn="auto" hangingPunct="1">
              <a:spcAft>
                <a:spcPts val="0"/>
              </a:spcAft>
              <a:defRPr/>
            </a:pPr>
            <a:endParaRPr lang="en-US" sz="2400" dirty="0" smtClean="0"/>
          </a:p>
        </p:txBody>
      </p:sp>
      <p:pic>
        <p:nvPicPr>
          <p:cNvPr id="25603" name="Picture 3"/>
          <p:cNvPicPr>
            <a:picLocks noChangeAspect="1"/>
          </p:cNvPicPr>
          <p:nvPr/>
        </p:nvPicPr>
        <p:blipFill>
          <a:blip r:embed="rId3" cstate="print"/>
          <a:srcRect/>
          <a:stretch>
            <a:fillRect/>
          </a:stretch>
        </p:blipFill>
        <p:spPr bwMode="auto">
          <a:xfrm>
            <a:off x="5754688" y="768350"/>
            <a:ext cx="3378200" cy="4138613"/>
          </a:xfrm>
          <a:prstGeom prst="rect">
            <a:avLst/>
          </a:prstGeom>
          <a:noFill/>
          <a:ln w="9525">
            <a:noFill/>
            <a:miter lim="800000"/>
            <a:headEnd/>
            <a:tailEnd/>
          </a:ln>
        </p:spPr>
      </p:pic>
      <p:sp>
        <p:nvSpPr>
          <p:cNvPr id="7" name="Down Arrow 6"/>
          <p:cNvSpPr/>
          <p:nvPr/>
        </p:nvSpPr>
        <p:spPr>
          <a:xfrm>
            <a:off x="7215188" y="1839913"/>
            <a:ext cx="228600" cy="1295400"/>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000" dirty="0"/>
          </a:p>
        </p:txBody>
      </p:sp>
      <p:cxnSp>
        <p:nvCxnSpPr>
          <p:cNvPr id="9" name="Straight Arrow Connector 8"/>
          <p:cNvCxnSpPr/>
          <p:nvPr/>
        </p:nvCxnSpPr>
        <p:spPr>
          <a:xfrm flipH="1">
            <a:off x="6986588" y="4278313"/>
            <a:ext cx="152400" cy="7620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6834188" y="4278313"/>
            <a:ext cx="171450" cy="52705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7291388" y="4278313"/>
            <a:ext cx="76200" cy="7620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7367588" y="4278313"/>
            <a:ext cx="152400" cy="6858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7138988" y="4278313"/>
            <a:ext cx="38100" cy="7620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6986588" y="2144713"/>
            <a:ext cx="171450" cy="9906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flipV="1">
            <a:off x="7158038" y="2144713"/>
            <a:ext cx="133350" cy="11430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7519988" y="2144713"/>
            <a:ext cx="228600" cy="11430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7367588" y="2144713"/>
            <a:ext cx="228600" cy="11430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7634288" y="2297113"/>
            <a:ext cx="266700" cy="8382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flipV="1">
            <a:off x="6834188" y="2487613"/>
            <a:ext cx="342900" cy="8001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7710488" y="2487613"/>
            <a:ext cx="419100" cy="723900"/>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nvGrpSpPr>
          <p:cNvPr id="25617" name="Canvas 1"/>
          <p:cNvGrpSpPr>
            <a:grpSpLocks/>
          </p:cNvGrpSpPr>
          <p:nvPr/>
        </p:nvGrpSpPr>
        <p:grpSpPr bwMode="auto">
          <a:xfrm>
            <a:off x="3817938" y="3452813"/>
            <a:ext cx="2025650" cy="3054350"/>
            <a:chOff x="0" y="0"/>
            <a:chExt cx="3072130" cy="4572000"/>
          </a:xfrm>
        </p:grpSpPr>
        <p:sp>
          <p:nvSpPr>
            <p:cNvPr id="25619" name="Rectangle 21"/>
            <p:cNvSpPr>
              <a:spLocks noChangeArrowheads="1"/>
            </p:cNvSpPr>
            <p:nvPr/>
          </p:nvSpPr>
          <p:spPr bwMode="auto">
            <a:xfrm>
              <a:off x="0" y="0"/>
              <a:ext cx="3072130" cy="4572000"/>
            </a:xfrm>
            <a:prstGeom prst="rect">
              <a:avLst/>
            </a:prstGeom>
            <a:noFill/>
            <a:ln w="9525">
              <a:noFill/>
              <a:miter lim="800000"/>
              <a:headEnd/>
              <a:tailEnd/>
            </a:ln>
          </p:spPr>
          <p:txBody>
            <a:bodyPr/>
            <a:lstStyle/>
            <a:p>
              <a:endParaRPr lang="en-US" altLang="en-US"/>
            </a:p>
          </p:txBody>
        </p:sp>
        <p:pic>
          <p:nvPicPr>
            <p:cNvPr id="25620" name="Picture 22"/>
            <p:cNvPicPr>
              <a:picLocks noChangeAspect="1" noChangeArrowheads="1"/>
            </p:cNvPicPr>
            <p:nvPr/>
          </p:nvPicPr>
          <p:blipFill>
            <a:blip r:embed="rId4" cstate="print"/>
            <a:srcRect/>
            <a:stretch>
              <a:fillRect/>
            </a:stretch>
          </p:blipFill>
          <p:spPr bwMode="auto">
            <a:xfrm rot="9905090">
              <a:off x="637435" y="1042763"/>
              <a:ext cx="1594485" cy="329668"/>
            </a:xfrm>
            <a:prstGeom prst="rect">
              <a:avLst/>
            </a:prstGeom>
            <a:noFill/>
            <a:ln w="9525">
              <a:noFill/>
              <a:miter lim="800000"/>
              <a:headEnd/>
              <a:tailEnd/>
            </a:ln>
          </p:spPr>
        </p:pic>
        <p:pic>
          <p:nvPicPr>
            <p:cNvPr id="25621" name="Picture 23"/>
            <p:cNvPicPr>
              <a:picLocks noChangeAspect="1" noChangeArrowheads="1"/>
            </p:cNvPicPr>
            <p:nvPr/>
          </p:nvPicPr>
          <p:blipFill>
            <a:blip r:embed="rId5" cstate="print"/>
            <a:srcRect/>
            <a:stretch>
              <a:fillRect/>
            </a:stretch>
          </p:blipFill>
          <p:spPr bwMode="auto">
            <a:xfrm rot="-7407865">
              <a:off x="792473" y="3151146"/>
              <a:ext cx="1051272" cy="548028"/>
            </a:xfrm>
            <a:prstGeom prst="rect">
              <a:avLst/>
            </a:prstGeom>
            <a:noFill/>
            <a:ln w="9525">
              <a:noFill/>
              <a:miter lim="800000"/>
              <a:headEnd/>
              <a:tailEnd/>
            </a:ln>
          </p:spPr>
        </p:pic>
        <p:pic>
          <p:nvPicPr>
            <p:cNvPr id="25622" name="Picture 24"/>
            <p:cNvPicPr>
              <a:picLocks noChangeAspect="1" noChangeArrowheads="1"/>
            </p:cNvPicPr>
            <p:nvPr/>
          </p:nvPicPr>
          <p:blipFill>
            <a:blip r:embed="rId6" cstate="print"/>
            <a:srcRect/>
            <a:stretch>
              <a:fillRect/>
            </a:stretch>
          </p:blipFill>
          <p:spPr bwMode="auto">
            <a:xfrm rot="-7407865">
              <a:off x="1029695" y="3053819"/>
              <a:ext cx="732155" cy="590550"/>
            </a:xfrm>
            <a:prstGeom prst="rect">
              <a:avLst/>
            </a:prstGeom>
            <a:noFill/>
            <a:ln w="9525">
              <a:noFill/>
              <a:miter lim="800000"/>
              <a:headEnd/>
              <a:tailEnd/>
            </a:ln>
          </p:spPr>
        </p:pic>
        <p:pic>
          <p:nvPicPr>
            <p:cNvPr id="25623" name="Picture 25"/>
            <p:cNvPicPr>
              <a:picLocks noChangeAspect="1" noChangeArrowheads="1"/>
            </p:cNvPicPr>
            <p:nvPr/>
          </p:nvPicPr>
          <p:blipFill>
            <a:blip r:embed="rId6" cstate="print"/>
            <a:srcRect/>
            <a:stretch>
              <a:fillRect/>
            </a:stretch>
          </p:blipFill>
          <p:spPr bwMode="auto">
            <a:xfrm rot="-7407865">
              <a:off x="990988" y="3734258"/>
              <a:ext cx="732155" cy="590550"/>
            </a:xfrm>
            <a:prstGeom prst="rect">
              <a:avLst/>
            </a:prstGeom>
            <a:noFill/>
            <a:ln w="9525">
              <a:noFill/>
              <a:miter lim="800000"/>
              <a:headEnd/>
              <a:tailEnd/>
            </a:ln>
          </p:spPr>
        </p:pic>
        <p:sp>
          <p:nvSpPr>
            <p:cNvPr id="27" name="Cube 26"/>
            <p:cNvSpPr/>
            <p:nvPr/>
          </p:nvSpPr>
          <p:spPr>
            <a:xfrm>
              <a:off x="462264" y="4217931"/>
              <a:ext cx="2162048" cy="268523"/>
            </a:xfrm>
            <a:prstGeom prst="cube">
              <a:avLst>
                <a:gd name="adj" fmla="val 83118"/>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15000"/>
                </a:lnSpc>
                <a:spcBef>
                  <a:spcPts val="0"/>
                </a:spcBef>
                <a:spcAft>
                  <a:spcPts val="1000"/>
                </a:spcAft>
                <a:defRPr/>
              </a:pPr>
              <a:r>
                <a:rPr lang="en-US" sz="1200" dirty="0">
                  <a:latin typeface="Times New Roman"/>
                  <a:ea typeface="Times New Roman"/>
                </a:rPr>
                <a:t> </a:t>
              </a:r>
              <a:endParaRPr lang="en-US" sz="1400" dirty="0">
                <a:latin typeface="Times New Roman"/>
                <a:ea typeface="Times New Roman"/>
              </a:endParaRPr>
            </a:p>
          </p:txBody>
        </p:sp>
        <p:sp>
          <p:nvSpPr>
            <p:cNvPr id="28" name="Cube 27"/>
            <p:cNvSpPr/>
            <p:nvPr/>
          </p:nvSpPr>
          <p:spPr>
            <a:xfrm>
              <a:off x="406888" y="1969951"/>
              <a:ext cx="2164456" cy="475260"/>
            </a:xfrm>
            <a:prstGeom prst="cube">
              <a:avLst>
                <a:gd name="adj" fmla="val 56532"/>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2000" dirty="0"/>
            </a:p>
          </p:txBody>
        </p:sp>
        <p:sp>
          <p:nvSpPr>
            <p:cNvPr id="29" name="Oval 28"/>
            <p:cNvSpPr/>
            <p:nvPr/>
          </p:nvSpPr>
          <p:spPr>
            <a:xfrm>
              <a:off x="2077780" y="1991339"/>
              <a:ext cx="274469" cy="45149"/>
            </a:xfrm>
            <a:prstGeom prst="ellipse">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2000" dirty="0"/>
            </a:p>
          </p:txBody>
        </p:sp>
        <p:sp>
          <p:nvSpPr>
            <p:cNvPr id="30" name="Oval 29"/>
            <p:cNvSpPr/>
            <p:nvPr/>
          </p:nvSpPr>
          <p:spPr>
            <a:xfrm>
              <a:off x="1986290" y="2076886"/>
              <a:ext cx="274469" cy="45149"/>
            </a:xfrm>
            <a:prstGeom prst="ellipse">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15000"/>
                </a:lnSpc>
                <a:spcBef>
                  <a:spcPts val="0"/>
                </a:spcBef>
                <a:spcAft>
                  <a:spcPts val="1000"/>
                </a:spcAft>
                <a:defRPr/>
              </a:pPr>
              <a:r>
                <a:rPr lang="en-US" sz="1200" dirty="0">
                  <a:ea typeface="Times New Roman"/>
                  <a:cs typeface="Times New Roman"/>
                </a:rPr>
                <a:t> </a:t>
              </a:r>
              <a:endParaRPr lang="en-US" sz="1200" dirty="0">
                <a:ea typeface="Calibri"/>
                <a:cs typeface="Times New Roman"/>
              </a:endParaRPr>
            </a:p>
          </p:txBody>
        </p:sp>
        <p:sp>
          <p:nvSpPr>
            <p:cNvPr id="31" name="Oval 30"/>
            <p:cNvSpPr/>
            <p:nvPr/>
          </p:nvSpPr>
          <p:spPr>
            <a:xfrm>
              <a:off x="1906839" y="2162432"/>
              <a:ext cx="276876" cy="45149"/>
            </a:xfrm>
            <a:prstGeom prst="ellipse">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15000"/>
                </a:lnSpc>
                <a:spcBef>
                  <a:spcPts val="0"/>
                </a:spcBef>
                <a:spcAft>
                  <a:spcPts val="1000"/>
                </a:spcAft>
                <a:defRPr/>
              </a:pPr>
              <a:r>
                <a:rPr lang="en-US" sz="1200" dirty="0">
                  <a:ea typeface="Times New Roman"/>
                  <a:cs typeface="Times New Roman"/>
                </a:rPr>
                <a:t> </a:t>
              </a:r>
              <a:endParaRPr lang="en-US" sz="1200" dirty="0">
                <a:ea typeface="Calibri"/>
                <a:cs typeface="Times New Roman"/>
              </a:endParaRPr>
            </a:p>
          </p:txBody>
        </p:sp>
        <p:sp>
          <p:nvSpPr>
            <p:cNvPr id="36" name="Oval 35"/>
            <p:cNvSpPr/>
            <p:nvPr/>
          </p:nvSpPr>
          <p:spPr>
            <a:xfrm>
              <a:off x="1456613" y="1998467"/>
              <a:ext cx="274469" cy="45150"/>
            </a:xfrm>
            <a:prstGeom prst="ellipse">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15000"/>
                </a:lnSpc>
                <a:spcBef>
                  <a:spcPts val="0"/>
                </a:spcBef>
                <a:spcAft>
                  <a:spcPts val="1000"/>
                </a:spcAft>
                <a:defRPr/>
              </a:pPr>
              <a:r>
                <a:rPr lang="en-US" sz="1200" dirty="0">
                  <a:ea typeface="Times New Roman"/>
                  <a:cs typeface="Times New Roman"/>
                </a:rPr>
                <a:t> </a:t>
              </a:r>
              <a:endParaRPr lang="en-US" sz="1200" dirty="0">
                <a:ea typeface="Calibri"/>
                <a:cs typeface="Times New Roman"/>
              </a:endParaRPr>
            </a:p>
          </p:txBody>
        </p:sp>
        <p:sp>
          <p:nvSpPr>
            <p:cNvPr id="37" name="Oval 36"/>
            <p:cNvSpPr/>
            <p:nvPr/>
          </p:nvSpPr>
          <p:spPr>
            <a:xfrm>
              <a:off x="1365123" y="2084014"/>
              <a:ext cx="274469" cy="45150"/>
            </a:xfrm>
            <a:prstGeom prst="ellipse">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15000"/>
                </a:lnSpc>
                <a:spcBef>
                  <a:spcPts val="0"/>
                </a:spcBef>
                <a:spcAft>
                  <a:spcPts val="1000"/>
                </a:spcAft>
                <a:defRPr/>
              </a:pPr>
              <a:r>
                <a:rPr lang="en-US" sz="1200" dirty="0">
                  <a:latin typeface="Times New Roman"/>
                  <a:ea typeface="Times New Roman"/>
                </a:rPr>
                <a:t> </a:t>
              </a:r>
              <a:endParaRPr lang="en-US" sz="1400" dirty="0">
                <a:latin typeface="Times New Roman"/>
                <a:ea typeface="Times New Roman"/>
              </a:endParaRPr>
            </a:p>
          </p:txBody>
        </p:sp>
        <p:sp>
          <p:nvSpPr>
            <p:cNvPr id="38" name="Oval 37"/>
            <p:cNvSpPr/>
            <p:nvPr/>
          </p:nvSpPr>
          <p:spPr>
            <a:xfrm>
              <a:off x="1288079" y="2171938"/>
              <a:ext cx="274469" cy="45149"/>
            </a:xfrm>
            <a:prstGeom prst="ellipse">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15000"/>
                </a:lnSpc>
                <a:spcBef>
                  <a:spcPts val="0"/>
                </a:spcBef>
                <a:spcAft>
                  <a:spcPts val="1000"/>
                </a:spcAft>
                <a:defRPr/>
              </a:pPr>
              <a:r>
                <a:rPr lang="en-US" sz="1200" dirty="0">
                  <a:latin typeface="Times New Roman"/>
                  <a:ea typeface="Times New Roman"/>
                </a:rPr>
                <a:t> </a:t>
              </a:r>
              <a:endParaRPr lang="en-US" sz="1400" dirty="0">
                <a:latin typeface="Times New Roman"/>
                <a:ea typeface="Times New Roman"/>
              </a:endParaRPr>
            </a:p>
          </p:txBody>
        </p:sp>
        <p:sp>
          <p:nvSpPr>
            <p:cNvPr id="39" name="Oval 38"/>
            <p:cNvSpPr/>
            <p:nvPr/>
          </p:nvSpPr>
          <p:spPr>
            <a:xfrm>
              <a:off x="845076" y="1998467"/>
              <a:ext cx="274469" cy="45150"/>
            </a:xfrm>
            <a:prstGeom prst="ellipse">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15000"/>
                </a:lnSpc>
                <a:spcBef>
                  <a:spcPts val="0"/>
                </a:spcBef>
                <a:spcAft>
                  <a:spcPts val="1000"/>
                </a:spcAft>
                <a:defRPr/>
              </a:pPr>
              <a:r>
                <a:rPr lang="en-US" sz="1200" dirty="0">
                  <a:ea typeface="Times New Roman"/>
                  <a:cs typeface="Times New Roman"/>
                </a:rPr>
                <a:t> </a:t>
              </a:r>
              <a:endParaRPr lang="en-US" sz="1200" dirty="0">
                <a:ea typeface="Calibri"/>
                <a:cs typeface="Times New Roman"/>
              </a:endParaRPr>
            </a:p>
          </p:txBody>
        </p:sp>
        <p:sp>
          <p:nvSpPr>
            <p:cNvPr id="40" name="Oval 39"/>
            <p:cNvSpPr/>
            <p:nvPr/>
          </p:nvSpPr>
          <p:spPr>
            <a:xfrm>
              <a:off x="753586" y="2084014"/>
              <a:ext cx="274469" cy="45150"/>
            </a:xfrm>
            <a:prstGeom prst="ellipse">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15000"/>
                </a:lnSpc>
                <a:spcBef>
                  <a:spcPts val="0"/>
                </a:spcBef>
                <a:spcAft>
                  <a:spcPts val="1000"/>
                </a:spcAft>
                <a:defRPr/>
              </a:pPr>
              <a:r>
                <a:rPr lang="en-US" sz="1200" dirty="0">
                  <a:latin typeface="Times New Roman"/>
                  <a:ea typeface="Times New Roman"/>
                </a:rPr>
                <a:t> </a:t>
              </a:r>
              <a:endParaRPr lang="en-US" sz="1400" dirty="0">
                <a:latin typeface="Times New Roman"/>
                <a:ea typeface="Times New Roman"/>
              </a:endParaRPr>
            </a:p>
          </p:txBody>
        </p:sp>
        <p:sp>
          <p:nvSpPr>
            <p:cNvPr id="41" name="Oval 40"/>
            <p:cNvSpPr/>
            <p:nvPr/>
          </p:nvSpPr>
          <p:spPr>
            <a:xfrm>
              <a:off x="676542" y="2169561"/>
              <a:ext cx="274469" cy="45150"/>
            </a:xfrm>
            <a:prstGeom prst="ellipse">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15000"/>
                </a:lnSpc>
                <a:spcBef>
                  <a:spcPts val="0"/>
                </a:spcBef>
                <a:spcAft>
                  <a:spcPts val="1000"/>
                </a:spcAft>
                <a:defRPr/>
              </a:pPr>
              <a:r>
                <a:rPr lang="en-US" sz="1200" dirty="0">
                  <a:latin typeface="Times New Roman"/>
                  <a:ea typeface="Times New Roman"/>
                </a:rPr>
                <a:t> </a:t>
              </a:r>
              <a:endParaRPr lang="en-US" sz="1400" dirty="0">
                <a:latin typeface="Times New Roman"/>
                <a:ea typeface="Times New Roman"/>
              </a:endParaRPr>
            </a:p>
          </p:txBody>
        </p:sp>
        <p:sp>
          <p:nvSpPr>
            <p:cNvPr id="42" name="Oval 41"/>
            <p:cNvSpPr/>
            <p:nvPr/>
          </p:nvSpPr>
          <p:spPr>
            <a:xfrm>
              <a:off x="1398830" y="1668162"/>
              <a:ext cx="245578" cy="16158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15000"/>
                </a:lnSpc>
                <a:spcBef>
                  <a:spcPts val="0"/>
                </a:spcBef>
                <a:spcAft>
                  <a:spcPts val="1000"/>
                </a:spcAft>
                <a:defRPr/>
              </a:pPr>
              <a:endParaRPr lang="en-US" sz="1200" dirty="0">
                <a:ea typeface="Times New Roman"/>
                <a:cs typeface="Times New Roman"/>
              </a:endParaRPr>
            </a:p>
          </p:txBody>
        </p:sp>
        <p:sp>
          <p:nvSpPr>
            <p:cNvPr id="43" name="Oval 42"/>
            <p:cNvSpPr/>
            <p:nvPr/>
          </p:nvSpPr>
          <p:spPr>
            <a:xfrm>
              <a:off x="1521619" y="1513702"/>
              <a:ext cx="243169" cy="16158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15000"/>
                </a:lnSpc>
                <a:spcBef>
                  <a:spcPts val="0"/>
                </a:spcBef>
                <a:spcAft>
                  <a:spcPts val="1000"/>
                </a:spcAft>
                <a:defRPr/>
              </a:pPr>
              <a:r>
                <a:rPr lang="en-US" sz="1200" dirty="0">
                  <a:ea typeface="Times New Roman"/>
                  <a:cs typeface="Times New Roman"/>
                </a:rPr>
                <a:t> </a:t>
              </a:r>
            </a:p>
          </p:txBody>
        </p:sp>
        <p:sp>
          <p:nvSpPr>
            <p:cNvPr id="44" name="Oval 43"/>
            <p:cNvSpPr/>
            <p:nvPr/>
          </p:nvSpPr>
          <p:spPr>
            <a:xfrm>
              <a:off x="1276041" y="1808363"/>
              <a:ext cx="245578" cy="16158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15000"/>
                </a:lnSpc>
                <a:spcBef>
                  <a:spcPts val="0"/>
                </a:spcBef>
                <a:spcAft>
                  <a:spcPts val="1000"/>
                </a:spcAft>
                <a:defRPr/>
              </a:pPr>
              <a:r>
                <a:rPr lang="en-US" sz="1200" dirty="0">
                  <a:ea typeface="Times New Roman"/>
                  <a:cs typeface="Times New Roman"/>
                </a:rPr>
                <a:t> </a:t>
              </a:r>
            </a:p>
          </p:txBody>
        </p:sp>
        <p:sp>
          <p:nvSpPr>
            <p:cNvPr id="45" name="Oval 44"/>
            <p:cNvSpPr/>
            <p:nvPr/>
          </p:nvSpPr>
          <p:spPr>
            <a:xfrm>
              <a:off x="907674" y="1653904"/>
              <a:ext cx="243171" cy="16158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15000"/>
                </a:lnSpc>
                <a:spcBef>
                  <a:spcPts val="0"/>
                </a:spcBef>
                <a:spcAft>
                  <a:spcPts val="1000"/>
                </a:spcAft>
                <a:defRPr/>
              </a:pPr>
              <a:r>
                <a:rPr lang="en-US" sz="1200" dirty="0">
                  <a:ea typeface="Times New Roman"/>
                  <a:cs typeface="Times New Roman"/>
                </a:rPr>
                <a:t> </a:t>
              </a:r>
              <a:endParaRPr lang="en-US" sz="1200" dirty="0">
                <a:ea typeface="Calibri"/>
                <a:cs typeface="Times New Roman"/>
              </a:endParaRPr>
            </a:p>
          </p:txBody>
        </p:sp>
        <p:sp>
          <p:nvSpPr>
            <p:cNvPr id="46" name="Oval 45"/>
            <p:cNvSpPr/>
            <p:nvPr/>
          </p:nvSpPr>
          <p:spPr>
            <a:xfrm>
              <a:off x="1028055" y="1499444"/>
              <a:ext cx="245578" cy="16158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15000"/>
                </a:lnSpc>
                <a:spcBef>
                  <a:spcPts val="0"/>
                </a:spcBef>
                <a:spcAft>
                  <a:spcPts val="1000"/>
                </a:spcAft>
                <a:defRPr/>
              </a:pPr>
              <a:r>
                <a:rPr lang="en-US" sz="1200" dirty="0">
                  <a:ea typeface="Times New Roman"/>
                  <a:cs typeface="Times New Roman"/>
                </a:rPr>
                <a:t> </a:t>
              </a:r>
            </a:p>
          </p:txBody>
        </p:sp>
        <p:sp>
          <p:nvSpPr>
            <p:cNvPr id="47" name="Oval 46"/>
            <p:cNvSpPr/>
            <p:nvPr/>
          </p:nvSpPr>
          <p:spPr>
            <a:xfrm>
              <a:off x="784886" y="1796482"/>
              <a:ext cx="243169" cy="16158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15000"/>
                </a:lnSpc>
                <a:spcBef>
                  <a:spcPts val="0"/>
                </a:spcBef>
                <a:spcAft>
                  <a:spcPts val="1000"/>
                </a:spcAft>
                <a:defRPr/>
              </a:pPr>
              <a:r>
                <a:rPr lang="en-US" sz="1200" dirty="0">
                  <a:ea typeface="Times New Roman"/>
                  <a:cs typeface="Times New Roman"/>
                </a:rPr>
                <a:t> </a:t>
              </a:r>
            </a:p>
          </p:txBody>
        </p:sp>
        <p:sp>
          <p:nvSpPr>
            <p:cNvPr id="48" name="Oval 47"/>
            <p:cNvSpPr/>
            <p:nvPr/>
          </p:nvSpPr>
          <p:spPr>
            <a:xfrm>
              <a:off x="2056112" y="1661033"/>
              <a:ext cx="245578" cy="16158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15000"/>
                </a:lnSpc>
                <a:spcBef>
                  <a:spcPts val="0"/>
                </a:spcBef>
                <a:spcAft>
                  <a:spcPts val="1000"/>
                </a:spcAft>
                <a:defRPr/>
              </a:pPr>
              <a:r>
                <a:rPr lang="en-US" sz="1200" dirty="0">
                  <a:ea typeface="Times New Roman"/>
                  <a:cs typeface="Times New Roman"/>
                </a:rPr>
                <a:t> </a:t>
              </a:r>
            </a:p>
          </p:txBody>
        </p:sp>
        <p:sp>
          <p:nvSpPr>
            <p:cNvPr id="49" name="Oval 48"/>
            <p:cNvSpPr/>
            <p:nvPr/>
          </p:nvSpPr>
          <p:spPr>
            <a:xfrm>
              <a:off x="2178900" y="1506574"/>
              <a:ext cx="243171" cy="16158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15000"/>
                </a:lnSpc>
                <a:spcBef>
                  <a:spcPts val="0"/>
                </a:spcBef>
                <a:spcAft>
                  <a:spcPts val="1000"/>
                </a:spcAft>
                <a:defRPr/>
              </a:pPr>
              <a:r>
                <a:rPr lang="en-US" sz="1200" dirty="0">
                  <a:ea typeface="Times New Roman"/>
                  <a:cs typeface="Times New Roman"/>
                </a:rPr>
                <a:t> </a:t>
              </a:r>
            </a:p>
          </p:txBody>
        </p:sp>
        <p:sp>
          <p:nvSpPr>
            <p:cNvPr id="50" name="Oval 49"/>
            <p:cNvSpPr/>
            <p:nvPr/>
          </p:nvSpPr>
          <p:spPr>
            <a:xfrm>
              <a:off x="1933322" y="1803610"/>
              <a:ext cx="245578" cy="16158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15000"/>
                </a:lnSpc>
                <a:spcBef>
                  <a:spcPts val="0"/>
                </a:spcBef>
                <a:spcAft>
                  <a:spcPts val="1000"/>
                </a:spcAft>
                <a:defRPr/>
              </a:pPr>
              <a:r>
                <a:rPr lang="en-US" sz="1200" dirty="0">
                  <a:ea typeface="Times New Roman"/>
                  <a:cs typeface="Times New Roman"/>
                </a:rPr>
                <a:t> </a:t>
              </a:r>
            </a:p>
          </p:txBody>
        </p:sp>
        <p:pic>
          <p:nvPicPr>
            <p:cNvPr id="25644" name="Picture 50"/>
            <p:cNvPicPr>
              <a:picLocks noChangeAspect="1" noChangeArrowheads="1"/>
            </p:cNvPicPr>
            <p:nvPr/>
          </p:nvPicPr>
          <p:blipFill>
            <a:blip r:embed="rId7" cstate="print"/>
            <a:srcRect/>
            <a:stretch>
              <a:fillRect/>
            </a:stretch>
          </p:blipFill>
          <p:spPr bwMode="auto">
            <a:xfrm>
              <a:off x="571127" y="3924365"/>
              <a:ext cx="1781810" cy="174625"/>
            </a:xfrm>
            <a:prstGeom prst="rect">
              <a:avLst/>
            </a:prstGeom>
            <a:noFill/>
            <a:ln w="9525">
              <a:noFill/>
              <a:miter lim="800000"/>
              <a:headEnd/>
              <a:tailEnd/>
            </a:ln>
          </p:spPr>
        </p:pic>
        <p:pic>
          <p:nvPicPr>
            <p:cNvPr id="25645" name="Picture 51"/>
            <p:cNvPicPr>
              <a:picLocks noChangeAspect="1" noChangeArrowheads="1"/>
            </p:cNvPicPr>
            <p:nvPr/>
          </p:nvPicPr>
          <p:blipFill>
            <a:blip r:embed="rId4" cstate="print"/>
            <a:srcRect/>
            <a:stretch>
              <a:fillRect/>
            </a:stretch>
          </p:blipFill>
          <p:spPr bwMode="auto">
            <a:xfrm rot="9905090">
              <a:off x="690951" y="3958095"/>
              <a:ext cx="1594485" cy="329565"/>
            </a:xfrm>
            <a:prstGeom prst="rect">
              <a:avLst/>
            </a:prstGeom>
            <a:noFill/>
            <a:ln w="9525">
              <a:noFill/>
              <a:miter lim="800000"/>
              <a:headEnd/>
              <a:tailEnd/>
            </a:ln>
          </p:spPr>
        </p:pic>
        <p:sp>
          <p:nvSpPr>
            <p:cNvPr id="53" name="Cube 52"/>
            <p:cNvSpPr/>
            <p:nvPr/>
          </p:nvSpPr>
          <p:spPr>
            <a:xfrm>
              <a:off x="462264" y="3571577"/>
              <a:ext cx="2162048" cy="268523"/>
            </a:xfrm>
            <a:prstGeom prst="cube">
              <a:avLst>
                <a:gd name="adj" fmla="val 83118"/>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15000"/>
                </a:lnSpc>
                <a:spcBef>
                  <a:spcPts val="0"/>
                </a:spcBef>
                <a:spcAft>
                  <a:spcPts val="1000"/>
                </a:spcAft>
                <a:defRPr/>
              </a:pPr>
              <a:r>
                <a:rPr lang="en-US" sz="1200" dirty="0">
                  <a:latin typeface="Times New Roman"/>
                  <a:ea typeface="Times New Roman"/>
                </a:rPr>
                <a:t> </a:t>
              </a:r>
              <a:endParaRPr lang="en-US" sz="1400" dirty="0">
                <a:latin typeface="Times New Roman"/>
                <a:ea typeface="Times New Roman"/>
              </a:endParaRPr>
            </a:p>
          </p:txBody>
        </p:sp>
        <p:pic>
          <p:nvPicPr>
            <p:cNvPr id="25647" name="Picture 53"/>
            <p:cNvPicPr>
              <a:picLocks noChangeAspect="1" noChangeArrowheads="1"/>
            </p:cNvPicPr>
            <p:nvPr/>
          </p:nvPicPr>
          <p:blipFill>
            <a:blip r:embed="rId7" cstate="print"/>
            <a:srcRect/>
            <a:stretch>
              <a:fillRect/>
            </a:stretch>
          </p:blipFill>
          <p:spPr bwMode="auto">
            <a:xfrm>
              <a:off x="714418" y="3290991"/>
              <a:ext cx="1781810" cy="174625"/>
            </a:xfrm>
            <a:prstGeom prst="rect">
              <a:avLst/>
            </a:prstGeom>
            <a:noFill/>
            <a:ln w="9525">
              <a:noFill/>
              <a:miter lim="800000"/>
              <a:headEnd/>
              <a:tailEnd/>
            </a:ln>
          </p:spPr>
        </p:pic>
        <p:pic>
          <p:nvPicPr>
            <p:cNvPr id="25648" name="Picture 56"/>
            <p:cNvPicPr>
              <a:picLocks noChangeAspect="1" noChangeArrowheads="1"/>
            </p:cNvPicPr>
            <p:nvPr/>
          </p:nvPicPr>
          <p:blipFill>
            <a:blip r:embed="rId4" cstate="print"/>
            <a:srcRect/>
            <a:stretch>
              <a:fillRect/>
            </a:stretch>
          </p:blipFill>
          <p:spPr bwMode="auto">
            <a:xfrm rot="9905090">
              <a:off x="729658" y="3277656"/>
              <a:ext cx="1594485" cy="329565"/>
            </a:xfrm>
            <a:prstGeom prst="rect">
              <a:avLst/>
            </a:prstGeom>
            <a:noFill/>
            <a:ln w="9525">
              <a:noFill/>
              <a:miter lim="800000"/>
              <a:headEnd/>
              <a:tailEnd/>
            </a:ln>
          </p:spPr>
        </p:pic>
        <p:sp>
          <p:nvSpPr>
            <p:cNvPr id="58" name="Cube 57"/>
            <p:cNvSpPr/>
            <p:nvPr/>
          </p:nvSpPr>
          <p:spPr>
            <a:xfrm>
              <a:off x="500786" y="2891956"/>
              <a:ext cx="2162048" cy="268523"/>
            </a:xfrm>
            <a:prstGeom prst="cube">
              <a:avLst>
                <a:gd name="adj" fmla="val 83118"/>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15000"/>
                </a:lnSpc>
                <a:spcBef>
                  <a:spcPts val="0"/>
                </a:spcBef>
                <a:spcAft>
                  <a:spcPts val="1000"/>
                </a:spcAft>
                <a:defRPr/>
              </a:pPr>
              <a:r>
                <a:rPr lang="en-US" sz="1200" dirty="0">
                  <a:latin typeface="Times New Roman"/>
                  <a:ea typeface="Times New Roman"/>
                </a:rPr>
                <a:t> </a:t>
              </a:r>
              <a:endParaRPr lang="en-US" sz="1400" dirty="0">
                <a:latin typeface="Times New Roman"/>
                <a:ea typeface="Times New Roman"/>
              </a:endParaRPr>
            </a:p>
          </p:txBody>
        </p:sp>
        <p:sp>
          <p:nvSpPr>
            <p:cNvPr id="59" name="Cube 58"/>
            <p:cNvSpPr/>
            <p:nvPr/>
          </p:nvSpPr>
          <p:spPr>
            <a:xfrm>
              <a:off x="406888" y="1230923"/>
              <a:ext cx="2164456" cy="268521"/>
            </a:xfrm>
            <a:prstGeom prst="cube">
              <a:avLst>
                <a:gd name="adj" fmla="val 83118"/>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15000"/>
                </a:lnSpc>
                <a:spcBef>
                  <a:spcPts val="0"/>
                </a:spcBef>
                <a:spcAft>
                  <a:spcPts val="1000"/>
                </a:spcAft>
                <a:defRPr/>
              </a:pPr>
              <a:r>
                <a:rPr lang="en-US" sz="1200" dirty="0">
                  <a:latin typeface="Times New Roman"/>
                  <a:ea typeface="Times New Roman"/>
                </a:rPr>
                <a:t> </a:t>
              </a:r>
              <a:endParaRPr lang="en-US" sz="1400" dirty="0">
                <a:latin typeface="Times New Roman"/>
                <a:ea typeface="Times New Roman"/>
              </a:endParaRPr>
            </a:p>
          </p:txBody>
        </p:sp>
        <p:pic>
          <p:nvPicPr>
            <p:cNvPr id="25651" name="Picture 59"/>
            <p:cNvPicPr>
              <a:picLocks noChangeAspect="1" noChangeArrowheads="1"/>
            </p:cNvPicPr>
            <p:nvPr/>
          </p:nvPicPr>
          <p:blipFill>
            <a:blip r:embed="rId6" cstate="print"/>
            <a:srcRect/>
            <a:stretch>
              <a:fillRect/>
            </a:stretch>
          </p:blipFill>
          <p:spPr bwMode="auto">
            <a:xfrm rot="-7407865">
              <a:off x="937545" y="818447"/>
              <a:ext cx="732428" cy="591185"/>
            </a:xfrm>
            <a:prstGeom prst="rect">
              <a:avLst/>
            </a:prstGeom>
            <a:noFill/>
            <a:ln w="9525">
              <a:noFill/>
              <a:miter lim="800000"/>
              <a:headEnd/>
              <a:tailEnd/>
            </a:ln>
          </p:spPr>
        </p:pic>
        <p:sp>
          <p:nvSpPr>
            <p:cNvPr id="61" name="Cube 60"/>
            <p:cNvSpPr/>
            <p:nvPr/>
          </p:nvSpPr>
          <p:spPr>
            <a:xfrm>
              <a:off x="406888" y="655859"/>
              <a:ext cx="2164456" cy="270898"/>
            </a:xfrm>
            <a:prstGeom prst="cube">
              <a:avLst>
                <a:gd name="adj" fmla="val 83118"/>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15000"/>
                </a:lnSpc>
                <a:spcBef>
                  <a:spcPts val="0"/>
                </a:spcBef>
                <a:spcAft>
                  <a:spcPts val="1000"/>
                </a:spcAft>
                <a:defRPr/>
              </a:pPr>
              <a:r>
                <a:rPr lang="en-US" sz="1200" dirty="0">
                  <a:ea typeface="Times New Roman"/>
                  <a:cs typeface="Times New Roman"/>
                </a:rPr>
                <a:t> </a:t>
              </a:r>
              <a:endParaRPr lang="en-US" sz="1200" dirty="0">
                <a:ea typeface="Calibri"/>
                <a:cs typeface="Times New Roman"/>
              </a:endParaRPr>
            </a:p>
          </p:txBody>
        </p:sp>
        <p:pic>
          <p:nvPicPr>
            <p:cNvPr id="25653" name="Picture 61"/>
            <p:cNvPicPr>
              <a:picLocks noChangeAspect="1"/>
            </p:cNvPicPr>
            <p:nvPr/>
          </p:nvPicPr>
          <p:blipFill>
            <a:blip r:embed="rId8" cstate="print"/>
            <a:srcRect/>
            <a:stretch>
              <a:fillRect/>
            </a:stretch>
          </p:blipFill>
          <p:spPr bwMode="auto">
            <a:xfrm>
              <a:off x="621609" y="330503"/>
              <a:ext cx="1782266" cy="295452"/>
            </a:xfrm>
            <a:prstGeom prst="rect">
              <a:avLst/>
            </a:prstGeom>
            <a:noFill/>
            <a:ln w="9525">
              <a:noFill/>
              <a:miter lim="800000"/>
              <a:headEnd/>
              <a:tailEnd/>
            </a:ln>
          </p:spPr>
        </p:pic>
        <p:pic>
          <p:nvPicPr>
            <p:cNvPr id="25654" name="Picture 62"/>
            <p:cNvPicPr>
              <a:picLocks noChangeAspect="1"/>
            </p:cNvPicPr>
            <p:nvPr/>
          </p:nvPicPr>
          <p:blipFill>
            <a:blip r:embed="rId9" cstate="print"/>
            <a:srcRect/>
            <a:stretch>
              <a:fillRect/>
            </a:stretch>
          </p:blipFill>
          <p:spPr bwMode="auto">
            <a:xfrm rot="-7407865">
              <a:off x="919427" y="368014"/>
              <a:ext cx="811020" cy="591583"/>
            </a:xfrm>
            <a:prstGeom prst="rect">
              <a:avLst/>
            </a:prstGeom>
            <a:noFill/>
            <a:ln w="9525">
              <a:noFill/>
              <a:miter lim="800000"/>
              <a:headEnd/>
              <a:tailEnd/>
            </a:ln>
          </p:spPr>
        </p:pic>
        <p:pic>
          <p:nvPicPr>
            <p:cNvPr id="25655" name="Picture 63"/>
            <p:cNvPicPr>
              <a:picLocks noChangeAspect="1"/>
            </p:cNvPicPr>
            <p:nvPr/>
          </p:nvPicPr>
          <p:blipFill>
            <a:blip r:embed="rId10" cstate="print"/>
            <a:srcRect/>
            <a:stretch>
              <a:fillRect/>
            </a:stretch>
          </p:blipFill>
          <p:spPr bwMode="auto">
            <a:xfrm rot="9905090">
              <a:off x="666249" y="313674"/>
              <a:ext cx="1594979" cy="555648"/>
            </a:xfrm>
            <a:prstGeom prst="rect">
              <a:avLst/>
            </a:prstGeom>
            <a:noFill/>
            <a:ln w="9525">
              <a:noFill/>
              <a:miter lim="800000"/>
              <a:headEnd/>
              <a:tailEnd/>
            </a:ln>
          </p:spPr>
        </p:pic>
        <p:sp>
          <p:nvSpPr>
            <p:cNvPr id="65" name="Cube 64"/>
            <p:cNvSpPr/>
            <p:nvPr/>
          </p:nvSpPr>
          <p:spPr>
            <a:xfrm>
              <a:off x="445410" y="61784"/>
              <a:ext cx="2164456" cy="268521"/>
            </a:xfrm>
            <a:prstGeom prst="cube">
              <a:avLst>
                <a:gd name="adj" fmla="val 83118"/>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2000" dirty="0"/>
            </a:p>
          </p:txBody>
        </p:sp>
        <p:sp>
          <p:nvSpPr>
            <p:cNvPr id="66" name="Flowchart: Direct Access Storage 65"/>
            <p:cNvSpPr/>
            <p:nvPr/>
          </p:nvSpPr>
          <p:spPr>
            <a:xfrm rot="20493150">
              <a:off x="1567363" y="1159634"/>
              <a:ext cx="611537" cy="128320"/>
            </a:xfrm>
            <a:prstGeom prst="flowChartMagneticDrum">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2000" dirty="0"/>
            </a:p>
          </p:txBody>
        </p:sp>
        <p:sp>
          <p:nvSpPr>
            <p:cNvPr id="67" name="Block Arc 66"/>
            <p:cNvSpPr/>
            <p:nvPr/>
          </p:nvSpPr>
          <p:spPr>
            <a:xfrm rot="11789140">
              <a:off x="910082" y="496646"/>
              <a:ext cx="1177328" cy="99805"/>
            </a:xfrm>
            <a:prstGeom prst="blockArc">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2000" dirty="0"/>
            </a:p>
          </p:txBody>
        </p:sp>
        <p:sp>
          <p:nvSpPr>
            <p:cNvPr id="68" name="Block Arc 67"/>
            <p:cNvSpPr/>
            <p:nvPr/>
          </p:nvSpPr>
          <p:spPr>
            <a:xfrm rot="10452320" flipV="1">
              <a:off x="873967" y="3538309"/>
              <a:ext cx="1430129" cy="92676"/>
            </a:xfrm>
            <a:prstGeom prst="blockArc">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15000"/>
                </a:lnSpc>
                <a:spcBef>
                  <a:spcPts val="0"/>
                </a:spcBef>
                <a:spcAft>
                  <a:spcPts val="1000"/>
                </a:spcAft>
                <a:defRPr/>
              </a:pPr>
              <a:r>
                <a:rPr lang="en-US" sz="1200" dirty="0">
                  <a:ea typeface="Times New Roman"/>
                  <a:cs typeface="Times New Roman"/>
                </a:rPr>
                <a:t> </a:t>
              </a:r>
              <a:endParaRPr lang="en-US" sz="1200" dirty="0">
                <a:ea typeface="Calibri"/>
                <a:cs typeface="Times New Roman"/>
              </a:endParaRPr>
            </a:p>
          </p:txBody>
        </p:sp>
        <p:pic>
          <p:nvPicPr>
            <p:cNvPr id="25660" name="Picture 68"/>
            <p:cNvPicPr>
              <a:picLocks noChangeAspect="1" noChangeArrowheads="1"/>
            </p:cNvPicPr>
            <p:nvPr/>
          </p:nvPicPr>
          <p:blipFill>
            <a:blip r:embed="rId7" cstate="print"/>
            <a:srcRect/>
            <a:stretch>
              <a:fillRect/>
            </a:stretch>
          </p:blipFill>
          <p:spPr bwMode="auto">
            <a:xfrm>
              <a:off x="622065" y="1056102"/>
              <a:ext cx="1781810" cy="175195"/>
            </a:xfrm>
            <a:prstGeom prst="rect">
              <a:avLst/>
            </a:prstGeom>
            <a:noFill/>
            <a:ln w="9525">
              <a:noFill/>
              <a:miter lim="800000"/>
              <a:headEnd/>
              <a:tailEnd/>
            </a:ln>
          </p:spPr>
        </p:pic>
      </p:grpSp>
      <p:sp>
        <p:nvSpPr>
          <p:cNvPr id="70" name="Content Placeholder 2"/>
          <p:cNvSpPr txBox="1">
            <a:spLocks/>
          </p:cNvSpPr>
          <p:nvPr/>
        </p:nvSpPr>
        <p:spPr bwMode="auto">
          <a:xfrm>
            <a:off x="762000" y="114300"/>
            <a:ext cx="8001000" cy="493713"/>
          </a:xfrm>
          <a:prstGeom prst="rect">
            <a:avLst/>
          </a:prstGeom>
          <a:noFill/>
          <a:ln w="9525">
            <a:noFill/>
            <a:miter lim="800000"/>
            <a:headEnd/>
            <a:tailEnd/>
          </a:ln>
          <a:effectLst/>
        </p:spPr>
        <p:txBody>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defRPr/>
            </a:pPr>
            <a:r>
              <a:rPr lang="en-US" b="1" dirty="0" smtClean="0"/>
              <a:t>Experimental Objectives and Methods </a:t>
            </a:r>
          </a:p>
          <a:p>
            <a:pPr>
              <a:defRPr/>
            </a:pPr>
            <a:endParaRPr lang="en-US" sz="2800" b="1" dirty="0" smtClean="0"/>
          </a:p>
          <a:p>
            <a:pPr lvl="1">
              <a:defRPr/>
            </a:pPr>
            <a:endParaRPr lang="en-US" sz="2400" b="1" dirty="0" smtClean="0">
              <a:cs typeface="+mn-cs"/>
            </a:endParaRPr>
          </a:p>
          <a:p>
            <a:pPr lvl="1">
              <a:defRPr/>
            </a:pPr>
            <a:endParaRPr lang="en-US" sz="2400" b="1" dirty="0" smtClean="0">
              <a:cs typeface="+mn-cs"/>
            </a:endParaRPr>
          </a:p>
          <a:p>
            <a:pPr lvl="1">
              <a:defRPr/>
            </a:pPr>
            <a:endParaRPr lang="en-US" b="1" dirty="0" smtClean="0">
              <a:cs typeface="+mn-c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336550" y="125413"/>
            <a:ext cx="8655050" cy="533400"/>
          </a:xfrm>
        </p:spPr>
        <p:txBody>
          <a:bodyPr/>
          <a:lstStyle/>
          <a:p>
            <a:r>
              <a:rPr lang="en-US" sz="3200" b="1" smtClean="0"/>
              <a:t>Partial Least Squares Regression  (PLSR)</a:t>
            </a:r>
          </a:p>
        </p:txBody>
      </p:sp>
      <p:sp>
        <p:nvSpPr>
          <p:cNvPr id="7" name="Content Placeholder 3"/>
          <p:cNvSpPr>
            <a:spLocks noGrp="1"/>
          </p:cNvSpPr>
          <p:nvPr>
            <p:ph idx="1"/>
          </p:nvPr>
        </p:nvSpPr>
        <p:spPr>
          <a:xfrm>
            <a:off x="0" y="685800"/>
            <a:ext cx="8915400" cy="5791200"/>
          </a:xfrm>
        </p:spPr>
        <p:txBody>
          <a:bodyPr/>
          <a:lstStyle/>
          <a:p>
            <a:pPr marL="0" indent="0">
              <a:buFont typeface="Arial" charset="0"/>
              <a:buNone/>
              <a:defRPr/>
            </a:pPr>
            <a:r>
              <a:rPr lang="en-US" sz="2800" b="1" dirty="0" err="1" smtClean="0"/>
              <a:t>PLSR</a:t>
            </a:r>
            <a:r>
              <a:rPr lang="en-US" sz="2800" b="1" dirty="0" smtClean="0"/>
              <a:t> was used to analyze spectral data </a:t>
            </a:r>
          </a:p>
          <a:p>
            <a:pPr marL="514350" indent="-457200">
              <a:buFont typeface="+mj-lt"/>
              <a:buAutoNum type="arabicPeriod"/>
              <a:defRPr/>
            </a:pPr>
            <a:endParaRPr lang="en-US" sz="2400" b="1" dirty="0" smtClean="0"/>
          </a:p>
          <a:p>
            <a:pPr marL="346075" indent="-346075">
              <a:buFont typeface="+mj-lt"/>
              <a:buAutoNum type="arabicPeriod"/>
              <a:defRPr/>
            </a:pPr>
            <a:r>
              <a:rPr lang="en-US" sz="2400" b="1" dirty="0" smtClean="0"/>
              <a:t>Nut mass effects</a:t>
            </a:r>
          </a:p>
          <a:p>
            <a:pPr marL="346075" lvl="1" indent="-346075">
              <a:buFont typeface="Arial" charset="0"/>
              <a:buNone/>
              <a:defRPr/>
            </a:pPr>
            <a:r>
              <a:rPr lang="en-US" sz="2400" b="1" dirty="0" smtClean="0"/>
              <a:t>	~200-300 </a:t>
            </a:r>
            <a:r>
              <a:rPr lang="en-US" sz="2400" b="1" dirty="0"/>
              <a:t>g </a:t>
            </a:r>
            <a:r>
              <a:rPr lang="en-US" sz="2400" b="1" dirty="0" smtClean="0"/>
              <a:t>dry mass</a:t>
            </a:r>
            <a:endParaRPr lang="en-US" sz="2400" b="1" dirty="0"/>
          </a:p>
          <a:p>
            <a:pPr marL="346075" indent="-346075">
              <a:buFont typeface="+mj-lt"/>
              <a:buAutoNum type="arabicPeriod"/>
              <a:defRPr/>
            </a:pPr>
            <a:endParaRPr lang="en-US" sz="2400" b="1" dirty="0" smtClean="0"/>
          </a:p>
          <a:p>
            <a:pPr marL="346075" indent="-346075">
              <a:buFont typeface="+mj-lt"/>
              <a:buAutoNum type="arabicPeriod"/>
              <a:defRPr/>
            </a:pPr>
            <a:r>
              <a:rPr lang="en-US" sz="2400" b="1" dirty="0" smtClean="0"/>
              <a:t>Total canopy water/mass</a:t>
            </a:r>
          </a:p>
          <a:p>
            <a:pPr marL="346075" lvl="1" indent="-346075">
              <a:buFont typeface="Arial" charset="0"/>
              <a:buNone/>
              <a:defRPr/>
            </a:pPr>
            <a:r>
              <a:rPr lang="en-US" sz="2400" b="1" dirty="0" smtClean="0"/>
              <a:t>	~0-300 </a:t>
            </a:r>
            <a:r>
              <a:rPr lang="en-US" sz="2400" b="1" dirty="0"/>
              <a:t>g water</a:t>
            </a:r>
          </a:p>
          <a:p>
            <a:pPr marL="346075" lvl="1" indent="-346075">
              <a:buFont typeface="Arial" charset="0"/>
              <a:buNone/>
              <a:defRPr/>
            </a:pPr>
            <a:r>
              <a:rPr lang="en-US" sz="2400" b="1" dirty="0" smtClean="0"/>
              <a:t>	~0-300 </a:t>
            </a:r>
            <a:r>
              <a:rPr lang="en-US" sz="2400" b="1" dirty="0"/>
              <a:t>g </a:t>
            </a:r>
            <a:r>
              <a:rPr lang="en-US" sz="2400" b="1" dirty="0" smtClean="0"/>
              <a:t>dry mass</a:t>
            </a:r>
            <a:endParaRPr lang="en-US" sz="2400" b="1" dirty="0"/>
          </a:p>
          <a:p>
            <a:pPr marL="57150" indent="0">
              <a:buFont typeface="Arial" charset="0"/>
              <a:buNone/>
              <a:defRPr/>
            </a:pPr>
            <a:endParaRPr lang="en-US" sz="2800" b="1" dirty="0"/>
          </a:p>
          <a:p>
            <a:pPr marL="57150" indent="0">
              <a:buFont typeface="Arial" charset="0"/>
              <a:buNone/>
              <a:defRPr/>
            </a:pPr>
            <a:endParaRPr lang="en-US" sz="2800" b="1" dirty="0" smtClean="0"/>
          </a:p>
          <a:p>
            <a:pPr marL="57150" indent="0">
              <a:buFont typeface="Arial" charset="0"/>
              <a:buNone/>
              <a:defRPr/>
            </a:pPr>
            <a:r>
              <a:rPr lang="en-US" sz="2800" b="1" dirty="0" smtClean="0"/>
              <a:t>Results for 0 – 9 nuts</a:t>
            </a:r>
          </a:p>
          <a:p>
            <a:pPr marL="457200" lvl="1" indent="0">
              <a:buFont typeface="Arial" charset="0"/>
              <a:buNone/>
              <a:defRPr/>
            </a:pPr>
            <a:endParaRPr lang="en-US" b="1" dirty="0"/>
          </a:p>
        </p:txBody>
      </p:sp>
      <p:pic>
        <p:nvPicPr>
          <p:cNvPr id="26628" name="Picture 5"/>
          <p:cNvPicPr>
            <a:picLocks noChangeAspect="1" noChangeArrowheads="1"/>
          </p:cNvPicPr>
          <p:nvPr/>
        </p:nvPicPr>
        <p:blipFill>
          <a:blip r:embed="rId3" cstate="print"/>
          <a:srcRect/>
          <a:stretch>
            <a:fillRect/>
          </a:stretch>
        </p:blipFill>
        <p:spPr bwMode="auto">
          <a:xfrm>
            <a:off x="3109913" y="1289050"/>
            <a:ext cx="6429375" cy="55689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5"/>
          <p:cNvPicPr>
            <a:picLocks noChangeAspect="1" noChangeArrowheads="1"/>
          </p:cNvPicPr>
          <p:nvPr/>
        </p:nvPicPr>
        <p:blipFill>
          <a:blip r:embed="rId3" cstate="print"/>
          <a:srcRect l="5280" t="49829" r="51569" b="4271"/>
          <a:stretch>
            <a:fillRect/>
          </a:stretch>
        </p:blipFill>
        <p:spPr bwMode="auto">
          <a:xfrm>
            <a:off x="2133600" y="838200"/>
            <a:ext cx="5105400" cy="4419600"/>
          </a:xfrm>
          <a:prstGeom prst="rect">
            <a:avLst/>
          </a:prstGeom>
          <a:noFill/>
          <a:ln w="9525">
            <a:noFill/>
            <a:miter lim="800000"/>
            <a:headEnd/>
            <a:tailEnd/>
          </a:ln>
        </p:spPr>
      </p:pic>
      <p:sp>
        <p:nvSpPr>
          <p:cNvPr id="27651" name="Title 1"/>
          <p:cNvSpPr>
            <a:spLocks noGrp="1"/>
          </p:cNvSpPr>
          <p:nvPr>
            <p:ph type="title"/>
          </p:nvPr>
        </p:nvSpPr>
        <p:spPr>
          <a:xfrm>
            <a:off x="228600" y="76200"/>
            <a:ext cx="8915400" cy="533400"/>
          </a:xfrm>
        </p:spPr>
        <p:txBody>
          <a:bodyPr/>
          <a:lstStyle/>
          <a:p>
            <a:pPr algn="l"/>
            <a:r>
              <a:rPr lang="en-US" sz="3200" b="1" smtClean="0"/>
              <a:t>PLSR results – Nut mass measurement in canopy</a:t>
            </a:r>
          </a:p>
        </p:txBody>
      </p:sp>
      <p:sp>
        <p:nvSpPr>
          <p:cNvPr id="5" name="Content Placeholder 3"/>
          <p:cNvSpPr>
            <a:spLocks noGrp="1"/>
          </p:cNvSpPr>
          <p:nvPr>
            <p:ph idx="1"/>
          </p:nvPr>
        </p:nvSpPr>
        <p:spPr>
          <a:xfrm>
            <a:off x="266700" y="5486400"/>
            <a:ext cx="8610600" cy="1231900"/>
          </a:xfrm>
          <a:solidFill>
            <a:schemeClr val="bg1"/>
          </a:solidFill>
        </p:spPr>
        <p:txBody>
          <a:bodyPr/>
          <a:lstStyle/>
          <a:p>
            <a:r>
              <a:rPr lang="en-US" sz="2800" b="1" smtClean="0"/>
              <a:t>Multispectral radar indicated </a:t>
            </a:r>
          </a:p>
          <a:p>
            <a:r>
              <a:rPr lang="en-US" sz="2800" b="1" smtClean="0"/>
              <a:t>Significant seasonal effects</a:t>
            </a:r>
          </a:p>
        </p:txBody>
      </p:sp>
      <p:grpSp>
        <p:nvGrpSpPr>
          <p:cNvPr id="27653" name="Group 9"/>
          <p:cNvGrpSpPr>
            <a:grpSpLocks/>
          </p:cNvGrpSpPr>
          <p:nvPr/>
        </p:nvGrpSpPr>
        <p:grpSpPr bwMode="auto">
          <a:xfrm>
            <a:off x="5638800" y="2927350"/>
            <a:ext cx="1447800" cy="1749425"/>
            <a:chOff x="6705600" y="1447800"/>
            <a:chExt cx="1447800" cy="1750264"/>
          </a:xfrm>
        </p:grpSpPr>
        <p:sp>
          <p:nvSpPr>
            <p:cNvPr id="3" name="Rectangle 2"/>
            <p:cNvSpPr/>
            <p:nvPr/>
          </p:nvSpPr>
          <p:spPr>
            <a:xfrm>
              <a:off x="6705600" y="1447800"/>
              <a:ext cx="1447800" cy="17502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dirty="0">
                  <a:solidFill>
                    <a:srgbClr val="FF0000"/>
                  </a:solidFill>
                  <a:latin typeface="Arial Unicode MS"/>
                  <a:ea typeface="Arial Unicode MS"/>
                  <a:cs typeface="Arial Unicode MS"/>
                </a:rPr>
                <a:t> ○</a:t>
              </a:r>
              <a:r>
                <a:rPr lang="en-US" sz="2000" dirty="0">
                  <a:solidFill>
                    <a:schemeClr val="tx1"/>
                  </a:solidFill>
                </a:rPr>
                <a:t>   </a:t>
              </a:r>
              <a:r>
                <a:rPr lang="en-US" dirty="0">
                  <a:solidFill>
                    <a:schemeClr val="tx1"/>
                  </a:solidFill>
                </a:rPr>
                <a:t>04 Aug</a:t>
              </a:r>
            </a:p>
            <a:p>
              <a:pPr>
                <a:defRPr/>
              </a:pPr>
              <a:r>
                <a:rPr lang="en-US" dirty="0">
                  <a:solidFill>
                    <a:srgbClr val="00B050"/>
                  </a:solidFill>
                  <a:latin typeface="Arial Unicode MS"/>
                  <a:ea typeface="Arial Unicode MS"/>
                  <a:cs typeface="Arial Unicode MS"/>
                </a:rPr>
                <a:t> ▢</a:t>
              </a:r>
              <a:r>
                <a:rPr lang="en-US" dirty="0">
                  <a:solidFill>
                    <a:schemeClr val="tx1"/>
                  </a:solidFill>
                </a:rPr>
                <a:t>   17 Aug</a:t>
              </a:r>
            </a:p>
            <a:p>
              <a:pPr>
                <a:defRPr/>
              </a:pPr>
              <a:r>
                <a:rPr lang="en-US" dirty="0">
                  <a:solidFill>
                    <a:srgbClr val="0070C0"/>
                  </a:solidFill>
                  <a:latin typeface="Arial Unicode MS"/>
                  <a:ea typeface="Arial Unicode MS"/>
                  <a:cs typeface="Arial Unicode MS"/>
                </a:rPr>
                <a:t> ▽</a:t>
              </a:r>
              <a:r>
                <a:rPr lang="en-US" dirty="0">
                  <a:solidFill>
                    <a:schemeClr val="tx1"/>
                  </a:solidFill>
                </a:rPr>
                <a:t>   06 Sept</a:t>
              </a:r>
            </a:p>
            <a:p>
              <a:pPr>
                <a:defRPr/>
              </a:pPr>
              <a:r>
                <a:rPr lang="en-US" dirty="0">
                  <a:solidFill>
                    <a:srgbClr val="00B0F0"/>
                  </a:solidFill>
                  <a:latin typeface="Arial Unicode MS"/>
                  <a:ea typeface="Arial Unicode MS"/>
                  <a:cs typeface="Arial Unicode MS"/>
                </a:rPr>
                <a:t> ◇</a:t>
              </a:r>
              <a:r>
                <a:rPr lang="en-US" dirty="0">
                  <a:solidFill>
                    <a:schemeClr val="tx1"/>
                  </a:solidFill>
                </a:rPr>
                <a:t>   27 Sept</a:t>
              </a:r>
            </a:p>
            <a:p>
              <a:pPr>
                <a:defRPr/>
              </a:pPr>
              <a:r>
                <a:rPr lang="en-US" dirty="0">
                  <a:solidFill>
                    <a:srgbClr val="FF0066"/>
                  </a:solidFill>
                  <a:latin typeface="Arial Unicode MS"/>
                  <a:ea typeface="Arial Unicode MS"/>
                  <a:cs typeface="Arial Unicode MS"/>
                </a:rPr>
                <a:t> △</a:t>
              </a:r>
              <a:r>
                <a:rPr lang="en-US" dirty="0">
                  <a:solidFill>
                    <a:schemeClr val="tx1"/>
                  </a:solidFill>
                </a:rPr>
                <a:t>   25 Oct</a:t>
              </a:r>
            </a:p>
            <a:p>
              <a:pPr>
                <a:defRPr/>
              </a:pPr>
              <a:r>
                <a:rPr lang="en-US" dirty="0">
                  <a:solidFill>
                    <a:schemeClr val="tx1"/>
                  </a:solidFill>
                </a:rPr>
                <a:t> +   All dates</a:t>
              </a:r>
            </a:p>
          </p:txBody>
        </p:sp>
        <p:cxnSp>
          <p:nvCxnSpPr>
            <p:cNvPr id="8" name="Straight Connector 7"/>
            <p:cNvCxnSpPr/>
            <p:nvPr/>
          </p:nvCxnSpPr>
          <p:spPr>
            <a:xfrm>
              <a:off x="6781800" y="1709864"/>
              <a:ext cx="304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781800" y="1965573"/>
              <a:ext cx="3048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781800" y="2210165"/>
              <a:ext cx="304800"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781800" y="2459523"/>
              <a:ext cx="30480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781800" y="2697762"/>
              <a:ext cx="304800" cy="0"/>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781800" y="2953472"/>
              <a:ext cx="304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30238" y="762000"/>
            <a:ext cx="7972425" cy="10668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1"/>
          <p:cNvSpPr>
            <a:spLocks noGrp="1"/>
          </p:cNvSpPr>
          <p:nvPr>
            <p:ph type="title"/>
          </p:nvPr>
        </p:nvSpPr>
        <p:spPr>
          <a:xfrm>
            <a:off x="381000" y="76200"/>
            <a:ext cx="8229600" cy="533400"/>
          </a:xfrm>
        </p:spPr>
        <p:txBody>
          <a:bodyPr rtlCol="0">
            <a:normAutofit fontScale="90000"/>
          </a:bodyPr>
          <a:lstStyle/>
          <a:p>
            <a:pPr eaLnBrk="1" fontAlgn="auto" hangingPunct="1">
              <a:spcAft>
                <a:spcPts val="0"/>
              </a:spcAft>
              <a:defRPr/>
            </a:pPr>
            <a:r>
              <a:rPr lang="en-US" dirty="0" smtClean="0"/>
              <a:t> </a:t>
            </a:r>
            <a:endParaRPr lang="en-US" dirty="0"/>
          </a:p>
        </p:txBody>
      </p:sp>
      <p:sp>
        <p:nvSpPr>
          <p:cNvPr id="9" name="Content Placeholder 8"/>
          <p:cNvSpPr>
            <a:spLocks noGrp="1"/>
          </p:cNvSpPr>
          <p:nvPr>
            <p:ph idx="1"/>
          </p:nvPr>
        </p:nvSpPr>
        <p:spPr>
          <a:xfrm>
            <a:off x="249238" y="846138"/>
            <a:ext cx="8610600" cy="3028950"/>
          </a:xfrm>
        </p:spPr>
        <p:txBody>
          <a:bodyPr rtlCol="0">
            <a:normAutofit fontScale="92500" lnSpcReduction="20000"/>
          </a:bodyPr>
          <a:lstStyle/>
          <a:p>
            <a:pPr marL="0" indent="0" algn="ctr" eaLnBrk="1" fontAlgn="auto" hangingPunct="1">
              <a:spcBef>
                <a:spcPts val="0"/>
              </a:spcBef>
              <a:spcAft>
                <a:spcPts val="0"/>
              </a:spcAft>
              <a:buFont typeface="Arial" charset="0"/>
              <a:buNone/>
              <a:defRPr/>
            </a:pPr>
            <a:r>
              <a:rPr lang="en-US" sz="3600" b="1" dirty="0" smtClean="0"/>
              <a:t>Backscattered microwaves respond to </a:t>
            </a:r>
          </a:p>
          <a:p>
            <a:pPr marL="0" indent="0" algn="ctr" eaLnBrk="1" fontAlgn="auto" hangingPunct="1">
              <a:spcBef>
                <a:spcPts val="0"/>
              </a:spcBef>
              <a:spcAft>
                <a:spcPts val="0"/>
              </a:spcAft>
              <a:buFont typeface="Arial" charset="0"/>
              <a:buNone/>
              <a:defRPr/>
            </a:pPr>
            <a:r>
              <a:rPr lang="en-US" sz="3600" b="1" dirty="0" smtClean="0"/>
              <a:t>canopy biomass</a:t>
            </a:r>
          </a:p>
          <a:p>
            <a:pPr eaLnBrk="1" fontAlgn="auto" hangingPunct="1">
              <a:spcBef>
                <a:spcPts val="0"/>
              </a:spcBef>
              <a:spcAft>
                <a:spcPts val="0"/>
              </a:spcAft>
              <a:buFont typeface="Arial" pitchFamily="34" charset="0"/>
              <a:buNone/>
              <a:defRPr/>
            </a:pPr>
            <a:endParaRPr lang="en-US" sz="1900" b="1" dirty="0" smtClean="0"/>
          </a:p>
          <a:p>
            <a:pPr marL="342900" lvl="1" indent="-342900" eaLnBrk="1" fontAlgn="auto" hangingPunct="1">
              <a:spcBef>
                <a:spcPts val="0"/>
              </a:spcBef>
              <a:spcAft>
                <a:spcPts val="0"/>
              </a:spcAft>
              <a:defRPr/>
            </a:pPr>
            <a:r>
              <a:rPr lang="en-US" b="1" dirty="0" smtClean="0"/>
              <a:t>Single frequency response R</a:t>
            </a:r>
            <a:r>
              <a:rPr lang="en-US" b="1" baseline="30000" dirty="0" smtClean="0"/>
              <a:t>2 </a:t>
            </a:r>
            <a:r>
              <a:rPr lang="en-US" b="1" dirty="0" smtClean="0"/>
              <a:t>~ 0.6 for water  </a:t>
            </a:r>
            <a:r>
              <a:rPr lang="en-US" b="1" dirty="0"/>
              <a:t>and </a:t>
            </a:r>
            <a:r>
              <a:rPr lang="en-US" b="1" dirty="0" smtClean="0"/>
              <a:t>R</a:t>
            </a:r>
            <a:r>
              <a:rPr lang="en-US" b="1" baseline="30000" dirty="0" smtClean="0"/>
              <a:t>2 </a:t>
            </a:r>
            <a:r>
              <a:rPr lang="en-US" b="1" dirty="0" smtClean="0"/>
              <a:t>~ 0.8 for </a:t>
            </a:r>
            <a:r>
              <a:rPr lang="en-US" b="1" dirty="0"/>
              <a:t>canopy </a:t>
            </a:r>
            <a:r>
              <a:rPr lang="en-US" b="1" dirty="0" smtClean="0"/>
              <a:t>biomass in 5.5-8 GHz</a:t>
            </a:r>
          </a:p>
          <a:p>
            <a:pPr marL="342900" lvl="1" indent="-342900" eaLnBrk="1" fontAlgn="auto" hangingPunct="1">
              <a:spcBef>
                <a:spcPts val="0"/>
              </a:spcBef>
              <a:spcAft>
                <a:spcPts val="0"/>
              </a:spcAft>
              <a:defRPr/>
            </a:pPr>
            <a:endParaRPr lang="en-US" sz="1500" b="1" dirty="0" smtClean="0"/>
          </a:p>
          <a:p>
            <a:pPr marL="342900" lvl="1" indent="-342900" eaLnBrk="1" fontAlgn="auto" hangingPunct="1">
              <a:spcBef>
                <a:spcPts val="0"/>
              </a:spcBef>
              <a:spcAft>
                <a:spcPts val="0"/>
              </a:spcAft>
              <a:defRPr/>
            </a:pPr>
            <a:r>
              <a:rPr lang="en-US" b="1" dirty="0" smtClean="0"/>
              <a:t>Define measurement scenarios</a:t>
            </a:r>
          </a:p>
          <a:p>
            <a:pPr marL="342900" lvl="2" indent="-342900" eaLnBrk="1" fontAlgn="auto" hangingPunct="1">
              <a:spcBef>
                <a:spcPts val="0"/>
              </a:spcBef>
              <a:spcAft>
                <a:spcPts val="0"/>
              </a:spcAft>
              <a:defRPr/>
            </a:pPr>
            <a:r>
              <a:rPr lang="en-US" b="1" dirty="0" smtClean="0"/>
              <a:t>Measure change in canopy </a:t>
            </a:r>
          </a:p>
          <a:p>
            <a:pPr marL="342900" lvl="2" indent="-342900" eaLnBrk="1" fontAlgn="auto" hangingPunct="1">
              <a:spcBef>
                <a:spcPts val="0"/>
              </a:spcBef>
              <a:spcAft>
                <a:spcPts val="0"/>
              </a:spcAft>
              <a:buFont typeface="Wingdings" pitchFamily="2" charset="2"/>
              <a:buNone/>
              <a:defRPr/>
            </a:pPr>
            <a:r>
              <a:rPr lang="en-US" b="1" dirty="0" smtClean="0"/>
              <a:t>	mass during growing season</a:t>
            </a:r>
            <a:endParaRPr lang="en-US" sz="3600" b="1" dirty="0" smtClean="0"/>
          </a:p>
          <a:p>
            <a:pPr lvl="1" eaLnBrk="1" fontAlgn="auto" hangingPunct="1">
              <a:spcBef>
                <a:spcPts val="0"/>
              </a:spcBef>
              <a:spcAft>
                <a:spcPts val="0"/>
              </a:spcAft>
              <a:defRPr/>
            </a:pPr>
            <a:endParaRPr lang="en-US" sz="2400" dirty="0" smtClean="0"/>
          </a:p>
          <a:p>
            <a:pPr marL="457200" lvl="1" indent="0" eaLnBrk="1" fontAlgn="auto" hangingPunct="1">
              <a:spcBef>
                <a:spcPts val="0"/>
              </a:spcBef>
              <a:spcAft>
                <a:spcPts val="0"/>
              </a:spcAft>
              <a:buFont typeface="Wingdings" pitchFamily="2" charset="2"/>
              <a:buNone/>
              <a:defRPr/>
            </a:pPr>
            <a:endParaRPr lang="en-US" sz="2400" dirty="0" smtClean="0"/>
          </a:p>
        </p:txBody>
      </p:sp>
      <p:grpSp>
        <p:nvGrpSpPr>
          <p:cNvPr id="3" name="Group 5"/>
          <p:cNvGrpSpPr>
            <a:grpSpLocks noChangeAspect="1"/>
          </p:cNvGrpSpPr>
          <p:nvPr/>
        </p:nvGrpSpPr>
        <p:grpSpPr bwMode="auto">
          <a:xfrm>
            <a:off x="4316413" y="3028950"/>
            <a:ext cx="4827587" cy="3692525"/>
            <a:chOff x="2743200" y="2057400"/>
            <a:chExt cx="4295791" cy="3657600"/>
          </a:xfrm>
        </p:grpSpPr>
        <p:pic>
          <p:nvPicPr>
            <p:cNvPr id="28680" name="Picture 6" descr="C:\Documents and Settings\jhardi\Local Settings\Temporary Internet Files\Content.IE5\BWY6THEM\MP900433073[1].jpg"/>
            <p:cNvPicPr>
              <a:picLocks noChangeAspect="1" noChangeArrowheads="1"/>
            </p:cNvPicPr>
            <p:nvPr/>
          </p:nvPicPr>
          <p:blipFill>
            <a:blip r:embed="rId3" cstate="print"/>
            <a:srcRect/>
            <a:stretch>
              <a:fillRect/>
            </a:stretch>
          </p:blipFill>
          <p:spPr bwMode="auto">
            <a:xfrm>
              <a:off x="2971800" y="2590800"/>
              <a:ext cx="2111892" cy="2191927"/>
            </a:xfrm>
            <a:prstGeom prst="rect">
              <a:avLst/>
            </a:prstGeom>
            <a:noFill/>
            <a:ln w="9525">
              <a:noFill/>
              <a:miter lim="800000"/>
              <a:headEnd/>
              <a:tailEnd/>
            </a:ln>
          </p:spPr>
        </p:pic>
        <p:sp>
          <p:nvSpPr>
            <p:cNvPr id="8" name="Arc 7"/>
            <p:cNvSpPr/>
            <p:nvPr/>
          </p:nvSpPr>
          <p:spPr>
            <a:xfrm>
              <a:off x="6076994" y="3338976"/>
              <a:ext cx="252859" cy="603834"/>
            </a:xfrm>
            <a:prstGeom prst="arc">
              <a:avLst>
                <a:gd name="adj1" fmla="val 16200000"/>
                <a:gd name="adj2" fmla="val 5501907"/>
              </a:avLst>
            </a:prstGeom>
            <a:noFill/>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2800" dirty="0"/>
            </a:p>
          </p:txBody>
        </p:sp>
        <p:pic>
          <p:nvPicPr>
            <p:cNvPr id="28682" name="Picture 2" descr="C:\Documents and Settings\jhardi\Local Settings\Temporary Internet Files\Content.IE5\ZAGU9INU\MC900323149[1].wmf"/>
            <p:cNvPicPr>
              <a:picLocks noChangeAspect="1" noChangeArrowheads="1"/>
            </p:cNvPicPr>
            <p:nvPr/>
          </p:nvPicPr>
          <p:blipFill>
            <a:blip r:embed="rId4" cstate="print"/>
            <a:srcRect/>
            <a:stretch>
              <a:fillRect/>
            </a:stretch>
          </p:blipFill>
          <p:spPr bwMode="auto">
            <a:xfrm>
              <a:off x="6075961" y="3502926"/>
              <a:ext cx="963030" cy="1216827"/>
            </a:xfrm>
            <a:prstGeom prst="rect">
              <a:avLst/>
            </a:prstGeom>
            <a:noFill/>
            <a:ln w="9525">
              <a:noFill/>
              <a:miter lim="800000"/>
              <a:headEnd/>
              <a:tailEnd/>
            </a:ln>
          </p:spPr>
        </p:pic>
        <p:cxnSp>
          <p:nvCxnSpPr>
            <p:cNvPr id="11" name="Straight Connector 10"/>
            <p:cNvCxnSpPr/>
            <p:nvPr/>
          </p:nvCxnSpPr>
          <p:spPr>
            <a:xfrm>
              <a:off x="6329853" y="4101630"/>
              <a:ext cx="0" cy="4167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946894" y="3650328"/>
              <a:ext cx="1130100" cy="7862"/>
            </a:xfrm>
            <a:prstGeom prst="straightConnector1">
              <a:avLst/>
            </a:prstGeom>
            <a:ln w="5715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4946894" y="3810721"/>
              <a:ext cx="1148463" cy="0"/>
            </a:xfrm>
            <a:prstGeom prst="straightConnector1">
              <a:avLst/>
            </a:prstGeom>
            <a:ln w="28575">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6151863" y="3338976"/>
              <a:ext cx="60743" cy="603834"/>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800" dirty="0"/>
            </a:p>
          </p:txBody>
        </p:sp>
        <p:cxnSp>
          <p:nvCxnSpPr>
            <p:cNvPr id="15" name="Straight Arrow Connector 14"/>
            <p:cNvCxnSpPr/>
            <p:nvPr/>
          </p:nvCxnSpPr>
          <p:spPr>
            <a:xfrm flipH="1">
              <a:off x="2819482" y="4782517"/>
              <a:ext cx="1209207" cy="932483"/>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028688" y="4782517"/>
              <a:ext cx="2066669" cy="0"/>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3962295" y="2057400"/>
              <a:ext cx="66394" cy="2725117"/>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4953957" y="3504086"/>
              <a:ext cx="1145639" cy="0"/>
            </a:xfrm>
            <a:prstGeom prst="straightConnector1">
              <a:avLst/>
            </a:prstGeom>
            <a:ln w="28575">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962295" y="4952345"/>
              <a:ext cx="167678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657168" y="5181928"/>
              <a:ext cx="167819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353454" y="5411511"/>
              <a:ext cx="167537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124609" y="5637949"/>
              <a:ext cx="167537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114858" y="4419272"/>
              <a:ext cx="167537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114858" y="4038731"/>
              <a:ext cx="167537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3200890" y="4876866"/>
              <a:ext cx="1142813" cy="83813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582299" y="4876866"/>
              <a:ext cx="1142813" cy="838134"/>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3962295" y="4876866"/>
              <a:ext cx="1142814" cy="838134"/>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4418573" y="4876866"/>
              <a:ext cx="1142813" cy="838134"/>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3733449" y="2360890"/>
              <a:ext cx="76282" cy="2440497"/>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flipV="1">
              <a:off x="3504604" y="2514994"/>
              <a:ext cx="77695" cy="2437352"/>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3200890" y="2743003"/>
              <a:ext cx="74869" cy="2438925"/>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2895763" y="2971014"/>
              <a:ext cx="76282" cy="2440497"/>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flipV="1">
              <a:off x="4343703" y="2286983"/>
              <a:ext cx="74870" cy="2437352"/>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flipV="1">
              <a:off x="4725112" y="2286983"/>
              <a:ext cx="74870" cy="2437352"/>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5105108" y="2286983"/>
              <a:ext cx="76282" cy="2437352"/>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flipV="1">
              <a:off x="5486517" y="2286983"/>
              <a:ext cx="74869" cy="2437352"/>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114858" y="3658190"/>
              <a:ext cx="167537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114858" y="3277648"/>
              <a:ext cx="167537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114858" y="2895535"/>
              <a:ext cx="167537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114858" y="2514994"/>
              <a:ext cx="167537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2743200" y="2971014"/>
              <a:ext cx="1142813" cy="839707"/>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2743200" y="2590473"/>
              <a:ext cx="1142813" cy="838134"/>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2743200" y="3356273"/>
              <a:ext cx="1142813" cy="838135"/>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2743200" y="3736814"/>
              <a:ext cx="1142813" cy="838135"/>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2743200" y="4117355"/>
              <a:ext cx="1142813" cy="839707"/>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2743200" y="4497897"/>
              <a:ext cx="1142813" cy="839707"/>
            </a:xfrm>
            <a:prstGeom prst="line">
              <a:avLst/>
            </a:prstGeom>
          </p:spPr>
          <p:style>
            <a:lnRef idx="1">
              <a:schemeClr val="accent1"/>
            </a:lnRef>
            <a:fillRef idx="0">
              <a:schemeClr val="accent1"/>
            </a:fillRef>
            <a:effectRef idx="0">
              <a:schemeClr val="accent1"/>
            </a:effectRef>
            <a:fontRef idx="minor">
              <a:schemeClr val="tx1"/>
            </a:fontRef>
          </p:style>
        </p:cxnSp>
      </p:grpSp>
      <p:sp>
        <p:nvSpPr>
          <p:cNvPr id="47" name="Title 1"/>
          <p:cNvSpPr txBox="1">
            <a:spLocks/>
          </p:cNvSpPr>
          <p:nvPr/>
        </p:nvSpPr>
        <p:spPr bwMode="auto">
          <a:xfrm>
            <a:off x="630238" y="25400"/>
            <a:ext cx="8229600" cy="639763"/>
          </a:xfrm>
          <a:prstGeom prst="rect">
            <a:avLst/>
          </a:prstGeom>
          <a:noFill/>
          <a:ln w="9525">
            <a:noFill/>
            <a:miter lim="800000"/>
            <a:headEnd/>
            <a:tailEnd/>
          </a:ln>
          <a:effectLst/>
        </p:spPr>
        <p:txBody>
          <a:bodyPr anchor="ctr"/>
          <a:lstStyle/>
          <a:p>
            <a:pPr algn="ctr" fontAlgn="auto">
              <a:spcBef>
                <a:spcPts val="0"/>
              </a:spcBef>
              <a:spcAft>
                <a:spcPts val="0"/>
              </a:spcAft>
              <a:defRPr/>
            </a:pPr>
            <a:r>
              <a:rPr lang="en-US" sz="3600" b="1" kern="0" dirty="0">
                <a:latin typeface="+mj-lt"/>
                <a:ea typeface="+mj-ea"/>
                <a:cs typeface="+mj-cs"/>
              </a:rPr>
              <a:t>Microwave</a:t>
            </a:r>
            <a:r>
              <a:rPr lang="en-US" sz="4000" b="1" kern="0" dirty="0">
                <a:latin typeface="+mj-lt"/>
                <a:ea typeface="+mj-ea"/>
                <a:cs typeface="+mj-cs"/>
              </a:rPr>
              <a:t> sensing of pecan yield</a:t>
            </a:r>
          </a:p>
        </p:txBody>
      </p:sp>
      <p:sp>
        <p:nvSpPr>
          <p:cNvPr id="48" name="Content Placeholder 8"/>
          <p:cNvSpPr txBox="1">
            <a:spLocks/>
          </p:cNvSpPr>
          <p:nvPr/>
        </p:nvSpPr>
        <p:spPr>
          <a:xfrm>
            <a:off x="-53975" y="3708400"/>
            <a:ext cx="4648200" cy="3143250"/>
          </a:xfrm>
          <a:prstGeom prst="rect">
            <a:avLst/>
          </a:prstGeom>
        </p:spPr>
        <p:txBody>
          <a:bodyPr>
            <a:normAutofit/>
          </a:bodyPr>
          <a:lstStyle/>
          <a:p>
            <a:pPr marL="914400" lvl="1" indent="-457200" fontAlgn="auto">
              <a:spcBef>
                <a:spcPct val="20000"/>
              </a:spcBef>
              <a:spcAft>
                <a:spcPts val="0"/>
              </a:spcAft>
              <a:defRPr/>
            </a:pPr>
            <a:r>
              <a:rPr lang="en-US" sz="2400" b="1" dirty="0">
                <a:latin typeface="+mn-lt"/>
                <a:cs typeface="+mn-cs"/>
              </a:rPr>
              <a:t>Prototype RADAR design</a:t>
            </a:r>
          </a:p>
          <a:p>
            <a:pPr marL="1143000" lvl="2" indent="-228600" fontAlgn="auto">
              <a:spcBef>
                <a:spcPct val="20000"/>
              </a:spcBef>
              <a:spcAft>
                <a:spcPts val="0"/>
              </a:spcAft>
              <a:buFont typeface="Arial" pitchFamily="34" charset="0"/>
              <a:buChar char="•"/>
              <a:defRPr/>
            </a:pPr>
            <a:r>
              <a:rPr lang="en-US" sz="2400" b="1" dirty="0">
                <a:latin typeface="+mn-lt"/>
                <a:cs typeface="+mn-cs"/>
              </a:rPr>
              <a:t>Distance measuring</a:t>
            </a:r>
          </a:p>
          <a:p>
            <a:pPr marL="1143000" lvl="2" indent="-228600" fontAlgn="auto">
              <a:spcBef>
                <a:spcPct val="20000"/>
              </a:spcBef>
              <a:spcAft>
                <a:spcPts val="0"/>
              </a:spcAft>
              <a:buFont typeface="Arial" pitchFamily="34" charset="0"/>
              <a:buChar char="•"/>
              <a:defRPr/>
            </a:pPr>
            <a:r>
              <a:rPr lang="en-US" sz="2400" b="1" dirty="0">
                <a:latin typeface="+mn-lt"/>
                <a:cs typeface="+mn-cs"/>
              </a:rPr>
              <a:t>Power/bandwidth  </a:t>
            </a:r>
          </a:p>
          <a:p>
            <a:pPr marL="1143000" lvl="2" indent="-228600" fontAlgn="auto">
              <a:spcBef>
                <a:spcPct val="20000"/>
              </a:spcBef>
              <a:spcAft>
                <a:spcPts val="0"/>
              </a:spcAft>
              <a:buFont typeface="Arial" pitchFamily="34" charset="0"/>
              <a:buChar char="•"/>
              <a:defRPr/>
            </a:pPr>
            <a:r>
              <a:rPr lang="en-US" sz="2400" b="1" dirty="0">
                <a:latin typeface="+mn-lt"/>
                <a:cs typeface="+mn-cs"/>
              </a:rPr>
              <a:t>Antenna parameters</a:t>
            </a:r>
            <a:endParaRPr lang="en-US" sz="3200" b="1" dirty="0">
              <a:latin typeface="+mn-lt"/>
              <a:cs typeface="+mn-cs"/>
            </a:endParaRPr>
          </a:p>
          <a:p>
            <a:pPr lvl="1" indent="-163513">
              <a:spcBef>
                <a:spcPct val="20000"/>
              </a:spcBef>
              <a:buFontTx/>
              <a:buChar char="–"/>
              <a:defRPr/>
            </a:pPr>
            <a:r>
              <a:rPr lang="en-US" sz="2000" b="1" i="1" kern="0" dirty="0">
                <a:solidFill>
                  <a:srgbClr val="000000"/>
                </a:solidFill>
                <a:latin typeface="Arial"/>
                <a:cs typeface="Arial" charset="0"/>
              </a:rPr>
              <a:t>Other applications</a:t>
            </a:r>
          </a:p>
          <a:p>
            <a:pPr marL="457200" lvl="2" indent="-163513">
              <a:spcBef>
                <a:spcPct val="20000"/>
              </a:spcBef>
              <a:buFontTx/>
              <a:buChar char="•"/>
              <a:defRPr/>
            </a:pPr>
            <a:r>
              <a:rPr lang="en-US" b="1" kern="0" dirty="0">
                <a:solidFill>
                  <a:srgbClr val="000000"/>
                </a:solidFill>
                <a:latin typeface="Arial"/>
                <a:cs typeface="Arial" charset="0"/>
              </a:rPr>
              <a:t>Apply to other orchard crops</a:t>
            </a:r>
          </a:p>
          <a:p>
            <a:pPr marL="457200" lvl="2" indent="-163513">
              <a:spcBef>
                <a:spcPct val="20000"/>
              </a:spcBef>
              <a:buFontTx/>
              <a:buChar char="•"/>
              <a:defRPr/>
            </a:pPr>
            <a:r>
              <a:rPr lang="en-US" b="1" kern="0" dirty="0">
                <a:solidFill>
                  <a:srgbClr val="000000"/>
                </a:solidFill>
                <a:latin typeface="Arial"/>
                <a:cs typeface="Arial" charset="0"/>
              </a:rPr>
              <a:t>Canopy biomass map</a:t>
            </a:r>
            <a:endParaRPr lang="en-US" sz="3200" b="1" dirty="0">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1" hidden="1"/>
          <p:cNvSpPr txBox="1">
            <a:spLocks noChangeArrowheads="1"/>
          </p:cNvSpPr>
          <p:nvPr/>
        </p:nvSpPr>
        <p:spPr bwMode="auto">
          <a:xfrm>
            <a:off x="685800" y="971550"/>
            <a:ext cx="7772400" cy="1323975"/>
          </a:xfrm>
          <a:prstGeom prst="rect">
            <a:avLst/>
          </a:prstGeom>
          <a:noFill/>
          <a:ln w="9525">
            <a:noFill/>
            <a:miter lim="800000"/>
            <a:headEnd/>
            <a:tailEnd/>
          </a:ln>
        </p:spPr>
        <p:txBody>
          <a:bodyPr>
            <a:spAutoFit/>
          </a:bodyPr>
          <a:lstStyle/>
          <a:p>
            <a:pPr algn="ctr"/>
            <a:r>
              <a:rPr lang="en-US" altLang="en-US" sz="8000"/>
              <a:t>Sample Grid</a:t>
            </a:r>
          </a:p>
        </p:txBody>
      </p:sp>
      <p:sp>
        <p:nvSpPr>
          <p:cNvPr id="33795" name="TextBox 11" hidden="1"/>
          <p:cNvSpPr txBox="1">
            <a:spLocks noChangeArrowheads="1"/>
          </p:cNvSpPr>
          <p:nvPr/>
        </p:nvSpPr>
        <p:spPr bwMode="auto">
          <a:xfrm>
            <a:off x="2400300" y="2941638"/>
            <a:ext cx="4343400" cy="2554287"/>
          </a:xfrm>
          <a:prstGeom prst="rect">
            <a:avLst/>
          </a:prstGeom>
          <a:noFill/>
          <a:ln w="9525">
            <a:noFill/>
            <a:miter lim="800000"/>
            <a:headEnd/>
            <a:tailEnd/>
          </a:ln>
        </p:spPr>
        <p:txBody>
          <a:bodyPr>
            <a:spAutoFit/>
          </a:bodyPr>
          <a:lstStyle/>
          <a:p>
            <a:pPr algn="ctr"/>
            <a:r>
              <a:rPr lang="en-US" altLang="en-US" sz="3200"/>
              <a:t>This grid represents where the mullions are on the TV wall. Use it to help with placement of photos and text.</a:t>
            </a:r>
          </a:p>
        </p:txBody>
      </p:sp>
      <p:sp>
        <p:nvSpPr>
          <p:cNvPr id="33796" name="TextBox 22" hidden="1"/>
          <p:cNvSpPr txBox="1">
            <a:spLocks noChangeArrowheads="1"/>
          </p:cNvSpPr>
          <p:nvPr/>
        </p:nvSpPr>
        <p:spPr bwMode="auto">
          <a:xfrm>
            <a:off x="2400300" y="1828800"/>
            <a:ext cx="4343400" cy="1446213"/>
          </a:xfrm>
          <a:prstGeom prst="rect">
            <a:avLst/>
          </a:prstGeom>
          <a:noFill/>
          <a:ln w="9525">
            <a:noFill/>
            <a:miter lim="800000"/>
            <a:headEnd/>
            <a:tailEnd/>
          </a:ln>
        </p:spPr>
        <p:txBody>
          <a:bodyPr>
            <a:spAutoFit/>
          </a:bodyPr>
          <a:lstStyle/>
          <a:p>
            <a:pPr algn="ctr"/>
            <a:r>
              <a:rPr lang="en-US" altLang="en-US" sz="8800"/>
              <a:t>4x7</a:t>
            </a:r>
          </a:p>
        </p:txBody>
      </p:sp>
      <p:pic>
        <p:nvPicPr>
          <p:cNvPr id="33797" name="Picture 2" descr="4x7grid.png" hidden="1"/>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3798" name="TextBox 9"/>
          <p:cNvSpPr txBox="1">
            <a:spLocks noChangeArrowheads="1"/>
          </p:cNvSpPr>
          <p:nvPr/>
        </p:nvSpPr>
        <p:spPr bwMode="auto">
          <a:xfrm>
            <a:off x="304800" y="0"/>
            <a:ext cx="8610600" cy="1077913"/>
          </a:xfrm>
          <a:prstGeom prst="rect">
            <a:avLst/>
          </a:prstGeom>
          <a:noFill/>
          <a:ln w="9525">
            <a:noFill/>
            <a:miter lim="800000"/>
            <a:headEnd/>
            <a:tailEnd/>
          </a:ln>
        </p:spPr>
        <p:txBody>
          <a:bodyPr>
            <a:spAutoFit/>
          </a:bodyPr>
          <a:lstStyle/>
          <a:p>
            <a:pPr marL="514350" indent="-514350" algn="ctr">
              <a:spcAft>
                <a:spcPts val="600"/>
              </a:spcAft>
            </a:pPr>
            <a:r>
              <a:rPr lang="en-US" altLang="en-US" sz="3200" b="1"/>
              <a:t>Wireless Sensor Networks For Monitoring Pecan Weevils</a:t>
            </a:r>
          </a:p>
        </p:txBody>
      </p:sp>
      <p:graphicFrame>
        <p:nvGraphicFramePr>
          <p:cNvPr id="33799" name="Object 2"/>
          <p:cNvGraphicFramePr>
            <a:graphicFrameLocks noGrp="1" noChangeAspect="1"/>
          </p:cNvGraphicFramePr>
          <p:nvPr/>
        </p:nvGraphicFramePr>
        <p:xfrm>
          <a:off x="914400" y="971550"/>
          <a:ext cx="7686675" cy="5657850"/>
        </p:xfrm>
        <a:graphic>
          <a:graphicData uri="http://schemas.openxmlformats.org/presentationml/2006/ole">
            <mc:AlternateContent xmlns:mc="http://schemas.openxmlformats.org/markup-compatibility/2006">
              <mc:Choice xmlns:v="urn:schemas-microsoft-com:vml" Requires="v">
                <p:oleObj spid="_x0000_s33800" name="Visio" r:id="rId4" imgW="9919657" imgH="7696313" progId="">
                  <p:embed/>
                </p:oleObj>
              </mc:Choice>
              <mc:Fallback>
                <p:oleObj name="Visio" r:id="rId4" imgW="9919657" imgH="7696313" progId="">
                  <p:embed/>
                  <p:pic>
                    <p:nvPicPr>
                      <p:cNvPr id="0" name="Object 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971550"/>
                        <a:ext cx="7686675" cy="565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24"/>
          <p:cNvPicPr>
            <a:picLocks noChangeArrowheads="1"/>
          </p:cNvPicPr>
          <p:nvPr/>
        </p:nvPicPr>
        <p:blipFill>
          <a:blip r:embed="rId2" cstate="print"/>
          <a:srcRect/>
          <a:stretch>
            <a:fillRect/>
          </a:stretch>
        </p:blipFill>
        <p:spPr bwMode="auto">
          <a:xfrm>
            <a:off x="3581400" y="1028700"/>
            <a:ext cx="2192338" cy="1714500"/>
          </a:xfrm>
          <a:prstGeom prst="rect">
            <a:avLst/>
          </a:prstGeom>
          <a:noFill/>
          <a:ln w="9525">
            <a:noFill/>
            <a:miter lim="800000"/>
            <a:headEnd/>
            <a:tailEnd/>
          </a:ln>
        </p:spPr>
      </p:pic>
      <p:pic>
        <p:nvPicPr>
          <p:cNvPr id="34819" name="Picture 120" descr="pecanweevil"/>
          <p:cNvPicPr>
            <a:picLocks noChangeAspect="1" noChangeArrowheads="1"/>
          </p:cNvPicPr>
          <p:nvPr/>
        </p:nvPicPr>
        <p:blipFill>
          <a:blip r:embed="rId3" cstate="print"/>
          <a:srcRect/>
          <a:stretch>
            <a:fillRect/>
          </a:stretch>
        </p:blipFill>
        <p:spPr bwMode="auto">
          <a:xfrm>
            <a:off x="5562600" y="874713"/>
            <a:ext cx="3581400" cy="2082800"/>
          </a:xfrm>
          <a:prstGeom prst="rect">
            <a:avLst/>
          </a:prstGeom>
          <a:noFill/>
          <a:ln w="9525">
            <a:noFill/>
            <a:miter lim="800000"/>
            <a:headEnd/>
            <a:tailEnd/>
          </a:ln>
        </p:spPr>
      </p:pic>
      <p:sp>
        <p:nvSpPr>
          <p:cNvPr id="34820" name="Text Box 122"/>
          <p:cNvSpPr txBox="1">
            <a:spLocks noChangeArrowheads="1"/>
          </p:cNvSpPr>
          <p:nvPr/>
        </p:nvSpPr>
        <p:spPr bwMode="auto">
          <a:xfrm>
            <a:off x="5410200" y="3122613"/>
            <a:ext cx="3290888" cy="3232150"/>
          </a:xfrm>
          <a:prstGeom prst="rect">
            <a:avLst/>
          </a:prstGeom>
          <a:noFill/>
          <a:ln w="9525">
            <a:noFill/>
            <a:miter lim="800000"/>
            <a:headEnd/>
            <a:tailEnd/>
          </a:ln>
        </p:spPr>
        <p:txBody>
          <a:bodyPr>
            <a:spAutoFit/>
          </a:bodyPr>
          <a:lstStyle/>
          <a:p>
            <a:pPr algn="ctr"/>
            <a:r>
              <a:rPr lang="en-US" altLang="en-US" sz="3600" b="1">
                <a:latin typeface="Arial" pitchFamily="34" charset="0"/>
              </a:rPr>
              <a:t>Bug Cam</a:t>
            </a:r>
          </a:p>
          <a:p>
            <a:pPr algn="ctr"/>
            <a:endParaRPr lang="en-US" altLang="en-US" sz="2800" b="1">
              <a:latin typeface="Arial" pitchFamily="34" charset="0"/>
            </a:endParaRPr>
          </a:p>
          <a:p>
            <a:pPr algn="ctr"/>
            <a:r>
              <a:rPr lang="en-US" altLang="en-US" sz="2800" b="1">
                <a:latin typeface="Arial" pitchFamily="34" charset="0"/>
              </a:rPr>
              <a:t>"Smart bug trap“</a:t>
            </a:r>
          </a:p>
          <a:p>
            <a:pPr algn="ctr"/>
            <a:endParaRPr lang="en-US" altLang="en-US" sz="2800" b="1">
              <a:latin typeface="Arial" pitchFamily="34" charset="0"/>
            </a:endParaRPr>
          </a:p>
          <a:p>
            <a:pPr algn="ctr"/>
            <a:r>
              <a:rPr lang="en-US" altLang="en-US" sz="2800" b="1">
                <a:latin typeface="Arial" pitchFamily="34" charset="0"/>
              </a:rPr>
              <a:t>Automated Insect Monitoring System</a:t>
            </a:r>
          </a:p>
        </p:txBody>
      </p:sp>
      <p:pic>
        <p:nvPicPr>
          <p:cNvPr id="34821" name="Picture 125" descr="trap1"/>
          <p:cNvPicPr>
            <a:picLocks noChangeAspect="1" noChangeArrowheads="1"/>
          </p:cNvPicPr>
          <p:nvPr/>
        </p:nvPicPr>
        <p:blipFill>
          <a:blip r:embed="rId4" cstate="print"/>
          <a:srcRect/>
          <a:stretch>
            <a:fillRect/>
          </a:stretch>
        </p:blipFill>
        <p:spPr bwMode="auto">
          <a:xfrm>
            <a:off x="0" y="914400"/>
            <a:ext cx="3581400" cy="2176463"/>
          </a:xfrm>
          <a:prstGeom prst="rect">
            <a:avLst/>
          </a:prstGeom>
          <a:noFill/>
          <a:ln w="9525">
            <a:noFill/>
            <a:miter lim="800000"/>
            <a:headEnd/>
            <a:tailEnd/>
          </a:ln>
        </p:spPr>
      </p:pic>
      <p:sp>
        <p:nvSpPr>
          <p:cNvPr id="34822" name="Rectangle 8"/>
          <p:cNvSpPr>
            <a:spLocks noGrp="1" noRot="1" noChangeArrowheads="1"/>
          </p:cNvSpPr>
          <p:nvPr>
            <p:ph type="title"/>
          </p:nvPr>
        </p:nvSpPr>
        <p:spPr>
          <a:xfrm>
            <a:off x="457200" y="0"/>
            <a:ext cx="8382000" cy="777875"/>
          </a:xfrm>
        </p:spPr>
        <p:txBody>
          <a:bodyPr/>
          <a:lstStyle/>
          <a:p>
            <a:pPr eaLnBrk="1" hangingPunct="1"/>
            <a:r>
              <a:rPr lang="en-US" altLang="en-US" b="1" smtClean="0"/>
              <a:t>Wireless Sensor Network</a:t>
            </a:r>
            <a:endParaRPr lang="en-US" altLang="en-US" smtClean="0"/>
          </a:p>
        </p:txBody>
      </p:sp>
      <p:pic>
        <p:nvPicPr>
          <p:cNvPr id="34823" name="Picture 6" descr="bug collection.jpg"/>
          <p:cNvPicPr>
            <a:picLocks noChangeAspect="1"/>
          </p:cNvPicPr>
          <p:nvPr/>
        </p:nvPicPr>
        <p:blipFill>
          <a:blip r:embed="rId5" cstate="print"/>
          <a:srcRect/>
          <a:stretch>
            <a:fillRect/>
          </a:stretch>
        </p:blipFill>
        <p:spPr bwMode="auto">
          <a:xfrm>
            <a:off x="0" y="3533775"/>
            <a:ext cx="5041900" cy="3324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473075" y="152400"/>
            <a:ext cx="8229600" cy="1143000"/>
          </a:xfrm>
        </p:spPr>
        <p:txBody>
          <a:bodyPr rtlCol="0">
            <a:normAutofit fontScale="90000"/>
          </a:bodyPr>
          <a:lstStyle/>
          <a:p>
            <a:pPr eaLnBrk="1" fontAlgn="auto" hangingPunct="1">
              <a:spcAft>
                <a:spcPts val="0"/>
              </a:spcAft>
              <a:defRPr/>
            </a:pPr>
            <a:r>
              <a:rPr lang="en-US" b="1" dirty="0" smtClean="0"/>
              <a:t>Developed Image Recognition Algorithms</a:t>
            </a:r>
            <a:endParaRPr lang="en-US" b="1" dirty="0"/>
          </a:p>
        </p:txBody>
      </p:sp>
      <p:sp>
        <p:nvSpPr>
          <p:cNvPr id="35843" name="Rectangle 3"/>
          <p:cNvSpPr>
            <a:spLocks noGrp="1" noChangeArrowheads="1"/>
          </p:cNvSpPr>
          <p:nvPr>
            <p:ph type="body" idx="1"/>
          </p:nvPr>
        </p:nvSpPr>
        <p:spPr>
          <a:xfrm>
            <a:off x="744538" y="5919788"/>
            <a:ext cx="7654925" cy="636587"/>
          </a:xfrm>
        </p:spPr>
        <p:txBody>
          <a:bodyPr/>
          <a:lstStyle/>
          <a:p>
            <a:pPr eaLnBrk="1" hangingPunct="1">
              <a:buFont typeface="Wingdings" pitchFamily="2" charset="2"/>
              <a:buNone/>
            </a:pPr>
            <a:r>
              <a:rPr lang="en-US" altLang="en-US" smtClean="0"/>
              <a:t>Training set template of 205 pecan weevils</a:t>
            </a:r>
          </a:p>
        </p:txBody>
      </p:sp>
      <p:pic>
        <p:nvPicPr>
          <p:cNvPr id="35844" name="Picture 5"/>
          <p:cNvPicPr>
            <a:picLocks noChangeAspect="1" noChangeArrowheads="1"/>
          </p:cNvPicPr>
          <p:nvPr/>
        </p:nvPicPr>
        <p:blipFill>
          <a:blip r:embed="rId2" cstate="print"/>
          <a:srcRect/>
          <a:stretch>
            <a:fillRect/>
          </a:stretch>
        </p:blipFill>
        <p:spPr bwMode="auto">
          <a:xfrm>
            <a:off x="625475" y="1530350"/>
            <a:ext cx="1203325" cy="1179513"/>
          </a:xfrm>
          <a:prstGeom prst="rect">
            <a:avLst/>
          </a:prstGeom>
          <a:noFill/>
          <a:ln w="9525">
            <a:noFill/>
            <a:miter lim="800000"/>
            <a:headEnd/>
            <a:tailEnd/>
          </a:ln>
        </p:spPr>
      </p:pic>
      <p:pic>
        <p:nvPicPr>
          <p:cNvPr id="35845" name="Picture 6"/>
          <p:cNvPicPr>
            <a:picLocks noChangeAspect="1" noChangeArrowheads="1"/>
          </p:cNvPicPr>
          <p:nvPr/>
        </p:nvPicPr>
        <p:blipFill>
          <a:blip r:embed="rId3" cstate="print"/>
          <a:srcRect/>
          <a:stretch>
            <a:fillRect/>
          </a:stretch>
        </p:blipFill>
        <p:spPr bwMode="auto">
          <a:xfrm>
            <a:off x="1920875" y="1530350"/>
            <a:ext cx="1203325" cy="1179513"/>
          </a:xfrm>
          <a:prstGeom prst="rect">
            <a:avLst/>
          </a:prstGeom>
          <a:noFill/>
          <a:ln w="9525">
            <a:noFill/>
            <a:miter lim="800000"/>
            <a:headEnd/>
            <a:tailEnd/>
          </a:ln>
        </p:spPr>
      </p:pic>
      <p:pic>
        <p:nvPicPr>
          <p:cNvPr id="35846" name="Picture 7"/>
          <p:cNvPicPr>
            <a:picLocks noChangeAspect="1" noChangeArrowheads="1"/>
          </p:cNvPicPr>
          <p:nvPr/>
        </p:nvPicPr>
        <p:blipFill>
          <a:blip r:embed="rId4" cstate="print"/>
          <a:srcRect/>
          <a:stretch>
            <a:fillRect/>
          </a:stretch>
        </p:blipFill>
        <p:spPr bwMode="auto">
          <a:xfrm>
            <a:off x="3292475" y="1530350"/>
            <a:ext cx="1203325" cy="1179513"/>
          </a:xfrm>
          <a:prstGeom prst="rect">
            <a:avLst/>
          </a:prstGeom>
          <a:noFill/>
          <a:ln w="9525">
            <a:noFill/>
            <a:miter lim="800000"/>
            <a:headEnd/>
            <a:tailEnd/>
          </a:ln>
        </p:spPr>
      </p:pic>
      <p:pic>
        <p:nvPicPr>
          <p:cNvPr id="35847" name="Picture 8"/>
          <p:cNvPicPr>
            <a:picLocks noChangeAspect="1" noChangeArrowheads="1"/>
          </p:cNvPicPr>
          <p:nvPr/>
        </p:nvPicPr>
        <p:blipFill>
          <a:blip r:embed="rId5" cstate="print"/>
          <a:srcRect/>
          <a:stretch>
            <a:fillRect/>
          </a:stretch>
        </p:blipFill>
        <p:spPr bwMode="auto">
          <a:xfrm>
            <a:off x="4587875" y="1530350"/>
            <a:ext cx="1203325" cy="1179513"/>
          </a:xfrm>
          <a:prstGeom prst="rect">
            <a:avLst/>
          </a:prstGeom>
          <a:noFill/>
          <a:ln w="9525">
            <a:noFill/>
            <a:miter lim="800000"/>
            <a:headEnd/>
            <a:tailEnd/>
          </a:ln>
        </p:spPr>
      </p:pic>
      <p:pic>
        <p:nvPicPr>
          <p:cNvPr id="35848" name="Picture 9"/>
          <p:cNvPicPr>
            <a:picLocks noChangeAspect="1" noChangeArrowheads="1"/>
          </p:cNvPicPr>
          <p:nvPr/>
        </p:nvPicPr>
        <p:blipFill>
          <a:blip r:embed="rId6" cstate="print"/>
          <a:srcRect/>
          <a:stretch>
            <a:fillRect/>
          </a:stretch>
        </p:blipFill>
        <p:spPr bwMode="auto">
          <a:xfrm>
            <a:off x="5959475" y="1530350"/>
            <a:ext cx="1203325" cy="1179513"/>
          </a:xfrm>
          <a:prstGeom prst="rect">
            <a:avLst/>
          </a:prstGeom>
          <a:noFill/>
          <a:ln w="9525">
            <a:noFill/>
            <a:miter lim="800000"/>
            <a:headEnd/>
            <a:tailEnd/>
          </a:ln>
        </p:spPr>
      </p:pic>
      <p:pic>
        <p:nvPicPr>
          <p:cNvPr id="35849" name="Picture 10"/>
          <p:cNvPicPr>
            <a:picLocks noChangeAspect="1" noChangeArrowheads="1"/>
          </p:cNvPicPr>
          <p:nvPr/>
        </p:nvPicPr>
        <p:blipFill>
          <a:blip r:embed="rId7" cstate="print"/>
          <a:srcRect/>
          <a:stretch>
            <a:fillRect/>
          </a:stretch>
        </p:blipFill>
        <p:spPr bwMode="auto">
          <a:xfrm>
            <a:off x="7331075" y="1530350"/>
            <a:ext cx="1203325" cy="1179513"/>
          </a:xfrm>
          <a:prstGeom prst="rect">
            <a:avLst/>
          </a:prstGeom>
          <a:noFill/>
          <a:ln w="9525">
            <a:noFill/>
            <a:miter lim="800000"/>
            <a:headEnd/>
            <a:tailEnd/>
          </a:ln>
        </p:spPr>
      </p:pic>
      <p:pic>
        <p:nvPicPr>
          <p:cNvPr id="35850" name="Picture 11"/>
          <p:cNvPicPr>
            <a:picLocks noChangeAspect="1" noChangeArrowheads="1"/>
          </p:cNvPicPr>
          <p:nvPr/>
        </p:nvPicPr>
        <p:blipFill>
          <a:blip r:embed="rId8" cstate="print"/>
          <a:srcRect/>
          <a:stretch>
            <a:fillRect/>
          </a:stretch>
        </p:blipFill>
        <p:spPr bwMode="auto">
          <a:xfrm>
            <a:off x="641350" y="3117850"/>
            <a:ext cx="1203325" cy="1179513"/>
          </a:xfrm>
          <a:prstGeom prst="rect">
            <a:avLst/>
          </a:prstGeom>
          <a:noFill/>
          <a:ln w="9525">
            <a:noFill/>
            <a:miter lim="800000"/>
            <a:headEnd/>
            <a:tailEnd/>
          </a:ln>
        </p:spPr>
      </p:pic>
      <p:pic>
        <p:nvPicPr>
          <p:cNvPr id="35851" name="Picture 12"/>
          <p:cNvPicPr>
            <a:picLocks noChangeAspect="1" noChangeArrowheads="1"/>
          </p:cNvPicPr>
          <p:nvPr/>
        </p:nvPicPr>
        <p:blipFill>
          <a:blip r:embed="rId9" cstate="print"/>
          <a:srcRect/>
          <a:stretch>
            <a:fillRect/>
          </a:stretch>
        </p:blipFill>
        <p:spPr bwMode="auto">
          <a:xfrm>
            <a:off x="3292475" y="3117850"/>
            <a:ext cx="1203325" cy="1179513"/>
          </a:xfrm>
          <a:prstGeom prst="rect">
            <a:avLst/>
          </a:prstGeom>
          <a:noFill/>
          <a:ln w="9525">
            <a:noFill/>
            <a:miter lim="800000"/>
            <a:headEnd/>
            <a:tailEnd/>
          </a:ln>
        </p:spPr>
      </p:pic>
      <p:pic>
        <p:nvPicPr>
          <p:cNvPr id="35852" name="Picture 13"/>
          <p:cNvPicPr>
            <a:picLocks noChangeAspect="1" noChangeArrowheads="1"/>
          </p:cNvPicPr>
          <p:nvPr/>
        </p:nvPicPr>
        <p:blipFill>
          <a:blip r:embed="rId10" cstate="print"/>
          <a:srcRect/>
          <a:stretch>
            <a:fillRect/>
          </a:stretch>
        </p:blipFill>
        <p:spPr bwMode="auto">
          <a:xfrm>
            <a:off x="7407275" y="3117850"/>
            <a:ext cx="1203325" cy="1179513"/>
          </a:xfrm>
          <a:prstGeom prst="rect">
            <a:avLst/>
          </a:prstGeom>
          <a:noFill/>
          <a:ln w="9525">
            <a:noFill/>
            <a:miter lim="800000"/>
            <a:headEnd/>
            <a:tailEnd/>
          </a:ln>
        </p:spPr>
      </p:pic>
      <p:pic>
        <p:nvPicPr>
          <p:cNvPr id="35853" name="Picture 14"/>
          <p:cNvPicPr>
            <a:picLocks noChangeAspect="1" noChangeArrowheads="1"/>
          </p:cNvPicPr>
          <p:nvPr/>
        </p:nvPicPr>
        <p:blipFill>
          <a:blip r:embed="rId11" cstate="print"/>
          <a:srcRect/>
          <a:stretch>
            <a:fillRect/>
          </a:stretch>
        </p:blipFill>
        <p:spPr bwMode="auto">
          <a:xfrm>
            <a:off x="1920875" y="3117850"/>
            <a:ext cx="1203325" cy="1179513"/>
          </a:xfrm>
          <a:prstGeom prst="rect">
            <a:avLst/>
          </a:prstGeom>
          <a:noFill/>
          <a:ln w="9525">
            <a:noFill/>
            <a:miter lim="800000"/>
            <a:headEnd/>
            <a:tailEnd/>
          </a:ln>
        </p:spPr>
      </p:pic>
      <p:pic>
        <p:nvPicPr>
          <p:cNvPr id="35854" name="Picture 15"/>
          <p:cNvPicPr>
            <a:picLocks noChangeAspect="1" noChangeArrowheads="1"/>
          </p:cNvPicPr>
          <p:nvPr/>
        </p:nvPicPr>
        <p:blipFill>
          <a:blip r:embed="rId12" cstate="print"/>
          <a:srcRect/>
          <a:stretch>
            <a:fillRect/>
          </a:stretch>
        </p:blipFill>
        <p:spPr bwMode="auto">
          <a:xfrm>
            <a:off x="4664075" y="3117850"/>
            <a:ext cx="1203325" cy="1179513"/>
          </a:xfrm>
          <a:prstGeom prst="rect">
            <a:avLst/>
          </a:prstGeom>
          <a:noFill/>
          <a:ln w="9525">
            <a:noFill/>
            <a:miter lim="800000"/>
            <a:headEnd/>
            <a:tailEnd/>
          </a:ln>
        </p:spPr>
      </p:pic>
      <p:pic>
        <p:nvPicPr>
          <p:cNvPr id="35855" name="Picture 16"/>
          <p:cNvPicPr>
            <a:picLocks noChangeAspect="1" noChangeArrowheads="1"/>
          </p:cNvPicPr>
          <p:nvPr/>
        </p:nvPicPr>
        <p:blipFill>
          <a:blip r:embed="rId13" cstate="print"/>
          <a:srcRect/>
          <a:stretch>
            <a:fillRect/>
          </a:stretch>
        </p:blipFill>
        <p:spPr bwMode="auto">
          <a:xfrm>
            <a:off x="6035675" y="3117850"/>
            <a:ext cx="1203325" cy="1179513"/>
          </a:xfrm>
          <a:prstGeom prst="rect">
            <a:avLst/>
          </a:prstGeom>
          <a:noFill/>
          <a:ln w="9525">
            <a:noFill/>
            <a:miter lim="800000"/>
            <a:headEnd/>
            <a:tailEnd/>
          </a:ln>
        </p:spPr>
      </p:pic>
      <p:pic>
        <p:nvPicPr>
          <p:cNvPr id="35856" name="Picture 17"/>
          <p:cNvPicPr>
            <a:picLocks noChangeAspect="1" noChangeArrowheads="1"/>
          </p:cNvPicPr>
          <p:nvPr/>
        </p:nvPicPr>
        <p:blipFill>
          <a:blip r:embed="rId14" cstate="print"/>
          <a:srcRect/>
          <a:stretch>
            <a:fillRect/>
          </a:stretch>
        </p:blipFill>
        <p:spPr bwMode="auto">
          <a:xfrm>
            <a:off x="641350" y="4705350"/>
            <a:ext cx="1203325" cy="1179513"/>
          </a:xfrm>
          <a:prstGeom prst="rect">
            <a:avLst/>
          </a:prstGeom>
          <a:noFill/>
          <a:ln w="9525">
            <a:noFill/>
            <a:miter lim="800000"/>
            <a:headEnd/>
            <a:tailEnd/>
          </a:ln>
        </p:spPr>
      </p:pic>
      <p:pic>
        <p:nvPicPr>
          <p:cNvPr id="35857" name="Picture 18"/>
          <p:cNvPicPr>
            <a:picLocks noChangeAspect="1" noChangeArrowheads="1"/>
          </p:cNvPicPr>
          <p:nvPr/>
        </p:nvPicPr>
        <p:blipFill>
          <a:blip r:embed="rId15" cstate="print"/>
          <a:srcRect/>
          <a:stretch>
            <a:fillRect/>
          </a:stretch>
        </p:blipFill>
        <p:spPr bwMode="auto">
          <a:xfrm>
            <a:off x="1920875" y="4705350"/>
            <a:ext cx="1203325" cy="1179513"/>
          </a:xfrm>
          <a:prstGeom prst="rect">
            <a:avLst/>
          </a:prstGeom>
          <a:noFill/>
          <a:ln w="9525">
            <a:noFill/>
            <a:miter lim="800000"/>
            <a:headEnd/>
            <a:tailEnd/>
          </a:ln>
        </p:spPr>
      </p:pic>
      <p:pic>
        <p:nvPicPr>
          <p:cNvPr id="35858" name="Picture 19"/>
          <p:cNvPicPr>
            <a:picLocks noChangeAspect="1" noChangeArrowheads="1"/>
          </p:cNvPicPr>
          <p:nvPr/>
        </p:nvPicPr>
        <p:blipFill>
          <a:blip r:embed="rId16" cstate="print"/>
          <a:srcRect/>
          <a:stretch>
            <a:fillRect/>
          </a:stretch>
        </p:blipFill>
        <p:spPr bwMode="auto">
          <a:xfrm>
            <a:off x="3292475" y="4705350"/>
            <a:ext cx="1203325" cy="1179513"/>
          </a:xfrm>
          <a:prstGeom prst="rect">
            <a:avLst/>
          </a:prstGeom>
          <a:noFill/>
          <a:ln w="9525">
            <a:noFill/>
            <a:miter lim="800000"/>
            <a:headEnd/>
            <a:tailEnd/>
          </a:ln>
        </p:spPr>
      </p:pic>
      <p:pic>
        <p:nvPicPr>
          <p:cNvPr id="35859" name="Picture 20"/>
          <p:cNvPicPr>
            <a:picLocks noChangeAspect="1" noChangeArrowheads="1"/>
          </p:cNvPicPr>
          <p:nvPr/>
        </p:nvPicPr>
        <p:blipFill>
          <a:blip r:embed="rId17" cstate="print"/>
          <a:srcRect/>
          <a:stretch>
            <a:fillRect/>
          </a:stretch>
        </p:blipFill>
        <p:spPr bwMode="auto">
          <a:xfrm>
            <a:off x="4664075" y="4705350"/>
            <a:ext cx="1203325" cy="1179513"/>
          </a:xfrm>
          <a:prstGeom prst="rect">
            <a:avLst/>
          </a:prstGeom>
          <a:noFill/>
          <a:ln w="9525">
            <a:noFill/>
            <a:miter lim="800000"/>
            <a:headEnd/>
            <a:tailEnd/>
          </a:ln>
        </p:spPr>
      </p:pic>
      <p:pic>
        <p:nvPicPr>
          <p:cNvPr id="35860" name="Picture 21"/>
          <p:cNvPicPr>
            <a:picLocks noChangeAspect="1" noChangeArrowheads="1"/>
          </p:cNvPicPr>
          <p:nvPr/>
        </p:nvPicPr>
        <p:blipFill>
          <a:blip r:embed="rId18" cstate="print"/>
          <a:srcRect/>
          <a:stretch>
            <a:fillRect/>
          </a:stretch>
        </p:blipFill>
        <p:spPr bwMode="auto">
          <a:xfrm>
            <a:off x="6035675" y="4705350"/>
            <a:ext cx="1203325" cy="1179513"/>
          </a:xfrm>
          <a:prstGeom prst="rect">
            <a:avLst/>
          </a:prstGeom>
          <a:noFill/>
          <a:ln w="9525">
            <a:noFill/>
            <a:miter lim="800000"/>
            <a:headEnd/>
            <a:tailEnd/>
          </a:ln>
        </p:spPr>
      </p:pic>
      <p:pic>
        <p:nvPicPr>
          <p:cNvPr id="35861" name="Picture 22"/>
          <p:cNvPicPr>
            <a:picLocks noChangeAspect="1" noChangeArrowheads="1"/>
          </p:cNvPicPr>
          <p:nvPr/>
        </p:nvPicPr>
        <p:blipFill>
          <a:blip r:embed="rId19" cstate="print"/>
          <a:srcRect/>
          <a:stretch>
            <a:fillRect/>
          </a:stretch>
        </p:blipFill>
        <p:spPr bwMode="auto">
          <a:xfrm>
            <a:off x="7407275" y="4705350"/>
            <a:ext cx="1203325" cy="11795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8194" name="TextBox 1" hidden="1"/>
          <p:cNvSpPr txBox="1">
            <a:spLocks noChangeArrowheads="1"/>
          </p:cNvSpPr>
          <p:nvPr/>
        </p:nvSpPr>
        <p:spPr bwMode="auto">
          <a:xfrm>
            <a:off x="685800" y="971550"/>
            <a:ext cx="7772400" cy="1323975"/>
          </a:xfrm>
          <a:prstGeom prst="rect">
            <a:avLst/>
          </a:prstGeom>
          <a:noFill/>
          <a:ln w="9525">
            <a:noFill/>
            <a:miter lim="800000"/>
            <a:headEnd/>
            <a:tailEnd/>
          </a:ln>
        </p:spPr>
        <p:txBody>
          <a:bodyPr>
            <a:spAutoFit/>
          </a:bodyPr>
          <a:lstStyle/>
          <a:p>
            <a:pPr algn="ctr"/>
            <a:r>
              <a:rPr lang="en-US" altLang="en-US" sz="8000"/>
              <a:t>Sample Grid</a:t>
            </a:r>
          </a:p>
        </p:txBody>
      </p:sp>
      <p:sp>
        <p:nvSpPr>
          <p:cNvPr id="8195" name="TextBox 11" hidden="1"/>
          <p:cNvSpPr txBox="1">
            <a:spLocks noChangeArrowheads="1"/>
          </p:cNvSpPr>
          <p:nvPr/>
        </p:nvSpPr>
        <p:spPr bwMode="auto">
          <a:xfrm>
            <a:off x="2400300" y="2941638"/>
            <a:ext cx="4343400" cy="2554287"/>
          </a:xfrm>
          <a:prstGeom prst="rect">
            <a:avLst/>
          </a:prstGeom>
          <a:noFill/>
          <a:ln w="9525">
            <a:noFill/>
            <a:miter lim="800000"/>
            <a:headEnd/>
            <a:tailEnd/>
          </a:ln>
        </p:spPr>
        <p:txBody>
          <a:bodyPr>
            <a:spAutoFit/>
          </a:bodyPr>
          <a:lstStyle/>
          <a:p>
            <a:pPr algn="ctr"/>
            <a:r>
              <a:rPr lang="en-US" altLang="en-US" sz="3200"/>
              <a:t>This grid represents where the mullions are on the TV wall. Use it to help with placement of photos and text.</a:t>
            </a:r>
          </a:p>
        </p:txBody>
      </p:sp>
      <p:sp>
        <p:nvSpPr>
          <p:cNvPr id="8196" name="TextBox 22" hidden="1"/>
          <p:cNvSpPr txBox="1">
            <a:spLocks noChangeArrowheads="1"/>
          </p:cNvSpPr>
          <p:nvPr/>
        </p:nvSpPr>
        <p:spPr bwMode="auto">
          <a:xfrm>
            <a:off x="2400300" y="1828800"/>
            <a:ext cx="4343400" cy="1446213"/>
          </a:xfrm>
          <a:prstGeom prst="rect">
            <a:avLst/>
          </a:prstGeom>
          <a:noFill/>
          <a:ln w="9525">
            <a:noFill/>
            <a:miter lim="800000"/>
            <a:headEnd/>
            <a:tailEnd/>
          </a:ln>
        </p:spPr>
        <p:txBody>
          <a:bodyPr>
            <a:spAutoFit/>
          </a:bodyPr>
          <a:lstStyle/>
          <a:p>
            <a:pPr algn="ctr"/>
            <a:r>
              <a:rPr lang="en-US" altLang="en-US" sz="8800"/>
              <a:t>4x7</a:t>
            </a:r>
          </a:p>
        </p:txBody>
      </p:sp>
      <p:pic>
        <p:nvPicPr>
          <p:cNvPr id="8197" name="Picture 2" descr="4x7grid.png" hidden="1"/>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8198" name="TextBox 7"/>
          <p:cNvSpPr txBox="1">
            <a:spLocks noChangeArrowheads="1"/>
          </p:cNvSpPr>
          <p:nvPr/>
        </p:nvSpPr>
        <p:spPr bwMode="auto">
          <a:xfrm>
            <a:off x="1371600" y="381000"/>
            <a:ext cx="6705600" cy="923330"/>
          </a:xfrm>
          <a:prstGeom prst="rect">
            <a:avLst/>
          </a:prstGeom>
          <a:noFill/>
          <a:ln w="9525">
            <a:noFill/>
            <a:miter lim="800000"/>
            <a:headEnd/>
            <a:tailEnd/>
          </a:ln>
        </p:spPr>
        <p:txBody>
          <a:bodyPr wrap="square">
            <a:spAutoFit/>
          </a:bodyPr>
          <a:lstStyle/>
          <a:p>
            <a:r>
              <a:rPr lang="en-US" altLang="en-US" sz="5400" b="1" dirty="0" smtClean="0"/>
              <a:t>Today’s Lecture</a:t>
            </a:r>
          </a:p>
        </p:txBody>
      </p:sp>
      <p:sp>
        <p:nvSpPr>
          <p:cNvPr id="10" name="TextBox 9"/>
          <p:cNvSpPr txBox="1"/>
          <p:nvPr/>
        </p:nvSpPr>
        <p:spPr>
          <a:xfrm>
            <a:off x="990600" y="2057400"/>
            <a:ext cx="7543800" cy="3508653"/>
          </a:xfrm>
          <a:prstGeom prst="rect">
            <a:avLst/>
          </a:prstGeom>
          <a:noFill/>
        </p:spPr>
        <p:txBody>
          <a:bodyPr wrap="square">
            <a:spAutoFit/>
          </a:bodyPr>
          <a:lstStyle/>
          <a:p>
            <a:pPr fontAlgn="auto">
              <a:lnSpc>
                <a:spcPct val="150000"/>
              </a:lnSpc>
              <a:spcBef>
                <a:spcPts val="0"/>
              </a:spcBef>
              <a:spcAft>
                <a:spcPts val="0"/>
              </a:spcAft>
              <a:defRPr/>
            </a:pPr>
            <a:r>
              <a:rPr lang="en-US" sz="4000" b="1" dirty="0" smtClean="0">
                <a:latin typeface="+mn-lt"/>
                <a:cs typeface="+mn-cs"/>
              </a:rPr>
              <a:t>Why Pecans…???</a:t>
            </a:r>
          </a:p>
          <a:p>
            <a:pPr fontAlgn="auto">
              <a:lnSpc>
                <a:spcPct val="150000"/>
              </a:lnSpc>
              <a:spcBef>
                <a:spcPts val="0"/>
              </a:spcBef>
              <a:spcAft>
                <a:spcPts val="0"/>
              </a:spcAft>
              <a:defRPr/>
            </a:pPr>
            <a:r>
              <a:rPr lang="en-US" sz="4000" b="1" dirty="0" smtClean="0">
                <a:latin typeface="+mn-lt"/>
                <a:cs typeface="+mn-cs"/>
              </a:rPr>
              <a:t>Recent OSU pecan research</a:t>
            </a:r>
          </a:p>
          <a:p>
            <a:pPr fontAlgn="auto">
              <a:lnSpc>
                <a:spcPct val="150000"/>
              </a:lnSpc>
              <a:spcBef>
                <a:spcPts val="0"/>
              </a:spcBef>
              <a:spcAft>
                <a:spcPts val="0"/>
              </a:spcAft>
              <a:defRPr/>
            </a:pPr>
            <a:r>
              <a:rPr lang="en-US" sz="4000" b="1" dirty="0" smtClean="0">
                <a:latin typeface="+mn-lt"/>
                <a:cs typeface="+mn-cs"/>
              </a:rPr>
              <a:t>Other precision </a:t>
            </a:r>
            <a:r>
              <a:rPr lang="en-US" sz="4000" b="1" dirty="0" err="1" smtClean="0">
                <a:latin typeface="+mn-lt"/>
                <a:cs typeface="+mn-cs"/>
              </a:rPr>
              <a:t>ag</a:t>
            </a:r>
            <a:r>
              <a:rPr lang="en-US" sz="4000" b="1" dirty="0" smtClean="0">
                <a:latin typeface="+mn-lt"/>
                <a:cs typeface="+mn-cs"/>
              </a:rPr>
              <a:t> sensor research</a:t>
            </a:r>
          </a:p>
          <a:p>
            <a:pPr fontAlgn="auto">
              <a:lnSpc>
                <a:spcPct val="150000"/>
              </a:lnSpc>
              <a:spcBef>
                <a:spcPts val="0"/>
              </a:spcBef>
              <a:spcAft>
                <a:spcPts val="0"/>
              </a:spcAft>
              <a:defRPr/>
            </a:pPr>
            <a:endParaRPr lang="en-US" sz="2800" b="1" dirty="0">
              <a:latin typeface="+mn-lt"/>
              <a:cs typeface="+mn-c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sensorlab\Downloads\imagingchamber\IMG_0302.JPG"/>
          <p:cNvPicPr>
            <a:picLocks noChangeAspect="1" noChangeArrowheads="1"/>
          </p:cNvPicPr>
          <p:nvPr/>
        </p:nvPicPr>
        <p:blipFill>
          <a:blip r:embed="rId2" cstate="print"/>
          <a:srcRect/>
          <a:stretch>
            <a:fillRect/>
          </a:stretch>
        </p:blipFill>
        <p:spPr bwMode="auto">
          <a:xfrm>
            <a:off x="6324600" y="1016000"/>
            <a:ext cx="2422525" cy="3141663"/>
          </a:xfrm>
          <a:prstGeom prst="rect">
            <a:avLst/>
          </a:prstGeom>
          <a:noFill/>
          <a:ln w="9525">
            <a:noFill/>
            <a:miter lim="800000"/>
            <a:headEnd/>
            <a:tailEnd/>
          </a:ln>
        </p:spPr>
      </p:pic>
      <p:pic>
        <p:nvPicPr>
          <p:cNvPr id="36867" name="Picture 1" descr="C:\Users\sensorlab\Downloads\imagingchamber\IMG_0300.JPG"/>
          <p:cNvPicPr>
            <a:picLocks noChangeAspect="1" noChangeArrowheads="1"/>
          </p:cNvPicPr>
          <p:nvPr/>
        </p:nvPicPr>
        <p:blipFill>
          <a:blip r:embed="rId3" cstate="print"/>
          <a:srcRect/>
          <a:stretch>
            <a:fillRect/>
          </a:stretch>
        </p:blipFill>
        <p:spPr bwMode="auto">
          <a:xfrm>
            <a:off x="6324600" y="4191000"/>
            <a:ext cx="2425700" cy="838200"/>
          </a:xfrm>
          <a:prstGeom prst="rect">
            <a:avLst/>
          </a:prstGeom>
          <a:noFill/>
          <a:ln w="9525">
            <a:noFill/>
            <a:miter lim="800000"/>
            <a:headEnd/>
            <a:tailEnd/>
          </a:ln>
        </p:spPr>
      </p:pic>
      <p:sp>
        <p:nvSpPr>
          <p:cNvPr id="2" name="Title 1"/>
          <p:cNvSpPr>
            <a:spLocks noGrp="1"/>
          </p:cNvSpPr>
          <p:nvPr>
            <p:ph type="title"/>
          </p:nvPr>
        </p:nvSpPr>
        <p:spPr>
          <a:xfrm>
            <a:off x="457200" y="171450"/>
            <a:ext cx="8229600" cy="571500"/>
          </a:xfrm>
        </p:spPr>
        <p:txBody>
          <a:bodyPr rtlCol="0">
            <a:normAutofit fontScale="90000"/>
          </a:bodyPr>
          <a:lstStyle/>
          <a:p>
            <a:pPr eaLnBrk="1" fontAlgn="auto" hangingPunct="1">
              <a:spcAft>
                <a:spcPts val="0"/>
              </a:spcAft>
              <a:defRPr/>
            </a:pPr>
            <a:r>
              <a:rPr lang="en-US" b="1" dirty="0" smtClean="0"/>
              <a:t>Algorithm Testing System</a:t>
            </a:r>
            <a:endParaRPr lang="en-US" b="1" dirty="0"/>
          </a:p>
        </p:txBody>
      </p:sp>
      <p:pic>
        <p:nvPicPr>
          <p:cNvPr id="36869" name="Picture Placeholder 9" descr="Z:\camtraps\img_2519.jpg"/>
          <p:cNvPicPr>
            <a:picLocks noGrp="1" noChangeAspect="1"/>
          </p:cNvPicPr>
          <p:nvPr>
            <p:ph idx="1"/>
          </p:nvPr>
        </p:nvPicPr>
        <p:blipFill>
          <a:blip r:embed="rId4" cstate="print"/>
          <a:srcRect/>
          <a:stretch>
            <a:fillRect/>
          </a:stretch>
        </p:blipFill>
        <p:spPr>
          <a:xfrm>
            <a:off x="381000" y="1016000"/>
            <a:ext cx="2133600" cy="4027488"/>
          </a:xfrm>
        </p:spPr>
      </p:pic>
      <p:grpSp>
        <p:nvGrpSpPr>
          <p:cNvPr id="36870" name="Group 26"/>
          <p:cNvGrpSpPr>
            <a:grpSpLocks/>
          </p:cNvGrpSpPr>
          <p:nvPr/>
        </p:nvGrpSpPr>
        <p:grpSpPr bwMode="auto">
          <a:xfrm>
            <a:off x="2590800" y="1016000"/>
            <a:ext cx="4648200" cy="4038600"/>
            <a:chOff x="2590800" y="1219200"/>
            <a:chExt cx="4648200" cy="4846320"/>
          </a:xfrm>
        </p:grpSpPr>
        <p:pic>
          <p:nvPicPr>
            <p:cNvPr id="36881" name="Picture 11" descr="Z:\camtraps\img_2512.jpg"/>
            <p:cNvPicPr>
              <a:picLocks noChangeAspect="1"/>
            </p:cNvPicPr>
            <p:nvPr/>
          </p:nvPicPr>
          <p:blipFill>
            <a:blip r:embed="rId5" cstate="print"/>
            <a:srcRect/>
            <a:stretch>
              <a:fillRect/>
            </a:stretch>
          </p:blipFill>
          <p:spPr bwMode="auto">
            <a:xfrm>
              <a:off x="2590800" y="1219200"/>
              <a:ext cx="3634740" cy="4846320"/>
            </a:xfrm>
            <a:prstGeom prst="rect">
              <a:avLst/>
            </a:prstGeom>
            <a:noFill/>
            <a:ln w="9525">
              <a:noFill/>
              <a:miter lim="800000"/>
              <a:headEnd/>
              <a:tailEnd/>
            </a:ln>
          </p:spPr>
        </p:pic>
        <p:sp>
          <p:nvSpPr>
            <p:cNvPr id="36882" name="TextBox 20"/>
            <p:cNvSpPr txBox="1">
              <a:spLocks noChangeArrowheads="1"/>
            </p:cNvSpPr>
            <p:nvPr/>
          </p:nvSpPr>
          <p:spPr bwMode="auto">
            <a:xfrm>
              <a:off x="6781800" y="5410200"/>
              <a:ext cx="457200" cy="480132"/>
            </a:xfrm>
            <a:prstGeom prst="rect">
              <a:avLst/>
            </a:prstGeom>
            <a:noFill/>
            <a:ln w="9525">
              <a:noFill/>
              <a:miter lim="800000"/>
              <a:headEnd/>
              <a:tailEnd/>
            </a:ln>
          </p:spPr>
          <p:txBody>
            <a:bodyPr>
              <a:spAutoFit/>
            </a:bodyPr>
            <a:lstStyle/>
            <a:p>
              <a:r>
                <a:rPr lang="en-US" altLang="en-US" sz="2000" b="1">
                  <a:solidFill>
                    <a:srgbClr val="FF0000"/>
                  </a:solidFill>
                </a:rPr>
                <a:t>G</a:t>
              </a:r>
            </a:p>
          </p:txBody>
        </p:sp>
        <p:sp>
          <p:nvSpPr>
            <p:cNvPr id="36883" name="TextBox 21"/>
            <p:cNvSpPr txBox="1">
              <a:spLocks noChangeArrowheads="1"/>
            </p:cNvSpPr>
            <p:nvPr/>
          </p:nvSpPr>
          <p:spPr bwMode="auto">
            <a:xfrm>
              <a:off x="6477000" y="3352800"/>
              <a:ext cx="457200" cy="480132"/>
            </a:xfrm>
            <a:prstGeom prst="rect">
              <a:avLst/>
            </a:prstGeom>
            <a:noFill/>
            <a:ln w="9525">
              <a:noFill/>
              <a:miter lim="800000"/>
              <a:headEnd/>
              <a:tailEnd/>
            </a:ln>
          </p:spPr>
          <p:txBody>
            <a:bodyPr>
              <a:spAutoFit/>
            </a:bodyPr>
            <a:lstStyle/>
            <a:p>
              <a:r>
                <a:rPr lang="en-US" altLang="en-US" sz="2000" b="1">
                  <a:solidFill>
                    <a:srgbClr val="FF0000"/>
                  </a:solidFill>
                </a:rPr>
                <a:t>H</a:t>
              </a:r>
            </a:p>
          </p:txBody>
        </p:sp>
      </p:grpSp>
      <p:sp>
        <p:nvSpPr>
          <p:cNvPr id="23" name="TextBox 22"/>
          <p:cNvSpPr txBox="1"/>
          <p:nvPr/>
        </p:nvSpPr>
        <p:spPr>
          <a:xfrm>
            <a:off x="457200" y="5314950"/>
            <a:ext cx="8305800" cy="1200150"/>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fontAlgn="auto">
              <a:spcBef>
                <a:spcPts val="0"/>
              </a:spcBef>
              <a:spcAft>
                <a:spcPts val="0"/>
              </a:spcAft>
              <a:defRPr/>
            </a:pPr>
            <a:r>
              <a:rPr lang="en-US" sz="2400" b="1" dirty="0"/>
              <a:t>Trap Components</a:t>
            </a:r>
            <a:r>
              <a:rPr lang="en-US" sz="2400" dirty="0"/>
              <a:t>:  a) microcontroller,  b) power regulation and switching,  c) EL inverter,  d) weevil collection cup,  e) battery, f) camera,  g) imaging chamber,  h) EL backlight,  i) Desiccant.</a:t>
            </a:r>
          </a:p>
        </p:txBody>
      </p:sp>
      <p:grpSp>
        <p:nvGrpSpPr>
          <p:cNvPr id="36872" name="Group 24"/>
          <p:cNvGrpSpPr>
            <a:grpSpLocks/>
          </p:cNvGrpSpPr>
          <p:nvPr/>
        </p:nvGrpSpPr>
        <p:grpSpPr bwMode="auto">
          <a:xfrm>
            <a:off x="3124200" y="2159000"/>
            <a:ext cx="3352800" cy="2559050"/>
            <a:chOff x="3124200" y="2590800"/>
            <a:chExt cx="3352800" cy="3070933"/>
          </a:xfrm>
        </p:grpSpPr>
        <p:grpSp>
          <p:nvGrpSpPr>
            <p:cNvPr id="36873" name="Group 19"/>
            <p:cNvGrpSpPr>
              <a:grpSpLocks/>
            </p:cNvGrpSpPr>
            <p:nvPr/>
          </p:nvGrpSpPr>
          <p:grpSpPr bwMode="auto">
            <a:xfrm>
              <a:off x="3124200" y="2590800"/>
              <a:ext cx="3352800" cy="2842332"/>
              <a:chOff x="3124200" y="3505200"/>
              <a:chExt cx="3352800" cy="2842332"/>
            </a:xfrm>
          </p:grpSpPr>
          <p:sp>
            <p:nvSpPr>
              <p:cNvPr id="36875" name="TextBox 12"/>
              <p:cNvSpPr txBox="1">
                <a:spLocks noChangeArrowheads="1"/>
              </p:cNvSpPr>
              <p:nvPr/>
            </p:nvSpPr>
            <p:spPr bwMode="auto">
              <a:xfrm>
                <a:off x="3124200" y="3962400"/>
                <a:ext cx="990600" cy="480132"/>
              </a:xfrm>
              <a:prstGeom prst="rect">
                <a:avLst/>
              </a:prstGeom>
              <a:noFill/>
              <a:ln w="9525">
                <a:noFill/>
                <a:miter lim="800000"/>
                <a:headEnd/>
                <a:tailEnd/>
              </a:ln>
            </p:spPr>
            <p:txBody>
              <a:bodyPr>
                <a:spAutoFit/>
              </a:bodyPr>
              <a:lstStyle/>
              <a:p>
                <a:r>
                  <a:rPr lang="en-US" altLang="en-US" sz="2000">
                    <a:solidFill>
                      <a:srgbClr val="FF0000"/>
                    </a:solidFill>
                  </a:rPr>
                  <a:t>A</a:t>
                </a:r>
              </a:p>
            </p:txBody>
          </p:sp>
          <p:sp>
            <p:nvSpPr>
              <p:cNvPr id="36876" name="TextBox 13"/>
              <p:cNvSpPr txBox="1">
                <a:spLocks noChangeArrowheads="1"/>
              </p:cNvSpPr>
              <p:nvPr/>
            </p:nvSpPr>
            <p:spPr bwMode="auto">
              <a:xfrm>
                <a:off x="4114800" y="4267200"/>
                <a:ext cx="990600" cy="480132"/>
              </a:xfrm>
              <a:prstGeom prst="rect">
                <a:avLst/>
              </a:prstGeom>
              <a:noFill/>
              <a:ln w="9525">
                <a:noFill/>
                <a:miter lim="800000"/>
                <a:headEnd/>
                <a:tailEnd/>
              </a:ln>
            </p:spPr>
            <p:txBody>
              <a:bodyPr>
                <a:spAutoFit/>
              </a:bodyPr>
              <a:lstStyle/>
              <a:p>
                <a:r>
                  <a:rPr lang="en-US" altLang="en-US" sz="2000" b="1">
                    <a:solidFill>
                      <a:srgbClr val="FF0000"/>
                    </a:solidFill>
                  </a:rPr>
                  <a:t>B</a:t>
                </a:r>
              </a:p>
            </p:txBody>
          </p:sp>
          <p:sp>
            <p:nvSpPr>
              <p:cNvPr id="36877" name="TextBox 14"/>
              <p:cNvSpPr txBox="1">
                <a:spLocks noChangeArrowheads="1"/>
              </p:cNvSpPr>
              <p:nvPr/>
            </p:nvSpPr>
            <p:spPr bwMode="auto">
              <a:xfrm>
                <a:off x="5486400" y="3505200"/>
                <a:ext cx="990600" cy="480132"/>
              </a:xfrm>
              <a:prstGeom prst="rect">
                <a:avLst/>
              </a:prstGeom>
              <a:noFill/>
              <a:ln w="9525">
                <a:noFill/>
                <a:miter lim="800000"/>
                <a:headEnd/>
                <a:tailEnd/>
              </a:ln>
            </p:spPr>
            <p:txBody>
              <a:bodyPr>
                <a:spAutoFit/>
              </a:bodyPr>
              <a:lstStyle/>
              <a:p>
                <a:r>
                  <a:rPr lang="en-US" altLang="en-US" sz="2000" b="1">
                    <a:solidFill>
                      <a:srgbClr val="FF0000"/>
                    </a:solidFill>
                  </a:rPr>
                  <a:t>C</a:t>
                </a:r>
              </a:p>
            </p:txBody>
          </p:sp>
          <p:sp>
            <p:nvSpPr>
              <p:cNvPr id="36878" name="TextBox 15"/>
              <p:cNvSpPr txBox="1">
                <a:spLocks noChangeArrowheads="1"/>
              </p:cNvSpPr>
              <p:nvPr/>
            </p:nvSpPr>
            <p:spPr bwMode="auto">
              <a:xfrm>
                <a:off x="5181600" y="4572000"/>
                <a:ext cx="990600" cy="480132"/>
              </a:xfrm>
              <a:prstGeom prst="rect">
                <a:avLst/>
              </a:prstGeom>
              <a:noFill/>
              <a:ln w="9525">
                <a:noFill/>
                <a:miter lim="800000"/>
                <a:headEnd/>
                <a:tailEnd/>
              </a:ln>
            </p:spPr>
            <p:txBody>
              <a:bodyPr>
                <a:spAutoFit/>
              </a:bodyPr>
              <a:lstStyle/>
              <a:p>
                <a:r>
                  <a:rPr lang="en-US" altLang="en-US" sz="2000" b="1">
                    <a:solidFill>
                      <a:srgbClr val="FF0000"/>
                    </a:solidFill>
                  </a:rPr>
                  <a:t>D</a:t>
                </a:r>
              </a:p>
            </p:txBody>
          </p:sp>
          <p:sp>
            <p:nvSpPr>
              <p:cNvPr id="36879" name="TextBox 16"/>
              <p:cNvSpPr txBox="1">
                <a:spLocks noChangeArrowheads="1"/>
              </p:cNvSpPr>
              <p:nvPr/>
            </p:nvSpPr>
            <p:spPr bwMode="auto">
              <a:xfrm>
                <a:off x="4267200" y="5791201"/>
                <a:ext cx="457200" cy="480132"/>
              </a:xfrm>
              <a:prstGeom prst="rect">
                <a:avLst/>
              </a:prstGeom>
              <a:noFill/>
              <a:ln w="9525">
                <a:noFill/>
                <a:miter lim="800000"/>
                <a:headEnd/>
                <a:tailEnd/>
              </a:ln>
            </p:spPr>
            <p:txBody>
              <a:bodyPr>
                <a:spAutoFit/>
              </a:bodyPr>
              <a:lstStyle/>
              <a:p>
                <a:r>
                  <a:rPr lang="en-US" altLang="en-US" sz="2000" b="1">
                    <a:solidFill>
                      <a:srgbClr val="FF0000"/>
                    </a:solidFill>
                  </a:rPr>
                  <a:t>E</a:t>
                </a:r>
              </a:p>
            </p:txBody>
          </p:sp>
          <p:sp>
            <p:nvSpPr>
              <p:cNvPr id="36880" name="TextBox 17"/>
              <p:cNvSpPr txBox="1">
                <a:spLocks noChangeArrowheads="1"/>
              </p:cNvSpPr>
              <p:nvPr/>
            </p:nvSpPr>
            <p:spPr bwMode="auto">
              <a:xfrm>
                <a:off x="5486400" y="5867400"/>
                <a:ext cx="457200" cy="480132"/>
              </a:xfrm>
              <a:prstGeom prst="rect">
                <a:avLst/>
              </a:prstGeom>
              <a:noFill/>
              <a:ln w="9525">
                <a:noFill/>
                <a:miter lim="800000"/>
                <a:headEnd/>
                <a:tailEnd/>
              </a:ln>
            </p:spPr>
            <p:txBody>
              <a:bodyPr>
                <a:spAutoFit/>
              </a:bodyPr>
              <a:lstStyle/>
              <a:p>
                <a:r>
                  <a:rPr lang="en-US" altLang="en-US" sz="2000" b="1">
                    <a:solidFill>
                      <a:srgbClr val="FF0000"/>
                    </a:solidFill>
                  </a:rPr>
                  <a:t>F</a:t>
                </a:r>
              </a:p>
            </p:txBody>
          </p:sp>
        </p:grpSp>
        <p:sp>
          <p:nvSpPr>
            <p:cNvPr id="36874" name="TextBox 23"/>
            <p:cNvSpPr txBox="1">
              <a:spLocks noChangeArrowheads="1"/>
            </p:cNvSpPr>
            <p:nvPr/>
          </p:nvSpPr>
          <p:spPr bwMode="auto">
            <a:xfrm>
              <a:off x="3276600" y="5181601"/>
              <a:ext cx="457200" cy="480132"/>
            </a:xfrm>
            <a:prstGeom prst="rect">
              <a:avLst/>
            </a:prstGeom>
            <a:noFill/>
            <a:ln w="9525">
              <a:noFill/>
              <a:miter lim="800000"/>
              <a:headEnd/>
              <a:tailEnd/>
            </a:ln>
          </p:spPr>
          <p:txBody>
            <a:bodyPr>
              <a:spAutoFit/>
            </a:bodyPr>
            <a:lstStyle/>
            <a:p>
              <a:r>
                <a:rPr lang="en-US" altLang="en-US" sz="2000" b="1">
                  <a:solidFill>
                    <a:srgbClr val="FF0000"/>
                  </a:solidFill>
                </a:rPr>
                <a:t>I</a:t>
              </a:r>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875" y="69850"/>
            <a:ext cx="7848600" cy="611188"/>
          </a:xfrm>
        </p:spPr>
        <p:txBody>
          <a:bodyPr rtlCol="0">
            <a:normAutofit fontScale="90000"/>
          </a:bodyPr>
          <a:lstStyle/>
          <a:p>
            <a:pPr eaLnBrk="1" fontAlgn="auto" hangingPunct="1">
              <a:spcAft>
                <a:spcPts val="0"/>
              </a:spcAft>
              <a:defRPr/>
            </a:pPr>
            <a:r>
              <a:rPr lang="en-US" b="1" dirty="0" smtClean="0"/>
              <a:t>Imaging Performance</a:t>
            </a:r>
            <a:endParaRPr lang="en-US" b="1" dirty="0"/>
          </a:p>
        </p:txBody>
      </p:sp>
      <p:sp>
        <p:nvSpPr>
          <p:cNvPr id="7" name="Text Placeholder 6"/>
          <p:cNvSpPr>
            <a:spLocks noGrp="1"/>
          </p:cNvSpPr>
          <p:nvPr>
            <p:ph type="body" sz="half" idx="1"/>
          </p:nvPr>
        </p:nvSpPr>
        <p:spPr>
          <a:xfrm>
            <a:off x="153988" y="1092200"/>
            <a:ext cx="3808412" cy="5181600"/>
          </a:xfrm>
        </p:spPr>
        <p:txBody>
          <a:bodyPr rtlCol="0">
            <a:noAutofit/>
          </a:bodyPr>
          <a:lstStyle/>
          <a:p>
            <a:pPr eaLnBrk="1" fontAlgn="auto" hangingPunct="1">
              <a:spcAft>
                <a:spcPts val="0"/>
              </a:spcAft>
              <a:defRPr/>
            </a:pPr>
            <a:r>
              <a:rPr lang="en-US" b="1" dirty="0" smtClean="0"/>
              <a:t>Poor  autofocus performance</a:t>
            </a:r>
          </a:p>
          <a:p>
            <a:pPr marL="0" indent="0" eaLnBrk="1" fontAlgn="auto" hangingPunct="1">
              <a:spcAft>
                <a:spcPts val="0"/>
              </a:spcAft>
              <a:buFont typeface="Arial" pitchFamily="34" charset="0"/>
              <a:buNone/>
              <a:defRPr/>
            </a:pPr>
            <a:endParaRPr lang="en-US" b="1" dirty="0" smtClean="0"/>
          </a:p>
          <a:p>
            <a:pPr eaLnBrk="1" fontAlgn="auto" hangingPunct="1">
              <a:spcAft>
                <a:spcPts val="0"/>
              </a:spcAft>
              <a:buFont typeface="Arial" pitchFamily="34" charset="0"/>
              <a:buNone/>
              <a:defRPr/>
            </a:pPr>
            <a:endParaRPr lang="en-US" sz="1200" b="1" dirty="0" smtClean="0"/>
          </a:p>
          <a:p>
            <a:pPr eaLnBrk="1" fontAlgn="auto" hangingPunct="1">
              <a:spcAft>
                <a:spcPts val="0"/>
              </a:spcAft>
              <a:defRPr/>
            </a:pPr>
            <a:r>
              <a:rPr lang="en-US" b="1" dirty="0" smtClean="0"/>
              <a:t>Over exposed image,  and subsequent image with proper exposure</a:t>
            </a:r>
          </a:p>
        </p:txBody>
      </p:sp>
      <p:pic>
        <p:nvPicPr>
          <p:cNvPr id="37892" name="Picture 2" descr="062145"/>
          <p:cNvPicPr>
            <a:picLocks noGrp="1" noChangeAspect="1" noChangeArrowheads="1"/>
          </p:cNvPicPr>
          <p:nvPr>
            <p:ph sz="quarter" idx="2"/>
          </p:nvPr>
        </p:nvPicPr>
        <p:blipFill>
          <a:blip r:embed="rId2" cstate="print"/>
          <a:srcRect/>
          <a:stretch>
            <a:fillRect/>
          </a:stretch>
        </p:blipFill>
        <p:spPr>
          <a:xfrm>
            <a:off x="4343400" y="820738"/>
            <a:ext cx="4400550" cy="2751137"/>
          </a:xfrm>
        </p:spPr>
      </p:pic>
      <p:pic>
        <p:nvPicPr>
          <p:cNvPr id="37893" name="Picture 4" descr="180310"/>
          <p:cNvPicPr>
            <a:picLocks noChangeAspect="1" noChangeArrowheads="1"/>
          </p:cNvPicPr>
          <p:nvPr/>
        </p:nvPicPr>
        <p:blipFill>
          <a:blip r:embed="rId3" cstate="print"/>
          <a:srcRect/>
          <a:stretch>
            <a:fillRect/>
          </a:stretch>
        </p:blipFill>
        <p:spPr bwMode="auto">
          <a:xfrm>
            <a:off x="4191000" y="3683000"/>
            <a:ext cx="2647950" cy="2943225"/>
          </a:xfrm>
          <a:prstGeom prst="rect">
            <a:avLst/>
          </a:prstGeom>
          <a:noFill/>
          <a:ln w="9525">
            <a:solidFill>
              <a:schemeClr val="tx1"/>
            </a:solidFill>
            <a:miter lim="800000"/>
            <a:headEnd/>
            <a:tailEnd/>
          </a:ln>
        </p:spPr>
      </p:pic>
      <p:pic>
        <p:nvPicPr>
          <p:cNvPr id="37894" name="Picture 3" descr="180420"/>
          <p:cNvPicPr>
            <a:picLocks noChangeAspect="1" noChangeArrowheads="1"/>
          </p:cNvPicPr>
          <p:nvPr/>
        </p:nvPicPr>
        <p:blipFill>
          <a:blip r:embed="rId4" cstate="print"/>
          <a:srcRect/>
          <a:stretch>
            <a:fillRect/>
          </a:stretch>
        </p:blipFill>
        <p:spPr bwMode="auto">
          <a:xfrm>
            <a:off x="6096000" y="3683000"/>
            <a:ext cx="2647950" cy="2943225"/>
          </a:xfrm>
          <a:prstGeom prst="rect">
            <a:avLst/>
          </a:prstGeom>
          <a:noFill/>
          <a:ln w="9525">
            <a:noFill/>
            <a:miter lim="800000"/>
            <a:headEnd/>
            <a:tailEnd/>
          </a:ln>
        </p:spPr>
      </p:pic>
      <p:sp>
        <p:nvSpPr>
          <p:cNvPr id="37895" name="Rectangle 5"/>
          <p:cNvSpPr>
            <a:spLocks noChangeArrowheads="1"/>
          </p:cNvSpPr>
          <p:nvPr/>
        </p:nvSpPr>
        <p:spPr bwMode="auto">
          <a:xfrm>
            <a:off x="0" y="6350"/>
            <a:ext cx="184150" cy="368300"/>
          </a:xfrm>
          <a:prstGeom prst="rect">
            <a:avLst/>
          </a:prstGeom>
          <a:noFill/>
          <a:ln w="9525">
            <a:noFill/>
            <a:miter lim="800000"/>
            <a:headEnd/>
            <a:tailEnd/>
          </a:ln>
        </p:spPr>
        <p:txBody>
          <a:bodyPr wrap="none" anchor="ctr">
            <a:spAutoFit/>
          </a:bodyPr>
          <a:lstStyle/>
          <a:p>
            <a:endParaRPr lang="en-US" altLang="en-US"/>
          </a:p>
        </p:txBody>
      </p:sp>
      <p:sp>
        <p:nvSpPr>
          <p:cNvPr id="37896" name="Rectangle 6"/>
          <p:cNvSpPr>
            <a:spLocks noChangeArrowheads="1"/>
          </p:cNvSpPr>
          <p:nvPr/>
        </p:nvSpPr>
        <p:spPr bwMode="auto">
          <a:xfrm>
            <a:off x="4448175" y="1831975"/>
            <a:ext cx="247650" cy="368300"/>
          </a:xfrm>
          <a:prstGeom prst="rect">
            <a:avLst/>
          </a:prstGeom>
          <a:noFill/>
          <a:ln w="9525">
            <a:noFill/>
            <a:miter lim="800000"/>
            <a:headEnd/>
            <a:tailEnd/>
          </a:ln>
        </p:spPr>
        <p:txBody>
          <a:bodyPr wrap="none" anchor="ctr">
            <a:spAutoFit/>
          </a:bodyPr>
          <a:lstStyle/>
          <a:p>
            <a:pPr algn="ctr"/>
            <a:r>
              <a:rPr lang="en-US" altLang="en-US">
                <a:solidFill>
                  <a:srgbClr val="000000"/>
                </a:solidFill>
                <a:latin typeface="Arial" pitchFamily="34" charset="0"/>
                <a:cs typeface="Times New Roman" pitchFamily="18" charset="0"/>
              </a:rPr>
              <a:t> </a:t>
            </a:r>
            <a:endParaRPr lang="en-US" altLang="en-US">
              <a:latin typeface="Arial"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1828800" y="26988"/>
            <a:ext cx="5486400" cy="566737"/>
          </a:xfrm>
        </p:spPr>
        <p:txBody>
          <a:bodyPr/>
          <a:lstStyle/>
          <a:p>
            <a:pPr algn="ctr" eaLnBrk="1" hangingPunct="1"/>
            <a:r>
              <a:rPr lang="en-US" altLang="en-US" sz="4000" smtClean="0"/>
              <a:t>Imaging Performance</a:t>
            </a:r>
          </a:p>
        </p:txBody>
      </p:sp>
      <p:sp>
        <p:nvSpPr>
          <p:cNvPr id="38915" name="Text Placeholder 8"/>
          <p:cNvSpPr>
            <a:spLocks noGrp="1"/>
          </p:cNvSpPr>
          <p:nvPr>
            <p:ph type="body" sz="half" idx="2"/>
          </p:nvPr>
        </p:nvSpPr>
        <p:spPr>
          <a:xfrm>
            <a:off x="1295400" y="5334000"/>
            <a:ext cx="7086600" cy="1295400"/>
          </a:xfrm>
        </p:spPr>
        <p:txBody>
          <a:bodyPr/>
          <a:lstStyle/>
          <a:p>
            <a:pPr algn="ctr" eaLnBrk="1" hangingPunct="1"/>
            <a:r>
              <a:rPr lang="en-US" altLang="en-US" sz="3200" b="1" smtClean="0"/>
              <a:t>Eventually, good images collected over the course of the study</a:t>
            </a:r>
          </a:p>
        </p:txBody>
      </p:sp>
      <p:pic>
        <p:nvPicPr>
          <p:cNvPr id="38916" name="Picture 2"/>
          <p:cNvPicPr>
            <a:picLocks noGrp="1" noChangeAspect="1" noChangeArrowheads="1"/>
          </p:cNvPicPr>
          <p:nvPr>
            <p:ph type="pic" idx="1"/>
          </p:nvPr>
        </p:nvPicPr>
        <p:blipFill>
          <a:blip r:embed="rId2" cstate="print"/>
          <a:srcRect l="-2043" r="-117"/>
          <a:stretch>
            <a:fillRect/>
          </a:stretch>
        </p:blipFill>
        <p:spPr>
          <a:xfrm>
            <a:off x="185738" y="762000"/>
            <a:ext cx="8772525" cy="4443413"/>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p:cNvSpPr>
            <a:spLocks noGrp="1" noChangeArrowheads="1"/>
          </p:cNvSpPr>
          <p:nvPr>
            <p:ph type="title"/>
          </p:nvPr>
        </p:nvSpPr>
        <p:spPr>
          <a:xfrm>
            <a:off x="457200" y="285750"/>
            <a:ext cx="8229600" cy="1143000"/>
          </a:xfrm>
        </p:spPr>
        <p:txBody>
          <a:bodyPr/>
          <a:lstStyle/>
          <a:p>
            <a:pPr eaLnBrk="1" hangingPunct="1"/>
            <a:r>
              <a:rPr lang="en-US" altLang="en-US" b="1" smtClean="0"/>
              <a:t>Next:  Shrink the Sensor</a:t>
            </a:r>
          </a:p>
        </p:txBody>
      </p:sp>
      <p:pic>
        <p:nvPicPr>
          <p:cNvPr id="39939" name="Picture 7" descr="lab camera"/>
          <p:cNvPicPr>
            <a:picLocks noGrp="1" noChangeAspect="1" noChangeArrowheads="1"/>
          </p:cNvPicPr>
          <p:nvPr>
            <p:ph sz="half" idx="1"/>
          </p:nvPr>
        </p:nvPicPr>
        <p:blipFill>
          <a:blip r:embed="rId3" cstate="print"/>
          <a:srcRect/>
          <a:stretch>
            <a:fillRect/>
          </a:stretch>
        </p:blipFill>
        <p:spPr>
          <a:xfrm>
            <a:off x="0" y="2133600"/>
            <a:ext cx="3665538" cy="2879725"/>
          </a:xfrm>
        </p:spPr>
      </p:pic>
      <p:graphicFrame>
        <p:nvGraphicFramePr>
          <p:cNvPr id="39940" name="Object 8"/>
          <p:cNvGraphicFramePr>
            <a:graphicFrameLocks noGrp="1" noChangeAspect="1"/>
          </p:cNvGraphicFramePr>
          <p:nvPr>
            <p:ph sz="half" idx="2"/>
          </p:nvPr>
        </p:nvGraphicFramePr>
        <p:xfrm>
          <a:off x="4876800" y="1868488"/>
          <a:ext cx="4267200" cy="3355975"/>
        </p:xfrm>
        <a:graphic>
          <a:graphicData uri="http://schemas.openxmlformats.org/presentationml/2006/ole">
            <mc:AlternateContent xmlns:mc="http://schemas.openxmlformats.org/markup-compatibility/2006">
              <mc:Choice xmlns:v="urn:schemas-microsoft-com:vml" Requires="v">
                <p:oleObj spid="_x0000_s39941" name="Visio" r:id="rId4" imgW="7553975" imgH="6319972" progId="">
                  <p:embed/>
                </p:oleObj>
              </mc:Choice>
              <mc:Fallback>
                <p:oleObj name="Visio" r:id="rId4" imgW="7553975" imgH="6319972" progId="">
                  <p:embed/>
                  <p:pic>
                    <p:nvPicPr>
                      <p:cNvPr id="0" name="Object 8"/>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1868488"/>
                        <a:ext cx="4267200" cy="3355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9941" name="AutoShape 10"/>
          <p:cNvSpPr>
            <a:spLocks noChangeArrowheads="1"/>
          </p:cNvSpPr>
          <p:nvPr/>
        </p:nvSpPr>
        <p:spPr bwMode="auto">
          <a:xfrm>
            <a:off x="3733800" y="3048000"/>
            <a:ext cx="1143000" cy="1270000"/>
          </a:xfrm>
          <a:prstGeom prst="notchedRightArrow">
            <a:avLst>
              <a:gd name="adj1" fmla="val 50000"/>
              <a:gd name="adj2" fmla="val 25000"/>
            </a:avLst>
          </a:prstGeom>
          <a:noFill/>
          <a:ln w="9525">
            <a:solidFill>
              <a:schemeClr val="tx1"/>
            </a:solidFill>
            <a:miter lim="800000"/>
            <a:headEnd/>
            <a:tailEnd/>
          </a:ln>
        </p:spPr>
        <p:txBody>
          <a:bodyPr wrap="none" anchor="ctr"/>
          <a:lstStyle/>
          <a:p>
            <a:pPr algn="ctr"/>
            <a:r>
              <a:rPr lang="en-US" altLang="en-US" b="1"/>
              <a:t>Shrink</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1450"/>
            <a:ext cx="8229600" cy="582613"/>
          </a:xfrm>
        </p:spPr>
        <p:txBody>
          <a:bodyPr rtlCol="0">
            <a:normAutofit fontScale="90000"/>
          </a:bodyPr>
          <a:lstStyle/>
          <a:p>
            <a:pPr eaLnBrk="1" fontAlgn="auto" hangingPunct="1">
              <a:spcAft>
                <a:spcPts val="0"/>
              </a:spcAft>
              <a:defRPr/>
            </a:pPr>
            <a:r>
              <a:rPr lang="en-US" b="1" dirty="0" smtClean="0"/>
              <a:t>Current &amp; Future Needs</a:t>
            </a:r>
            <a:endParaRPr lang="en-US" b="1" dirty="0"/>
          </a:p>
        </p:txBody>
      </p:sp>
      <p:sp>
        <p:nvSpPr>
          <p:cNvPr id="25603" name="Content Placeholder 2"/>
          <p:cNvSpPr>
            <a:spLocks noGrp="1"/>
          </p:cNvSpPr>
          <p:nvPr>
            <p:ph idx="1"/>
          </p:nvPr>
        </p:nvSpPr>
        <p:spPr>
          <a:xfrm>
            <a:off x="228600" y="1143000"/>
            <a:ext cx="8763000" cy="5334000"/>
          </a:xfrm>
        </p:spPr>
        <p:txBody>
          <a:bodyPr/>
          <a:lstStyle/>
          <a:p>
            <a:pPr eaLnBrk="1" hangingPunct="1">
              <a:spcBef>
                <a:spcPct val="0"/>
              </a:spcBef>
              <a:spcAft>
                <a:spcPts val="1800"/>
              </a:spcAft>
              <a:buFont typeface="Arial" charset="0"/>
              <a:buChar char="•"/>
              <a:defRPr/>
            </a:pPr>
            <a:r>
              <a:rPr lang="en-US" altLang="en-US" dirty="0" smtClean="0"/>
              <a:t>Development of a low-power method for detecting weevils in order to trigger image acquisition</a:t>
            </a:r>
          </a:p>
          <a:p>
            <a:pPr eaLnBrk="1" hangingPunct="1">
              <a:spcBef>
                <a:spcPct val="0"/>
              </a:spcBef>
              <a:spcAft>
                <a:spcPts val="1800"/>
              </a:spcAft>
              <a:buFont typeface="Arial" charset="0"/>
              <a:buChar char="•"/>
              <a:defRPr/>
            </a:pPr>
            <a:r>
              <a:rPr lang="en-US" altLang="en-US" dirty="0" smtClean="0"/>
              <a:t>Redesign of the imaging chamber to promote weevil movement</a:t>
            </a:r>
          </a:p>
          <a:p>
            <a:pPr eaLnBrk="1" hangingPunct="1">
              <a:spcBef>
                <a:spcPct val="0"/>
              </a:spcBef>
              <a:spcAft>
                <a:spcPts val="1800"/>
              </a:spcAft>
              <a:buFont typeface="Arial" charset="0"/>
              <a:buChar char="•"/>
              <a:defRPr/>
            </a:pPr>
            <a:r>
              <a:rPr lang="en-US" altLang="en-US" dirty="0" smtClean="0"/>
              <a:t>Pecan Orchard RF attenuation characteristics should be investigated for the design of many-node deployable networks </a:t>
            </a:r>
          </a:p>
          <a:p>
            <a:pPr marL="0" indent="0" eaLnBrk="1" hangingPunct="1">
              <a:spcBef>
                <a:spcPct val="0"/>
              </a:spcBef>
              <a:spcAft>
                <a:spcPts val="1800"/>
              </a:spcAft>
              <a:buFont typeface="Arial" charset="0"/>
              <a:buNone/>
              <a:defRPr/>
            </a:pPr>
            <a:r>
              <a:rPr lang="en-US" altLang="en-US" dirty="0"/>
              <a:t>	</a:t>
            </a:r>
            <a:r>
              <a:rPr lang="en-US" altLang="en-US" dirty="0" smtClean="0"/>
              <a:t> (</a:t>
            </a:r>
            <a:r>
              <a:rPr lang="en-US" altLang="en-US" sz="2800" i="1" dirty="0" smtClean="0"/>
              <a:t>see recent </a:t>
            </a:r>
            <a:r>
              <a:rPr lang="en-US" altLang="en-US" sz="2800" i="1" dirty="0" err="1" smtClean="0"/>
              <a:t>ASABE</a:t>
            </a:r>
            <a:r>
              <a:rPr lang="en-US" altLang="en-US" sz="2800" i="1" dirty="0" smtClean="0"/>
              <a:t> paper by Dr. Ning Wang</a:t>
            </a:r>
            <a:r>
              <a:rPr lang="en-US" altLang="en-US" dirty="0" smtClean="0"/>
              <a:t>)</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71450"/>
            <a:ext cx="8229600" cy="811213"/>
          </a:xfrm>
        </p:spPr>
        <p:txBody>
          <a:bodyPr rtlCol="0">
            <a:normAutofit fontScale="90000"/>
          </a:bodyPr>
          <a:lstStyle/>
          <a:p>
            <a:pPr eaLnBrk="1" fontAlgn="auto" hangingPunct="1">
              <a:spcAft>
                <a:spcPts val="0"/>
              </a:spcAft>
              <a:defRPr/>
            </a:pPr>
            <a:r>
              <a:rPr lang="en-US" sz="4800" b="1" dirty="0" smtClean="0"/>
              <a:t>Current &amp; Future Work</a:t>
            </a:r>
            <a:endParaRPr lang="en-US" sz="4800" b="1" dirty="0"/>
          </a:p>
        </p:txBody>
      </p:sp>
      <p:sp>
        <p:nvSpPr>
          <p:cNvPr id="3" name="Content Placeholder 2"/>
          <p:cNvSpPr>
            <a:spLocks noGrp="1"/>
          </p:cNvSpPr>
          <p:nvPr>
            <p:ph idx="1"/>
          </p:nvPr>
        </p:nvSpPr>
        <p:spPr>
          <a:xfrm>
            <a:off x="457200" y="1295400"/>
            <a:ext cx="8229600" cy="4716463"/>
          </a:xfrm>
        </p:spPr>
        <p:txBody>
          <a:bodyPr rtlCol="0">
            <a:normAutofit fontScale="92500" lnSpcReduction="10000"/>
          </a:bodyPr>
          <a:lstStyle/>
          <a:p>
            <a:pPr eaLnBrk="1" fontAlgn="auto" hangingPunct="1">
              <a:spcBef>
                <a:spcPts val="0"/>
              </a:spcBef>
              <a:spcAft>
                <a:spcPts val="1800"/>
              </a:spcAft>
              <a:defRPr/>
            </a:pPr>
            <a:r>
              <a:rPr lang="en-US" sz="3600" dirty="0" smtClean="0"/>
              <a:t>Selection/Design of a fixed focus, active exposure control imager</a:t>
            </a:r>
          </a:p>
          <a:p>
            <a:pPr eaLnBrk="1" fontAlgn="auto" hangingPunct="1">
              <a:spcBef>
                <a:spcPts val="0"/>
              </a:spcBef>
              <a:spcAft>
                <a:spcPts val="1800"/>
              </a:spcAft>
              <a:defRPr/>
            </a:pPr>
            <a:r>
              <a:rPr lang="en-US" sz="3600" dirty="0" smtClean="0"/>
              <a:t>Component integration for reduced-size packaging</a:t>
            </a:r>
          </a:p>
          <a:p>
            <a:pPr eaLnBrk="1" fontAlgn="auto" hangingPunct="1">
              <a:spcBef>
                <a:spcPts val="0"/>
              </a:spcBef>
              <a:spcAft>
                <a:spcPts val="1800"/>
              </a:spcAft>
              <a:defRPr/>
            </a:pPr>
            <a:r>
              <a:rPr lang="en-US" sz="3600" dirty="0" smtClean="0"/>
              <a:t>A </a:t>
            </a:r>
            <a:r>
              <a:rPr lang="en-US" sz="3600" dirty="0"/>
              <a:t>less power-hungry camera is required</a:t>
            </a:r>
          </a:p>
          <a:p>
            <a:pPr eaLnBrk="1" fontAlgn="auto" hangingPunct="1">
              <a:spcBef>
                <a:spcPts val="0"/>
              </a:spcBef>
              <a:spcAft>
                <a:spcPts val="1800"/>
              </a:spcAft>
              <a:defRPr/>
            </a:pPr>
            <a:r>
              <a:rPr lang="en-US" sz="3600" dirty="0"/>
              <a:t>Purpose-built hardware is needed for improved power consumption and weevil trap compatibility</a:t>
            </a:r>
          </a:p>
          <a:p>
            <a:pPr eaLnBrk="1" fontAlgn="auto" hangingPunct="1">
              <a:spcBef>
                <a:spcPts val="0"/>
              </a:spcBef>
              <a:spcAft>
                <a:spcPts val="1800"/>
              </a:spcAft>
              <a:defRPr/>
            </a:pPr>
            <a:endParaRPr lang="en-US" sz="3600" dirty="0"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Box 1" hidden="1"/>
          <p:cNvSpPr txBox="1">
            <a:spLocks noChangeArrowheads="1"/>
          </p:cNvSpPr>
          <p:nvPr/>
        </p:nvSpPr>
        <p:spPr bwMode="auto">
          <a:xfrm>
            <a:off x="685800" y="971550"/>
            <a:ext cx="7772400" cy="1323975"/>
          </a:xfrm>
          <a:prstGeom prst="rect">
            <a:avLst/>
          </a:prstGeom>
          <a:noFill/>
          <a:ln w="9525">
            <a:noFill/>
            <a:miter lim="800000"/>
            <a:headEnd/>
            <a:tailEnd/>
          </a:ln>
        </p:spPr>
        <p:txBody>
          <a:bodyPr>
            <a:spAutoFit/>
          </a:bodyPr>
          <a:lstStyle/>
          <a:p>
            <a:pPr algn="ctr"/>
            <a:r>
              <a:rPr lang="en-US" altLang="en-US" sz="8000"/>
              <a:t>Sample Grid</a:t>
            </a:r>
          </a:p>
        </p:txBody>
      </p:sp>
      <p:sp>
        <p:nvSpPr>
          <p:cNvPr id="43011" name="TextBox 11" hidden="1"/>
          <p:cNvSpPr txBox="1">
            <a:spLocks noChangeArrowheads="1"/>
          </p:cNvSpPr>
          <p:nvPr/>
        </p:nvSpPr>
        <p:spPr bwMode="auto">
          <a:xfrm>
            <a:off x="2400300" y="2941638"/>
            <a:ext cx="4343400" cy="2554287"/>
          </a:xfrm>
          <a:prstGeom prst="rect">
            <a:avLst/>
          </a:prstGeom>
          <a:noFill/>
          <a:ln w="9525">
            <a:noFill/>
            <a:miter lim="800000"/>
            <a:headEnd/>
            <a:tailEnd/>
          </a:ln>
        </p:spPr>
        <p:txBody>
          <a:bodyPr>
            <a:spAutoFit/>
          </a:bodyPr>
          <a:lstStyle/>
          <a:p>
            <a:pPr algn="ctr"/>
            <a:r>
              <a:rPr lang="en-US" altLang="en-US" sz="3200"/>
              <a:t>This grid represents where the mullions are on the TV wall. Use it to help with placement of photos and text.</a:t>
            </a:r>
          </a:p>
        </p:txBody>
      </p:sp>
      <p:sp>
        <p:nvSpPr>
          <p:cNvPr id="43012" name="TextBox 22" hidden="1"/>
          <p:cNvSpPr txBox="1">
            <a:spLocks noChangeArrowheads="1"/>
          </p:cNvSpPr>
          <p:nvPr/>
        </p:nvSpPr>
        <p:spPr bwMode="auto">
          <a:xfrm>
            <a:off x="2400300" y="1828800"/>
            <a:ext cx="4343400" cy="1446213"/>
          </a:xfrm>
          <a:prstGeom prst="rect">
            <a:avLst/>
          </a:prstGeom>
          <a:noFill/>
          <a:ln w="9525">
            <a:noFill/>
            <a:miter lim="800000"/>
            <a:headEnd/>
            <a:tailEnd/>
          </a:ln>
        </p:spPr>
        <p:txBody>
          <a:bodyPr>
            <a:spAutoFit/>
          </a:bodyPr>
          <a:lstStyle/>
          <a:p>
            <a:pPr algn="ctr"/>
            <a:r>
              <a:rPr lang="en-US" altLang="en-US" sz="8800"/>
              <a:t>4x7</a:t>
            </a:r>
          </a:p>
        </p:txBody>
      </p:sp>
      <p:pic>
        <p:nvPicPr>
          <p:cNvPr id="43013" name="Picture 2" descr="4x7grid.png" hidden="1"/>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3014" name="TextBox 9"/>
          <p:cNvSpPr txBox="1">
            <a:spLocks noChangeArrowheads="1"/>
          </p:cNvSpPr>
          <p:nvPr/>
        </p:nvSpPr>
        <p:spPr bwMode="auto">
          <a:xfrm>
            <a:off x="495300" y="30163"/>
            <a:ext cx="8153400" cy="1076325"/>
          </a:xfrm>
          <a:prstGeom prst="rect">
            <a:avLst/>
          </a:prstGeom>
          <a:noFill/>
          <a:ln w="9525">
            <a:noFill/>
            <a:miter lim="800000"/>
            <a:headEnd/>
            <a:tailEnd/>
          </a:ln>
        </p:spPr>
        <p:txBody>
          <a:bodyPr>
            <a:spAutoFit/>
          </a:bodyPr>
          <a:lstStyle/>
          <a:p>
            <a:pPr marL="514350" indent="-514350" algn="ctr">
              <a:spcAft>
                <a:spcPts val="600"/>
              </a:spcAft>
            </a:pPr>
            <a:r>
              <a:rPr lang="en-US" altLang="en-US" sz="3200" b="1"/>
              <a:t>Optical sensors and algorithms to predict pecan N status for Nitrogen management</a:t>
            </a:r>
          </a:p>
        </p:txBody>
      </p:sp>
      <p:pic>
        <p:nvPicPr>
          <p:cNvPr id="43015" name="Picture 2" descr="http://www.hortla.okstate.edu/pecan/images/pvariety.jpg"/>
          <p:cNvPicPr>
            <a:picLocks noChangeAspect="1" noChangeArrowheads="1"/>
          </p:cNvPicPr>
          <p:nvPr/>
        </p:nvPicPr>
        <p:blipFill>
          <a:blip r:embed="rId3" cstate="print"/>
          <a:srcRect/>
          <a:stretch>
            <a:fillRect/>
          </a:stretch>
        </p:blipFill>
        <p:spPr bwMode="auto">
          <a:xfrm>
            <a:off x="519113" y="1328738"/>
            <a:ext cx="8129587" cy="53387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152400" y="152400"/>
            <a:ext cx="8534400" cy="868363"/>
          </a:xfrm>
        </p:spPr>
        <p:txBody>
          <a:bodyPr/>
          <a:lstStyle/>
          <a:p>
            <a:pPr algn="l" eaLnBrk="1" hangingPunct="1"/>
            <a:r>
              <a:rPr lang="en-US" altLang="en-US" sz="3600" b="1" smtClean="0"/>
              <a:t>Project justification</a:t>
            </a:r>
          </a:p>
        </p:txBody>
      </p:sp>
      <p:sp>
        <p:nvSpPr>
          <p:cNvPr id="3" name="TextBox 2"/>
          <p:cNvSpPr txBox="1"/>
          <p:nvPr/>
        </p:nvSpPr>
        <p:spPr>
          <a:xfrm>
            <a:off x="130175" y="1066800"/>
            <a:ext cx="8556625" cy="5632450"/>
          </a:xfrm>
          <a:prstGeom prst="rect">
            <a:avLst/>
          </a:prstGeom>
          <a:noFill/>
        </p:spPr>
        <p:txBody>
          <a:bodyPr>
            <a:spAutoFit/>
          </a:bodyPr>
          <a:lstStyle/>
          <a:p>
            <a:pPr marL="285750" indent="-285750" fontAlgn="auto">
              <a:spcBef>
                <a:spcPts val="0"/>
              </a:spcBef>
              <a:spcAft>
                <a:spcPts val="0"/>
              </a:spcAft>
              <a:buFont typeface="Arial" pitchFamily="34" charset="0"/>
              <a:buChar char="•"/>
              <a:defRPr/>
            </a:pPr>
            <a:r>
              <a:rPr lang="en-US" sz="2800" dirty="0">
                <a:latin typeface="+mn-lt"/>
                <a:cs typeface="+mn-cs"/>
              </a:rPr>
              <a:t>Pecan nitrogen management </a:t>
            </a:r>
          </a:p>
          <a:p>
            <a:pPr marL="800100" lvl="1" indent="-342900" fontAlgn="auto">
              <a:spcBef>
                <a:spcPts val="0"/>
              </a:spcBef>
              <a:spcAft>
                <a:spcPts val="0"/>
              </a:spcAft>
              <a:buFont typeface="Wingdings" pitchFamily="2" charset="2"/>
              <a:buChar char="ü"/>
              <a:defRPr/>
            </a:pPr>
            <a:r>
              <a:rPr lang="en-US" sz="2400" dirty="0">
                <a:latin typeface="+mn-lt"/>
                <a:cs typeface="+mn-cs"/>
              </a:rPr>
              <a:t>Tree health</a:t>
            </a:r>
          </a:p>
          <a:p>
            <a:pPr marL="800100" lvl="1" indent="-342900" fontAlgn="auto">
              <a:spcBef>
                <a:spcPts val="0"/>
              </a:spcBef>
              <a:spcAft>
                <a:spcPts val="0"/>
              </a:spcAft>
              <a:buFont typeface="Wingdings" pitchFamily="2" charset="2"/>
              <a:buChar char="ü"/>
              <a:defRPr/>
            </a:pPr>
            <a:r>
              <a:rPr lang="en-US" sz="2400" dirty="0">
                <a:latin typeface="+mn-lt"/>
                <a:cs typeface="+mn-cs"/>
              </a:rPr>
              <a:t>Maximize nut production</a:t>
            </a:r>
          </a:p>
          <a:p>
            <a:pPr marL="800100" lvl="1" indent="-342900" fontAlgn="auto">
              <a:spcBef>
                <a:spcPts val="0"/>
              </a:spcBef>
              <a:spcAft>
                <a:spcPts val="0"/>
              </a:spcAft>
              <a:buFont typeface="Wingdings" pitchFamily="2" charset="2"/>
              <a:buChar char="ü"/>
              <a:defRPr/>
            </a:pPr>
            <a:r>
              <a:rPr lang="en-US" sz="2400" dirty="0">
                <a:latin typeface="+mn-lt"/>
                <a:cs typeface="+mn-cs"/>
              </a:rPr>
              <a:t>Minimize alternate bearing</a:t>
            </a:r>
          </a:p>
          <a:p>
            <a:pPr marL="285750" indent="-285750" fontAlgn="auto">
              <a:spcBef>
                <a:spcPts val="0"/>
              </a:spcBef>
              <a:spcAft>
                <a:spcPts val="0"/>
              </a:spcAft>
              <a:buFont typeface="Arial" pitchFamily="34" charset="0"/>
              <a:buChar char="•"/>
              <a:defRPr/>
            </a:pPr>
            <a:endParaRPr lang="en-US" sz="2400" dirty="0">
              <a:latin typeface="+mn-lt"/>
              <a:cs typeface="+mn-cs"/>
            </a:endParaRPr>
          </a:p>
          <a:p>
            <a:pPr marL="285750" indent="-285750" fontAlgn="auto">
              <a:spcBef>
                <a:spcPts val="0"/>
              </a:spcBef>
              <a:spcAft>
                <a:spcPts val="0"/>
              </a:spcAft>
              <a:buFont typeface="Arial" pitchFamily="34" charset="0"/>
              <a:buChar char="•"/>
              <a:defRPr/>
            </a:pPr>
            <a:r>
              <a:rPr lang="en-US" sz="2800" b="1" dirty="0">
                <a:latin typeface="+mn-lt"/>
                <a:cs typeface="+mn-cs"/>
              </a:rPr>
              <a:t>Foliar |N| is currently used in management protocols</a:t>
            </a:r>
          </a:p>
          <a:p>
            <a:pPr marL="742950" lvl="1" indent="-285750" fontAlgn="auto">
              <a:spcBef>
                <a:spcPts val="0"/>
              </a:spcBef>
              <a:spcAft>
                <a:spcPts val="0"/>
              </a:spcAft>
              <a:buFont typeface="Arial" pitchFamily="34" charset="0"/>
              <a:buChar char="•"/>
              <a:defRPr/>
            </a:pPr>
            <a:r>
              <a:rPr lang="en-US" sz="2400" dirty="0">
                <a:latin typeface="+mn-lt"/>
                <a:cs typeface="+mn-cs"/>
              </a:rPr>
              <a:t>Hand harvest and dry a leaf sample</a:t>
            </a:r>
          </a:p>
          <a:p>
            <a:pPr marL="742950" lvl="1" indent="-285750" fontAlgn="auto">
              <a:spcBef>
                <a:spcPts val="0"/>
              </a:spcBef>
              <a:spcAft>
                <a:spcPts val="0"/>
              </a:spcAft>
              <a:buFont typeface="Arial" pitchFamily="34" charset="0"/>
              <a:buChar char="•"/>
              <a:defRPr/>
            </a:pPr>
            <a:r>
              <a:rPr lang="en-US" sz="2400" dirty="0">
                <a:latin typeface="+mn-lt"/>
                <a:cs typeface="+mn-cs"/>
              </a:rPr>
              <a:t>Send to a lab for analysis</a:t>
            </a:r>
          </a:p>
          <a:p>
            <a:pPr marL="742950" lvl="1" indent="-285750" fontAlgn="auto">
              <a:spcBef>
                <a:spcPts val="0"/>
              </a:spcBef>
              <a:spcAft>
                <a:spcPts val="0"/>
              </a:spcAft>
              <a:buFont typeface="Arial" pitchFamily="34" charset="0"/>
              <a:buChar char="•"/>
              <a:defRPr/>
            </a:pPr>
            <a:endParaRPr lang="en-US" sz="2400" dirty="0">
              <a:latin typeface="+mn-lt"/>
              <a:cs typeface="+mn-cs"/>
            </a:endParaRPr>
          </a:p>
          <a:p>
            <a:pPr marL="285750" indent="-285750" fontAlgn="auto">
              <a:spcBef>
                <a:spcPts val="0"/>
              </a:spcBef>
              <a:spcAft>
                <a:spcPts val="0"/>
              </a:spcAft>
              <a:buFont typeface="Arial" pitchFamily="34" charset="0"/>
              <a:buChar char="•"/>
              <a:defRPr/>
            </a:pPr>
            <a:r>
              <a:rPr lang="en-US" sz="2800" dirty="0">
                <a:latin typeface="+mn-lt"/>
                <a:cs typeface="+mn-cs"/>
              </a:rPr>
              <a:t>Current methods are slow, imprecise and too costly to analyze every tree</a:t>
            </a:r>
          </a:p>
          <a:p>
            <a:pPr marL="285750" indent="-285750" fontAlgn="auto">
              <a:spcBef>
                <a:spcPts val="0"/>
              </a:spcBef>
              <a:spcAft>
                <a:spcPts val="0"/>
              </a:spcAft>
              <a:buFont typeface="Arial" pitchFamily="34" charset="0"/>
              <a:buChar char="•"/>
              <a:defRPr/>
            </a:pPr>
            <a:endParaRPr lang="en-US" sz="2800" dirty="0">
              <a:latin typeface="+mn-lt"/>
              <a:cs typeface="+mn-cs"/>
            </a:endParaRPr>
          </a:p>
          <a:p>
            <a:pPr marL="285750" indent="-285750" fontAlgn="auto">
              <a:spcBef>
                <a:spcPts val="0"/>
              </a:spcBef>
              <a:spcAft>
                <a:spcPts val="0"/>
              </a:spcAft>
              <a:buFont typeface="Arial" pitchFamily="34" charset="0"/>
              <a:buChar char="•"/>
              <a:defRPr/>
            </a:pPr>
            <a:r>
              <a:rPr lang="en-US" sz="2800" dirty="0">
                <a:latin typeface="+mn-lt"/>
                <a:cs typeface="+mn-cs"/>
              </a:rPr>
              <a:t>Precision agriculture in pecan</a:t>
            </a:r>
            <a:endParaRPr lang="en-US" sz="2400" dirty="0">
              <a:latin typeface="+mn-lt"/>
              <a:cs typeface="+mn-cs"/>
            </a:endParaRPr>
          </a:p>
          <a:p>
            <a:pPr fontAlgn="auto">
              <a:spcBef>
                <a:spcPts val="0"/>
              </a:spcBef>
              <a:spcAft>
                <a:spcPts val="0"/>
              </a:spcAft>
              <a:defRPr/>
            </a:pPr>
            <a:endParaRPr lang="en-US" sz="2400" dirty="0">
              <a:latin typeface="+mn-lt"/>
              <a:cs typeface="+mn-cs"/>
            </a:endParaRPr>
          </a:p>
        </p:txBody>
      </p:sp>
      <p:pic>
        <p:nvPicPr>
          <p:cNvPr id="4" name="Picture 3"/>
          <p:cNvPicPr>
            <a:picLocks noChangeAspect="1" noChangeArrowheads="1"/>
          </p:cNvPicPr>
          <p:nvPr/>
        </p:nvPicPr>
        <p:blipFill>
          <a:blip r:embed="rId3" cstate="print"/>
          <a:srcRect/>
          <a:stretch>
            <a:fillRect/>
          </a:stretch>
        </p:blipFill>
        <p:spPr bwMode="auto">
          <a:xfrm>
            <a:off x="5078413" y="-3175"/>
            <a:ext cx="4065587" cy="297497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9" descr="Taylor 025"/>
          <p:cNvPicPr>
            <a:picLocks noChangeAspect="1" noChangeArrowheads="1"/>
          </p:cNvPicPr>
          <p:nvPr/>
        </p:nvPicPr>
        <p:blipFill>
          <a:blip r:embed="rId2" cstate="print"/>
          <a:srcRect/>
          <a:stretch>
            <a:fillRect/>
          </a:stretch>
        </p:blipFill>
        <p:spPr bwMode="auto">
          <a:xfrm>
            <a:off x="5181600" y="4559300"/>
            <a:ext cx="3962400" cy="2298700"/>
          </a:xfrm>
          <a:prstGeom prst="rect">
            <a:avLst/>
          </a:prstGeom>
          <a:noFill/>
          <a:ln w="9525">
            <a:noFill/>
            <a:miter lim="800000"/>
            <a:headEnd/>
            <a:tailEnd/>
          </a:ln>
        </p:spPr>
      </p:pic>
      <p:pic>
        <p:nvPicPr>
          <p:cNvPr id="45059" name="Picture 6" descr="HPIM0442"/>
          <p:cNvPicPr>
            <a:picLocks noChangeAspect="1" noChangeArrowheads="1"/>
          </p:cNvPicPr>
          <p:nvPr/>
        </p:nvPicPr>
        <p:blipFill>
          <a:blip r:embed="rId3" cstate="print"/>
          <a:srcRect/>
          <a:stretch>
            <a:fillRect/>
          </a:stretch>
        </p:blipFill>
        <p:spPr bwMode="auto">
          <a:xfrm>
            <a:off x="5053013" y="2514600"/>
            <a:ext cx="4090987" cy="2044700"/>
          </a:xfrm>
          <a:prstGeom prst="rect">
            <a:avLst/>
          </a:prstGeom>
          <a:noFill/>
          <a:ln w="9525">
            <a:noFill/>
            <a:miter lim="800000"/>
            <a:headEnd/>
            <a:tailEnd/>
          </a:ln>
        </p:spPr>
      </p:pic>
      <p:sp>
        <p:nvSpPr>
          <p:cNvPr id="45060" name="Rectangle 7"/>
          <p:cNvSpPr>
            <a:spLocks noGrp="1"/>
          </p:cNvSpPr>
          <p:nvPr>
            <p:ph type="title"/>
          </p:nvPr>
        </p:nvSpPr>
        <p:spPr>
          <a:xfrm>
            <a:off x="0" y="0"/>
            <a:ext cx="5851525" cy="868363"/>
          </a:xfrm>
        </p:spPr>
        <p:txBody>
          <a:bodyPr/>
          <a:lstStyle/>
          <a:p>
            <a:pPr eaLnBrk="1" hangingPunct="1"/>
            <a:r>
              <a:rPr lang="en-US" altLang="en-US" sz="3600" b="1" smtClean="0"/>
              <a:t>Commercial  Crop Sensors</a:t>
            </a:r>
          </a:p>
        </p:txBody>
      </p:sp>
      <p:sp>
        <p:nvSpPr>
          <p:cNvPr id="66568" name="Rectangle 8"/>
          <p:cNvSpPr>
            <a:spLocks noGrp="1"/>
          </p:cNvSpPr>
          <p:nvPr>
            <p:ph type="body" sz="half" idx="1"/>
          </p:nvPr>
        </p:nvSpPr>
        <p:spPr>
          <a:xfrm>
            <a:off x="228600" y="838200"/>
            <a:ext cx="4754563" cy="6019800"/>
          </a:xfrm>
        </p:spPr>
        <p:txBody>
          <a:bodyPr rtlCol="0">
            <a:normAutofit fontScale="92500" lnSpcReduction="20000"/>
          </a:bodyPr>
          <a:lstStyle/>
          <a:p>
            <a:pPr eaLnBrk="1" fontAlgn="auto" hangingPunct="1">
              <a:lnSpc>
                <a:spcPct val="120000"/>
              </a:lnSpc>
              <a:spcBef>
                <a:spcPts val="0"/>
              </a:spcBef>
              <a:spcAft>
                <a:spcPts val="1200"/>
              </a:spcAft>
              <a:defRPr/>
            </a:pPr>
            <a:r>
              <a:rPr lang="en-US" sz="2800" dirty="0" smtClean="0"/>
              <a:t>Active light sensors are necessary.</a:t>
            </a:r>
          </a:p>
          <a:p>
            <a:pPr eaLnBrk="1" fontAlgn="auto" hangingPunct="1">
              <a:lnSpc>
                <a:spcPct val="120000"/>
              </a:lnSpc>
              <a:spcBef>
                <a:spcPts val="0"/>
              </a:spcBef>
              <a:spcAft>
                <a:spcPts val="1200"/>
              </a:spcAft>
              <a:defRPr/>
            </a:pPr>
            <a:r>
              <a:rPr lang="en-US" b="1" dirty="0" smtClean="0"/>
              <a:t>NDVI </a:t>
            </a:r>
            <a:r>
              <a:rPr lang="en-US" sz="2800" dirty="0" smtClean="0"/>
              <a:t>is related to plant physical condition</a:t>
            </a:r>
          </a:p>
          <a:p>
            <a:pPr eaLnBrk="1" fontAlgn="auto" hangingPunct="1">
              <a:lnSpc>
                <a:spcPct val="120000"/>
              </a:lnSpc>
              <a:spcBef>
                <a:spcPts val="0"/>
              </a:spcBef>
              <a:spcAft>
                <a:spcPts val="1200"/>
              </a:spcAft>
              <a:defRPr/>
            </a:pPr>
            <a:r>
              <a:rPr lang="en-US" sz="2900" b="1" dirty="0" smtClean="0"/>
              <a:t>Correlated with:</a:t>
            </a:r>
            <a:endParaRPr lang="en-US" sz="2300" b="1" dirty="0" smtClean="0"/>
          </a:p>
          <a:p>
            <a:pPr lvl="1" eaLnBrk="1" fontAlgn="auto" hangingPunct="1">
              <a:lnSpc>
                <a:spcPct val="120000"/>
              </a:lnSpc>
              <a:spcBef>
                <a:spcPts val="0"/>
              </a:spcBef>
              <a:spcAft>
                <a:spcPts val="1200"/>
              </a:spcAft>
              <a:defRPr/>
            </a:pPr>
            <a:r>
              <a:rPr lang="en-US" sz="2400" dirty="0" smtClean="0"/>
              <a:t>Plant biomass</a:t>
            </a:r>
          </a:p>
          <a:p>
            <a:pPr lvl="1" eaLnBrk="1" fontAlgn="auto" hangingPunct="1">
              <a:lnSpc>
                <a:spcPct val="120000"/>
              </a:lnSpc>
              <a:spcBef>
                <a:spcPts val="0"/>
              </a:spcBef>
              <a:spcAft>
                <a:spcPts val="1200"/>
              </a:spcAft>
              <a:defRPr/>
            </a:pPr>
            <a:r>
              <a:rPr lang="en-US" sz="2400" dirty="0" smtClean="0"/>
              <a:t>Crop yield</a:t>
            </a:r>
          </a:p>
          <a:p>
            <a:pPr lvl="1" eaLnBrk="1" fontAlgn="auto" hangingPunct="1">
              <a:lnSpc>
                <a:spcPct val="120000"/>
              </a:lnSpc>
              <a:spcBef>
                <a:spcPts val="0"/>
              </a:spcBef>
              <a:spcAft>
                <a:spcPts val="1200"/>
              </a:spcAft>
              <a:defRPr/>
            </a:pPr>
            <a:r>
              <a:rPr lang="en-US" sz="2400" dirty="0" smtClean="0"/>
              <a:t>Plant nitrogen</a:t>
            </a:r>
          </a:p>
          <a:p>
            <a:pPr lvl="1" eaLnBrk="1" fontAlgn="auto" hangingPunct="1">
              <a:lnSpc>
                <a:spcPct val="120000"/>
              </a:lnSpc>
              <a:spcBef>
                <a:spcPts val="0"/>
              </a:spcBef>
              <a:spcAft>
                <a:spcPts val="1200"/>
              </a:spcAft>
              <a:defRPr/>
            </a:pPr>
            <a:r>
              <a:rPr lang="en-US" sz="2400" dirty="0" smtClean="0"/>
              <a:t>Plant chlorophyll</a:t>
            </a:r>
          </a:p>
          <a:p>
            <a:pPr lvl="1" eaLnBrk="1" fontAlgn="auto" hangingPunct="1">
              <a:lnSpc>
                <a:spcPct val="120000"/>
              </a:lnSpc>
              <a:spcBef>
                <a:spcPts val="0"/>
              </a:spcBef>
              <a:spcAft>
                <a:spcPts val="1200"/>
              </a:spcAft>
              <a:defRPr/>
            </a:pPr>
            <a:r>
              <a:rPr lang="en-US" sz="2400" dirty="0" smtClean="0"/>
              <a:t>Water stress</a:t>
            </a:r>
          </a:p>
          <a:p>
            <a:pPr lvl="1" eaLnBrk="1" fontAlgn="auto" hangingPunct="1">
              <a:lnSpc>
                <a:spcPct val="120000"/>
              </a:lnSpc>
              <a:spcBef>
                <a:spcPts val="0"/>
              </a:spcBef>
              <a:spcAft>
                <a:spcPts val="1200"/>
              </a:spcAft>
              <a:defRPr/>
            </a:pPr>
            <a:r>
              <a:rPr lang="en-US" sz="2400" dirty="0" smtClean="0"/>
              <a:t>Plant diseases</a:t>
            </a:r>
          </a:p>
          <a:p>
            <a:pPr lvl="1" eaLnBrk="1" fontAlgn="auto" hangingPunct="1">
              <a:lnSpc>
                <a:spcPct val="120000"/>
              </a:lnSpc>
              <a:spcBef>
                <a:spcPts val="0"/>
              </a:spcBef>
              <a:spcAft>
                <a:spcPts val="1200"/>
              </a:spcAft>
              <a:defRPr/>
            </a:pPr>
            <a:r>
              <a:rPr lang="en-US" sz="2400" dirty="0" smtClean="0"/>
              <a:t>Insect damage</a:t>
            </a:r>
          </a:p>
        </p:txBody>
      </p:sp>
      <p:pic>
        <p:nvPicPr>
          <p:cNvPr id="45062" name="Picture 4" descr="VRPix_09"/>
          <p:cNvPicPr>
            <a:picLocks noChangeAspect="1" noChangeArrowheads="1"/>
          </p:cNvPicPr>
          <p:nvPr/>
        </p:nvPicPr>
        <p:blipFill>
          <a:blip r:embed="rId4" cstate="print"/>
          <a:srcRect/>
          <a:stretch>
            <a:fillRect/>
          </a:stretch>
        </p:blipFill>
        <p:spPr bwMode="auto">
          <a:xfrm>
            <a:off x="5780088" y="0"/>
            <a:ext cx="3363912" cy="251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6082" name="Picture 7" descr="Picture 008"/>
          <p:cNvPicPr>
            <a:picLocks noChangeAspect="1" noChangeArrowheads="1"/>
          </p:cNvPicPr>
          <p:nvPr/>
        </p:nvPicPr>
        <p:blipFill>
          <a:blip r:embed="rId2" cstate="print"/>
          <a:srcRect/>
          <a:stretch>
            <a:fillRect/>
          </a:stretch>
        </p:blipFill>
        <p:spPr bwMode="auto">
          <a:xfrm>
            <a:off x="0" y="4478338"/>
            <a:ext cx="3970338" cy="2379662"/>
          </a:xfrm>
          <a:prstGeom prst="rect">
            <a:avLst/>
          </a:prstGeom>
          <a:noFill/>
          <a:ln w="9525">
            <a:noFill/>
            <a:miter lim="800000"/>
            <a:headEnd/>
            <a:tailEnd/>
          </a:ln>
        </p:spPr>
      </p:pic>
      <p:sp>
        <p:nvSpPr>
          <p:cNvPr id="46083" name="Rectangle 2"/>
          <p:cNvSpPr>
            <a:spLocks noGrp="1" noChangeArrowheads="1"/>
          </p:cNvSpPr>
          <p:nvPr>
            <p:ph type="title"/>
          </p:nvPr>
        </p:nvSpPr>
        <p:spPr>
          <a:xfrm>
            <a:off x="457200" y="0"/>
            <a:ext cx="8504238" cy="1295400"/>
          </a:xfrm>
        </p:spPr>
        <p:txBody>
          <a:bodyPr/>
          <a:lstStyle/>
          <a:p>
            <a:pPr eaLnBrk="1" hangingPunct="1"/>
            <a:r>
              <a:rPr lang="en-US" altLang="en-US" sz="3200" b="1" smtClean="0"/>
              <a:t>GreenSeeker</a:t>
            </a:r>
            <a:r>
              <a:rPr lang="en-US" altLang="en-US" sz="3200" b="1" baseline="30000" smtClean="0"/>
              <a:t>TM</a:t>
            </a:r>
            <a:r>
              <a:rPr lang="en-US" altLang="en-US" sz="3200" b="1" smtClean="0"/>
              <a:t> N-Fertilizer Handheld Optical Sensor</a:t>
            </a:r>
          </a:p>
        </p:txBody>
      </p:sp>
      <p:sp>
        <p:nvSpPr>
          <p:cNvPr id="94211" name="Rectangle 3"/>
          <p:cNvSpPr>
            <a:spLocks noGrp="1" noChangeArrowheads="1"/>
          </p:cNvSpPr>
          <p:nvPr>
            <p:ph type="body" idx="1"/>
          </p:nvPr>
        </p:nvSpPr>
        <p:spPr>
          <a:xfrm>
            <a:off x="342900" y="1168400"/>
            <a:ext cx="8458200" cy="3314700"/>
          </a:xfrm>
        </p:spPr>
        <p:txBody>
          <a:bodyPr/>
          <a:lstStyle/>
          <a:p>
            <a:pPr eaLnBrk="1" hangingPunct="1"/>
            <a:r>
              <a:rPr lang="en-US" altLang="en-US" sz="2800" smtClean="0"/>
              <a:t>The same active lighting optical sensor used on the variable rate fertilizer applicator</a:t>
            </a:r>
          </a:p>
          <a:p>
            <a:pPr eaLnBrk="1" hangingPunct="1"/>
            <a:r>
              <a:rPr lang="en-US" altLang="en-US" sz="2800" smtClean="0"/>
              <a:t>Optically measures plant biomass, total nitrogen in the crop, and plant stress</a:t>
            </a:r>
          </a:p>
          <a:p>
            <a:pPr eaLnBrk="1" hangingPunct="1"/>
            <a:r>
              <a:rPr lang="en-US" altLang="en-US" sz="2800" smtClean="0"/>
              <a:t>Can sample scan a wheat field (or other crop)</a:t>
            </a:r>
          </a:p>
          <a:p>
            <a:pPr eaLnBrk="1" hangingPunct="1"/>
            <a:r>
              <a:rPr lang="en-US" altLang="en-US" sz="2800" smtClean="0"/>
              <a:t>Data can use to calculated response index for added nitrogen fertilizer</a:t>
            </a:r>
          </a:p>
        </p:txBody>
      </p:sp>
      <p:pic>
        <p:nvPicPr>
          <p:cNvPr id="46085" name="Picture 5" descr="hand_held_2002"/>
          <p:cNvPicPr>
            <a:picLocks noChangeAspect="1" noChangeArrowheads="1"/>
          </p:cNvPicPr>
          <p:nvPr/>
        </p:nvPicPr>
        <p:blipFill>
          <a:blip r:embed="rId3" cstate="print"/>
          <a:srcRect/>
          <a:stretch>
            <a:fillRect/>
          </a:stretch>
        </p:blipFill>
        <p:spPr bwMode="auto">
          <a:xfrm>
            <a:off x="3548063" y="4479925"/>
            <a:ext cx="5595937" cy="23780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42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421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421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942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20" descr="pecanweevil"/>
          <p:cNvPicPr>
            <a:picLocks noChangeAspect="1" noChangeArrowheads="1"/>
          </p:cNvPicPr>
          <p:nvPr/>
        </p:nvPicPr>
        <p:blipFill>
          <a:blip r:embed="rId2" cstate="print"/>
          <a:srcRect/>
          <a:stretch>
            <a:fillRect/>
          </a:stretch>
        </p:blipFill>
        <p:spPr bwMode="auto">
          <a:xfrm>
            <a:off x="-15875" y="2740025"/>
            <a:ext cx="4606925" cy="2009775"/>
          </a:xfrm>
          <a:prstGeom prst="rect">
            <a:avLst/>
          </a:prstGeom>
          <a:noFill/>
          <a:ln w="9525">
            <a:noFill/>
            <a:miter lim="800000"/>
            <a:headEnd/>
            <a:tailEnd/>
          </a:ln>
        </p:spPr>
      </p:pic>
      <p:sp>
        <p:nvSpPr>
          <p:cNvPr id="9219" name="TextBox 1" hidden="1"/>
          <p:cNvSpPr txBox="1">
            <a:spLocks noChangeArrowheads="1"/>
          </p:cNvSpPr>
          <p:nvPr/>
        </p:nvSpPr>
        <p:spPr bwMode="auto">
          <a:xfrm>
            <a:off x="685800" y="971550"/>
            <a:ext cx="7772400" cy="1323975"/>
          </a:xfrm>
          <a:prstGeom prst="rect">
            <a:avLst/>
          </a:prstGeom>
          <a:noFill/>
          <a:ln w="9525">
            <a:noFill/>
            <a:miter lim="800000"/>
            <a:headEnd/>
            <a:tailEnd/>
          </a:ln>
        </p:spPr>
        <p:txBody>
          <a:bodyPr>
            <a:spAutoFit/>
          </a:bodyPr>
          <a:lstStyle/>
          <a:p>
            <a:pPr algn="ctr"/>
            <a:r>
              <a:rPr lang="en-US" altLang="en-US" sz="8000"/>
              <a:t>Sample Grid</a:t>
            </a:r>
          </a:p>
        </p:txBody>
      </p:sp>
      <p:sp>
        <p:nvSpPr>
          <p:cNvPr id="9220" name="TextBox 11" hidden="1"/>
          <p:cNvSpPr txBox="1">
            <a:spLocks noChangeArrowheads="1"/>
          </p:cNvSpPr>
          <p:nvPr/>
        </p:nvSpPr>
        <p:spPr bwMode="auto">
          <a:xfrm>
            <a:off x="2400300" y="2941638"/>
            <a:ext cx="4343400" cy="2554287"/>
          </a:xfrm>
          <a:prstGeom prst="rect">
            <a:avLst/>
          </a:prstGeom>
          <a:noFill/>
          <a:ln w="9525">
            <a:noFill/>
            <a:miter lim="800000"/>
            <a:headEnd/>
            <a:tailEnd/>
          </a:ln>
        </p:spPr>
        <p:txBody>
          <a:bodyPr>
            <a:spAutoFit/>
          </a:bodyPr>
          <a:lstStyle/>
          <a:p>
            <a:pPr algn="ctr"/>
            <a:r>
              <a:rPr lang="en-US" altLang="en-US" sz="3200"/>
              <a:t>This grid represents where the mullions are on the TV wall. Use it to help with placement of photos and text.</a:t>
            </a:r>
          </a:p>
        </p:txBody>
      </p:sp>
      <p:sp>
        <p:nvSpPr>
          <p:cNvPr id="9221" name="TextBox 22" hidden="1"/>
          <p:cNvSpPr txBox="1">
            <a:spLocks noChangeArrowheads="1"/>
          </p:cNvSpPr>
          <p:nvPr/>
        </p:nvSpPr>
        <p:spPr bwMode="auto">
          <a:xfrm>
            <a:off x="2400300" y="1828800"/>
            <a:ext cx="4343400" cy="1446213"/>
          </a:xfrm>
          <a:prstGeom prst="rect">
            <a:avLst/>
          </a:prstGeom>
          <a:noFill/>
          <a:ln w="9525">
            <a:noFill/>
            <a:miter lim="800000"/>
            <a:headEnd/>
            <a:tailEnd/>
          </a:ln>
        </p:spPr>
        <p:txBody>
          <a:bodyPr>
            <a:spAutoFit/>
          </a:bodyPr>
          <a:lstStyle/>
          <a:p>
            <a:pPr algn="ctr"/>
            <a:r>
              <a:rPr lang="en-US" altLang="en-US" sz="8800"/>
              <a:t>4x7</a:t>
            </a:r>
          </a:p>
        </p:txBody>
      </p:sp>
      <p:pic>
        <p:nvPicPr>
          <p:cNvPr id="9222" name="Picture 2" descr="4x7grid.png" hidden="1"/>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9223" name="TextBox 9"/>
          <p:cNvSpPr txBox="1">
            <a:spLocks noChangeArrowheads="1"/>
          </p:cNvSpPr>
          <p:nvPr/>
        </p:nvSpPr>
        <p:spPr bwMode="auto">
          <a:xfrm>
            <a:off x="76200" y="-31750"/>
            <a:ext cx="8991600" cy="2800350"/>
          </a:xfrm>
          <a:prstGeom prst="rect">
            <a:avLst/>
          </a:prstGeom>
          <a:noFill/>
          <a:ln w="9525">
            <a:noFill/>
            <a:miter lim="800000"/>
            <a:headEnd/>
            <a:tailEnd/>
          </a:ln>
        </p:spPr>
        <p:txBody>
          <a:bodyPr>
            <a:spAutoFit/>
          </a:bodyPr>
          <a:lstStyle/>
          <a:p>
            <a:pPr marL="514350" indent="-514350" algn="ctr">
              <a:spcAft>
                <a:spcPts val="600"/>
              </a:spcAft>
            </a:pPr>
            <a:r>
              <a:rPr lang="en-US" altLang="en-US" sz="3200" b="1" dirty="0"/>
              <a:t>This presentation will highlight efforts at Oklahoma State Univ.  aimed at developing  </a:t>
            </a:r>
            <a:r>
              <a:rPr lang="en-US" altLang="en-US" sz="3600" b="1" i="1" dirty="0">
                <a:solidFill>
                  <a:schemeClr val="tx2"/>
                </a:solidFill>
              </a:rPr>
              <a:t>innovative </a:t>
            </a:r>
            <a:r>
              <a:rPr lang="en-US" altLang="en-US" sz="3600" b="1" i="1" dirty="0" smtClean="0">
                <a:solidFill>
                  <a:schemeClr val="tx2"/>
                </a:solidFill>
              </a:rPr>
              <a:t>technologies</a:t>
            </a:r>
            <a:r>
              <a:rPr lang="en-US" altLang="en-US" sz="3600" b="1" i="1" dirty="0" smtClean="0"/>
              <a:t>  </a:t>
            </a:r>
            <a:r>
              <a:rPr lang="en-US" altLang="en-US" sz="3200" b="1" dirty="0"/>
              <a:t>that provide solutions to issues and problems affecting </a:t>
            </a:r>
            <a:r>
              <a:rPr lang="en-US" altLang="en-US" sz="4000" b="1" i="1" dirty="0"/>
              <a:t>pecan</a:t>
            </a:r>
            <a:r>
              <a:rPr lang="en-US" altLang="en-US" sz="3200" b="1" dirty="0"/>
              <a:t> production and processing</a:t>
            </a:r>
            <a:endParaRPr lang="en-US" altLang="en-US" sz="2400" b="1" dirty="0"/>
          </a:p>
        </p:txBody>
      </p:sp>
      <p:pic>
        <p:nvPicPr>
          <p:cNvPr id="9224" name="Picture 2" descr="C:\Documents and Settings\jgrundm\Desktop\Thesis\Sample Tray.jpg"/>
          <p:cNvPicPr>
            <a:picLocks noChangeAspect="1" noChangeArrowheads="1"/>
          </p:cNvPicPr>
          <p:nvPr/>
        </p:nvPicPr>
        <p:blipFill>
          <a:blip r:embed="rId4" cstate="print"/>
          <a:srcRect/>
          <a:stretch>
            <a:fillRect/>
          </a:stretch>
        </p:blipFill>
        <p:spPr bwMode="auto">
          <a:xfrm>
            <a:off x="4600575" y="2740025"/>
            <a:ext cx="4543425" cy="1717675"/>
          </a:xfrm>
          <a:prstGeom prst="rect">
            <a:avLst/>
          </a:prstGeom>
          <a:noFill/>
          <a:ln w="9525">
            <a:noFill/>
            <a:miter lim="800000"/>
            <a:headEnd/>
            <a:tailEnd/>
          </a:ln>
        </p:spPr>
      </p:pic>
      <p:pic>
        <p:nvPicPr>
          <p:cNvPr id="9225" name="Picture 2" descr="http://www.valleyviewpecans.com/pictures/sizer.JPG"/>
          <p:cNvPicPr>
            <a:picLocks noChangeAspect="1" noChangeArrowheads="1"/>
          </p:cNvPicPr>
          <p:nvPr/>
        </p:nvPicPr>
        <p:blipFill>
          <a:blip r:embed="rId5" cstate="print"/>
          <a:srcRect/>
          <a:stretch>
            <a:fillRect/>
          </a:stretch>
        </p:blipFill>
        <p:spPr bwMode="auto">
          <a:xfrm>
            <a:off x="4602163" y="4313238"/>
            <a:ext cx="4522787" cy="2544762"/>
          </a:xfrm>
          <a:prstGeom prst="rect">
            <a:avLst/>
          </a:prstGeom>
          <a:noFill/>
          <a:ln w="9525">
            <a:noFill/>
            <a:miter lim="800000"/>
            <a:headEnd/>
            <a:tailEnd/>
          </a:ln>
        </p:spPr>
      </p:pic>
      <p:pic>
        <p:nvPicPr>
          <p:cNvPr id="9226" name="Picture 125" descr="trap1"/>
          <p:cNvPicPr>
            <a:picLocks noChangeAspect="1" noChangeArrowheads="1"/>
          </p:cNvPicPr>
          <p:nvPr/>
        </p:nvPicPr>
        <p:blipFill>
          <a:blip r:embed="rId6" cstate="print"/>
          <a:srcRect/>
          <a:stretch>
            <a:fillRect/>
          </a:stretch>
        </p:blipFill>
        <p:spPr bwMode="auto">
          <a:xfrm>
            <a:off x="-15875" y="4745038"/>
            <a:ext cx="4637088" cy="2112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http___trl.trimble_Page_1.jpg"/>
          <p:cNvPicPr>
            <a:picLocks noChangeAspect="1"/>
          </p:cNvPicPr>
          <p:nvPr/>
        </p:nvPicPr>
        <p:blipFill>
          <a:blip r:embed="rId2" cstate="print"/>
          <a:srcRect t="9091" b="4546"/>
          <a:stretch>
            <a:fillRect/>
          </a:stretch>
        </p:blipFill>
        <p:spPr bwMode="auto">
          <a:xfrm>
            <a:off x="1646238" y="0"/>
            <a:ext cx="5954712"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81000"/>
            <a:ext cx="8991600" cy="5516563"/>
          </a:xfrm>
        </p:spPr>
        <p:txBody>
          <a:bodyPr rtlCol="0">
            <a:normAutofit/>
          </a:bodyPr>
          <a:lstStyle/>
          <a:p>
            <a:pPr marL="0" indent="0" eaLnBrk="1" fontAlgn="auto" hangingPunct="1">
              <a:spcAft>
                <a:spcPts val="0"/>
              </a:spcAft>
              <a:buFont typeface="Arial" pitchFamily="34" charset="0"/>
              <a:buNone/>
              <a:defRPr/>
            </a:pPr>
            <a:r>
              <a:rPr lang="en-US" sz="3600" b="1" dirty="0" smtClean="0"/>
              <a:t>Experimental objective:</a:t>
            </a:r>
            <a:endParaRPr lang="en-US" b="1" dirty="0" smtClean="0"/>
          </a:p>
          <a:p>
            <a:pPr marL="0" indent="0" eaLnBrk="1" fontAlgn="auto" hangingPunct="1">
              <a:spcAft>
                <a:spcPts val="0"/>
              </a:spcAft>
              <a:buFont typeface="Arial" pitchFamily="34" charset="0"/>
              <a:buNone/>
              <a:defRPr/>
            </a:pPr>
            <a:r>
              <a:rPr lang="en-US" sz="2800" dirty="0" smtClean="0"/>
              <a:t> </a:t>
            </a:r>
          </a:p>
          <a:p>
            <a:pPr marL="457200" lvl="1" indent="0" eaLnBrk="1" fontAlgn="auto" hangingPunct="1">
              <a:spcAft>
                <a:spcPts val="0"/>
              </a:spcAft>
              <a:buFont typeface="Arial" pitchFamily="34" charset="0"/>
              <a:buNone/>
              <a:defRPr/>
            </a:pPr>
            <a:r>
              <a:rPr lang="en-US" b="1" dirty="0"/>
              <a:t>E</a:t>
            </a:r>
            <a:r>
              <a:rPr lang="en-US" b="1" dirty="0" smtClean="0"/>
              <a:t>valuate </a:t>
            </a:r>
            <a:r>
              <a:rPr lang="en-US" b="1" dirty="0"/>
              <a:t>the performance </a:t>
            </a:r>
            <a:r>
              <a:rPr lang="en-US" b="1" dirty="0" smtClean="0"/>
              <a:t>of</a:t>
            </a:r>
          </a:p>
          <a:p>
            <a:pPr marL="457200" lvl="1" indent="0" eaLnBrk="1" fontAlgn="auto" hangingPunct="1">
              <a:spcAft>
                <a:spcPts val="0"/>
              </a:spcAft>
              <a:buFont typeface="Arial" pitchFamily="34" charset="0"/>
              <a:buNone/>
              <a:defRPr/>
            </a:pPr>
            <a:endParaRPr lang="en-US" sz="1800" dirty="0" smtClean="0"/>
          </a:p>
          <a:p>
            <a:pPr marL="914400" lvl="1" indent="-457200" eaLnBrk="1" fontAlgn="auto" hangingPunct="1">
              <a:spcAft>
                <a:spcPts val="0"/>
              </a:spcAft>
              <a:buFont typeface="+mj-lt"/>
              <a:buAutoNum type="arabicPeriod"/>
              <a:defRPr/>
            </a:pPr>
            <a:r>
              <a:rPr lang="en-US" dirty="0" smtClean="0"/>
              <a:t>a chlorophyll (SPAD) meter </a:t>
            </a:r>
          </a:p>
          <a:p>
            <a:pPr marL="914400" lvl="1" indent="-457200" eaLnBrk="1" fontAlgn="auto" hangingPunct="1">
              <a:spcAft>
                <a:spcPts val="0"/>
              </a:spcAft>
              <a:buFont typeface="+mj-lt"/>
              <a:buAutoNum type="arabicPeriod"/>
              <a:defRPr/>
            </a:pPr>
            <a:r>
              <a:rPr lang="en-US" dirty="0" smtClean="0"/>
              <a:t>a </a:t>
            </a:r>
            <a:r>
              <a:rPr lang="en-US" dirty="0"/>
              <a:t>ground based vis-NIR multispectral camera using ambient </a:t>
            </a:r>
            <a:r>
              <a:rPr lang="en-US" dirty="0" smtClean="0"/>
              <a:t>light</a:t>
            </a:r>
          </a:p>
          <a:p>
            <a:pPr marL="457200" lvl="1" indent="0" eaLnBrk="1" fontAlgn="auto" hangingPunct="1">
              <a:spcAft>
                <a:spcPts val="0"/>
              </a:spcAft>
              <a:buFont typeface="Arial" pitchFamily="34" charset="0"/>
              <a:buNone/>
              <a:defRPr/>
            </a:pPr>
            <a:r>
              <a:rPr lang="en-US" dirty="0" smtClean="0"/>
              <a:t>for </a:t>
            </a:r>
            <a:r>
              <a:rPr lang="en-US" dirty="0"/>
              <a:t>rapid in situ measurement of foliar nitrogen in a pecan orchard during the summer growing season. </a:t>
            </a:r>
          </a:p>
        </p:txBody>
      </p:sp>
      <p:pic>
        <p:nvPicPr>
          <p:cNvPr id="48131" name="Picture 4" descr="http://www.nue.okstate.edu/GreenSeeker/nue_logo.jpg"/>
          <p:cNvPicPr>
            <a:picLocks noChangeAspect="1" noChangeArrowheads="1"/>
          </p:cNvPicPr>
          <p:nvPr/>
        </p:nvPicPr>
        <p:blipFill>
          <a:blip r:embed="rId3" cstate="print"/>
          <a:srcRect/>
          <a:stretch>
            <a:fillRect/>
          </a:stretch>
        </p:blipFill>
        <p:spPr bwMode="auto">
          <a:xfrm>
            <a:off x="5183188" y="5535613"/>
            <a:ext cx="3960812" cy="1371600"/>
          </a:xfrm>
          <a:prstGeom prst="rect">
            <a:avLst/>
          </a:prstGeom>
          <a:noFill/>
          <a:ln w="9525">
            <a:noFill/>
            <a:miter lim="800000"/>
            <a:headEnd/>
            <a:tailEnd/>
          </a:ln>
        </p:spPr>
      </p:pic>
      <p:pic>
        <p:nvPicPr>
          <p:cNvPr id="48132" name="Picture 6" descr="http://www.nue.okstate.edu/google.jpg"/>
          <p:cNvPicPr>
            <a:picLocks noChangeAspect="1" noChangeArrowheads="1"/>
          </p:cNvPicPr>
          <p:nvPr/>
        </p:nvPicPr>
        <p:blipFill>
          <a:blip r:embed="rId4" cstate="print"/>
          <a:srcRect/>
          <a:stretch>
            <a:fillRect/>
          </a:stretch>
        </p:blipFill>
        <p:spPr bwMode="auto">
          <a:xfrm>
            <a:off x="0" y="5511800"/>
            <a:ext cx="3581400" cy="1309688"/>
          </a:xfrm>
          <a:prstGeom prst="rect">
            <a:avLst/>
          </a:prstGeom>
          <a:noFill/>
          <a:ln w="9525">
            <a:noFill/>
            <a:miter lim="800000"/>
            <a:headEnd/>
            <a:tailEnd/>
          </a:ln>
        </p:spPr>
      </p:pic>
      <p:pic>
        <p:nvPicPr>
          <p:cNvPr id="5" name="Picture 6" descr="http://www.blackberrybeads.com/wp-content/uploads/2009/08/pecan-trees-with-nuts.jpg"/>
          <p:cNvPicPr>
            <a:picLocks noChangeAspect="1" noChangeArrowheads="1"/>
          </p:cNvPicPr>
          <p:nvPr/>
        </p:nvPicPr>
        <p:blipFill>
          <a:blip r:embed="rId5" cstate="print"/>
          <a:srcRect/>
          <a:stretch>
            <a:fillRect/>
          </a:stretch>
        </p:blipFill>
        <p:spPr bwMode="auto">
          <a:xfrm>
            <a:off x="5715000" y="0"/>
            <a:ext cx="3429000" cy="25717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p:cNvPicPr>
            <a:picLocks noChangeAspect="1" noChangeArrowheads="1"/>
          </p:cNvPicPr>
          <p:nvPr/>
        </p:nvPicPr>
        <p:blipFill>
          <a:blip r:embed="rId3" cstate="print"/>
          <a:srcRect/>
          <a:stretch>
            <a:fillRect/>
          </a:stretch>
        </p:blipFill>
        <p:spPr bwMode="auto">
          <a:xfrm>
            <a:off x="457200" y="3870325"/>
            <a:ext cx="4038600" cy="2954338"/>
          </a:xfrm>
          <a:prstGeom prst="rect">
            <a:avLst/>
          </a:prstGeom>
          <a:noFill/>
          <a:ln w="9525">
            <a:noFill/>
            <a:miter lim="800000"/>
            <a:headEnd/>
            <a:tailEnd/>
          </a:ln>
          <a:effectLst/>
        </p:spPr>
      </p:pic>
      <p:sp>
        <p:nvSpPr>
          <p:cNvPr id="49155" name="Title 1"/>
          <p:cNvSpPr>
            <a:spLocks noGrp="1"/>
          </p:cNvSpPr>
          <p:nvPr>
            <p:ph type="title"/>
          </p:nvPr>
        </p:nvSpPr>
        <p:spPr>
          <a:xfrm>
            <a:off x="2133600" y="0"/>
            <a:ext cx="5114925" cy="639763"/>
          </a:xfrm>
        </p:spPr>
        <p:txBody>
          <a:bodyPr/>
          <a:lstStyle/>
          <a:p>
            <a:pPr eaLnBrk="1" hangingPunct="1"/>
            <a:r>
              <a:rPr lang="en-US" sz="3600" b="1" smtClean="0"/>
              <a:t>SPAD  Meter  Data</a:t>
            </a:r>
          </a:p>
        </p:txBody>
      </p:sp>
      <p:sp>
        <p:nvSpPr>
          <p:cNvPr id="49156" name="Content Placeholder 2"/>
          <p:cNvSpPr>
            <a:spLocks noGrp="1"/>
          </p:cNvSpPr>
          <p:nvPr>
            <p:ph idx="1"/>
          </p:nvPr>
        </p:nvSpPr>
        <p:spPr>
          <a:xfrm>
            <a:off x="304800" y="685800"/>
            <a:ext cx="8534400" cy="3409950"/>
          </a:xfrm>
        </p:spPr>
        <p:txBody>
          <a:bodyPr/>
          <a:lstStyle/>
          <a:p>
            <a:pPr eaLnBrk="1" hangingPunct="1">
              <a:spcBef>
                <a:spcPct val="0"/>
              </a:spcBef>
              <a:spcAft>
                <a:spcPts val="1200"/>
              </a:spcAft>
            </a:pPr>
            <a:r>
              <a:rPr lang="en-US" altLang="en-US" smtClean="0"/>
              <a:t>Mean of 10 SPAD readings on the middle leaflet on the center leaf of current season growth, equally spaced around the tree dripline </a:t>
            </a:r>
          </a:p>
          <a:p>
            <a:pPr lvl="1" eaLnBrk="1" hangingPunct="1">
              <a:spcBef>
                <a:spcPct val="0"/>
              </a:spcBef>
              <a:spcAft>
                <a:spcPts val="1200"/>
              </a:spcAft>
            </a:pPr>
            <a:r>
              <a:rPr lang="en-US" altLang="en-US" smtClean="0"/>
              <a:t>Same leaflets collected for chemical analysis</a:t>
            </a:r>
          </a:p>
          <a:p>
            <a:pPr lvl="1" eaLnBrk="1" hangingPunct="1">
              <a:spcBef>
                <a:spcPct val="0"/>
              </a:spcBef>
              <a:spcAft>
                <a:spcPts val="1200"/>
              </a:spcAft>
            </a:pPr>
            <a:r>
              <a:rPr lang="en-US" altLang="en-US" smtClean="0"/>
              <a:t>‘Pawnee’ and ‘Kanza’: 6 dates</a:t>
            </a:r>
            <a:r>
              <a:rPr lang="en-US" altLang="en-US" sz="2400" smtClean="0"/>
              <a:t>: Apr – Oct 2010</a:t>
            </a:r>
            <a:endParaRPr lang="en-US" altLang="en-US" smtClean="0"/>
          </a:p>
          <a:p>
            <a:pPr lvl="1" eaLnBrk="1" hangingPunct="1">
              <a:spcBef>
                <a:spcPct val="0"/>
              </a:spcBef>
              <a:spcAft>
                <a:spcPts val="1200"/>
              </a:spcAft>
            </a:pPr>
            <a:r>
              <a:rPr lang="en-US" altLang="en-US" smtClean="0"/>
              <a:t>‘Maramec’: 5 dates</a:t>
            </a:r>
            <a:r>
              <a:rPr lang="en-US" altLang="en-US" sz="2400" smtClean="0"/>
              <a:t>: Apr – Sept 2010</a:t>
            </a:r>
            <a:endParaRPr lang="en-US" altLang="en-US" smtClean="0"/>
          </a:p>
        </p:txBody>
      </p:sp>
      <p:pic>
        <p:nvPicPr>
          <p:cNvPr id="7" name="Picture 2" descr="Minolta Chlorophyll Meter SPAD-502PLUS">
            <a:hlinkClick r:id="rId4"/>
          </p:cNvPr>
          <p:cNvPicPr>
            <a:picLocks noChangeAspect="1" noChangeArrowheads="1"/>
          </p:cNvPicPr>
          <p:nvPr/>
        </p:nvPicPr>
        <p:blipFill>
          <a:blip r:embed="rId5" cstate="print"/>
          <a:srcRect/>
          <a:stretch>
            <a:fillRect/>
          </a:stretch>
        </p:blipFill>
        <p:spPr bwMode="auto">
          <a:xfrm>
            <a:off x="5410200" y="3906838"/>
            <a:ext cx="3676650" cy="29337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44525"/>
            <a:ext cx="8866188" cy="2043113"/>
          </a:xfrm>
        </p:spPr>
        <p:txBody>
          <a:bodyPr rtlCol="0">
            <a:normAutofit fontScale="92500" lnSpcReduction="10000"/>
          </a:bodyPr>
          <a:lstStyle/>
          <a:p>
            <a:pPr eaLnBrk="1" fontAlgn="auto" hangingPunct="1">
              <a:spcAft>
                <a:spcPts val="0"/>
              </a:spcAft>
              <a:defRPr/>
            </a:pPr>
            <a:r>
              <a:rPr lang="en-US" sz="2400" b="1" dirty="0" smtClean="0"/>
              <a:t>Imaged ‘Pawnee’ and ‘Kanza’ trees Sept and Oct 2010 </a:t>
            </a:r>
            <a:endParaRPr lang="en-US" sz="2800" b="1" dirty="0" smtClean="0"/>
          </a:p>
          <a:p>
            <a:pPr lvl="1" eaLnBrk="1" fontAlgn="auto" hangingPunct="1">
              <a:spcAft>
                <a:spcPts val="0"/>
              </a:spcAft>
              <a:defRPr/>
            </a:pPr>
            <a:r>
              <a:rPr lang="en-US" sz="2400" b="1" dirty="0" smtClean="0"/>
              <a:t>Duncan Tech MS3100 camera </a:t>
            </a:r>
          </a:p>
          <a:p>
            <a:pPr lvl="2" eaLnBrk="1" fontAlgn="auto" hangingPunct="1">
              <a:spcAft>
                <a:spcPts val="0"/>
              </a:spcAft>
              <a:defRPr/>
            </a:pPr>
            <a:r>
              <a:rPr lang="en-US" sz="1900" b="1" dirty="0" smtClean="0"/>
              <a:t>1392 x 1040 x 8 bits</a:t>
            </a:r>
          </a:p>
          <a:p>
            <a:pPr lvl="2" eaLnBrk="1" fontAlgn="auto" hangingPunct="1">
              <a:spcAft>
                <a:spcPts val="0"/>
              </a:spcAft>
              <a:defRPr/>
            </a:pPr>
            <a:r>
              <a:rPr lang="en-US" sz="1900" b="1" dirty="0" smtClean="0"/>
              <a:t>550 / 670 / 780 nm images</a:t>
            </a:r>
          </a:p>
          <a:p>
            <a:pPr lvl="2" eaLnBrk="1" fontAlgn="auto" hangingPunct="1">
              <a:spcAft>
                <a:spcPts val="0"/>
              </a:spcAft>
              <a:defRPr/>
            </a:pPr>
            <a:r>
              <a:rPr lang="en-US" sz="1900" b="1" dirty="0" smtClean="0"/>
              <a:t>10% and 99% diffuse reflectance targets</a:t>
            </a:r>
          </a:p>
          <a:p>
            <a:pPr lvl="2" eaLnBrk="1" fontAlgn="auto" hangingPunct="1">
              <a:spcAft>
                <a:spcPts val="0"/>
              </a:spcAft>
              <a:defRPr/>
            </a:pPr>
            <a:r>
              <a:rPr lang="en-US" sz="1900" b="1" dirty="0" smtClean="0"/>
              <a:t>Solar </a:t>
            </a:r>
            <a:r>
              <a:rPr lang="en-US" sz="1900" b="1" dirty="0"/>
              <a:t>illumination</a:t>
            </a:r>
          </a:p>
          <a:p>
            <a:pPr lvl="2" eaLnBrk="1" fontAlgn="auto" hangingPunct="1">
              <a:spcAft>
                <a:spcPts val="0"/>
              </a:spcAft>
              <a:defRPr/>
            </a:pPr>
            <a:endParaRPr lang="en-US" dirty="0" smtClean="0"/>
          </a:p>
        </p:txBody>
      </p:sp>
      <p:sp>
        <p:nvSpPr>
          <p:cNvPr id="50179" name="Rectangle 22"/>
          <p:cNvSpPr>
            <a:spLocks noChangeArrowheads="1"/>
          </p:cNvSpPr>
          <p:nvPr/>
        </p:nvSpPr>
        <p:spPr bwMode="auto">
          <a:xfrm>
            <a:off x="152400" y="-31750"/>
            <a:ext cx="184150" cy="368300"/>
          </a:xfrm>
          <a:prstGeom prst="rect">
            <a:avLst/>
          </a:prstGeom>
          <a:noFill/>
          <a:ln w="9525">
            <a:noFill/>
            <a:miter lim="800000"/>
            <a:headEnd/>
            <a:tailEnd/>
          </a:ln>
          <a:effectLst/>
        </p:spPr>
        <p:txBody>
          <a:bodyPr wrap="none" anchor="ctr">
            <a:spAutoFit/>
          </a:bodyPr>
          <a:lstStyle/>
          <a:p>
            <a:endParaRPr lang="en-US" altLang="en-US"/>
          </a:p>
        </p:txBody>
      </p:sp>
      <p:pic>
        <p:nvPicPr>
          <p:cNvPr id="50180" name="Picture 8" descr="http://www.cast.uark.edu/assets/images/About_CAST/Research%20Insturments/redlake_ms3100dt.jpg"/>
          <p:cNvPicPr>
            <a:picLocks noChangeAspect="1" noChangeArrowheads="1"/>
          </p:cNvPicPr>
          <p:nvPr/>
        </p:nvPicPr>
        <p:blipFill>
          <a:blip r:embed="rId3" cstate="print"/>
          <a:srcRect/>
          <a:stretch>
            <a:fillRect/>
          </a:stretch>
        </p:blipFill>
        <p:spPr bwMode="auto">
          <a:xfrm>
            <a:off x="6584950" y="1447800"/>
            <a:ext cx="2101850" cy="1239838"/>
          </a:xfrm>
          <a:prstGeom prst="rect">
            <a:avLst/>
          </a:prstGeom>
          <a:noFill/>
          <a:ln w="9525">
            <a:noFill/>
            <a:miter lim="800000"/>
            <a:headEnd/>
            <a:tailEnd/>
          </a:ln>
        </p:spPr>
      </p:pic>
      <p:pic>
        <p:nvPicPr>
          <p:cNvPr id="14" name="Picture 13"/>
          <p:cNvPicPr>
            <a:picLocks noChangeAspect="1"/>
          </p:cNvPicPr>
          <p:nvPr/>
        </p:nvPicPr>
        <p:blipFill>
          <a:blip r:embed="rId4" cstate="print"/>
          <a:srcRect/>
          <a:stretch>
            <a:fillRect/>
          </a:stretch>
        </p:blipFill>
        <p:spPr bwMode="auto">
          <a:xfrm>
            <a:off x="3810000" y="2879725"/>
            <a:ext cx="5291138" cy="3949700"/>
          </a:xfrm>
          <a:prstGeom prst="rect">
            <a:avLst/>
          </a:prstGeom>
          <a:noFill/>
          <a:ln w="9525">
            <a:noFill/>
            <a:miter lim="800000"/>
            <a:headEnd/>
            <a:tailEnd/>
          </a:ln>
        </p:spPr>
      </p:pic>
      <p:sp>
        <p:nvSpPr>
          <p:cNvPr id="50182" name="Title 1"/>
          <p:cNvSpPr txBox="1">
            <a:spLocks/>
          </p:cNvSpPr>
          <p:nvPr/>
        </p:nvSpPr>
        <p:spPr bwMode="auto">
          <a:xfrm>
            <a:off x="152400" y="6350"/>
            <a:ext cx="8951913" cy="639763"/>
          </a:xfrm>
          <a:prstGeom prst="rect">
            <a:avLst/>
          </a:prstGeom>
          <a:noFill/>
          <a:ln w="9525">
            <a:noFill/>
            <a:miter lim="800000"/>
            <a:headEnd/>
            <a:tailEnd/>
          </a:ln>
        </p:spPr>
        <p:txBody>
          <a:bodyPr anchor="ctr"/>
          <a:lstStyle/>
          <a:p>
            <a:pPr algn="ctr"/>
            <a:r>
              <a:rPr lang="en-US" altLang="en-US" sz="3200" b="1"/>
              <a:t>Multispectral Camera</a:t>
            </a:r>
          </a:p>
        </p:txBody>
      </p:sp>
      <p:sp>
        <p:nvSpPr>
          <p:cNvPr id="13" name="Rectangle 12"/>
          <p:cNvSpPr/>
          <p:nvPr/>
        </p:nvSpPr>
        <p:spPr>
          <a:xfrm>
            <a:off x="4495800" y="3048000"/>
            <a:ext cx="4191000" cy="281940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0184" name="Content Placeholder 2"/>
          <p:cNvSpPr txBox="1">
            <a:spLocks/>
          </p:cNvSpPr>
          <p:nvPr/>
        </p:nvSpPr>
        <p:spPr bwMode="auto">
          <a:xfrm>
            <a:off x="0" y="2701925"/>
            <a:ext cx="3810000" cy="3698875"/>
          </a:xfrm>
          <a:prstGeom prst="rect">
            <a:avLst/>
          </a:prstGeom>
          <a:noFill/>
          <a:ln w="9525">
            <a:noFill/>
            <a:miter lim="800000"/>
            <a:headEnd/>
            <a:tailEnd/>
          </a:ln>
        </p:spPr>
        <p:txBody>
          <a:bodyPr/>
          <a:lstStyle/>
          <a:p>
            <a:pPr marL="342900" indent="-342900">
              <a:spcBef>
                <a:spcPct val="20000"/>
              </a:spcBef>
              <a:buFontTx/>
              <a:buChar char="•"/>
            </a:pPr>
            <a:r>
              <a:rPr lang="en-US" altLang="en-US" sz="2400"/>
              <a:t>MATLAB image analysis</a:t>
            </a:r>
          </a:p>
          <a:p>
            <a:pPr marL="742950" lvl="1" indent="-285750">
              <a:spcBef>
                <a:spcPct val="20000"/>
              </a:spcBef>
              <a:buFontTx/>
              <a:buChar char="–"/>
            </a:pPr>
            <a:r>
              <a:rPr lang="en-US" altLang="en-US"/>
              <a:t>Manually select reflectance target and leaf area</a:t>
            </a:r>
          </a:p>
          <a:p>
            <a:pPr marL="742950" lvl="1" indent="-285750">
              <a:spcBef>
                <a:spcPct val="20000"/>
              </a:spcBef>
              <a:buFontTx/>
              <a:buChar char="–"/>
            </a:pPr>
            <a:r>
              <a:rPr lang="en-US" altLang="en-US"/>
              <a:t>Leaf classification</a:t>
            </a:r>
          </a:p>
          <a:p>
            <a:pPr marL="742950" lvl="1" indent="-285750">
              <a:spcBef>
                <a:spcPct val="20000"/>
              </a:spcBef>
              <a:buFontTx/>
              <a:buChar char="–"/>
            </a:pPr>
            <a:r>
              <a:rPr lang="en-US" altLang="en-US"/>
              <a:t>Calculate NDVI per pixel</a:t>
            </a:r>
          </a:p>
          <a:p>
            <a:pPr marL="742950" lvl="1" indent="-285750">
              <a:spcBef>
                <a:spcPct val="20000"/>
              </a:spcBef>
              <a:buFontTx/>
              <a:buChar char="–"/>
            </a:pPr>
            <a:r>
              <a:rPr lang="en-US" altLang="en-US"/>
              <a:t>Filtering/thresholding</a:t>
            </a:r>
          </a:p>
          <a:p>
            <a:pPr marL="342900" indent="-342900">
              <a:spcBef>
                <a:spcPct val="20000"/>
              </a:spcBef>
              <a:buFontTx/>
              <a:buChar char="•"/>
            </a:pPr>
            <a:r>
              <a:rPr lang="en-US" altLang="en-US" sz="2400"/>
              <a:t>Significant |N| prediction models w/ low correlation</a:t>
            </a:r>
          </a:p>
          <a:p>
            <a:pPr marL="742950" lvl="1" indent="-285750">
              <a:spcBef>
                <a:spcPct val="20000"/>
              </a:spcBef>
              <a:buFontTx/>
              <a:buChar char="–"/>
            </a:pPr>
            <a:r>
              <a:rPr lang="en-US" altLang="en-US"/>
              <a:t>‘Pawnee’ for both months of study</a:t>
            </a:r>
          </a:p>
          <a:p>
            <a:pPr marL="742950" lvl="1" indent="-285750">
              <a:spcBef>
                <a:spcPct val="20000"/>
              </a:spcBef>
              <a:buFontTx/>
              <a:buChar char="–"/>
            </a:pPr>
            <a:r>
              <a:rPr lang="en-US" altLang="en-US"/>
              <a:t>‘Kanza’ for September only</a:t>
            </a:r>
          </a:p>
          <a:p>
            <a:pPr marL="742950" lvl="1" indent="-285750">
              <a:spcBef>
                <a:spcPct val="20000"/>
              </a:spcBef>
              <a:buFontTx/>
              <a:buChar char="–"/>
            </a:pPr>
            <a:r>
              <a:rPr lang="en-US" altLang="en-US"/>
              <a:t>21% &lt; R</a:t>
            </a:r>
            <a:r>
              <a:rPr lang="en-US" altLang="en-US" baseline="30000"/>
              <a:t>2</a:t>
            </a:r>
            <a:r>
              <a:rPr lang="en-US" altLang="en-US"/>
              <a:t> &lt; 51%</a:t>
            </a:r>
          </a:p>
          <a:p>
            <a:pPr marL="342900" indent="-342900">
              <a:spcBef>
                <a:spcPct val="20000"/>
              </a:spcBef>
              <a:buFontTx/>
              <a:buChar char="•"/>
            </a:pPr>
            <a:endParaRPr lang="en-US" altLang="en-US" sz="2400"/>
          </a:p>
          <a:p>
            <a:pPr marL="742950" lvl="1" indent="-285750">
              <a:spcBef>
                <a:spcPct val="20000"/>
              </a:spcBef>
              <a:buFontTx/>
              <a:buChar char="–"/>
            </a:pPr>
            <a:endParaRPr lang="en-US" altLang="en-US" sz="2000"/>
          </a:p>
          <a:p>
            <a:pPr marL="742950" lvl="1" indent="-285750">
              <a:spcBef>
                <a:spcPct val="20000"/>
              </a:spcBef>
              <a:buFontTx/>
              <a:buChar char="–"/>
            </a:pPr>
            <a:endParaRPr lang="en-US" altLang="en-US" sz="2000"/>
          </a:p>
          <a:p>
            <a:pPr marL="342900" indent="-342900">
              <a:spcBef>
                <a:spcPct val="20000"/>
              </a:spcBef>
              <a:buFontTx/>
              <a:buChar char="•"/>
            </a:pPr>
            <a:endParaRPr lang="en-US" altLang="en-US" sz="2400"/>
          </a:p>
          <a:p>
            <a:pPr marL="342900" indent="-342900">
              <a:spcBef>
                <a:spcPct val="20000"/>
              </a:spcBef>
              <a:buFontTx/>
              <a:buChar char="•"/>
            </a:pPr>
            <a:endParaRPr lang="en-US" altLang="en-US" sz="2400"/>
          </a:p>
          <a:p>
            <a:pPr marL="342900" indent="-342900">
              <a:spcBef>
                <a:spcPct val="20000"/>
              </a:spcBef>
              <a:buFontTx/>
              <a:buChar char="•"/>
            </a:pPr>
            <a:endParaRPr lang="en-US" altLang="en-US"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0"/>
            <a:ext cx="5029200" cy="639763"/>
          </a:xfrm>
        </p:spPr>
        <p:txBody>
          <a:bodyPr rtlCol="0">
            <a:normAutofit fontScale="90000"/>
          </a:bodyPr>
          <a:lstStyle/>
          <a:p>
            <a:pPr eaLnBrk="1" fontAlgn="auto" hangingPunct="1">
              <a:spcAft>
                <a:spcPts val="0"/>
              </a:spcAft>
              <a:defRPr/>
            </a:pPr>
            <a:r>
              <a:rPr lang="en-US" sz="4000" b="1" dirty="0" smtClean="0"/>
              <a:t>Results</a:t>
            </a:r>
            <a:endParaRPr lang="en-US" sz="4000" b="1" dirty="0"/>
          </a:p>
        </p:txBody>
      </p:sp>
      <p:sp>
        <p:nvSpPr>
          <p:cNvPr id="51203" name="Content Placeholder 2"/>
          <p:cNvSpPr>
            <a:spLocks noGrp="1"/>
          </p:cNvSpPr>
          <p:nvPr>
            <p:ph idx="1"/>
          </p:nvPr>
        </p:nvSpPr>
        <p:spPr>
          <a:xfrm>
            <a:off x="0" y="685800"/>
            <a:ext cx="8915400" cy="3314700"/>
          </a:xfrm>
        </p:spPr>
        <p:txBody>
          <a:bodyPr/>
          <a:lstStyle/>
          <a:p>
            <a:pPr lvl="1" eaLnBrk="1" hangingPunct="1"/>
            <a:r>
              <a:rPr lang="en-US" altLang="en-US" smtClean="0"/>
              <a:t> Useful prediction of |N| for ‘Maramec’ and ‘Pawnee’</a:t>
            </a:r>
          </a:p>
          <a:p>
            <a:pPr lvl="1" eaLnBrk="1" hangingPunct="1"/>
            <a:r>
              <a:rPr lang="en-US" altLang="en-US" smtClean="0"/>
              <a:t> ‘Kanza’ for June and October only</a:t>
            </a:r>
          </a:p>
          <a:p>
            <a:pPr lvl="1" eaLnBrk="1" hangingPunct="1"/>
            <a:r>
              <a:rPr lang="en-US" altLang="en-US" smtClean="0"/>
              <a:t>Insignificant correlation for newly emerged leaves (May)</a:t>
            </a:r>
          </a:p>
          <a:p>
            <a:pPr lvl="1" eaLnBrk="1" hangingPunct="1"/>
            <a:r>
              <a:rPr lang="en-US" altLang="en-US" smtClean="0"/>
              <a:t> Medium correlations  </a:t>
            </a:r>
            <a:r>
              <a:rPr lang="en-US" altLang="en-US" sz="2400" smtClean="0"/>
              <a:t>(39% &lt; R</a:t>
            </a:r>
            <a:r>
              <a:rPr lang="en-US" altLang="en-US" sz="2400" baseline="30000" smtClean="0"/>
              <a:t>2</a:t>
            </a:r>
            <a:r>
              <a:rPr lang="en-US" altLang="en-US" sz="2400" smtClean="0"/>
              <a:t> &lt; 87%)</a:t>
            </a:r>
            <a:endParaRPr lang="en-US" altLang="en-US" smtClean="0"/>
          </a:p>
          <a:p>
            <a:pPr lvl="1" eaLnBrk="1" hangingPunct="1"/>
            <a:r>
              <a:rPr lang="en-US" altLang="en-US" smtClean="0"/>
              <a:t> Typical results</a:t>
            </a:r>
            <a:r>
              <a:rPr lang="en-US" altLang="en-US" sz="2400" smtClean="0"/>
              <a:t>:</a:t>
            </a:r>
          </a:p>
        </p:txBody>
      </p:sp>
      <p:pic>
        <p:nvPicPr>
          <p:cNvPr id="51204" name="Chart 7"/>
          <p:cNvPicPr>
            <a:picLocks noChangeAspect="1" noChangeArrowheads="1"/>
          </p:cNvPicPr>
          <p:nvPr/>
        </p:nvPicPr>
        <p:blipFill>
          <a:blip r:embed="rId3" cstate="print"/>
          <a:srcRect/>
          <a:stretch>
            <a:fillRect/>
          </a:stretch>
        </p:blipFill>
        <p:spPr bwMode="auto">
          <a:xfrm>
            <a:off x="1524000" y="3829050"/>
            <a:ext cx="6130925" cy="2490788"/>
          </a:xfrm>
          <a:prstGeom prst="rect">
            <a:avLst/>
          </a:prstGeom>
          <a:noFill/>
          <a:ln w="9525">
            <a:noFill/>
            <a:miter lim="800000"/>
            <a:headEnd/>
            <a:tailEnd/>
          </a:ln>
        </p:spPr>
      </p:pic>
      <p:sp>
        <p:nvSpPr>
          <p:cNvPr id="51205" name="Rectangle 8"/>
          <p:cNvSpPr>
            <a:spLocks noChangeArrowheads="1"/>
          </p:cNvSpPr>
          <p:nvPr/>
        </p:nvSpPr>
        <p:spPr bwMode="auto">
          <a:xfrm>
            <a:off x="2971800" y="6286500"/>
            <a:ext cx="3392488" cy="369888"/>
          </a:xfrm>
          <a:prstGeom prst="rect">
            <a:avLst/>
          </a:prstGeom>
          <a:noFill/>
          <a:ln w="9525">
            <a:noFill/>
            <a:miter lim="800000"/>
            <a:headEnd/>
            <a:tailEnd/>
          </a:ln>
        </p:spPr>
        <p:txBody>
          <a:bodyPr wrap="none">
            <a:spAutoFit/>
          </a:bodyPr>
          <a:lstStyle/>
          <a:p>
            <a:r>
              <a:rPr lang="en-US" altLang="en-US" b="1"/>
              <a:t>SPAD value (mean of 10 readings)</a:t>
            </a:r>
            <a:endParaRPr lang="en-US" alt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www.hortla.okstate.edu/pecan/images/pvariety.jpg"/>
          <p:cNvPicPr>
            <a:picLocks noChangeAspect="1" noChangeArrowheads="1"/>
          </p:cNvPicPr>
          <p:nvPr/>
        </p:nvPicPr>
        <p:blipFill>
          <a:blip r:embed="rId2" cstate="print">
            <a:lum bright="26000" contrast="-48000"/>
          </a:blip>
          <a:srcRect/>
          <a:stretch>
            <a:fillRect/>
          </a:stretch>
        </p:blipFill>
        <p:spPr bwMode="auto">
          <a:xfrm>
            <a:off x="0" y="0"/>
            <a:ext cx="9144000" cy="6858000"/>
          </a:xfrm>
          <a:prstGeom prst="rect">
            <a:avLst/>
          </a:prstGeom>
          <a:noFill/>
          <a:ln w="9525">
            <a:noFill/>
            <a:miter lim="800000"/>
            <a:headEnd/>
            <a:tailEnd/>
          </a:ln>
        </p:spPr>
      </p:pic>
      <p:sp>
        <p:nvSpPr>
          <p:cNvPr id="58371" name="TextBox 8"/>
          <p:cNvSpPr txBox="1">
            <a:spLocks noChangeArrowheads="1"/>
          </p:cNvSpPr>
          <p:nvPr/>
        </p:nvSpPr>
        <p:spPr bwMode="auto">
          <a:xfrm>
            <a:off x="665163" y="325438"/>
            <a:ext cx="7696200" cy="6207125"/>
          </a:xfrm>
          <a:prstGeom prst="rect">
            <a:avLst/>
          </a:prstGeom>
          <a:noFill/>
          <a:ln w="9525">
            <a:noFill/>
            <a:miter lim="800000"/>
            <a:headEnd/>
            <a:tailEnd/>
          </a:ln>
        </p:spPr>
        <p:txBody>
          <a:bodyPr>
            <a:spAutoFit/>
          </a:bodyPr>
          <a:lstStyle/>
          <a:p>
            <a:pPr>
              <a:spcAft>
                <a:spcPts val="2400"/>
              </a:spcAft>
            </a:pPr>
            <a:r>
              <a:rPr lang="en-US" altLang="en-US" sz="3600" b="1" dirty="0"/>
              <a:t>Initial research has been done.</a:t>
            </a:r>
          </a:p>
          <a:p>
            <a:pPr>
              <a:spcAft>
                <a:spcPts val="2400"/>
              </a:spcAft>
            </a:pPr>
            <a:r>
              <a:rPr lang="en-US" altLang="en-US" sz="3600" b="1" dirty="0"/>
              <a:t>Proof of concept demonstrated.</a:t>
            </a:r>
          </a:p>
          <a:p>
            <a:pPr>
              <a:spcAft>
                <a:spcPts val="2400"/>
              </a:spcAft>
            </a:pPr>
            <a:r>
              <a:rPr lang="en-US" altLang="en-US" sz="3600" b="1" dirty="0"/>
              <a:t>Additional funding needed to further develop and refine the concepts.</a:t>
            </a:r>
          </a:p>
          <a:p>
            <a:pPr>
              <a:spcAft>
                <a:spcPts val="2400"/>
              </a:spcAft>
            </a:pPr>
            <a:r>
              <a:rPr lang="en-US" altLang="en-US" sz="3600" b="1" dirty="0"/>
              <a:t>Private industry involvement required.</a:t>
            </a:r>
          </a:p>
          <a:p>
            <a:pPr>
              <a:lnSpc>
                <a:spcPct val="90000"/>
              </a:lnSpc>
              <a:spcAft>
                <a:spcPts val="600"/>
              </a:spcAft>
            </a:pPr>
            <a:r>
              <a:rPr lang="en-US" altLang="en-US" sz="3600" b="1" dirty="0"/>
              <a:t>Future </a:t>
            </a:r>
            <a:r>
              <a:rPr lang="en-US" altLang="en-US" sz="3600" b="1" dirty="0" smtClean="0"/>
              <a:t>precision </a:t>
            </a:r>
            <a:r>
              <a:rPr lang="en-US" altLang="en-US" sz="3600" b="1" dirty="0" err="1" smtClean="0"/>
              <a:t>ag</a:t>
            </a:r>
            <a:r>
              <a:rPr lang="en-US" altLang="en-US" sz="3600" b="1" dirty="0" smtClean="0"/>
              <a:t> research </a:t>
            </a:r>
            <a:r>
              <a:rPr lang="en-US" altLang="en-US" sz="3600" b="1" dirty="0"/>
              <a:t>areas</a:t>
            </a:r>
          </a:p>
          <a:p>
            <a:pPr>
              <a:lnSpc>
                <a:spcPct val="90000"/>
              </a:lnSpc>
              <a:spcAft>
                <a:spcPts val="600"/>
              </a:spcAft>
            </a:pPr>
            <a:r>
              <a:rPr lang="en-US" altLang="en-US" sz="3600" b="1" dirty="0"/>
              <a:t>	</a:t>
            </a:r>
            <a:r>
              <a:rPr lang="en-US" altLang="en-US" sz="2800" b="1" dirty="0"/>
              <a:t>Unmanned aircraft (UAVs)</a:t>
            </a:r>
          </a:p>
          <a:p>
            <a:pPr>
              <a:lnSpc>
                <a:spcPct val="90000"/>
              </a:lnSpc>
              <a:spcAft>
                <a:spcPts val="600"/>
              </a:spcAft>
            </a:pPr>
            <a:r>
              <a:rPr lang="en-US" altLang="en-US" sz="3600" b="1" dirty="0"/>
              <a:t>	</a:t>
            </a:r>
            <a:r>
              <a:rPr lang="en-US" altLang="en-US" sz="2800" b="1" dirty="0"/>
              <a:t>THz sensing</a:t>
            </a:r>
          </a:p>
          <a:p>
            <a:pPr>
              <a:lnSpc>
                <a:spcPct val="90000"/>
              </a:lnSpc>
              <a:spcAft>
                <a:spcPts val="600"/>
              </a:spcAft>
            </a:pPr>
            <a:r>
              <a:rPr lang="en-US" altLang="en-US" sz="2800" b="1" dirty="0"/>
              <a:t>	Wide area soil moisture sensing</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3" descr="IM000538"/>
          <p:cNvPicPr>
            <a:picLocks noGrp="1" noChangeAspect="1" noChangeArrowheads="1"/>
          </p:cNvPicPr>
          <p:nvPr>
            <p:ph sz="half" idx="1"/>
          </p:nvPr>
        </p:nvPicPr>
        <p:blipFill>
          <a:blip r:embed="rId2" cstate="print"/>
          <a:srcRect/>
          <a:stretch>
            <a:fillRect/>
          </a:stretch>
        </p:blipFill>
        <p:spPr>
          <a:xfrm>
            <a:off x="533400" y="609600"/>
            <a:ext cx="4038600" cy="3028950"/>
          </a:xfrm>
          <a:noFill/>
        </p:spPr>
      </p:pic>
      <p:pic>
        <p:nvPicPr>
          <p:cNvPr id="64515" name="Picture 4" descr="good1"/>
          <p:cNvPicPr>
            <a:picLocks noGrp="1" noChangeAspect="1" noChangeArrowheads="1"/>
          </p:cNvPicPr>
          <p:nvPr>
            <p:ph sz="quarter" idx="2"/>
          </p:nvPr>
        </p:nvPicPr>
        <p:blipFill>
          <a:blip r:embed="rId3" cstate="print"/>
          <a:srcRect/>
          <a:stretch>
            <a:fillRect/>
          </a:stretch>
        </p:blipFill>
        <p:spPr>
          <a:xfrm>
            <a:off x="4748716" y="609600"/>
            <a:ext cx="3992059" cy="2978150"/>
          </a:xfrm>
          <a:noFill/>
        </p:spPr>
      </p:pic>
      <p:pic>
        <p:nvPicPr>
          <p:cNvPr id="64516" name="Picture 6" descr="lastponca"/>
          <p:cNvPicPr>
            <a:picLocks noGrp="1" noChangeAspect="1" noChangeArrowheads="1"/>
          </p:cNvPicPr>
          <p:nvPr>
            <p:ph sz="quarter" idx="3"/>
          </p:nvPr>
        </p:nvPicPr>
        <p:blipFill>
          <a:blip r:embed="rId4" cstate="print"/>
          <a:srcRect/>
          <a:stretch>
            <a:fillRect/>
          </a:stretch>
        </p:blipFill>
        <p:spPr>
          <a:xfrm>
            <a:off x="4867275" y="3886200"/>
            <a:ext cx="3819525" cy="2851150"/>
          </a:xfrm>
          <a:noFill/>
        </p:spPr>
      </p:pic>
      <p:sp>
        <p:nvSpPr>
          <p:cNvPr id="6" name="Rectangle 11"/>
          <p:cNvSpPr>
            <a:spLocks noChangeArrowheads="1"/>
          </p:cNvSpPr>
          <p:nvPr/>
        </p:nvSpPr>
        <p:spPr bwMode="auto">
          <a:xfrm>
            <a:off x="609600" y="3749189"/>
            <a:ext cx="3692896" cy="369332"/>
          </a:xfrm>
          <a:prstGeom prst="rect">
            <a:avLst/>
          </a:prstGeom>
          <a:noFill/>
          <a:ln w="9525">
            <a:noFill/>
            <a:miter lim="800000"/>
            <a:headEnd/>
            <a:tailEnd/>
          </a:ln>
          <a:effectLst/>
        </p:spPr>
        <p:txBody>
          <a:bodyPr wrap="square" anchor="ctr">
            <a:spAutoFit/>
          </a:bodyPr>
          <a:lstStyle/>
          <a:p>
            <a:pPr>
              <a:defRPr/>
            </a:pPr>
            <a:r>
              <a:rPr lang="en-US" b="1" dirty="0">
                <a:latin typeface="Arial" pitchFamily="34" charset="0"/>
              </a:rPr>
              <a:t>Multi-Spectral Crop Sensing</a:t>
            </a:r>
          </a:p>
        </p:txBody>
      </p:sp>
      <p:pic>
        <p:nvPicPr>
          <p:cNvPr id="64518" name="Picture 7" descr="Picture 008"/>
          <p:cNvPicPr>
            <a:picLocks noChangeAspect="1" noChangeArrowheads="1"/>
          </p:cNvPicPr>
          <p:nvPr/>
        </p:nvPicPr>
        <p:blipFill>
          <a:blip r:embed="rId5" cstate="print"/>
          <a:srcRect/>
          <a:stretch>
            <a:fillRect/>
          </a:stretch>
        </p:blipFill>
        <p:spPr bwMode="auto">
          <a:xfrm>
            <a:off x="381000" y="4114800"/>
            <a:ext cx="4114800" cy="2630487"/>
          </a:xfrm>
          <a:prstGeom prst="rect">
            <a:avLst/>
          </a:prstGeom>
          <a:noFill/>
          <a:ln w="9525">
            <a:noFill/>
            <a:miter lim="800000"/>
            <a:headEnd/>
            <a:tailEnd/>
          </a:ln>
        </p:spPr>
      </p:pic>
      <p:sp>
        <p:nvSpPr>
          <p:cNvPr id="8" name="Rectangle 8"/>
          <p:cNvSpPr>
            <a:spLocks noGrp="1" noRot="1" noChangeArrowheads="1"/>
          </p:cNvSpPr>
          <p:nvPr>
            <p:ph type="title"/>
          </p:nvPr>
        </p:nvSpPr>
        <p:spPr>
          <a:xfrm>
            <a:off x="457200" y="1"/>
            <a:ext cx="8504238" cy="609600"/>
          </a:xfrm>
        </p:spPr>
        <p:txBody>
          <a:bodyPr/>
          <a:lstStyle/>
          <a:p>
            <a:pPr algn="ctr" eaLnBrk="1" hangingPunct="1">
              <a:defRPr/>
            </a:pPr>
            <a:r>
              <a:rPr lang="en-US" sz="2800" b="1" dirty="0" smtClean="0">
                <a:latin typeface="Arial" pitchFamily="34" charset="0"/>
                <a:cs typeface="Arial" pitchFamily="34" charset="0"/>
              </a:rPr>
              <a:t>Precision Ag Research at OSU</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0"/>
            <a:ext cx="8001000" cy="1279525"/>
          </a:xfrm>
        </p:spPr>
        <p:txBody>
          <a:bodyPr/>
          <a:lstStyle/>
          <a:p>
            <a:pPr algn="ctr" eaLnBrk="1" hangingPunct="1">
              <a:defRPr/>
            </a:pPr>
            <a:r>
              <a:rPr lang="en-US" sz="2800" b="1" dirty="0" smtClean="0">
                <a:latin typeface="Arial" pitchFamily="34" charset="0"/>
                <a:cs typeface="Arial" pitchFamily="34" charset="0"/>
              </a:rPr>
              <a:t>NDVI of OSU Experiment Station </a:t>
            </a:r>
            <a:br>
              <a:rPr lang="en-US" sz="2800" b="1" dirty="0" smtClean="0">
                <a:latin typeface="Arial" pitchFamily="34" charset="0"/>
                <a:cs typeface="Arial" pitchFamily="34" charset="0"/>
              </a:rPr>
            </a:br>
            <a:r>
              <a:rPr lang="en-US" sz="2000" b="1" dirty="0" smtClean="0">
                <a:latin typeface="Arial" pitchFamily="34" charset="0"/>
                <a:cs typeface="Arial" pitchFamily="34" charset="0"/>
              </a:rPr>
              <a:t>1m  Resolution</a:t>
            </a:r>
            <a:endParaRPr lang="en-US" b="1" dirty="0" smtClean="0">
              <a:latin typeface="Arial" pitchFamily="34" charset="0"/>
              <a:cs typeface="Arial" pitchFamily="34" charset="0"/>
            </a:endParaRPr>
          </a:p>
        </p:txBody>
      </p:sp>
      <p:pic>
        <p:nvPicPr>
          <p:cNvPr id="65539" name="Picture 3" descr="1NDVI"/>
          <p:cNvPicPr>
            <a:picLocks noChangeAspect="1" noChangeArrowheads="1"/>
          </p:cNvPicPr>
          <p:nvPr/>
        </p:nvPicPr>
        <p:blipFill>
          <a:blip r:embed="rId2" cstate="print"/>
          <a:srcRect/>
          <a:stretch>
            <a:fillRect/>
          </a:stretch>
        </p:blipFill>
        <p:spPr bwMode="auto">
          <a:xfrm>
            <a:off x="1006475" y="1235075"/>
            <a:ext cx="7223125" cy="5372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365125" y="0"/>
            <a:ext cx="8413750" cy="1600200"/>
          </a:xfrm>
        </p:spPr>
        <p:txBody>
          <a:bodyPr/>
          <a:lstStyle/>
          <a:p>
            <a:pPr algn="ctr" eaLnBrk="1" hangingPunct="1">
              <a:defRPr/>
            </a:pPr>
            <a:r>
              <a:rPr lang="en-US" sz="2800" b="1" dirty="0" smtClean="0">
                <a:latin typeface="Arial" pitchFamily="34" charset="0"/>
                <a:cs typeface="Arial" pitchFamily="34" charset="0"/>
              </a:rPr>
              <a:t>False Color </a:t>
            </a:r>
            <a:r>
              <a:rPr lang="en-US" sz="2400" b="1" dirty="0" smtClean="0">
                <a:latin typeface="Arial" pitchFamily="34" charset="0"/>
                <a:cs typeface="Arial" pitchFamily="34" charset="0"/>
              </a:rPr>
              <a:t>(green, red, NIR) </a:t>
            </a:r>
            <a:r>
              <a:rPr lang="en-US" sz="2800" b="1" dirty="0" smtClean="0">
                <a:latin typeface="Arial" pitchFamily="34" charset="0"/>
                <a:cs typeface="Arial" pitchFamily="34" charset="0"/>
              </a:rPr>
              <a:t>Image</a:t>
            </a:r>
            <a:br>
              <a:rPr lang="en-US" sz="2800" b="1" dirty="0" smtClean="0">
                <a:latin typeface="Arial" pitchFamily="34" charset="0"/>
                <a:cs typeface="Arial" pitchFamily="34" charset="0"/>
              </a:rPr>
            </a:br>
            <a:r>
              <a:rPr lang="en-US" sz="2800" b="1" dirty="0" smtClean="0">
                <a:latin typeface="Arial" pitchFamily="34" charset="0"/>
                <a:cs typeface="Arial" pitchFamily="34" charset="0"/>
              </a:rPr>
              <a:t> &lt; 1 m Resolution</a:t>
            </a:r>
            <a:r>
              <a:rPr lang="en-US" sz="2400" b="1" dirty="0" smtClean="0">
                <a:latin typeface="Arial" pitchFamily="34" charset="0"/>
                <a:cs typeface="Arial" pitchFamily="34" charset="0"/>
              </a:rPr>
              <a:t> - Raw Radiometric Data</a:t>
            </a:r>
            <a:br>
              <a:rPr lang="en-US" sz="2400" b="1" dirty="0" smtClean="0">
                <a:latin typeface="Arial" pitchFamily="34" charset="0"/>
                <a:cs typeface="Arial" pitchFamily="34" charset="0"/>
              </a:rPr>
            </a:br>
            <a:r>
              <a:rPr lang="en-US" sz="1800" b="1" dirty="0" smtClean="0">
                <a:latin typeface="Arial" pitchFamily="34" charset="0"/>
                <a:cs typeface="Arial" pitchFamily="34" charset="0"/>
              </a:rPr>
              <a:t>(Courtesy F. </a:t>
            </a:r>
            <a:r>
              <a:rPr lang="en-US" sz="1800" b="1" dirty="0" err="1" smtClean="0">
                <a:latin typeface="Arial" pitchFamily="34" charset="0"/>
                <a:cs typeface="Arial" pitchFamily="34" charset="0"/>
              </a:rPr>
              <a:t>Schiebe</a:t>
            </a:r>
            <a:r>
              <a:rPr lang="en-US" sz="1800" b="1" dirty="0" smtClean="0">
                <a:latin typeface="Arial" pitchFamily="34" charset="0"/>
                <a:cs typeface="Arial" pitchFamily="34" charset="0"/>
              </a:rPr>
              <a:t>,   SST Software)</a:t>
            </a:r>
          </a:p>
        </p:txBody>
      </p:sp>
      <p:pic>
        <p:nvPicPr>
          <p:cNvPr id="66563" name="Picture 3" descr="sbir 112"/>
          <p:cNvPicPr>
            <a:picLocks noChangeAspect="1" noChangeArrowheads="1"/>
          </p:cNvPicPr>
          <p:nvPr/>
        </p:nvPicPr>
        <p:blipFill>
          <a:blip r:embed="rId2" cstate="print"/>
          <a:srcRect/>
          <a:stretch>
            <a:fillRect/>
          </a:stretch>
        </p:blipFill>
        <p:spPr bwMode="auto">
          <a:xfrm>
            <a:off x="1096963" y="1676400"/>
            <a:ext cx="6675437" cy="5016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5" descr="cc22"/>
          <p:cNvPicPr>
            <a:picLocks noChangeAspect="1" noChangeArrowheads="1"/>
          </p:cNvPicPr>
          <p:nvPr/>
        </p:nvPicPr>
        <p:blipFill>
          <a:blip r:embed="rId2" cstate="print"/>
          <a:srcRect/>
          <a:stretch>
            <a:fillRect/>
          </a:stretch>
        </p:blipFill>
        <p:spPr bwMode="auto">
          <a:xfrm>
            <a:off x="914400" y="3978275"/>
            <a:ext cx="3048000" cy="2879725"/>
          </a:xfrm>
          <a:prstGeom prst="rect">
            <a:avLst/>
          </a:prstGeom>
          <a:noFill/>
          <a:ln w="9525">
            <a:noFill/>
            <a:miter lim="800000"/>
            <a:headEnd/>
            <a:tailEnd/>
          </a:ln>
        </p:spPr>
      </p:pic>
      <p:pic>
        <p:nvPicPr>
          <p:cNvPr id="67587" name="Picture 6"/>
          <p:cNvPicPr>
            <a:picLocks noChangeAspect="1" noChangeArrowheads="1"/>
          </p:cNvPicPr>
          <p:nvPr/>
        </p:nvPicPr>
        <p:blipFill>
          <a:blip r:embed="rId3" cstate="print"/>
          <a:srcRect r="3835" b="4645"/>
          <a:stretch>
            <a:fillRect/>
          </a:stretch>
        </p:blipFill>
        <p:spPr bwMode="auto">
          <a:xfrm rot="5400000">
            <a:off x="5133975" y="14288"/>
            <a:ext cx="4024313" cy="3995737"/>
          </a:xfrm>
          <a:prstGeom prst="rect">
            <a:avLst/>
          </a:prstGeom>
          <a:noFill/>
          <a:ln w="9525">
            <a:noFill/>
            <a:miter lim="800000"/>
            <a:headEnd/>
            <a:tailEnd/>
          </a:ln>
        </p:spPr>
      </p:pic>
      <p:sp>
        <p:nvSpPr>
          <p:cNvPr id="28680" name="Text Box 8"/>
          <p:cNvSpPr txBox="1">
            <a:spLocks noChangeArrowheads="1"/>
          </p:cNvSpPr>
          <p:nvPr/>
        </p:nvSpPr>
        <p:spPr bwMode="auto">
          <a:xfrm>
            <a:off x="4997450" y="3429000"/>
            <a:ext cx="3514295" cy="400110"/>
          </a:xfrm>
          <a:prstGeom prst="rect">
            <a:avLst/>
          </a:prstGeom>
          <a:noFill/>
          <a:ln w="9525">
            <a:noFill/>
            <a:miter lim="800000"/>
            <a:headEnd/>
            <a:tailEnd/>
          </a:ln>
          <a:effectLst/>
        </p:spPr>
        <p:txBody>
          <a:bodyPr wrap="none">
            <a:spAutoFit/>
          </a:bodyPr>
          <a:lstStyle/>
          <a:p>
            <a:pPr eaLnBrk="0" hangingPunct="0">
              <a:defRPr/>
            </a:pPr>
            <a:r>
              <a:rPr lang="en-US" sz="2000" b="1" dirty="0">
                <a:latin typeface="Arial" pitchFamily="34" charset="0"/>
              </a:rPr>
              <a:t>Automated Weed Detection</a:t>
            </a:r>
          </a:p>
        </p:txBody>
      </p:sp>
      <p:pic>
        <p:nvPicPr>
          <p:cNvPr id="67589" name="Picture 16" descr="210 kg ha"/>
          <p:cNvPicPr>
            <a:picLocks noChangeAspect="1" noChangeArrowheads="1"/>
          </p:cNvPicPr>
          <p:nvPr/>
        </p:nvPicPr>
        <p:blipFill>
          <a:blip r:embed="rId4" cstate="print"/>
          <a:srcRect/>
          <a:stretch>
            <a:fillRect/>
          </a:stretch>
        </p:blipFill>
        <p:spPr bwMode="auto">
          <a:xfrm>
            <a:off x="5576888" y="4008438"/>
            <a:ext cx="3567112" cy="2849562"/>
          </a:xfrm>
          <a:prstGeom prst="rect">
            <a:avLst/>
          </a:prstGeom>
          <a:noFill/>
          <a:ln w="9525">
            <a:noFill/>
            <a:miter lim="800000"/>
            <a:headEnd/>
            <a:tailEnd/>
          </a:ln>
        </p:spPr>
      </p:pic>
      <p:pic>
        <p:nvPicPr>
          <p:cNvPr id="67590" name="Picture 13" descr="IM000240"/>
          <p:cNvPicPr>
            <a:picLocks noChangeAspect="1" noChangeArrowheads="1"/>
          </p:cNvPicPr>
          <p:nvPr/>
        </p:nvPicPr>
        <p:blipFill>
          <a:blip r:embed="rId5" cstate="print"/>
          <a:srcRect t="5943"/>
          <a:stretch>
            <a:fillRect/>
          </a:stretch>
        </p:blipFill>
        <p:spPr bwMode="auto">
          <a:xfrm>
            <a:off x="365125" y="777875"/>
            <a:ext cx="4403725" cy="3095625"/>
          </a:xfrm>
          <a:prstGeom prst="rect">
            <a:avLst/>
          </a:prstGeom>
          <a:noFill/>
          <a:ln w="9525">
            <a:noFill/>
            <a:miter lim="800000"/>
            <a:headEnd/>
            <a:tailEnd/>
          </a:ln>
        </p:spPr>
      </p:pic>
      <p:sp>
        <p:nvSpPr>
          <p:cNvPr id="12" name="Rectangle 8"/>
          <p:cNvSpPr txBox="1">
            <a:spLocks noRot="1" noChangeArrowheads="1"/>
          </p:cNvSpPr>
          <p:nvPr/>
        </p:nvSpPr>
        <p:spPr>
          <a:xfrm>
            <a:off x="457200" y="136525"/>
            <a:ext cx="8504238" cy="641350"/>
          </a:xfrm>
          <a:prstGeom prst="rect">
            <a:avLst/>
          </a:prstGeom>
        </p:spPr>
        <p:txBody>
          <a:bodyPr/>
          <a:lstStyle/>
          <a:p>
            <a:pPr algn="ctr">
              <a:defRPr/>
            </a:pPr>
            <a:r>
              <a:rPr lang="en-US" sz="2800" b="1" kern="0" dirty="0">
                <a:latin typeface="Arial" pitchFamily="34" charset="0"/>
                <a:ea typeface="+mj-ea"/>
              </a:rPr>
              <a:t>Other Precision Ag Research at OSU</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10243" name="Content Placeholder 2"/>
          <p:cNvSpPr>
            <a:spLocks noGrp="1"/>
          </p:cNvSpPr>
          <p:nvPr>
            <p:ph idx="1"/>
          </p:nvPr>
        </p:nvSpPr>
        <p:spPr>
          <a:xfrm>
            <a:off x="209550" y="838200"/>
            <a:ext cx="8782050" cy="5791200"/>
          </a:xfrm>
        </p:spPr>
        <p:txBody>
          <a:bodyPr/>
          <a:lstStyle/>
          <a:p>
            <a:pPr>
              <a:spcBef>
                <a:spcPct val="0"/>
              </a:spcBef>
              <a:spcAft>
                <a:spcPts val="1200"/>
              </a:spcAft>
            </a:pPr>
            <a:r>
              <a:rPr lang="en-US" altLang="en-US" b="1" smtClean="0"/>
              <a:t>Pecans</a:t>
            </a:r>
            <a:r>
              <a:rPr lang="en-US" altLang="en-US" sz="2800" b="1" smtClean="0"/>
              <a:t>  </a:t>
            </a:r>
            <a:r>
              <a:rPr lang="en-US" altLang="en-US" sz="2400" b="1" smtClean="0"/>
              <a:t>(</a:t>
            </a:r>
            <a:r>
              <a:rPr lang="en-US" altLang="en-US" sz="2400" b="1" i="1" smtClean="0"/>
              <a:t>Carya illinoensis</a:t>
            </a:r>
            <a:r>
              <a:rPr lang="en-US" altLang="en-US" sz="2400" b="1" smtClean="0"/>
              <a:t>)  </a:t>
            </a:r>
            <a:r>
              <a:rPr lang="en-US" altLang="en-US" sz="2800" b="1" smtClean="0"/>
              <a:t>are the only major cultivated nut </a:t>
            </a:r>
            <a:r>
              <a:rPr lang="en-US" altLang="en-US" sz="2800" b="1" u="sng" smtClean="0"/>
              <a:t>native</a:t>
            </a:r>
            <a:r>
              <a:rPr lang="en-US" altLang="en-US" sz="2800" b="1" smtClean="0"/>
              <a:t> to the United States.   </a:t>
            </a:r>
          </a:p>
          <a:p>
            <a:pPr>
              <a:spcBef>
                <a:spcPct val="0"/>
              </a:spcBef>
              <a:spcAft>
                <a:spcPts val="1200"/>
              </a:spcAft>
            </a:pPr>
            <a:r>
              <a:rPr lang="en-US" altLang="en-US" sz="2800" b="1" smtClean="0"/>
              <a:t>They are an important cash crop dispersed throughout the southern and southwestern states.   </a:t>
            </a:r>
            <a:r>
              <a:rPr lang="en-US" altLang="en-US" sz="2000" b="1" smtClean="0"/>
              <a:t>(USDA, 2003)  </a:t>
            </a:r>
            <a:endParaRPr lang="en-US" altLang="en-US" sz="2800" b="1" smtClean="0"/>
          </a:p>
          <a:p>
            <a:pPr>
              <a:spcBef>
                <a:spcPct val="0"/>
              </a:spcBef>
              <a:spcAft>
                <a:spcPts val="1200"/>
              </a:spcAft>
            </a:pPr>
            <a:r>
              <a:rPr lang="en-US" altLang="en-US" sz="2800" b="1" smtClean="0"/>
              <a:t>In 2012,  the U.S. pecan crop totaled 302.8 million pounds or 151,400 tons,  with a value of $476.8 million.  </a:t>
            </a:r>
          </a:p>
          <a:p>
            <a:pPr>
              <a:spcBef>
                <a:spcPct val="0"/>
              </a:spcBef>
              <a:spcAft>
                <a:spcPts val="1200"/>
              </a:spcAft>
            </a:pPr>
            <a:r>
              <a:rPr lang="en-US" altLang="en-US" sz="2800" b="1" smtClean="0"/>
              <a:t>Commercial pecan production was reported in 14 states,  and overall the United States produced more than 80 percent of the world’s pecans. </a:t>
            </a:r>
          </a:p>
          <a:p>
            <a:pPr>
              <a:spcBef>
                <a:spcPct val="0"/>
              </a:spcBef>
              <a:spcAft>
                <a:spcPts val="1200"/>
              </a:spcAft>
            </a:pPr>
            <a:r>
              <a:rPr lang="en-US" altLang="en-US" sz="2800" b="1" smtClean="0"/>
              <a:t>Nearly three-fourths of U.S. pecans were produced in the states of Georgia, New Mexico, Oklahoma and Texas</a:t>
            </a:r>
            <a:r>
              <a:rPr lang="en-US" altLang="en-US" sz="2400" b="1" smtClean="0"/>
              <a:t>.  </a:t>
            </a:r>
            <a:r>
              <a:rPr lang="en-US" altLang="en-US" sz="2000" b="1" smtClean="0"/>
              <a:t>(USDA-ERS 2013)</a:t>
            </a:r>
            <a:endParaRPr lang="en-US" altLang="en-US" sz="2400" b="1" smtClean="0"/>
          </a:p>
        </p:txBody>
      </p:sp>
      <p:sp>
        <p:nvSpPr>
          <p:cNvPr id="10244" name="Rectangle 3"/>
          <p:cNvSpPr>
            <a:spLocks noChangeArrowheads="1"/>
          </p:cNvSpPr>
          <p:nvPr/>
        </p:nvSpPr>
        <p:spPr bwMode="auto">
          <a:xfrm>
            <a:off x="2438400" y="7938"/>
            <a:ext cx="4267200" cy="708025"/>
          </a:xfrm>
          <a:prstGeom prst="rect">
            <a:avLst/>
          </a:prstGeom>
          <a:noFill/>
          <a:ln w="9525">
            <a:noFill/>
            <a:miter lim="800000"/>
            <a:headEnd/>
            <a:tailEnd/>
          </a:ln>
        </p:spPr>
        <p:txBody>
          <a:bodyPr>
            <a:spAutoFit/>
          </a:bodyPr>
          <a:lstStyle/>
          <a:p>
            <a:r>
              <a:rPr lang="en-US" altLang="en-US" sz="4000" b="1"/>
              <a:t>INTRODUCTION</a:t>
            </a:r>
            <a:endParaRPr lang="en-US" altLang="en-US" sz="400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3813"/>
            <a:ext cx="8686800" cy="1471613"/>
          </a:xfrm>
        </p:spPr>
        <p:txBody>
          <a:bodyPr/>
          <a:lstStyle/>
          <a:p>
            <a:pPr algn="ctr">
              <a:defRPr/>
            </a:pPr>
            <a:r>
              <a:rPr lang="en-US" sz="2800" b="1" dirty="0" smtClean="0"/>
              <a:t>Multispectral Remote Sensing for Insect Pest Detection and Monitoring in Agricultural Crops </a:t>
            </a:r>
            <a:endParaRPr lang="en-US" sz="2800" b="1" dirty="0"/>
          </a:p>
        </p:txBody>
      </p:sp>
      <p:pic>
        <p:nvPicPr>
          <p:cNvPr id="141314" name="Picture 2"/>
          <p:cNvPicPr>
            <a:picLocks noChangeAspect="1" noChangeArrowheads="1"/>
          </p:cNvPicPr>
          <p:nvPr/>
        </p:nvPicPr>
        <p:blipFill>
          <a:blip r:embed="rId2" cstate="print"/>
          <a:srcRect/>
          <a:stretch>
            <a:fillRect/>
          </a:stretch>
        </p:blipFill>
        <p:spPr bwMode="auto">
          <a:xfrm>
            <a:off x="1447800" y="1371600"/>
            <a:ext cx="6264275" cy="5105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
          <p:cNvSpPr>
            <a:spLocks noChangeArrowheads="1"/>
          </p:cNvSpPr>
          <p:nvPr/>
        </p:nvSpPr>
        <p:spPr bwMode="auto">
          <a:xfrm>
            <a:off x="323850" y="304800"/>
            <a:ext cx="8534400" cy="5108575"/>
          </a:xfrm>
          <a:prstGeom prst="rect">
            <a:avLst/>
          </a:prstGeom>
          <a:noFill/>
          <a:ln w="9525">
            <a:noFill/>
            <a:miter lim="800000"/>
            <a:headEnd/>
            <a:tailEnd/>
          </a:ln>
        </p:spPr>
        <p:txBody>
          <a:bodyPr>
            <a:spAutoFit/>
          </a:bodyPr>
          <a:lstStyle/>
          <a:p>
            <a:pPr algn="ctr"/>
            <a:r>
              <a:rPr lang="en-US" sz="3200">
                <a:latin typeface="TimesNewRoman"/>
              </a:rPr>
              <a:t>T</a:t>
            </a:r>
            <a:r>
              <a:rPr lang="en-US" sz="2400">
                <a:latin typeface="TimesNewRoman"/>
              </a:rPr>
              <a:t>ERAHERTZ </a:t>
            </a:r>
            <a:r>
              <a:rPr lang="en-US" sz="3200">
                <a:latin typeface="TimesNewRoman"/>
              </a:rPr>
              <a:t>(TH</a:t>
            </a:r>
            <a:r>
              <a:rPr lang="en-US" sz="2400">
                <a:latin typeface="TimesNewRoman"/>
              </a:rPr>
              <a:t>Z</a:t>
            </a:r>
            <a:r>
              <a:rPr lang="en-US" sz="3200">
                <a:latin typeface="TimesNewRoman"/>
              </a:rPr>
              <a:t>) A</a:t>
            </a:r>
            <a:r>
              <a:rPr lang="en-US" sz="2400">
                <a:latin typeface="TimesNewRoman"/>
              </a:rPr>
              <a:t>PPLICATIONS IN </a:t>
            </a:r>
            <a:r>
              <a:rPr lang="en-US" sz="3200">
                <a:latin typeface="TimesNewRoman"/>
              </a:rPr>
              <a:t>F</a:t>
            </a:r>
            <a:r>
              <a:rPr lang="en-US" sz="2400">
                <a:latin typeface="TimesNewRoman"/>
              </a:rPr>
              <a:t>OOD AND </a:t>
            </a:r>
            <a:r>
              <a:rPr lang="en-US" sz="3200">
                <a:latin typeface="TimesNewRoman"/>
              </a:rPr>
              <a:t>A</a:t>
            </a:r>
            <a:r>
              <a:rPr lang="en-US" sz="2400">
                <a:latin typeface="TimesNewRoman"/>
              </a:rPr>
              <a:t>GRICULTURE</a:t>
            </a:r>
            <a:r>
              <a:rPr lang="en-US" sz="3200">
                <a:latin typeface="TimesNewRoman"/>
              </a:rPr>
              <a:t>:</a:t>
            </a:r>
          </a:p>
          <a:p>
            <a:pPr algn="ctr"/>
            <a:r>
              <a:rPr lang="en-US" sz="3200">
                <a:latin typeface="TimesNewRoman"/>
              </a:rPr>
              <a:t>A R</a:t>
            </a:r>
            <a:r>
              <a:rPr lang="en-US" sz="2400">
                <a:latin typeface="TimesNewRoman"/>
              </a:rPr>
              <a:t>EVIEW</a:t>
            </a:r>
          </a:p>
          <a:p>
            <a:pPr algn="ctr"/>
            <a:r>
              <a:rPr lang="de-DE" sz="2400">
                <a:latin typeface="TimesNewRoman"/>
              </a:rPr>
              <a:t>S. K. Mathanker, P. R. Weckler, N. Wang</a:t>
            </a:r>
          </a:p>
          <a:p>
            <a:pPr algn="ctr"/>
            <a:endParaRPr lang="de-DE" sz="2400">
              <a:latin typeface="TimesNewRoman"/>
            </a:endParaRPr>
          </a:p>
          <a:p>
            <a:r>
              <a:rPr lang="en-US" sz="2000" b="1">
                <a:latin typeface="TimesNewRoman,Bold"/>
              </a:rPr>
              <a:t>A</a:t>
            </a:r>
            <a:r>
              <a:rPr lang="en-US" sz="1600" b="1">
                <a:latin typeface="TimesNewRoman,Bold"/>
              </a:rPr>
              <a:t>BSTRACT</a:t>
            </a:r>
            <a:r>
              <a:rPr lang="en-US" b="1">
                <a:latin typeface="TimesNewRoman,Bold"/>
              </a:rPr>
              <a:t>. </a:t>
            </a:r>
            <a:r>
              <a:rPr lang="en-US" i="1">
                <a:latin typeface="TimesNewRoman,Italic"/>
              </a:rPr>
              <a:t>Terahertz (THz) rays interact with materials at intermolecular levels, and because of this they are the focus of many active research areas. This study reviews the articles related to food and agriculture applications of THz spectroscopy and THz imaging.  It also briefly introduces important THz techniques. The survey of the literature reveals great potential for this emerging and promising technology in agriculture.  Food inspection, crop inspection, and material characterization could be potential research areas.</a:t>
            </a:r>
          </a:p>
          <a:p>
            <a:endParaRPr lang="en-US" i="1">
              <a:latin typeface="TimesNewRoman,Italic"/>
            </a:endParaRPr>
          </a:p>
          <a:p>
            <a:r>
              <a:rPr lang="en-US" b="1" i="1">
                <a:latin typeface="TimesNewRoman,Italic"/>
              </a:rPr>
              <a:t>Keywords.   </a:t>
            </a:r>
            <a:r>
              <a:rPr lang="en-US" i="1">
                <a:latin typeface="TimesNewRoman,Italic"/>
              </a:rPr>
              <a:t>Agriculture, Food, Imaging, Machine vision, Spectroscopy, Terahertz, THz.</a:t>
            </a:r>
            <a:endParaRPr lang="en-US"/>
          </a:p>
        </p:txBody>
      </p:sp>
      <p:sp>
        <p:nvSpPr>
          <p:cNvPr id="59395" name="Rectangle 2"/>
          <p:cNvSpPr>
            <a:spLocks noChangeArrowheads="1"/>
          </p:cNvSpPr>
          <p:nvPr/>
        </p:nvSpPr>
        <p:spPr bwMode="auto">
          <a:xfrm>
            <a:off x="323850" y="5719763"/>
            <a:ext cx="8534400" cy="954087"/>
          </a:xfrm>
          <a:prstGeom prst="rect">
            <a:avLst/>
          </a:prstGeom>
          <a:noFill/>
          <a:ln w="9525">
            <a:noFill/>
            <a:miter lim="800000"/>
            <a:headEnd/>
            <a:tailEnd/>
          </a:ln>
        </p:spPr>
        <p:txBody>
          <a:bodyPr>
            <a:spAutoFit/>
          </a:bodyPr>
          <a:lstStyle/>
          <a:p>
            <a:pPr algn="ctr"/>
            <a:r>
              <a:rPr lang="en-US" sz="2000" b="1"/>
              <a:t>Transactions of the ASABE  </a:t>
            </a:r>
            <a:r>
              <a:rPr lang="en-US" b="1"/>
              <a:t>		 Vol. 56(3): 1213-1226                   </a:t>
            </a:r>
          </a:p>
          <a:p>
            <a:pPr algn="ctr"/>
            <a:r>
              <a:rPr lang="en-US"/>
              <a:t>© 2013 American Society of Agricultural and Biological Engineers </a:t>
            </a:r>
          </a:p>
          <a:p>
            <a:pPr algn="ctr"/>
            <a:r>
              <a:rPr lang="en-US"/>
              <a:t>ISSN 2151-0032                       					                       1213</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cstate="print"/>
          <a:srcRect/>
          <a:stretch>
            <a:fillRect/>
          </a:stretch>
        </p:blipFill>
        <p:spPr bwMode="auto">
          <a:xfrm>
            <a:off x="0" y="144463"/>
            <a:ext cx="9096375" cy="6010275"/>
          </a:xfrm>
          <a:prstGeom prst="rect">
            <a:avLst/>
          </a:prstGeom>
          <a:noFill/>
          <a:ln w="9525">
            <a:noFill/>
            <a:miter lim="800000"/>
            <a:headEnd/>
            <a:tailEnd/>
          </a:ln>
          <a:effectLst/>
        </p:spPr>
      </p:pic>
      <p:sp>
        <p:nvSpPr>
          <p:cNvPr id="60419" name="Rectangle 1"/>
          <p:cNvSpPr>
            <a:spLocks noChangeArrowheads="1"/>
          </p:cNvSpPr>
          <p:nvPr/>
        </p:nvSpPr>
        <p:spPr bwMode="auto">
          <a:xfrm>
            <a:off x="152400" y="6167438"/>
            <a:ext cx="8839200" cy="646112"/>
          </a:xfrm>
          <a:prstGeom prst="rect">
            <a:avLst/>
          </a:prstGeom>
          <a:noFill/>
          <a:ln w="9525">
            <a:noFill/>
            <a:miter lim="800000"/>
            <a:headEnd/>
            <a:tailEnd/>
          </a:ln>
        </p:spPr>
        <p:txBody>
          <a:bodyPr>
            <a:spAutoFit/>
          </a:bodyPr>
          <a:lstStyle/>
          <a:p>
            <a:pPr algn="ctr"/>
            <a:r>
              <a:rPr lang="en-US"/>
              <a:t>Figure 1.   Terahertz waves in the electromagnetic spectrum </a:t>
            </a:r>
          </a:p>
          <a:p>
            <a:pPr algn="ctr"/>
            <a:r>
              <a:rPr lang="en-US"/>
              <a:t>(adapted from Walther et al., 2010).</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5"/>
          <p:cNvSpPr>
            <a:spLocks noGrp="1" noChangeArrowheads="1"/>
          </p:cNvSpPr>
          <p:nvPr>
            <p:ph type="ctrTitle"/>
          </p:nvPr>
        </p:nvSpPr>
        <p:spPr>
          <a:xfrm>
            <a:off x="685800" y="304800"/>
            <a:ext cx="7772400" cy="2514600"/>
          </a:xfrm>
        </p:spPr>
        <p:txBody>
          <a:bodyPr/>
          <a:lstStyle/>
          <a:p>
            <a:pPr eaLnBrk="1" hangingPunct="1"/>
            <a:r>
              <a:rPr lang="en-US" altLang="en-US" sz="3600" b="1" smtClean="0"/>
              <a:t>NON-CONTACT PREDICTION OF SOIL MOISTURE PROFILES USING </a:t>
            </a:r>
            <a:br>
              <a:rPr lang="en-US" altLang="en-US" sz="3600" b="1" smtClean="0"/>
            </a:br>
            <a:r>
              <a:rPr lang="en-US" altLang="en-US" sz="3600" b="1" smtClean="0"/>
              <a:t>RADIO WAVE REFLECTION</a:t>
            </a:r>
          </a:p>
        </p:txBody>
      </p:sp>
      <p:sp>
        <p:nvSpPr>
          <p:cNvPr id="61443" name="Rectangle 6"/>
          <p:cNvSpPr>
            <a:spLocks noGrp="1" noChangeArrowheads="1"/>
          </p:cNvSpPr>
          <p:nvPr>
            <p:ph type="subTitle" idx="1"/>
          </p:nvPr>
        </p:nvSpPr>
        <p:spPr>
          <a:xfrm>
            <a:off x="800100" y="2971800"/>
            <a:ext cx="7543800" cy="3276600"/>
          </a:xfrm>
        </p:spPr>
        <p:txBody>
          <a:bodyPr/>
          <a:lstStyle/>
          <a:p>
            <a:pPr eaLnBrk="1" hangingPunct="1"/>
            <a:endParaRPr lang="en-US" altLang="en-US" sz="2800" smtClean="0">
              <a:solidFill>
                <a:schemeClr val="tx1"/>
              </a:solidFill>
            </a:endParaRPr>
          </a:p>
          <a:p>
            <a:pPr eaLnBrk="1" hangingPunct="1"/>
            <a:r>
              <a:rPr lang="en-US" altLang="en-US" sz="2800" smtClean="0">
                <a:solidFill>
                  <a:schemeClr val="tx1"/>
                </a:solidFill>
              </a:rPr>
              <a:t>D.L. Needham,  P.R. Weckler,  C.F. Bunting,  M.L. Stone</a:t>
            </a:r>
          </a:p>
          <a:p>
            <a:pPr eaLnBrk="1" hangingPunct="1"/>
            <a:endParaRPr lang="en-US" altLang="en-US" sz="2800" smtClean="0">
              <a:solidFill>
                <a:schemeClr val="tx1"/>
              </a:solidFill>
            </a:endParaRPr>
          </a:p>
          <a:p>
            <a:pPr eaLnBrk="1" hangingPunct="1"/>
            <a:r>
              <a:rPr lang="en-US" altLang="en-US" sz="2800" smtClean="0">
                <a:solidFill>
                  <a:schemeClr val="tx1"/>
                </a:solidFill>
              </a:rPr>
              <a:t>Oklahoma State University</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4"/>
          <p:cNvSpPr>
            <a:spLocks noChangeArrowheads="1"/>
          </p:cNvSpPr>
          <p:nvPr/>
        </p:nvSpPr>
        <p:spPr bwMode="auto">
          <a:xfrm>
            <a:off x="676275" y="990600"/>
            <a:ext cx="7781925" cy="5562600"/>
          </a:xfrm>
          <a:prstGeom prst="rect">
            <a:avLst/>
          </a:prstGeom>
          <a:noFill/>
          <a:ln w="9525">
            <a:noFill/>
            <a:miter lim="800000"/>
            <a:headEnd/>
            <a:tailEnd/>
          </a:ln>
          <a:effectLst/>
        </p:spPr>
        <p:txBody>
          <a:bodyPr/>
          <a:lstStyle/>
          <a:p>
            <a:pPr marL="342900" indent="-342900">
              <a:spcBef>
                <a:spcPct val="100000"/>
              </a:spcBef>
              <a:buFontTx/>
              <a:buChar char="•"/>
            </a:pPr>
            <a:r>
              <a:rPr lang="en-US" altLang="en-US" sz="2800">
                <a:latin typeface="Arial" pitchFamily="34" charset="0"/>
              </a:rPr>
              <a:t>Constructed theoretical predictions of radio wave reflection from moisture profiles in Oklahoma soil</a:t>
            </a:r>
          </a:p>
          <a:p>
            <a:pPr marL="342900" indent="-342900">
              <a:spcBef>
                <a:spcPct val="100000"/>
              </a:spcBef>
              <a:buFontTx/>
              <a:buChar char="•"/>
            </a:pPr>
            <a:r>
              <a:rPr lang="en-US" altLang="en-US" sz="2800">
                <a:latin typeface="Arial" pitchFamily="34" charset="0"/>
              </a:rPr>
              <a:t>Established a moisture profile restoration algorithm that utilized reflected CW magnitudes and phases from multiple frequencies</a:t>
            </a:r>
          </a:p>
          <a:p>
            <a:pPr marL="342900" indent="-342900">
              <a:spcBef>
                <a:spcPct val="100000"/>
              </a:spcBef>
              <a:buFontTx/>
              <a:buChar char="•"/>
            </a:pPr>
            <a:r>
              <a:rPr lang="en-US" altLang="en-US" sz="2800">
                <a:latin typeface="Arial" pitchFamily="34" charset="0"/>
              </a:rPr>
              <a:t>Tested the theoretical model and restoration algorithm in field trials detecting EM reflection from soil containing various moisture profiles</a:t>
            </a:r>
          </a:p>
        </p:txBody>
      </p:sp>
      <p:sp>
        <p:nvSpPr>
          <p:cNvPr id="62467" name="Rectangle 5"/>
          <p:cNvSpPr>
            <a:spLocks noChangeArrowheads="1"/>
          </p:cNvSpPr>
          <p:nvPr/>
        </p:nvSpPr>
        <p:spPr bwMode="auto">
          <a:xfrm>
            <a:off x="685800" y="152400"/>
            <a:ext cx="7772400" cy="838200"/>
          </a:xfrm>
          <a:prstGeom prst="rect">
            <a:avLst/>
          </a:prstGeom>
          <a:noFill/>
          <a:ln w="9525">
            <a:noFill/>
            <a:miter lim="800000"/>
            <a:headEnd/>
            <a:tailEnd/>
          </a:ln>
          <a:effectLst/>
        </p:spPr>
        <p:txBody>
          <a:bodyPr anchor="ctr"/>
          <a:lstStyle/>
          <a:p>
            <a:pPr algn="ctr"/>
            <a:r>
              <a:rPr lang="en-US" altLang="en-US" sz="4000">
                <a:latin typeface="Arial" pitchFamily="34" charset="0"/>
              </a:rPr>
              <a:t>Objectives</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4"/>
          <p:cNvSpPr>
            <a:spLocks noChangeArrowheads="1"/>
          </p:cNvSpPr>
          <p:nvPr/>
        </p:nvSpPr>
        <p:spPr bwMode="auto">
          <a:xfrm rot="-8105556">
            <a:off x="6270625" y="3908425"/>
            <a:ext cx="1905000" cy="228600"/>
          </a:xfrm>
          <a:prstGeom prst="rect">
            <a:avLst/>
          </a:prstGeom>
          <a:solidFill>
            <a:schemeClr val="bg2"/>
          </a:solidFill>
          <a:ln w="9525">
            <a:solidFill>
              <a:schemeClr val="tx1"/>
            </a:solidFill>
            <a:miter lim="800000"/>
            <a:headEnd/>
            <a:tailEnd/>
          </a:ln>
          <a:effectLst/>
        </p:spPr>
        <p:txBody>
          <a:bodyPr wrap="none" anchor="ctr"/>
          <a:lstStyle/>
          <a:p>
            <a:endParaRPr lang="en-US" altLang="en-US">
              <a:latin typeface="Arial" pitchFamily="34" charset="0"/>
            </a:endParaRPr>
          </a:p>
        </p:txBody>
      </p:sp>
      <p:sp>
        <p:nvSpPr>
          <p:cNvPr id="63491" name="Rectangle 5"/>
          <p:cNvSpPr>
            <a:spLocks noChangeArrowheads="1"/>
          </p:cNvSpPr>
          <p:nvPr/>
        </p:nvSpPr>
        <p:spPr bwMode="auto">
          <a:xfrm rot="8100000">
            <a:off x="1311275" y="3898900"/>
            <a:ext cx="1851025" cy="228600"/>
          </a:xfrm>
          <a:prstGeom prst="rect">
            <a:avLst/>
          </a:prstGeom>
          <a:solidFill>
            <a:schemeClr val="bg2"/>
          </a:solidFill>
          <a:ln w="9525">
            <a:solidFill>
              <a:schemeClr val="tx1"/>
            </a:solidFill>
            <a:miter lim="800000"/>
            <a:headEnd/>
            <a:tailEnd/>
          </a:ln>
          <a:effectLst/>
        </p:spPr>
        <p:txBody>
          <a:bodyPr wrap="none" anchor="ctr"/>
          <a:lstStyle/>
          <a:p>
            <a:endParaRPr lang="en-US" altLang="en-US">
              <a:latin typeface="Arial" pitchFamily="34" charset="0"/>
            </a:endParaRPr>
          </a:p>
        </p:txBody>
      </p:sp>
      <p:sp>
        <p:nvSpPr>
          <p:cNvPr id="63492" name="Rectangle 6"/>
          <p:cNvSpPr>
            <a:spLocks noChangeArrowheads="1"/>
          </p:cNvSpPr>
          <p:nvPr/>
        </p:nvSpPr>
        <p:spPr bwMode="auto">
          <a:xfrm rot="-5400000">
            <a:off x="4533900" y="-266700"/>
            <a:ext cx="381000" cy="3505200"/>
          </a:xfrm>
          <a:prstGeom prst="rect">
            <a:avLst/>
          </a:prstGeom>
          <a:solidFill>
            <a:schemeClr val="bg2"/>
          </a:solidFill>
          <a:ln w="9525">
            <a:solidFill>
              <a:schemeClr val="tx1"/>
            </a:solidFill>
            <a:miter lim="800000"/>
            <a:headEnd/>
            <a:tailEnd/>
          </a:ln>
          <a:effectLst/>
        </p:spPr>
        <p:txBody>
          <a:bodyPr wrap="none" anchor="ctr"/>
          <a:lstStyle/>
          <a:p>
            <a:endParaRPr lang="en-US" altLang="en-US">
              <a:latin typeface="Arial" pitchFamily="34" charset="0"/>
            </a:endParaRPr>
          </a:p>
        </p:txBody>
      </p:sp>
      <p:sp>
        <p:nvSpPr>
          <p:cNvPr id="63493" name="Rectangle 7"/>
          <p:cNvSpPr>
            <a:spLocks noChangeArrowheads="1"/>
          </p:cNvSpPr>
          <p:nvPr/>
        </p:nvSpPr>
        <p:spPr bwMode="auto">
          <a:xfrm>
            <a:off x="2743200" y="1295400"/>
            <a:ext cx="228600" cy="3276600"/>
          </a:xfrm>
          <a:prstGeom prst="rect">
            <a:avLst/>
          </a:prstGeom>
          <a:solidFill>
            <a:schemeClr val="bg2"/>
          </a:solidFill>
          <a:ln w="9525">
            <a:solidFill>
              <a:schemeClr val="tx1"/>
            </a:solidFill>
            <a:miter lim="800000"/>
            <a:headEnd/>
            <a:tailEnd/>
          </a:ln>
          <a:effectLst/>
        </p:spPr>
        <p:txBody>
          <a:bodyPr wrap="none" anchor="ctr"/>
          <a:lstStyle/>
          <a:p>
            <a:endParaRPr lang="en-US" altLang="en-US">
              <a:latin typeface="Arial" pitchFamily="34" charset="0"/>
            </a:endParaRPr>
          </a:p>
        </p:txBody>
      </p:sp>
      <p:pic>
        <p:nvPicPr>
          <p:cNvPr id="63494" name="Picture 8"/>
          <p:cNvPicPr>
            <a:picLocks noChangeAspect="1" noChangeArrowheads="1"/>
          </p:cNvPicPr>
          <p:nvPr/>
        </p:nvPicPr>
        <p:blipFill>
          <a:blip r:embed="rId2" cstate="print"/>
          <a:srcRect/>
          <a:stretch>
            <a:fillRect/>
          </a:stretch>
        </p:blipFill>
        <p:spPr bwMode="auto">
          <a:xfrm rot="-1020000">
            <a:off x="3200400" y="1676400"/>
            <a:ext cx="1412875" cy="1031875"/>
          </a:xfrm>
          <a:prstGeom prst="rect">
            <a:avLst/>
          </a:prstGeom>
          <a:noFill/>
          <a:ln w="9525">
            <a:noFill/>
            <a:miter lim="800000"/>
            <a:headEnd/>
            <a:tailEnd/>
          </a:ln>
          <a:effectLst/>
        </p:spPr>
      </p:pic>
      <p:pic>
        <p:nvPicPr>
          <p:cNvPr id="63495" name="Picture 9"/>
          <p:cNvPicPr>
            <a:picLocks noChangeAspect="1" noChangeArrowheads="1"/>
          </p:cNvPicPr>
          <p:nvPr/>
        </p:nvPicPr>
        <p:blipFill>
          <a:blip r:embed="rId2" cstate="print"/>
          <a:srcRect/>
          <a:stretch>
            <a:fillRect/>
          </a:stretch>
        </p:blipFill>
        <p:spPr bwMode="auto">
          <a:xfrm rot="1020000">
            <a:off x="4876800" y="1676400"/>
            <a:ext cx="1412875" cy="1031875"/>
          </a:xfrm>
          <a:prstGeom prst="rect">
            <a:avLst/>
          </a:prstGeom>
          <a:noFill/>
          <a:ln w="9525">
            <a:noFill/>
            <a:miter lim="800000"/>
            <a:headEnd/>
            <a:tailEnd/>
          </a:ln>
          <a:effectLst/>
        </p:spPr>
      </p:pic>
      <p:sp>
        <p:nvSpPr>
          <p:cNvPr id="63496" name="Rectangle 10"/>
          <p:cNvSpPr>
            <a:spLocks noChangeArrowheads="1"/>
          </p:cNvSpPr>
          <p:nvPr/>
        </p:nvSpPr>
        <p:spPr bwMode="auto">
          <a:xfrm>
            <a:off x="6477000" y="1295400"/>
            <a:ext cx="228600" cy="3276600"/>
          </a:xfrm>
          <a:prstGeom prst="rect">
            <a:avLst/>
          </a:prstGeom>
          <a:solidFill>
            <a:schemeClr val="bg2"/>
          </a:solidFill>
          <a:ln w="9525">
            <a:solidFill>
              <a:schemeClr val="tx1"/>
            </a:solidFill>
            <a:miter lim="800000"/>
            <a:headEnd/>
            <a:tailEnd/>
          </a:ln>
          <a:effectLst/>
        </p:spPr>
        <p:txBody>
          <a:bodyPr wrap="none" anchor="ctr"/>
          <a:lstStyle/>
          <a:p>
            <a:endParaRPr lang="en-US" altLang="en-US">
              <a:latin typeface="Arial" pitchFamily="34" charset="0"/>
            </a:endParaRPr>
          </a:p>
        </p:txBody>
      </p:sp>
      <p:sp>
        <p:nvSpPr>
          <p:cNvPr id="63497" name="Rectangle 11"/>
          <p:cNvSpPr>
            <a:spLocks noChangeArrowheads="1"/>
          </p:cNvSpPr>
          <p:nvPr/>
        </p:nvSpPr>
        <p:spPr bwMode="auto">
          <a:xfrm>
            <a:off x="304800" y="4572000"/>
            <a:ext cx="8458200" cy="990600"/>
          </a:xfrm>
          <a:prstGeom prst="rect">
            <a:avLst/>
          </a:prstGeom>
          <a:solidFill>
            <a:srgbClr val="DDDDDD"/>
          </a:solidFill>
          <a:ln w="9525">
            <a:solidFill>
              <a:schemeClr val="tx1"/>
            </a:solidFill>
            <a:miter lim="800000"/>
            <a:headEnd/>
            <a:tailEnd/>
          </a:ln>
          <a:effectLst/>
        </p:spPr>
        <p:txBody>
          <a:bodyPr wrap="none" anchor="ctr"/>
          <a:lstStyle/>
          <a:p>
            <a:endParaRPr lang="en-US" altLang="en-US">
              <a:latin typeface="Arial" pitchFamily="34" charset="0"/>
            </a:endParaRPr>
          </a:p>
        </p:txBody>
      </p:sp>
      <p:sp>
        <p:nvSpPr>
          <p:cNvPr id="63498" name="Rectangle 12"/>
          <p:cNvSpPr>
            <a:spLocks noChangeArrowheads="1"/>
          </p:cNvSpPr>
          <p:nvPr/>
        </p:nvSpPr>
        <p:spPr bwMode="auto">
          <a:xfrm>
            <a:off x="304800" y="5562600"/>
            <a:ext cx="8458200" cy="990600"/>
          </a:xfrm>
          <a:prstGeom prst="rect">
            <a:avLst/>
          </a:prstGeom>
          <a:solidFill>
            <a:srgbClr val="DDDDDD"/>
          </a:solidFill>
          <a:ln w="9525">
            <a:solidFill>
              <a:schemeClr val="tx1"/>
            </a:solidFill>
            <a:miter lim="800000"/>
            <a:headEnd/>
            <a:tailEnd/>
          </a:ln>
          <a:effectLst/>
        </p:spPr>
        <p:txBody>
          <a:bodyPr wrap="none" anchor="ctr"/>
          <a:lstStyle/>
          <a:p>
            <a:endParaRPr lang="en-US" altLang="en-US">
              <a:latin typeface="Arial" pitchFamily="34" charset="0"/>
            </a:endParaRPr>
          </a:p>
        </p:txBody>
      </p:sp>
      <p:sp>
        <p:nvSpPr>
          <p:cNvPr id="63499" name="Line 13"/>
          <p:cNvSpPr>
            <a:spLocks noChangeShapeType="1"/>
          </p:cNvSpPr>
          <p:nvPr/>
        </p:nvSpPr>
        <p:spPr bwMode="auto">
          <a:xfrm>
            <a:off x="4038600" y="2743200"/>
            <a:ext cx="685800" cy="2819400"/>
          </a:xfrm>
          <a:prstGeom prst="line">
            <a:avLst/>
          </a:prstGeom>
          <a:noFill/>
          <a:ln w="9525">
            <a:solidFill>
              <a:schemeClr val="tx1"/>
            </a:solidFill>
            <a:prstDash val="sysDot"/>
            <a:round/>
            <a:headEnd/>
            <a:tailEnd/>
          </a:ln>
          <a:effectLst/>
        </p:spPr>
        <p:txBody>
          <a:bodyPr/>
          <a:lstStyle/>
          <a:p>
            <a:endParaRPr lang="en-US"/>
          </a:p>
        </p:txBody>
      </p:sp>
      <p:sp>
        <p:nvSpPr>
          <p:cNvPr id="63500" name="Line 14"/>
          <p:cNvSpPr>
            <a:spLocks noChangeShapeType="1"/>
          </p:cNvSpPr>
          <p:nvPr/>
        </p:nvSpPr>
        <p:spPr bwMode="auto">
          <a:xfrm flipH="1">
            <a:off x="4724400" y="2743200"/>
            <a:ext cx="685800" cy="2819400"/>
          </a:xfrm>
          <a:prstGeom prst="line">
            <a:avLst/>
          </a:prstGeom>
          <a:noFill/>
          <a:ln w="9525">
            <a:solidFill>
              <a:schemeClr val="tx1"/>
            </a:solidFill>
            <a:prstDash val="sysDot"/>
            <a:round/>
            <a:headEnd/>
            <a:tailEnd/>
          </a:ln>
          <a:effectLst/>
        </p:spPr>
        <p:txBody>
          <a:bodyPr/>
          <a:lstStyle/>
          <a:p>
            <a:endParaRPr lang="en-US"/>
          </a:p>
        </p:txBody>
      </p:sp>
      <p:sp>
        <p:nvSpPr>
          <p:cNvPr id="63501" name="Line 15"/>
          <p:cNvSpPr>
            <a:spLocks noChangeShapeType="1"/>
          </p:cNvSpPr>
          <p:nvPr/>
        </p:nvSpPr>
        <p:spPr bwMode="auto">
          <a:xfrm flipH="1">
            <a:off x="3886200" y="2286000"/>
            <a:ext cx="0" cy="3429000"/>
          </a:xfrm>
          <a:prstGeom prst="line">
            <a:avLst/>
          </a:prstGeom>
          <a:noFill/>
          <a:ln w="9525">
            <a:solidFill>
              <a:schemeClr val="tx1"/>
            </a:solidFill>
            <a:prstDash val="sysDot"/>
            <a:round/>
            <a:headEnd/>
            <a:tailEnd/>
          </a:ln>
          <a:effectLst/>
        </p:spPr>
        <p:txBody>
          <a:bodyPr/>
          <a:lstStyle/>
          <a:p>
            <a:endParaRPr lang="en-US"/>
          </a:p>
        </p:txBody>
      </p:sp>
      <p:sp>
        <p:nvSpPr>
          <p:cNvPr id="63502" name="Text Box 16"/>
          <p:cNvSpPr txBox="1">
            <a:spLocks noChangeArrowheads="1"/>
          </p:cNvSpPr>
          <p:nvPr/>
        </p:nvSpPr>
        <p:spPr bwMode="auto">
          <a:xfrm>
            <a:off x="3810000" y="3124200"/>
            <a:ext cx="381000" cy="244475"/>
          </a:xfrm>
          <a:prstGeom prst="rect">
            <a:avLst/>
          </a:prstGeom>
          <a:noFill/>
          <a:ln w="9525">
            <a:noFill/>
            <a:miter lim="800000"/>
            <a:headEnd/>
            <a:tailEnd/>
          </a:ln>
          <a:effectLst/>
        </p:spPr>
        <p:txBody>
          <a:bodyPr>
            <a:spAutoFit/>
          </a:bodyPr>
          <a:lstStyle/>
          <a:p>
            <a:pPr>
              <a:spcBef>
                <a:spcPct val="50000"/>
              </a:spcBef>
            </a:pPr>
            <a:r>
              <a:rPr lang="en-US" altLang="en-US" sz="1000">
                <a:latin typeface="Arial" pitchFamily="34" charset="0"/>
              </a:rPr>
              <a:t>20</a:t>
            </a:r>
            <a:r>
              <a:rPr lang="en-US" altLang="en-US" sz="1000" baseline="30000">
                <a:latin typeface="Arial" pitchFamily="34" charset="0"/>
              </a:rPr>
              <a:t>o</a:t>
            </a:r>
          </a:p>
        </p:txBody>
      </p:sp>
      <p:sp>
        <p:nvSpPr>
          <p:cNvPr id="63503" name="Line 17"/>
          <p:cNvSpPr>
            <a:spLocks noChangeShapeType="1"/>
          </p:cNvSpPr>
          <p:nvPr/>
        </p:nvSpPr>
        <p:spPr bwMode="auto">
          <a:xfrm>
            <a:off x="3886200" y="3429000"/>
            <a:ext cx="304800" cy="0"/>
          </a:xfrm>
          <a:prstGeom prst="line">
            <a:avLst/>
          </a:prstGeom>
          <a:noFill/>
          <a:ln w="9525">
            <a:solidFill>
              <a:schemeClr val="tx1"/>
            </a:solidFill>
            <a:round/>
            <a:headEnd type="arrow" w="med" len="med"/>
            <a:tailEnd type="arrow" w="med" len="med"/>
          </a:ln>
          <a:effectLst/>
        </p:spPr>
        <p:txBody>
          <a:bodyPr/>
          <a:lstStyle/>
          <a:p>
            <a:endParaRPr lang="en-US"/>
          </a:p>
        </p:txBody>
      </p:sp>
      <p:sp>
        <p:nvSpPr>
          <p:cNvPr id="63504" name="Line 18"/>
          <p:cNvSpPr>
            <a:spLocks noChangeShapeType="1"/>
          </p:cNvSpPr>
          <p:nvPr/>
        </p:nvSpPr>
        <p:spPr bwMode="auto">
          <a:xfrm flipH="1">
            <a:off x="3048000" y="2286000"/>
            <a:ext cx="762000" cy="0"/>
          </a:xfrm>
          <a:prstGeom prst="line">
            <a:avLst/>
          </a:prstGeom>
          <a:noFill/>
          <a:ln w="9525">
            <a:solidFill>
              <a:schemeClr val="tx1"/>
            </a:solidFill>
            <a:prstDash val="sysDot"/>
            <a:round/>
            <a:headEnd/>
            <a:tailEnd/>
          </a:ln>
          <a:effectLst/>
        </p:spPr>
        <p:txBody>
          <a:bodyPr/>
          <a:lstStyle/>
          <a:p>
            <a:endParaRPr lang="en-US"/>
          </a:p>
        </p:txBody>
      </p:sp>
      <p:sp>
        <p:nvSpPr>
          <p:cNvPr id="63505" name="Line 19"/>
          <p:cNvSpPr>
            <a:spLocks noChangeShapeType="1"/>
          </p:cNvSpPr>
          <p:nvPr/>
        </p:nvSpPr>
        <p:spPr bwMode="auto">
          <a:xfrm flipV="1">
            <a:off x="3124200" y="2286000"/>
            <a:ext cx="0" cy="2286000"/>
          </a:xfrm>
          <a:prstGeom prst="line">
            <a:avLst/>
          </a:prstGeom>
          <a:noFill/>
          <a:ln w="9525">
            <a:solidFill>
              <a:schemeClr val="tx1"/>
            </a:solidFill>
            <a:round/>
            <a:headEnd type="arrow" w="med" len="med"/>
            <a:tailEnd type="arrow" w="med" len="med"/>
          </a:ln>
          <a:effectLst/>
        </p:spPr>
        <p:txBody>
          <a:bodyPr/>
          <a:lstStyle/>
          <a:p>
            <a:endParaRPr lang="en-US"/>
          </a:p>
        </p:txBody>
      </p:sp>
      <p:sp>
        <p:nvSpPr>
          <p:cNvPr id="63506" name="Text Box 20"/>
          <p:cNvSpPr txBox="1">
            <a:spLocks noChangeArrowheads="1"/>
          </p:cNvSpPr>
          <p:nvPr/>
        </p:nvSpPr>
        <p:spPr bwMode="auto">
          <a:xfrm>
            <a:off x="3124200" y="3276600"/>
            <a:ext cx="685800" cy="244475"/>
          </a:xfrm>
          <a:prstGeom prst="rect">
            <a:avLst/>
          </a:prstGeom>
          <a:noFill/>
          <a:ln w="9525">
            <a:noFill/>
            <a:miter lim="800000"/>
            <a:headEnd/>
            <a:tailEnd/>
          </a:ln>
          <a:effectLst/>
        </p:spPr>
        <p:txBody>
          <a:bodyPr>
            <a:spAutoFit/>
          </a:bodyPr>
          <a:lstStyle/>
          <a:p>
            <a:pPr>
              <a:spcBef>
                <a:spcPct val="50000"/>
              </a:spcBef>
            </a:pPr>
            <a:r>
              <a:rPr lang="en-US" altLang="en-US" sz="1000">
                <a:latin typeface="Arial" pitchFamily="34" charset="0"/>
              </a:rPr>
              <a:t>2.06m</a:t>
            </a:r>
            <a:endParaRPr lang="en-US" altLang="en-US" sz="1000" baseline="30000">
              <a:latin typeface="Arial" pitchFamily="34" charset="0"/>
            </a:endParaRPr>
          </a:p>
        </p:txBody>
      </p:sp>
      <p:sp>
        <p:nvSpPr>
          <p:cNvPr id="63507" name="Line 21"/>
          <p:cNvSpPr>
            <a:spLocks noChangeShapeType="1"/>
          </p:cNvSpPr>
          <p:nvPr/>
        </p:nvSpPr>
        <p:spPr bwMode="auto">
          <a:xfrm flipV="1">
            <a:off x="2057400" y="4572000"/>
            <a:ext cx="0" cy="990600"/>
          </a:xfrm>
          <a:prstGeom prst="line">
            <a:avLst/>
          </a:prstGeom>
          <a:noFill/>
          <a:ln w="9525">
            <a:solidFill>
              <a:schemeClr val="tx1"/>
            </a:solidFill>
            <a:round/>
            <a:headEnd type="arrow" w="med" len="med"/>
            <a:tailEnd type="arrow" w="med" len="med"/>
          </a:ln>
          <a:effectLst/>
        </p:spPr>
        <p:txBody>
          <a:bodyPr/>
          <a:lstStyle/>
          <a:p>
            <a:endParaRPr lang="en-US"/>
          </a:p>
        </p:txBody>
      </p:sp>
      <p:sp>
        <p:nvSpPr>
          <p:cNvPr id="63508" name="Line 22"/>
          <p:cNvSpPr>
            <a:spLocks noChangeShapeType="1"/>
          </p:cNvSpPr>
          <p:nvPr/>
        </p:nvSpPr>
        <p:spPr bwMode="auto">
          <a:xfrm flipV="1">
            <a:off x="1676400" y="4572000"/>
            <a:ext cx="0" cy="1981200"/>
          </a:xfrm>
          <a:prstGeom prst="line">
            <a:avLst/>
          </a:prstGeom>
          <a:noFill/>
          <a:ln w="9525">
            <a:solidFill>
              <a:schemeClr val="tx1"/>
            </a:solidFill>
            <a:round/>
            <a:headEnd type="arrow" w="med" len="med"/>
            <a:tailEnd type="arrow" w="med" len="med"/>
          </a:ln>
          <a:effectLst/>
        </p:spPr>
        <p:txBody>
          <a:bodyPr/>
          <a:lstStyle/>
          <a:p>
            <a:endParaRPr lang="en-US"/>
          </a:p>
        </p:txBody>
      </p:sp>
      <p:sp>
        <p:nvSpPr>
          <p:cNvPr id="63509" name="Text Box 23"/>
          <p:cNvSpPr txBox="1">
            <a:spLocks noChangeArrowheads="1"/>
          </p:cNvSpPr>
          <p:nvPr/>
        </p:nvSpPr>
        <p:spPr bwMode="auto">
          <a:xfrm>
            <a:off x="2057400" y="4953000"/>
            <a:ext cx="533400" cy="244475"/>
          </a:xfrm>
          <a:prstGeom prst="rect">
            <a:avLst/>
          </a:prstGeom>
          <a:noFill/>
          <a:ln w="9525">
            <a:noFill/>
            <a:miter lim="800000"/>
            <a:headEnd/>
            <a:tailEnd/>
          </a:ln>
          <a:effectLst/>
        </p:spPr>
        <p:txBody>
          <a:bodyPr>
            <a:spAutoFit/>
          </a:bodyPr>
          <a:lstStyle/>
          <a:p>
            <a:pPr>
              <a:spcBef>
                <a:spcPct val="50000"/>
              </a:spcBef>
            </a:pPr>
            <a:r>
              <a:rPr lang="en-US" altLang="en-US" sz="1000">
                <a:latin typeface="Arial" pitchFamily="34" charset="0"/>
              </a:rPr>
              <a:t>1.0m</a:t>
            </a:r>
            <a:endParaRPr lang="en-US" altLang="en-US" sz="1000" baseline="30000">
              <a:latin typeface="Arial" pitchFamily="34" charset="0"/>
            </a:endParaRPr>
          </a:p>
        </p:txBody>
      </p:sp>
      <p:sp>
        <p:nvSpPr>
          <p:cNvPr id="63510" name="Text Box 24"/>
          <p:cNvSpPr txBox="1">
            <a:spLocks noChangeArrowheads="1"/>
          </p:cNvSpPr>
          <p:nvPr/>
        </p:nvSpPr>
        <p:spPr bwMode="auto">
          <a:xfrm>
            <a:off x="1676400" y="5943600"/>
            <a:ext cx="533400" cy="244475"/>
          </a:xfrm>
          <a:prstGeom prst="rect">
            <a:avLst/>
          </a:prstGeom>
          <a:noFill/>
          <a:ln w="9525">
            <a:noFill/>
            <a:miter lim="800000"/>
            <a:headEnd/>
            <a:tailEnd/>
          </a:ln>
          <a:effectLst/>
        </p:spPr>
        <p:txBody>
          <a:bodyPr>
            <a:spAutoFit/>
          </a:bodyPr>
          <a:lstStyle/>
          <a:p>
            <a:pPr>
              <a:spcBef>
                <a:spcPct val="50000"/>
              </a:spcBef>
            </a:pPr>
            <a:r>
              <a:rPr lang="en-US" altLang="en-US" sz="1000">
                <a:latin typeface="Arial" pitchFamily="34" charset="0"/>
              </a:rPr>
              <a:t>2.0m</a:t>
            </a:r>
            <a:endParaRPr lang="en-US" altLang="en-US" sz="1000" baseline="30000">
              <a:latin typeface="Arial" pitchFamily="34" charset="0"/>
            </a:endParaRPr>
          </a:p>
        </p:txBody>
      </p:sp>
      <p:sp>
        <p:nvSpPr>
          <p:cNvPr id="63511" name="Line 25"/>
          <p:cNvSpPr>
            <a:spLocks noChangeShapeType="1"/>
          </p:cNvSpPr>
          <p:nvPr/>
        </p:nvSpPr>
        <p:spPr bwMode="auto">
          <a:xfrm flipH="1">
            <a:off x="4724400" y="5638800"/>
            <a:ext cx="0" cy="381000"/>
          </a:xfrm>
          <a:prstGeom prst="line">
            <a:avLst/>
          </a:prstGeom>
          <a:noFill/>
          <a:ln w="9525">
            <a:solidFill>
              <a:schemeClr val="tx1"/>
            </a:solidFill>
            <a:prstDash val="sysDot"/>
            <a:round/>
            <a:headEnd/>
            <a:tailEnd/>
          </a:ln>
          <a:effectLst/>
        </p:spPr>
        <p:txBody>
          <a:bodyPr/>
          <a:lstStyle/>
          <a:p>
            <a:endParaRPr lang="en-US"/>
          </a:p>
        </p:txBody>
      </p:sp>
      <p:sp>
        <p:nvSpPr>
          <p:cNvPr id="63512" name="Line 26"/>
          <p:cNvSpPr>
            <a:spLocks noChangeShapeType="1"/>
          </p:cNvSpPr>
          <p:nvPr/>
        </p:nvSpPr>
        <p:spPr bwMode="auto">
          <a:xfrm flipV="1">
            <a:off x="2971800" y="5943600"/>
            <a:ext cx="1752600" cy="0"/>
          </a:xfrm>
          <a:prstGeom prst="line">
            <a:avLst/>
          </a:prstGeom>
          <a:noFill/>
          <a:ln w="9525">
            <a:solidFill>
              <a:schemeClr val="tx1"/>
            </a:solidFill>
            <a:round/>
            <a:headEnd type="arrow" w="med" len="med"/>
            <a:tailEnd type="arrow" w="med" len="med"/>
          </a:ln>
          <a:effectLst/>
        </p:spPr>
        <p:txBody>
          <a:bodyPr/>
          <a:lstStyle/>
          <a:p>
            <a:endParaRPr lang="en-US"/>
          </a:p>
        </p:txBody>
      </p:sp>
      <p:sp>
        <p:nvSpPr>
          <p:cNvPr id="63513" name="Text Box 27"/>
          <p:cNvSpPr txBox="1">
            <a:spLocks noChangeArrowheads="1"/>
          </p:cNvSpPr>
          <p:nvPr/>
        </p:nvSpPr>
        <p:spPr bwMode="auto">
          <a:xfrm>
            <a:off x="3505200" y="5943600"/>
            <a:ext cx="609600" cy="244475"/>
          </a:xfrm>
          <a:prstGeom prst="rect">
            <a:avLst/>
          </a:prstGeom>
          <a:noFill/>
          <a:ln w="9525">
            <a:noFill/>
            <a:miter lim="800000"/>
            <a:headEnd/>
            <a:tailEnd/>
          </a:ln>
          <a:effectLst/>
        </p:spPr>
        <p:txBody>
          <a:bodyPr>
            <a:spAutoFit/>
          </a:bodyPr>
          <a:lstStyle/>
          <a:p>
            <a:pPr>
              <a:spcBef>
                <a:spcPct val="50000"/>
              </a:spcBef>
            </a:pPr>
            <a:r>
              <a:rPr lang="en-US" altLang="en-US" sz="1000">
                <a:latin typeface="Arial" pitchFamily="34" charset="0"/>
              </a:rPr>
              <a:t>2.34m</a:t>
            </a:r>
            <a:endParaRPr lang="en-US" altLang="en-US" sz="1000" baseline="30000">
              <a:latin typeface="Arial" pitchFamily="34" charset="0"/>
            </a:endParaRPr>
          </a:p>
        </p:txBody>
      </p:sp>
      <p:sp>
        <p:nvSpPr>
          <p:cNvPr id="63514" name="Line 28"/>
          <p:cNvSpPr>
            <a:spLocks noChangeShapeType="1"/>
          </p:cNvSpPr>
          <p:nvPr/>
        </p:nvSpPr>
        <p:spPr bwMode="auto">
          <a:xfrm flipH="1">
            <a:off x="2971800" y="4572000"/>
            <a:ext cx="0" cy="1752600"/>
          </a:xfrm>
          <a:prstGeom prst="line">
            <a:avLst/>
          </a:prstGeom>
          <a:noFill/>
          <a:ln w="9525">
            <a:solidFill>
              <a:schemeClr val="tx1"/>
            </a:solidFill>
            <a:prstDash val="sysDot"/>
            <a:round/>
            <a:headEnd/>
            <a:tailEnd/>
          </a:ln>
          <a:effectLst/>
        </p:spPr>
        <p:txBody>
          <a:bodyPr/>
          <a:lstStyle/>
          <a:p>
            <a:endParaRPr lang="en-US"/>
          </a:p>
        </p:txBody>
      </p:sp>
      <p:sp>
        <p:nvSpPr>
          <p:cNvPr id="63515" name="Line 29"/>
          <p:cNvSpPr>
            <a:spLocks noChangeShapeType="1"/>
          </p:cNvSpPr>
          <p:nvPr/>
        </p:nvSpPr>
        <p:spPr bwMode="auto">
          <a:xfrm flipV="1">
            <a:off x="2971800" y="5638800"/>
            <a:ext cx="914400" cy="0"/>
          </a:xfrm>
          <a:prstGeom prst="line">
            <a:avLst/>
          </a:prstGeom>
          <a:noFill/>
          <a:ln w="9525">
            <a:solidFill>
              <a:schemeClr val="tx1"/>
            </a:solidFill>
            <a:round/>
            <a:headEnd type="arrow" w="med" len="med"/>
            <a:tailEnd type="arrow" w="med" len="med"/>
          </a:ln>
          <a:effectLst/>
        </p:spPr>
        <p:txBody>
          <a:bodyPr/>
          <a:lstStyle/>
          <a:p>
            <a:endParaRPr lang="en-US"/>
          </a:p>
        </p:txBody>
      </p:sp>
      <p:sp>
        <p:nvSpPr>
          <p:cNvPr id="63516" name="Text Box 30"/>
          <p:cNvSpPr txBox="1">
            <a:spLocks noChangeArrowheads="1"/>
          </p:cNvSpPr>
          <p:nvPr/>
        </p:nvSpPr>
        <p:spPr bwMode="auto">
          <a:xfrm>
            <a:off x="3124200" y="5638800"/>
            <a:ext cx="609600" cy="244475"/>
          </a:xfrm>
          <a:prstGeom prst="rect">
            <a:avLst/>
          </a:prstGeom>
          <a:noFill/>
          <a:ln w="9525">
            <a:noFill/>
            <a:miter lim="800000"/>
            <a:headEnd/>
            <a:tailEnd/>
          </a:ln>
          <a:effectLst/>
        </p:spPr>
        <p:txBody>
          <a:bodyPr>
            <a:spAutoFit/>
          </a:bodyPr>
          <a:lstStyle/>
          <a:p>
            <a:pPr>
              <a:spcBef>
                <a:spcPct val="50000"/>
              </a:spcBef>
            </a:pPr>
            <a:r>
              <a:rPr lang="en-US" altLang="en-US" sz="1000">
                <a:latin typeface="Arial" pitchFamily="34" charset="0"/>
              </a:rPr>
              <a:t>1.23m</a:t>
            </a:r>
            <a:endParaRPr lang="en-US" altLang="en-US" sz="1000" baseline="30000">
              <a:latin typeface="Arial" pitchFamily="34" charset="0"/>
            </a:endParaRPr>
          </a:p>
        </p:txBody>
      </p:sp>
      <p:sp>
        <p:nvSpPr>
          <p:cNvPr id="63517" name="Line 31"/>
          <p:cNvSpPr>
            <a:spLocks noChangeShapeType="1"/>
          </p:cNvSpPr>
          <p:nvPr/>
        </p:nvSpPr>
        <p:spPr bwMode="auto">
          <a:xfrm flipH="1">
            <a:off x="2971800" y="838200"/>
            <a:ext cx="0" cy="762000"/>
          </a:xfrm>
          <a:prstGeom prst="line">
            <a:avLst/>
          </a:prstGeom>
          <a:noFill/>
          <a:ln w="9525">
            <a:solidFill>
              <a:schemeClr val="tx1"/>
            </a:solidFill>
            <a:prstDash val="sysDot"/>
            <a:round/>
            <a:headEnd/>
            <a:tailEnd/>
          </a:ln>
          <a:effectLst/>
        </p:spPr>
        <p:txBody>
          <a:bodyPr/>
          <a:lstStyle/>
          <a:p>
            <a:endParaRPr lang="en-US"/>
          </a:p>
        </p:txBody>
      </p:sp>
      <p:sp>
        <p:nvSpPr>
          <p:cNvPr id="63518" name="Line 32"/>
          <p:cNvSpPr>
            <a:spLocks noChangeShapeType="1"/>
          </p:cNvSpPr>
          <p:nvPr/>
        </p:nvSpPr>
        <p:spPr bwMode="auto">
          <a:xfrm flipH="1">
            <a:off x="3733800" y="1143000"/>
            <a:ext cx="0" cy="457200"/>
          </a:xfrm>
          <a:prstGeom prst="line">
            <a:avLst/>
          </a:prstGeom>
          <a:noFill/>
          <a:ln w="9525">
            <a:solidFill>
              <a:schemeClr val="tx1"/>
            </a:solidFill>
            <a:prstDash val="sysDot"/>
            <a:round/>
            <a:headEnd/>
            <a:tailEnd/>
          </a:ln>
          <a:effectLst/>
        </p:spPr>
        <p:txBody>
          <a:bodyPr/>
          <a:lstStyle/>
          <a:p>
            <a:endParaRPr lang="en-US"/>
          </a:p>
        </p:txBody>
      </p:sp>
      <p:sp>
        <p:nvSpPr>
          <p:cNvPr id="63519" name="Line 33"/>
          <p:cNvSpPr>
            <a:spLocks noChangeShapeType="1"/>
          </p:cNvSpPr>
          <p:nvPr/>
        </p:nvSpPr>
        <p:spPr bwMode="auto">
          <a:xfrm flipV="1">
            <a:off x="2971800" y="1219200"/>
            <a:ext cx="762000" cy="0"/>
          </a:xfrm>
          <a:prstGeom prst="line">
            <a:avLst/>
          </a:prstGeom>
          <a:noFill/>
          <a:ln w="9525">
            <a:solidFill>
              <a:schemeClr val="tx1"/>
            </a:solidFill>
            <a:round/>
            <a:headEnd type="arrow" w="med" len="med"/>
            <a:tailEnd type="arrow" w="med" len="med"/>
          </a:ln>
          <a:effectLst/>
        </p:spPr>
        <p:txBody>
          <a:bodyPr/>
          <a:lstStyle/>
          <a:p>
            <a:endParaRPr lang="en-US"/>
          </a:p>
        </p:txBody>
      </p:sp>
      <p:sp>
        <p:nvSpPr>
          <p:cNvPr id="63520" name="Text Box 34"/>
          <p:cNvSpPr txBox="1">
            <a:spLocks noChangeArrowheads="1"/>
          </p:cNvSpPr>
          <p:nvPr/>
        </p:nvSpPr>
        <p:spPr bwMode="auto">
          <a:xfrm>
            <a:off x="3124200" y="990600"/>
            <a:ext cx="609600" cy="244475"/>
          </a:xfrm>
          <a:prstGeom prst="rect">
            <a:avLst/>
          </a:prstGeom>
          <a:noFill/>
          <a:ln w="9525">
            <a:noFill/>
            <a:miter lim="800000"/>
            <a:headEnd/>
            <a:tailEnd/>
          </a:ln>
          <a:effectLst/>
        </p:spPr>
        <p:txBody>
          <a:bodyPr>
            <a:spAutoFit/>
          </a:bodyPr>
          <a:lstStyle/>
          <a:p>
            <a:pPr>
              <a:spcBef>
                <a:spcPct val="50000"/>
              </a:spcBef>
            </a:pPr>
            <a:r>
              <a:rPr lang="en-US" altLang="en-US" sz="1000">
                <a:latin typeface="Arial" pitchFamily="34" charset="0"/>
              </a:rPr>
              <a:t>0.87m</a:t>
            </a:r>
            <a:endParaRPr lang="en-US" altLang="en-US" sz="1000" baseline="30000">
              <a:latin typeface="Arial" pitchFamily="34" charset="0"/>
            </a:endParaRPr>
          </a:p>
        </p:txBody>
      </p:sp>
      <p:sp>
        <p:nvSpPr>
          <p:cNvPr id="63521" name="Line 35"/>
          <p:cNvSpPr>
            <a:spLocks noChangeShapeType="1"/>
          </p:cNvSpPr>
          <p:nvPr/>
        </p:nvSpPr>
        <p:spPr bwMode="auto">
          <a:xfrm flipV="1">
            <a:off x="2971800" y="6248400"/>
            <a:ext cx="3505200" cy="0"/>
          </a:xfrm>
          <a:prstGeom prst="line">
            <a:avLst/>
          </a:prstGeom>
          <a:noFill/>
          <a:ln w="9525">
            <a:solidFill>
              <a:schemeClr val="tx1"/>
            </a:solidFill>
            <a:round/>
            <a:headEnd type="arrow" w="med" len="med"/>
            <a:tailEnd type="arrow" w="med" len="med"/>
          </a:ln>
          <a:effectLst/>
        </p:spPr>
        <p:txBody>
          <a:bodyPr/>
          <a:lstStyle/>
          <a:p>
            <a:endParaRPr lang="en-US"/>
          </a:p>
        </p:txBody>
      </p:sp>
      <p:sp>
        <p:nvSpPr>
          <p:cNvPr id="63522" name="Line 36"/>
          <p:cNvSpPr>
            <a:spLocks noChangeShapeType="1"/>
          </p:cNvSpPr>
          <p:nvPr/>
        </p:nvSpPr>
        <p:spPr bwMode="auto">
          <a:xfrm flipH="1">
            <a:off x="6477000" y="4572000"/>
            <a:ext cx="0" cy="1752600"/>
          </a:xfrm>
          <a:prstGeom prst="line">
            <a:avLst/>
          </a:prstGeom>
          <a:noFill/>
          <a:ln w="9525">
            <a:solidFill>
              <a:schemeClr val="tx1"/>
            </a:solidFill>
            <a:prstDash val="sysDot"/>
            <a:round/>
            <a:headEnd/>
            <a:tailEnd/>
          </a:ln>
          <a:effectLst/>
        </p:spPr>
        <p:txBody>
          <a:bodyPr/>
          <a:lstStyle/>
          <a:p>
            <a:endParaRPr lang="en-US"/>
          </a:p>
        </p:txBody>
      </p:sp>
      <p:sp>
        <p:nvSpPr>
          <p:cNvPr id="63523" name="Text Box 37"/>
          <p:cNvSpPr txBox="1">
            <a:spLocks noChangeArrowheads="1"/>
          </p:cNvSpPr>
          <p:nvPr/>
        </p:nvSpPr>
        <p:spPr bwMode="auto">
          <a:xfrm>
            <a:off x="4495800" y="6248400"/>
            <a:ext cx="609600" cy="244475"/>
          </a:xfrm>
          <a:prstGeom prst="rect">
            <a:avLst/>
          </a:prstGeom>
          <a:noFill/>
          <a:ln w="9525">
            <a:noFill/>
            <a:miter lim="800000"/>
            <a:headEnd/>
            <a:tailEnd/>
          </a:ln>
          <a:effectLst/>
        </p:spPr>
        <p:txBody>
          <a:bodyPr>
            <a:spAutoFit/>
          </a:bodyPr>
          <a:lstStyle/>
          <a:p>
            <a:pPr>
              <a:spcBef>
                <a:spcPct val="50000"/>
              </a:spcBef>
            </a:pPr>
            <a:r>
              <a:rPr lang="en-US" altLang="en-US" sz="1000">
                <a:latin typeface="Arial" pitchFamily="34" charset="0"/>
              </a:rPr>
              <a:t>4.69m</a:t>
            </a:r>
            <a:endParaRPr lang="en-US" altLang="en-US" sz="1000" baseline="30000">
              <a:latin typeface="Arial" pitchFamily="34" charset="0"/>
            </a:endParaRPr>
          </a:p>
        </p:txBody>
      </p:sp>
      <p:sp>
        <p:nvSpPr>
          <p:cNvPr id="63524" name="Line 38"/>
          <p:cNvSpPr>
            <a:spLocks noChangeShapeType="1"/>
          </p:cNvSpPr>
          <p:nvPr/>
        </p:nvSpPr>
        <p:spPr bwMode="auto">
          <a:xfrm flipH="1">
            <a:off x="5715000" y="838200"/>
            <a:ext cx="0" cy="762000"/>
          </a:xfrm>
          <a:prstGeom prst="line">
            <a:avLst/>
          </a:prstGeom>
          <a:noFill/>
          <a:ln w="9525">
            <a:solidFill>
              <a:schemeClr val="tx1"/>
            </a:solidFill>
            <a:prstDash val="sysDot"/>
            <a:round/>
            <a:headEnd/>
            <a:tailEnd/>
          </a:ln>
          <a:effectLst/>
        </p:spPr>
        <p:txBody>
          <a:bodyPr/>
          <a:lstStyle/>
          <a:p>
            <a:endParaRPr lang="en-US"/>
          </a:p>
        </p:txBody>
      </p:sp>
      <p:sp>
        <p:nvSpPr>
          <p:cNvPr id="63525" name="Line 39"/>
          <p:cNvSpPr>
            <a:spLocks noChangeShapeType="1"/>
          </p:cNvSpPr>
          <p:nvPr/>
        </p:nvSpPr>
        <p:spPr bwMode="auto">
          <a:xfrm flipV="1">
            <a:off x="2971800" y="914400"/>
            <a:ext cx="2743200" cy="0"/>
          </a:xfrm>
          <a:prstGeom prst="line">
            <a:avLst/>
          </a:prstGeom>
          <a:noFill/>
          <a:ln w="9525">
            <a:solidFill>
              <a:schemeClr val="tx1"/>
            </a:solidFill>
            <a:round/>
            <a:headEnd type="arrow" w="med" len="med"/>
            <a:tailEnd type="arrow" w="med" len="med"/>
          </a:ln>
          <a:effectLst/>
        </p:spPr>
        <p:txBody>
          <a:bodyPr/>
          <a:lstStyle/>
          <a:p>
            <a:endParaRPr lang="en-US"/>
          </a:p>
        </p:txBody>
      </p:sp>
      <p:sp>
        <p:nvSpPr>
          <p:cNvPr id="63526" name="Text Box 40"/>
          <p:cNvSpPr txBox="1">
            <a:spLocks noChangeArrowheads="1"/>
          </p:cNvSpPr>
          <p:nvPr/>
        </p:nvSpPr>
        <p:spPr bwMode="auto">
          <a:xfrm>
            <a:off x="3886200" y="685800"/>
            <a:ext cx="609600" cy="244475"/>
          </a:xfrm>
          <a:prstGeom prst="rect">
            <a:avLst/>
          </a:prstGeom>
          <a:noFill/>
          <a:ln w="9525">
            <a:noFill/>
            <a:miter lim="800000"/>
            <a:headEnd/>
            <a:tailEnd/>
          </a:ln>
          <a:effectLst/>
        </p:spPr>
        <p:txBody>
          <a:bodyPr>
            <a:spAutoFit/>
          </a:bodyPr>
          <a:lstStyle/>
          <a:p>
            <a:pPr>
              <a:spcBef>
                <a:spcPct val="50000"/>
              </a:spcBef>
            </a:pPr>
            <a:r>
              <a:rPr lang="en-US" altLang="en-US" sz="1000">
                <a:latin typeface="Arial" pitchFamily="34" charset="0"/>
              </a:rPr>
              <a:t>3.81m</a:t>
            </a:r>
            <a:endParaRPr lang="en-US" altLang="en-US" sz="1000" baseline="30000">
              <a:latin typeface="Arial" pitchFamily="34" charset="0"/>
            </a:endParaRPr>
          </a:p>
        </p:txBody>
      </p:sp>
      <p:sp>
        <p:nvSpPr>
          <p:cNvPr id="63527" name="Rectangle 41"/>
          <p:cNvSpPr>
            <a:spLocks noChangeArrowheads="1"/>
          </p:cNvSpPr>
          <p:nvPr/>
        </p:nvSpPr>
        <p:spPr bwMode="auto">
          <a:xfrm>
            <a:off x="3810000" y="1447800"/>
            <a:ext cx="1828800" cy="76200"/>
          </a:xfrm>
          <a:prstGeom prst="rect">
            <a:avLst/>
          </a:prstGeom>
          <a:solidFill>
            <a:srgbClr val="DDDDDD"/>
          </a:solidFill>
          <a:ln w="9525">
            <a:solidFill>
              <a:schemeClr val="tx1"/>
            </a:solidFill>
            <a:miter lim="800000"/>
            <a:headEnd/>
            <a:tailEnd/>
          </a:ln>
          <a:effectLst/>
        </p:spPr>
        <p:txBody>
          <a:bodyPr wrap="none" anchor="ctr"/>
          <a:lstStyle/>
          <a:p>
            <a:endParaRPr lang="en-US" altLang="en-US">
              <a:latin typeface="Arial" pitchFamily="34" charset="0"/>
            </a:endParaRPr>
          </a:p>
        </p:txBody>
      </p:sp>
      <p:sp>
        <p:nvSpPr>
          <p:cNvPr id="63528" name="Rectangle 42"/>
          <p:cNvSpPr>
            <a:spLocks noChangeArrowheads="1"/>
          </p:cNvSpPr>
          <p:nvPr/>
        </p:nvSpPr>
        <p:spPr bwMode="auto">
          <a:xfrm rot="5400000">
            <a:off x="2133600" y="2438400"/>
            <a:ext cx="1447800" cy="76200"/>
          </a:xfrm>
          <a:prstGeom prst="rect">
            <a:avLst/>
          </a:prstGeom>
          <a:solidFill>
            <a:srgbClr val="DDDDDD"/>
          </a:solidFill>
          <a:ln w="9525">
            <a:solidFill>
              <a:schemeClr val="tx1"/>
            </a:solidFill>
            <a:miter lim="800000"/>
            <a:headEnd/>
            <a:tailEnd/>
          </a:ln>
          <a:effectLst/>
        </p:spPr>
        <p:txBody>
          <a:bodyPr wrap="none" anchor="ctr"/>
          <a:lstStyle/>
          <a:p>
            <a:endParaRPr lang="en-US" altLang="en-US">
              <a:latin typeface="Arial" pitchFamily="34" charset="0"/>
            </a:endParaRPr>
          </a:p>
        </p:txBody>
      </p:sp>
      <p:sp>
        <p:nvSpPr>
          <p:cNvPr id="63529" name="Rectangle 43"/>
          <p:cNvSpPr>
            <a:spLocks noChangeArrowheads="1"/>
          </p:cNvSpPr>
          <p:nvPr/>
        </p:nvSpPr>
        <p:spPr bwMode="auto">
          <a:xfrm>
            <a:off x="3048000" y="1447800"/>
            <a:ext cx="609600" cy="76200"/>
          </a:xfrm>
          <a:prstGeom prst="rect">
            <a:avLst/>
          </a:prstGeom>
          <a:solidFill>
            <a:srgbClr val="DDDDDD"/>
          </a:solidFill>
          <a:ln w="9525">
            <a:solidFill>
              <a:schemeClr val="tx1"/>
            </a:solidFill>
            <a:miter lim="800000"/>
            <a:headEnd/>
            <a:tailEnd/>
          </a:ln>
          <a:effectLst/>
        </p:spPr>
        <p:txBody>
          <a:bodyPr wrap="none" anchor="ctr"/>
          <a:lstStyle/>
          <a:p>
            <a:endParaRPr lang="en-US" altLang="en-US">
              <a:latin typeface="Arial" pitchFamily="34" charset="0"/>
            </a:endParaRPr>
          </a:p>
        </p:txBody>
      </p:sp>
      <p:sp>
        <p:nvSpPr>
          <p:cNvPr id="63530" name="Line 45"/>
          <p:cNvSpPr>
            <a:spLocks noChangeShapeType="1"/>
          </p:cNvSpPr>
          <p:nvPr/>
        </p:nvSpPr>
        <p:spPr bwMode="auto">
          <a:xfrm flipV="1">
            <a:off x="6400800" y="1676400"/>
            <a:ext cx="0" cy="2895600"/>
          </a:xfrm>
          <a:prstGeom prst="line">
            <a:avLst/>
          </a:prstGeom>
          <a:noFill/>
          <a:ln w="9525">
            <a:solidFill>
              <a:schemeClr val="tx1"/>
            </a:solidFill>
            <a:round/>
            <a:headEnd type="arrow" w="med" len="med"/>
            <a:tailEnd type="arrow" w="med" len="med"/>
          </a:ln>
          <a:effectLst/>
        </p:spPr>
        <p:txBody>
          <a:bodyPr/>
          <a:lstStyle/>
          <a:p>
            <a:endParaRPr lang="en-US"/>
          </a:p>
        </p:txBody>
      </p:sp>
      <p:sp>
        <p:nvSpPr>
          <p:cNvPr id="63531" name="Text Box 46"/>
          <p:cNvSpPr txBox="1">
            <a:spLocks noChangeArrowheads="1"/>
          </p:cNvSpPr>
          <p:nvPr/>
        </p:nvSpPr>
        <p:spPr bwMode="auto">
          <a:xfrm>
            <a:off x="5867400" y="3733800"/>
            <a:ext cx="685800" cy="244475"/>
          </a:xfrm>
          <a:prstGeom prst="rect">
            <a:avLst/>
          </a:prstGeom>
          <a:noFill/>
          <a:ln w="9525">
            <a:noFill/>
            <a:miter lim="800000"/>
            <a:headEnd/>
            <a:tailEnd/>
          </a:ln>
          <a:effectLst/>
        </p:spPr>
        <p:txBody>
          <a:bodyPr>
            <a:spAutoFit/>
          </a:bodyPr>
          <a:lstStyle/>
          <a:p>
            <a:pPr>
              <a:spcBef>
                <a:spcPct val="50000"/>
              </a:spcBef>
            </a:pPr>
            <a:r>
              <a:rPr lang="en-US" altLang="en-US" sz="1000">
                <a:latin typeface="Arial" pitchFamily="34" charset="0"/>
              </a:rPr>
              <a:t>3.05m</a:t>
            </a:r>
            <a:endParaRPr lang="en-US" altLang="en-US" sz="1000" baseline="30000">
              <a:latin typeface="Arial" pitchFamily="34" charset="0"/>
            </a:endParaRPr>
          </a:p>
        </p:txBody>
      </p:sp>
      <p:sp>
        <p:nvSpPr>
          <p:cNvPr id="63532" name="Rectangle 47"/>
          <p:cNvSpPr>
            <a:spLocks noChangeArrowheads="1"/>
          </p:cNvSpPr>
          <p:nvPr/>
        </p:nvSpPr>
        <p:spPr bwMode="auto">
          <a:xfrm rot="8100000">
            <a:off x="1404938" y="3814763"/>
            <a:ext cx="1462087" cy="74612"/>
          </a:xfrm>
          <a:prstGeom prst="rect">
            <a:avLst/>
          </a:prstGeom>
          <a:solidFill>
            <a:srgbClr val="DDDDDD"/>
          </a:solidFill>
          <a:ln w="9525">
            <a:solidFill>
              <a:schemeClr val="tx1"/>
            </a:solidFill>
            <a:miter lim="800000"/>
            <a:headEnd/>
            <a:tailEnd/>
          </a:ln>
          <a:effectLst/>
        </p:spPr>
        <p:txBody>
          <a:bodyPr wrap="none" anchor="ctr"/>
          <a:lstStyle/>
          <a:p>
            <a:endParaRPr lang="en-US" altLang="en-US">
              <a:latin typeface="Arial" pitchFamily="34" charset="0"/>
            </a:endParaRPr>
          </a:p>
        </p:txBody>
      </p:sp>
      <p:sp>
        <p:nvSpPr>
          <p:cNvPr id="63533" name="Freeform 48"/>
          <p:cNvSpPr>
            <a:spLocks/>
          </p:cNvSpPr>
          <p:nvPr/>
        </p:nvSpPr>
        <p:spPr bwMode="auto">
          <a:xfrm>
            <a:off x="2667000" y="3200400"/>
            <a:ext cx="228600" cy="152400"/>
          </a:xfrm>
          <a:custGeom>
            <a:avLst/>
            <a:gdLst>
              <a:gd name="T0" fmla="*/ 2147483647 w 144"/>
              <a:gd name="T1" fmla="*/ 0 h 96"/>
              <a:gd name="T2" fmla="*/ 2147483647 w 144"/>
              <a:gd name="T3" fmla="*/ 2147483647 h 96"/>
              <a:gd name="T4" fmla="*/ 0 w 144"/>
              <a:gd name="T5" fmla="*/ 2147483647 h 96"/>
              <a:gd name="T6" fmla="*/ 0 60000 65536"/>
              <a:gd name="T7" fmla="*/ 0 60000 65536"/>
              <a:gd name="T8" fmla="*/ 0 60000 65536"/>
            </a:gdLst>
            <a:ahLst/>
            <a:cxnLst>
              <a:cxn ang="T6">
                <a:pos x="T0" y="T1"/>
              </a:cxn>
              <a:cxn ang="T7">
                <a:pos x="T2" y="T3"/>
              </a:cxn>
              <a:cxn ang="T8">
                <a:pos x="T4" y="T5"/>
              </a:cxn>
            </a:cxnLst>
            <a:rect l="0" t="0" r="r" b="b"/>
            <a:pathLst>
              <a:path w="144" h="96">
                <a:moveTo>
                  <a:pt x="144" y="0"/>
                </a:moveTo>
                <a:cubicBezTo>
                  <a:pt x="132" y="16"/>
                  <a:pt x="120" y="32"/>
                  <a:pt x="96" y="48"/>
                </a:cubicBezTo>
                <a:cubicBezTo>
                  <a:pt x="72" y="64"/>
                  <a:pt x="16" y="88"/>
                  <a:pt x="0" y="96"/>
                </a:cubicBezTo>
              </a:path>
            </a:pathLst>
          </a:custGeom>
          <a:noFill/>
          <a:ln w="9525">
            <a:solidFill>
              <a:schemeClr val="tx1"/>
            </a:solidFill>
            <a:round/>
            <a:headEnd/>
            <a:tailEnd/>
          </a:ln>
          <a:effectLst/>
        </p:spPr>
        <p:txBody>
          <a:bodyPr/>
          <a:lstStyle/>
          <a:p>
            <a:endParaRPr lang="en-US"/>
          </a:p>
        </p:txBody>
      </p:sp>
      <p:sp>
        <p:nvSpPr>
          <p:cNvPr id="63534" name="Freeform 49"/>
          <p:cNvSpPr>
            <a:spLocks/>
          </p:cNvSpPr>
          <p:nvPr/>
        </p:nvSpPr>
        <p:spPr bwMode="auto">
          <a:xfrm>
            <a:off x="3657600" y="1473200"/>
            <a:ext cx="152400" cy="355600"/>
          </a:xfrm>
          <a:custGeom>
            <a:avLst/>
            <a:gdLst>
              <a:gd name="T0" fmla="*/ 2147483647 w 96"/>
              <a:gd name="T1" fmla="*/ 2147483647 h 224"/>
              <a:gd name="T2" fmla="*/ 2147483647 w 96"/>
              <a:gd name="T3" fmla="*/ 2147483647 h 224"/>
              <a:gd name="T4" fmla="*/ 0 w 96"/>
              <a:gd name="T5" fmla="*/ 2147483647 h 224"/>
              <a:gd name="T6" fmla="*/ 0 60000 65536"/>
              <a:gd name="T7" fmla="*/ 0 60000 65536"/>
              <a:gd name="T8" fmla="*/ 0 60000 65536"/>
            </a:gdLst>
            <a:ahLst/>
            <a:cxnLst>
              <a:cxn ang="T6">
                <a:pos x="T0" y="T1"/>
              </a:cxn>
              <a:cxn ang="T7">
                <a:pos x="T2" y="T3"/>
              </a:cxn>
              <a:cxn ang="T8">
                <a:pos x="T4" y="T5"/>
              </a:cxn>
            </a:cxnLst>
            <a:rect l="0" t="0" r="r" b="b"/>
            <a:pathLst>
              <a:path w="96" h="224">
                <a:moveTo>
                  <a:pt x="96" y="224"/>
                </a:moveTo>
                <a:cubicBezTo>
                  <a:pt x="80" y="144"/>
                  <a:pt x="64" y="64"/>
                  <a:pt x="48" y="32"/>
                </a:cubicBezTo>
                <a:cubicBezTo>
                  <a:pt x="32" y="0"/>
                  <a:pt x="8" y="32"/>
                  <a:pt x="0" y="32"/>
                </a:cubicBezTo>
              </a:path>
            </a:pathLst>
          </a:custGeom>
          <a:noFill/>
          <a:ln w="9525">
            <a:solidFill>
              <a:schemeClr val="tx1"/>
            </a:solidFill>
            <a:round/>
            <a:headEnd/>
            <a:tailEnd/>
          </a:ln>
          <a:effectLst/>
        </p:spPr>
        <p:txBody>
          <a:bodyPr/>
          <a:lstStyle/>
          <a:p>
            <a:endParaRPr lang="en-US"/>
          </a:p>
        </p:txBody>
      </p:sp>
      <p:sp>
        <p:nvSpPr>
          <p:cNvPr id="63535" name="Freeform 50"/>
          <p:cNvSpPr>
            <a:spLocks/>
          </p:cNvSpPr>
          <p:nvPr/>
        </p:nvSpPr>
        <p:spPr bwMode="auto">
          <a:xfrm>
            <a:off x="2794000" y="1447800"/>
            <a:ext cx="254000" cy="304800"/>
          </a:xfrm>
          <a:custGeom>
            <a:avLst/>
            <a:gdLst>
              <a:gd name="T0" fmla="*/ 2147483647 w 160"/>
              <a:gd name="T1" fmla="*/ 0 h 192"/>
              <a:gd name="T2" fmla="*/ 2147483647 w 160"/>
              <a:gd name="T3" fmla="*/ 2147483647 h 192"/>
              <a:gd name="T4" fmla="*/ 2147483647 w 160"/>
              <a:gd name="T5" fmla="*/ 2147483647 h 192"/>
              <a:gd name="T6" fmla="*/ 0 60000 65536"/>
              <a:gd name="T7" fmla="*/ 0 60000 65536"/>
              <a:gd name="T8" fmla="*/ 0 60000 65536"/>
            </a:gdLst>
            <a:ahLst/>
            <a:cxnLst>
              <a:cxn ang="T6">
                <a:pos x="T0" y="T1"/>
              </a:cxn>
              <a:cxn ang="T7">
                <a:pos x="T2" y="T3"/>
              </a:cxn>
              <a:cxn ang="T8">
                <a:pos x="T4" y="T5"/>
              </a:cxn>
            </a:cxnLst>
            <a:rect l="0" t="0" r="r" b="b"/>
            <a:pathLst>
              <a:path w="160" h="192">
                <a:moveTo>
                  <a:pt x="160" y="0"/>
                </a:moveTo>
                <a:cubicBezTo>
                  <a:pt x="96" y="8"/>
                  <a:pt x="32" y="16"/>
                  <a:pt x="16" y="48"/>
                </a:cubicBezTo>
                <a:cubicBezTo>
                  <a:pt x="0" y="80"/>
                  <a:pt x="56" y="168"/>
                  <a:pt x="64" y="192"/>
                </a:cubicBezTo>
              </a:path>
            </a:pathLst>
          </a:custGeom>
          <a:noFill/>
          <a:ln w="9525">
            <a:solidFill>
              <a:schemeClr val="tx1"/>
            </a:solidFill>
            <a:round/>
            <a:headEnd/>
            <a:tailEnd/>
          </a:ln>
          <a:effectLst/>
        </p:spPr>
        <p:txBody>
          <a:bodyPr/>
          <a:lstStyle/>
          <a:p>
            <a:endParaRPr lang="en-US"/>
          </a:p>
        </p:txBody>
      </p:sp>
      <p:sp>
        <p:nvSpPr>
          <p:cNvPr id="63536" name="Freeform 51"/>
          <p:cNvSpPr>
            <a:spLocks/>
          </p:cNvSpPr>
          <p:nvPr/>
        </p:nvSpPr>
        <p:spPr bwMode="auto">
          <a:xfrm>
            <a:off x="3657600" y="1524000"/>
            <a:ext cx="152400" cy="1588"/>
          </a:xfrm>
          <a:custGeom>
            <a:avLst/>
            <a:gdLst>
              <a:gd name="T0" fmla="*/ 2147483647 w 96"/>
              <a:gd name="T1" fmla="*/ 0 h 1"/>
              <a:gd name="T2" fmla="*/ 0 w 96"/>
              <a:gd name="T3" fmla="*/ 0 h 1"/>
              <a:gd name="T4" fmla="*/ 0 60000 65536"/>
              <a:gd name="T5" fmla="*/ 0 60000 65536"/>
            </a:gdLst>
            <a:ahLst/>
            <a:cxnLst>
              <a:cxn ang="T4">
                <a:pos x="T0" y="T1"/>
              </a:cxn>
              <a:cxn ang="T5">
                <a:pos x="T2" y="T3"/>
              </a:cxn>
            </a:cxnLst>
            <a:rect l="0" t="0" r="r" b="b"/>
            <a:pathLst>
              <a:path w="96" h="1">
                <a:moveTo>
                  <a:pt x="96" y="0"/>
                </a:moveTo>
                <a:cubicBezTo>
                  <a:pt x="56" y="0"/>
                  <a:pt x="16" y="0"/>
                  <a:pt x="0" y="0"/>
                </a:cubicBezTo>
              </a:path>
            </a:pathLst>
          </a:custGeom>
          <a:noFill/>
          <a:ln w="9525">
            <a:solidFill>
              <a:schemeClr val="tx1"/>
            </a:solidFill>
            <a:round/>
            <a:headEnd/>
            <a:tailEnd/>
          </a:ln>
          <a:effectLst/>
        </p:spPr>
        <p:txBody>
          <a:bodyPr/>
          <a:lstStyle/>
          <a:p>
            <a:endParaRPr lang="en-US"/>
          </a:p>
        </p:txBody>
      </p:sp>
      <p:sp>
        <p:nvSpPr>
          <p:cNvPr id="63537" name="Freeform 52"/>
          <p:cNvSpPr>
            <a:spLocks/>
          </p:cNvSpPr>
          <p:nvPr/>
        </p:nvSpPr>
        <p:spPr bwMode="auto">
          <a:xfrm>
            <a:off x="5638800" y="1524000"/>
            <a:ext cx="152400" cy="381000"/>
          </a:xfrm>
          <a:custGeom>
            <a:avLst/>
            <a:gdLst>
              <a:gd name="T0" fmla="*/ 0 w 96"/>
              <a:gd name="T1" fmla="*/ 2147483647 h 240"/>
              <a:gd name="T2" fmla="*/ 2147483647 w 96"/>
              <a:gd name="T3" fmla="*/ 2147483647 h 240"/>
              <a:gd name="T4" fmla="*/ 0 w 96"/>
              <a:gd name="T5" fmla="*/ 0 h 240"/>
              <a:gd name="T6" fmla="*/ 0 60000 65536"/>
              <a:gd name="T7" fmla="*/ 0 60000 65536"/>
              <a:gd name="T8" fmla="*/ 0 60000 65536"/>
            </a:gdLst>
            <a:ahLst/>
            <a:cxnLst>
              <a:cxn ang="T6">
                <a:pos x="T0" y="T1"/>
              </a:cxn>
              <a:cxn ang="T7">
                <a:pos x="T2" y="T3"/>
              </a:cxn>
              <a:cxn ang="T8">
                <a:pos x="T4" y="T5"/>
              </a:cxn>
            </a:cxnLst>
            <a:rect l="0" t="0" r="r" b="b"/>
            <a:pathLst>
              <a:path w="96" h="240">
                <a:moveTo>
                  <a:pt x="0" y="240"/>
                </a:moveTo>
                <a:cubicBezTo>
                  <a:pt x="48" y="212"/>
                  <a:pt x="96" y="184"/>
                  <a:pt x="96" y="144"/>
                </a:cubicBezTo>
                <a:cubicBezTo>
                  <a:pt x="96" y="104"/>
                  <a:pt x="16" y="24"/>
                  <a:pt x="0" y="0"/>
                </a:cubicBezTo>
              </a:path>
            </a:pathLst>
          </a:custGeom>
          <a:noFill/>
          <a:ln w="9525">
            <a:solidFill>
              <a:schemeClr val="tx1"/>
            </a:solidFill>
            <a:round/>
            <a:headEnd/>
            <a:tailEnd/>
          </a:ln>
          <a:effectLst/>
        </p:spPr>
        <p:txBody>
          <a:bodyPr/>
          <a:lstStyle/>
          <a:p>
            <a:endParaRPr lang="en-US"/>
          </a:p>
        </p:txBody>
      </p:sp>
      <p:sp>
        <p:nvSpPr>
          <p:cNvPr id="63538" name="Rectangle 53"/>
          <p:cNvSpPr>
            <a:spLocks noChangeArrowheads="1"/>
          </p:cNvSpPr>
          <p:nvPr/>
        </p:nvSpPr>
        <p:spPr bwMode="auto">
          <a:xfrm>
            <a:off x="762000" y="4038600"/>
            <a:ext cx="609600" cy="304800"/>
          </a:xfrm>
          <a:prstGeom prst="rect">
            <a:avLst/>
          </a:prstGeom>
          <a:solidFill>
            <a:srgbClr val="EAEAEA"/>
          </a:solidFill>
          <a:ln w="9525">
            <a:solidFill>
              <a:schemeClr val="tx1"/>
            </a:solidFill>
            <a:miter lim="800000"/>
            <a:headEnd/>
            <a:tailEnd/>
          </a:ln>
          <a:effectLst/>
        </p:spPr>
        <p:txBody>
          <a:bodyPr wrap="none" anchor="ctr"/>
          <a:lstStyle/>
          <a:p>
            <a:endParaRPr lang="en-US" altLang="en-US">
              <a:latin typeface="Arial" pitchFamily="34" charset="0"/>
            </a:endParaRPr>
          </a:p>
        </p:txBody>
      </p:sp>
      <p:sp>
        <p:nvSpPr>
          <p:cNvPr id="63539" name="Freeform 54"/>
          <p:cNvSpPr>
            <a:spLocks/>
          </p:cNvSpPr>
          <p:nvPr/>
        </p:nvSpPr>
        <p:spPr bwMode="auto">
          <a:xfrm>
            <a:off x="1295400" y="4267200"/>
            <a:ext cx="304800" cy="165100"/>
          </a:xfrm>
          <a:custGeom>
            <a:avLst/>
            <a:gdLst>
              <a:gd name="T0" fmla="*/ 2147483647 w 192"/>
              <a:gd name="T1" fmla="*/ 2147483647 h 104"/>
              <a:gd name="T2" fmla="*/ 2147483647 w 192"/>
              <a:gd name="T3" fmla="*/ 2147483647 h 104"/>
              <a:gd name="T4" fmla="*/ 0 w 192"/>
              <a:gd name="T5" fmla="*/ 0 h 104"/>
              <a:gd name="T6" fmla="*/ 0 60000 65536"/>
              <a:gd name="T7" fmla="*/ 0 60000 65536"/>
              <a:gd name="T8" fmla="*/ 0 60000 65536"/>
            </a:gdLst>
            <a:ahLst/>
            <a:cxnLst>
              <a:cxn ang="T6">
                <a:pos x="T0" y="T1"/>
              </a:cxn>
              <a:cxn ang="T7">
                <a:pos x="T2" y="T3"/>
              </a:cxn>
              <a:cxn ang="T8">
                <a:pos x="T4" y="T5"/>
              </a:cxn>
            </a:cxnLst>
            <a:rect l="0" t="0" r="r" b="b"/>
            <a:pathLst>
              <a:path w="192" h="104">
                <a:moveTo>
                  <a:pt x="192" y="48"/>
                </a:moveTo>
                <a:cubicBezTo>
                  <a:pt x="160" y="76"/>
                  <a:pt x="128" y="104"/>
                  <a:pt x="96" y="96"/>
                </a:cubicBezTo>
                <a:cubicBezTo>
                  <a:pt x="64" y="88"/>
                  <a:pt x="16" y="16"/>
                  <a:pt x="0" y="0"/>
                </a:cubicBezTo>
              </a:path>
            </a:pathLst>
          </a:custGeom>
          <a:noFill/>
          <a:ln w="9525">
            <a:solidFill>
              <a:schemeClr val="tx1"/>
            </a:solidFill>
            <a:round/>
            <a:headEnd/>
            <a:tailEnd/>
          </a:ln>
          <a:effectLst/>
        </p:spPr>
        <p:txBody>
          <a:bodyPr/>
          <a:lstStyle/>
          <a:p>
            <a:endParaRPr lang="en-US"/>
          </a:p>
        </p:txBody>
      </p:sp>
      <p:sp>
        <p:nvSpPr>
          <p:cNvPr id="63540" name="Freeform 55"/>
          <p:cNvSpPr>
            <a:spLocks/>
          </p:cNvSpPr>
          <p:nvPr/>
        </p:nvSpPr>
        <p:spPr bwMode="auto">
          <a:xfrm>
            <a:off x="1143000" y="4267200"/>
            <a:ext cx="457200" cy="241300"/>
          </a:xfrm>
          <a:custGeom>
            <a:avLst/>
            <a:gdLst>
              <a:gd name="T0" fmla="*/ 2147483647 w 288"/>
              <a:gd name="T1" fmla="*/ 2147483647 h 152"/>
              <a:gd name="T2" fmla="*/ 2147483647 w 288"/>
              <a:gd name="T3" fmla="*/ 2147483647 h 152"/>
              <a:gd name="T4" fmla="*/ 2147483647 w 288"/>
              <a:gd name="T5" fmla="*/ 2147483647 h 152"/>
              <a:gd name="T6" fmla="*/ 0 w 288"/>
              <a:gd name="T7" fmla="*/ 0 h 1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8" h="152">
                <a:moveTo>
                  <a:pt x="288" y="48"/>
                </a:moveTo>
                <a:cubicBezTo>
                  <a:pt x="260" y="92"/>
                  <a:pt x="232" y="136"/>
                  <a:pt x="192" y="144"/>
                </a:cubicBezTo>
                <a:cubicBezTo>
                  <a:pt x="152" y="152"/>
                  <a:pt x="80" y="120"/>
                  <a:pt x="48" y="96"/>
                </a:cubicBezTo>
                <a:cubicBezTo>
                  <a:pt x="16" y="72"/>
                  <a:pt x="8" y="36"/>
                  <a:pt x="0" y="0"/>
                </a:cubicBezTo>
              </a:path>
            </a:pathLst>
          </a:custGeom>
          <a:noFill/>
          <a:ln w="9525">
            <a:solidFill>
              <a:schemeClr val="tx1"/>
            </a:solidFill>
            <a:round/>
            <a:headEnd/>
            <a:tailEnd/>
          </a:ln>
          <a:effectLst/>
        </p:spPr>
        <p:txBody>
          <a:bodyPr/>
          <a:lstStyle/>
          <a:p>
            <a:endParaRPr lang="en-US"/>
          </a:p>
        </p:txBody>
      </p:sp>
      <p:sp>
        <p:nvSpPr>
          <p:cNvPr id="63541" name="Rectangle 56"/>
          <p:cNvSpPr>
            <a:spLocks noChangeArrowheads="1"/>
          </p:cNvSpPr>
          <p:nvPr/>
        </p:nvSpPr>
        <p:spPr bwMode="auto">
          <a:xfrm>
            <a:off x="838200" y="4114800"/>
            <a:ext cx="228600" cy="152400"/>
          </a:xfrm>
          <a:prstGeom prst="rect">
            <a:avLst/>
          </a:prstGeom>
          <a:solidFill>
            <a:schemeClr val="bg2"/>
          </a:solidFill>
          <a:ln w="9525">
            <a:solidFill>
              <a:schemeClr val="tx1"/>
            </a:solidFill>
            <a:miter lim="800000"/>
            <a:headEnd/>
            <a:tailEnd/>
          </a:ln>
          <a:effectLst/>
        </p:spPr>
        <p:txBody>
          <a:bodyPr wrap="none" anchor="ctr"/>
          <a:lstStyle/>
          <a:p>
            <a:endParaRPr lang="en-US" altLang="en-US">
              <a:latin typeface="Arial" pitchFamily="34" charset="0"/>
            </a:endParaRPr>
          </a:p>
        </p:txBody>
      </p:sp>
      <p:sp>
        <p:nvSpPr>
          <p:cNvPr id="63542" name="Rectangle 57"/>
          <p:cNvSpPr>
            <a:spLocks noChangeArrowheads="1"/>
          </p:cNvSpPr>
          <p:nvPr/>
        </p:nvSpPr>
        <p:spPr bwMode="auto">
          <a:xfrm>
            <a:off x="152400" y="228600"/>
            <a:ext cx="2590800" cy="1600200"/>
          </a:xfrm>
          <a:prstGeom prst="rect">
            <a:avLst/>
          </a:prstGeom>
          <a:noFill/>
          <a:ln w="9525">
            <a:noFill/>
            <a:miter lim="800000"/>
            <a:headEnd/>
            <a:tailEnd/>
          </a:ln>
          <a:effectLst/>
        </p:spPr>
        <p:txBody>
          <a:bodyPr anchor="ctr"/>
          <a:lstStyle/>
          <a:p>
            <a:pPr algn="ctr"/>
            <a:r>
              <a:rPr lang="en-US" altLang="en-US" sz="3600" b="1">
                <a:latin typeface="Arial" pitchFamily="34" charset="0"/>
              </a:rPr>
              <a:t>Detection Strategy</a:t>
            </a:r>
          </a:p>
        </p:txBody>
      </p:sp>
      <p:sp>
        <p:nvSpPr>
          <p:cNvPr id="63543" name="Rectangle 58"/>
          <p:cNvSpPr>
            <a:spLocks noChangeArrowheads="1"/>
          </p:cNvSpPr>
          <p:nvPr/>
        </p:nvSpPr>
        <p:spPr bwMode="auto">
          <a:xfrm>
            <a:off x="7467600" y="381000"/>
            <a:ext cx="1524000" cy="3124200"/>
          </a:xfrm>
          <a:prstGeom prst="rect">
            <a:avLst/>
          </a:prstGeom>
          <a:noFill/>
          <a:ln w="9525">
            <a:noFill/>
            <a:miter lim="800000"/>
            <a:headEnd/>
            <a:tailEnd/>
          </a:ln>
          <a:effectLst/>
        </p:spPr>
        <p:txBody>
          <a:bodyPr/>
          <a:lstStyle/>
          <a:p>
            <a:pPr marL="342900" indent="-342900">
              <a:spcBef>
                <a:spcPct val="100000"/>
              </a:spcBef>
            </a:pPr>
            <a:endParaRPr lang="en-US" altLang="en-US">
              <a:latin typeface="Arial" pitchFamily="34" charset="0"/>
            </a:endParaRPr>
          </a:p>
        </p:txBody>
      </p:sp>
      <p:sp>
        <p:nvSpPr>
          <p:cNvPr id="63544" name="Text Box 60"/>
          <p:cNvSpPr txBox="1">
            <a:spLocks noChangeArrowheads="1"/>
          </p:cNvSpPr>
          <p:nvPr/>
        </p:nvSpPr>
        <p:spPr bwMode="auto">
          <a:xfrm>
            <a:off x="6934200" y="685800"/>
            <a:ext cx="2057400" cy="2781300"/>
          </a:xfrm>
          <a:prstGeom prst="rect">
            <a:avLst/>
          </a:prstGeom>
          <a:noFill/>
          <a:ln w="9525">
            <a:noFill/>
            <a:miter lim="800000"/>
            <a:headEnd/>
            <a:tailEnd/>
          </a:ln>
          <a:effectLst/>
        </p:spPr>
        <p:txBody>
          <a:bodyPr>
            <a:spAutoFit/>
          </a:bodyPr>
          <a:lstStyle/>
          <a:p>
            <a:pPr>
              <a:spcBef>
                <a:spcPct val="50000"/>
              </a:spcBef>
            </a:pPr>
            <a:r>
              <a:rPr lang="en-US" altLang="en-US" sz="1600">
                <a:latin typeface="Arial" pitchFamily="34" charset="0"/>
              </a:rPr>
              <a:t>Transmit w/ network analyzer &amp; antenna #1</a:t>
            </a:r>
          </a:p>
          <a:p>
            <a:pPr>
              <a:spcBef>
                <a:spcPct val="50000"/>
              </a:spcBef>
            </a:pPr>
            <a:endParaRPr lang="en-US" altLang="en-US" sz="1600">
              <a:latin typeface="Arial" pitchFamily="34" charset="0"/>
            </a:endParaRPr>
          </a:p>
          <a:p>
            <a:pPr>
              <a:spcBef>
                <a:spcPct val="50000"/>
              </a:spcBef>
            </a:pPr>
            <a:r>
              <a:rPr lang="en-US" altLang="en-US" sz="1600">
                <a:latin typeface="Arial" pitchFamily="34" charset="0"/>
              </a:rPr>
              <a:t>Detect reflection w/ antenna #1</a:t>
            </a:r>
          </a:p>
          <a:p>
            <a:pPr>
              <a:spcBef>
                <a:spcPct val="50000"/>
              </a:spcBef>
            </a:pPr>
            <a:endParaRPr lang="en-US" altLang="en-US" sz="1600">
              <a:latin typeface="Arial" pitchFamily="34" charset="0"/>
            </a:endParaRPr>
          </a:p>
          <a:p>
            <a:pPr>
              <a:spcBef>
                <a:spcPct val="50000"/>
              </a:spcBef>
            </a:pPr>
            <a:r>
              <a:rPr lang="en-US" altLang="en-US" sz="1600">
                <a:latin typeface="Arial" pitchFamily="34" charset="0"/>
              </a:rPr>
              <a:t>Detect transmission w/ antenna #2</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Line 4"/>
          <p:cNvSpPr>
            <a:spLocks noChangeShapeType="1"/>
          </p:cNvSpPr>
          <p:nvPr/>
        </p:nvSpPr>
        <p:spPr bwMode="auto">
          <a:xfrm>
            <a:off x="4267200" y="1676400"/>
            <a:ext cx="1905000" cy="2057400"/>
          </a:xfrm>
          <a:prstGeom prst="line">
            <a:avLst/>
          </a:prstGeom>
          <a:noFill/>
          <a:ln w="9525">
            <a:solidFill>
              <a:schemeClr val="tx1"/>
            </a:solidFill>
            <a:round/>
            <a:headEnd/>
            <a:tailEnd type="triangle" w="med" len="med"/>
          </a:ln>
          <a:effectLst/>
        </p:spPr>
        <p:txBody>
          <a:bodyPr/>
          <a:lstStyle/>
          <a:p>
            <a:endParaRPr lang="en-US"/>
          </a:p>
        </p:txBody>
      </p:sp>
      <p:sp>
        <p:nvSpPr>
          <p:cNvPr id="64515" name="Line 5"/>
          <p:cNvSpPr>
            <a:spLocks noChangeShapeType="1"/>
          </p:cNvSpPr>
          <p:nvPr/>
        </p:nvSpPr>
        <p:spPr bwMode="auto">
          <a:xfrm flipV="1">
            <a:off x="6248400" y="1371600"/>
            <a:ext cx="2057400" cy="2362200"/>
          </a:xfrm>
          <a:prstGeom prst="line">
            <a:avLst/>
          </a:prstGeom>
          <a:noFill/>
          <a:ln w="9525">
            <a:solidFill>
              <a:schemeClr val="tx1"/>
            </a:solidFill>
            <a:round/>
            <a:headEnd/>
            <a:tailEnd type="triangle" w="med" len="med"/>
          </a:ln>
          <a:effectLst/>
        </p:spPr>
        <p:txBody>
          <a:bodyPr/>
          <a:lstStyle/>
          <a:p>
            <a:endParaRPr lang="en-US"/>
          </a:p>
        </p:txBody>
      </p:sp>
      <p:sp>
        <p:nvSpPr>
          <p:cNvPr id="64516" name="Line 6"/>
          <p:cNvSpPr>
            <a:spLocks noChangeShapeType="1"/>
          </p:cNvSpPr>
          <p:nvPr/>
        </p:nvSpPr>
        <p:spPr bwMode="auto">
          <a:xfrm flipH="1" flipV="1">
            <a:off x="6172200" y="1371600"/>
            <a:ext cx="76200" cy="5105400"/>
          </a:xfrm>
          <a:prstGeom prst="line">
            <a:avLst/>
          </a:prstGeom>
          <a:noFill/>
          <a:ln w="9525">
            <a:solidFill>
              <a:schemeClr val="tx1"/>
            </a:solidFill>
            <a:round/>
            <a:headEnd/>
            <a:tailEnd type="triangle" w="med" len="med"/>
          </a:ln>
          <a:effectLst/>
        </p:spPr>
        <p:txBody>
          <a:bodyPr/>
          <a:lstStyle/>
          <a:p>
            <a:endParaRPr lang="en-US"/>
          </a:p>
        </p:txBody>
      </p:sp>
      <p:sp>
        <p:nvSpPr>
          <p:cNvPr id="64517" name="Line 7"/>
          <p:cNvSpPr>
            <a:spLocks noChangeShapeType="1"/>
          </p:cNvSpPr>
          <p:nvPr/>
        </p:nvSpPr>
        <p:spPr bwMode="auto">
          <a:xfrm>
            <a:off x="3657600" y="3810000"/>
            <a:ext cx="5181600" cy="0"/>
          </a:xfrm>
          <a:prstGeom prst="line">
            <a:avLst/>
          </a:prstGeom>
          <a:noFill/>
          <a:ln w="76200">
            <a:solidFill>
              <a:schemeClr val="tx1"/>
            </a:solidFill>
            <a:round/>
            <a:headEnd/>
            <a:tailEnd type="triangle" w="med" len="med"/>
          </a:ln>
          <a:effectLst/>
        </p:spPr>
        <p:txBody>
          <a:bodyPr/>
          <a:lstStyle/>
          <a:p>
            <a:endParaRPr lang="en-US"/>
          </a:p>
        </p:txBody>
      </p:sp>
      <p:sp>
        <p:nvSpPr>
          <p:cNvPr id="64518" name="Line 8"/>
          <p:cNvSpPr>
            <a:spLocks noChangeShapeType="1"/>
          </p:cNvSpPr>
          <p:nvPr/>
        </p:nvSpPr>
        <p:spPr bwMode="auto">
          <a:xfrm>
            <a:off x="6248400" y="3810000"/>
            <a:ext cx="1295400" cy="2362200"/>
          </a:xfrm>
          <a:prstGeom prst="line">
            <a:avLst/>
          </a:prstGeom>
          <a:noFill/>
          <a:ln w="9525">
            <a:solidFill>
              <a:schemeClr val="tx1"/>
            </a:solidFill>
            <a:round/>
            <a:headEnd/>
            <a:tailEnd type="triangle" w="med" len="med"/>
          </a:ln>
          <a:effectLst/>
        </p:spPr>
        <p:txBody>
          <a:bodyPr/>
          <a:lstStyle/>
          <a:p>
            <a:endParaRPr lang="en-US"/>
          </a:p>
        </p:txBody>
      </p:sp>
      <p:sp>
        <p:nvSpPr>
          <p:cNvPr id="64519" name="Line 9"/>
          <p:cNvSpPr>
            <a:spLocks noChangeShapeType="1"/>
          </p:cNvSpPr>
          <p:nvPr/>
        </p:nvSpPr>
        <p:spPr bwMode="auto">
          <a:xfrm flipV="1">
            <a:off x="7010400" y="4724400"/>
            <a:ext cx="838200" cy="457200"/>
          </a:xfrm>
          <a:prstGeom prst="line">
            <a:avLst/>
          </a:prstGeom>
          <a:noFill/>
          <a:ln w="9525">
            <a:solidFill>
              <a:schemeClr val="tx1"/>
            </a:solidFill>
            <a:round/>
            <a:headEnd/>
            <a:tailEnd type="triangle" w="med" len="med"/>
          </a:ln>
          <a:effectLst/>
        </p:spPr>
        <p:txBody>
          <a:bodyPr/>
          <a:lstStyle/>
          <a:p>
            <a:endParaRPr lang="en-US"/>
          </a:p>
        </p:txBody>
      </p:sp>
      <p:sp>
        <p:nvSpPr>
          <p:cNvPr id="64520" name="Line 10"/>
          <p:cNvSpPr>
            <a:spLocks noChangeShapeType="1"/>
          </p:cNvSpPr>
          <p:nvPr/>
        </p:nvSpPr>
        <p:spPr bwMode="auto">
          <a:xfrm flipV="1">
            <a:off x="4800600" y="1600200"/>
            <a:ext cx="762000" cy="685800"/>
          </a:xfrm>
          <a:prstGeom prst="line">
            <a:avLst/>
          </a:prstGeom>
          <a:noFill/>
          <a:ln w="9525">
            <a:solidFill>
              <a:schemeClr val="tx1"/>
            </a:solidFill>
            <a:round/>
            <a:headEnd/>
            <a:tailEnd type="triangle" w="med" len="med"/>
          </a:ln>
          <a:effectLst/>
        </p:spPr>
        <p:txBody>
          <a:bodyPr/>
          <a:lstStyle/>
          <a:p>
            <a:endParaRPr lang="en-US"/>
          </a:p>
        </p:txBody>
      </p:sp>
      <p:sp>
        <p:nvSpPr>
          <p:cNvPr id="64521" name="Line 11"/>
          <p:cNvSpPr>
            <a:spLocks noChangeShapeType="1"/>
          </p:cNvSpPr>
          <p:nvPr/>
        </p:nvSpPr>
        <p:spPr bwMode="auto">
          <a:xfrm>
            <a:off x="7620000" y="2133600"/>
            <a:ext cx="762000" cy="609600"/>
          </a:xfrm>
          <a:prstGeom prst="line">
            <a:avLst/>
          </a:prstGeom>
          <a:noFill/>
          <a:ln w="9525">
            <a:solidFill>
              <a:schemeClr val="tx1"/>
            </a:solidFill>
            <a:round/>
            <a:headEnd/>
            <a:tailEnd type="triangle" w="med" len="med"/>
          </a:ln>
          <a:effectLst/>
        </p:spPr>
        <p:txBody>
          <a:bodyPr/>
          <a:lstStyle/>
          <a:p>
            <a:endParaRPr lang="en-US"/>
          </a:p>
        </p:txBody>
      </p:sp>
      <p:sp>
        <p:nvSpPr>
          <p:cNvPr id="64522" name="Line 12"/>
          <p:cNvSpPr>
            <a:spLocks noChangeShapeType="1"/>
          </p:cNvSpPr>
          <p:nvPr/>
        </p:nvSpPr>
        <p:spPr bwMode="auto">
          <a:xfrm flipH="1">
            <a:off x="5715000" y="2971800"/>
            <a:ext cx="457200" cy="30480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64523" name="Line 13"/>
          <p:cNvSpPr>
            <a:spLocks noChangeShapeType="1"/>
          </p:cNvSpPr>
          <p:nvPr/>
        </p:nvSpPr>
        <p:spPr bwMode="auto">
          <a:xfrm>
            <a:off x="6248400" y="2971800"/>
            <a:ext cx="457200" cy="15240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64524" name="Line 14"/>
          <p:cNvSpPr>
            <a:spLocks noChangeShapeType="1"/>
          </p:cNvSpPr>
          <p:nvPr/>
        </p:nvSpPr>
        <p:spPr bwMode="auto">
          <a:xfrm flipV="1">
            <a:off x="6248400" y="4572000"/>
            <a:ext cx="381000" cy="152400"/>
          </a:xfrm>
          <a:prstGeom prst="line">
            <a:avLst/>
          </a:prstGeom>
          <a:noFill/>
          <a:ln w="9525">
            <a:solidFill>
              <a:schemeClr val="tx1"/>
            </a:solidFill>
            <a:round/>
            <a:headEnd type="triangle" w="med" len="med"/>
            <a:tailEnd type="triangle" w="med" len="med"/>
          </a:ln>
          <a:effectLst/>
        </p:spPr>
        <p:txBody>
          <a:bodyPr/>
          <a:lstStyle/>
          <a:p>
            <a:endParaRPr lang="en-US"/>
          </a:p>
        </p:txBody>
      </p:sp>
      <p:sp>
        <p:nvSpPr>
          <p:cNvPr id="64525" name="Oval 15"/>
          <p:cNvSpPr>
            <a:spLocks noChangeArrowheads="1"/>
          </p:cNvSpPr>
          <p:nvPr/>
        </p:nvSpPr>
        <p:spPr bwMode="auto">
          <a:xfrm>
            <a:off x="7467600" y="1981200"/>
            <a:ext cx="304800" cy="304800"/>
          </a:xfrm>
          <a:prstGeom prst="ellipse">
            <a:avLst/>
          </a:prstGeom>
          <a:solidFill>
            <a:schemeClr val="bg1"/>
          </a:solidFill>
          <a:ln w="9525">
            <a:solidFill>
              <a:schemeClr val="tx1"/>
            </a:solidFill>
            <a:round/>
            <a:headEnd/>
            <a:tailEnd/>
          </a:ln>
          <a:effectLst/>
        </p:spPr>
        <p:txBody>
          <a:bodyPr wrap="none" anchor="ctr"/>
          <a:lstStyle/>
          <a:p>
            <a:endParaRPr lang="en-US" altLang="en-US">
              <a:latin typeface="Arial" pitchFamily="34" charset="0"/>
            </a:endParaRPr>
          </a:p>
        </p:txBody>
      </p:sp>
      <p:sp>
        <p:nvSpPr>
          <p:cNvPr id="64526" name="Oval 17"/>
          <p:cNvSpPr>
            <a:spLocks noChangeArrowheads="1"/>
          </p:cNvSpPr>
          <p:nvPr/>
        </p:nvSpPr>
        <p:spPr bwMode="auto">
          <a:xfrm>
            <a:off x="4648200" y="2133600"/>
            <a:ext cx="304800" cy="304800"/>
          </a:xfrm>
          <a:prstGeom prst="ellipse">
            <a:avLst/>
          </a:prstGeom>
          <a:solidFill>
            <a:schemeClr val="bg1"/>
          </a:solidFill>
          <a:ln w="9525">
            <a:solidFill>
              <a:schemeClr val="tx1"/>
            </a:solidFill>
            <a:round/>
            <a:headEnd/>
            <a:tailEnd/>
          </a:ln>
          <a:effectLst/>
        </p:spPr>
        <p:txBody>
          <a:bodyPr wrap="none" anchor="ctr"/>
          <a:lstStyle/>
          <a:p>
            <a:endParaRPr lang="en-US" altLang="en-US">
              <a:latin typeface="Arial" pitchFamily="34" charset="0"/>
            </a:endParaRPr>
          </a:p>
        </p:txBody>
      </p:sp>
      <p:sp>
        <p:nvSpPr>
          <p:cNvPr id="64527" name="Line 18"/>
          <p:cNvSpPr>
            <a:spLocks noChangeShapeType="1"/>
          </p:cNvSpPr>
          <p:nvPr/>
        </p:nvSpPr>
        <p:spPr bwMode="auto">
          <a:xfrm>
            <a:off x="7543800" y="2057400"/>
            <a:ext cx="152400" cy="152400"/>
          </a:xfrm>
          <a:prstGeom prst="line">
            <a:avLst/>
          </a:prstGeom>
          <a:noFill/>
          <a:ln w="38100">
            <a:solidFill>
              <a:schemeClr val="tx1"/>
            </a:solidFill>
            <a:round/>
            <a:headEnd/>
            <a:tailEnd/>
          </a:ln>
          <a:effectLst/>
        </p:spPr>
        <p:txBody>
          <a:bodyPr/>
          <a:lstStyle/>
          <a:p>
            <a:endParaRPr lang="en-US"/>
          </a:p>
        </p:txBody>
      </p:sp>
      <p:sp>
        <p:nvSpPr>
          <p:cNvPr id="64528" name="Line 19"/>
          <p:cNvSpPr>
            <a:spLocks noChangeShapeType="1"/>
          </p:cNvSpPr>
          <p:nvPr/>
        </p:nvSpPr>
        <p:spPr bwMode="auto">
          <a:xfrm flipH="1">
            <a:off x="7543800" y="2057400"/>
            <a:ext cx="152400" cy="152400"/>
          </a:xfrm>
          <a:prstGeom prst="line">
            <a:avLst/>
          </a:prstGeom>
          <a:noFill/>
          <a:ln w="38100">
            <a:solidFill>
              <a:schemeClr val="tx1"/>
            </a:solidFill>
            <a:round/>
            <a:headEnd/>
            <a:tailEnd/>
          </a:ln>
          <a:effectLst/>
        </p:spPr>
        <p:txBody>
          <a:bodyPr/>
          <a:lstStyle/>
          <a:p>
            <a:endParaRPr lang="en-US"/>
          </a:p>
        </p:txBody>
      </p:sp>
      <p:sp>
        <p:nvSpPr>
          <p:cNvPr id="64529" name="Oval 20"/>
          <p:cNvSpPr>
            <a:spLocks noChangeArrowheads="1"/>
          </p:cNvSpPr>
          <p:nvPr/>
        </p:nvSpPr>
        <p:spPr bwMode="auto">
          <a:xfrm>
            <a:off x="4724400" y="2209800"/>
            <a:ext cx="152400" cy="152400"/>
          </a:xfrm>
          <a:prstGeom prst="ellipse">
            <a:avLst/>
          </a:prstGeom>
          <a:solidFill>
            <a:schemeClr val="tx1"/>
          </a:solidFill>
          <a:ln w="9525">
            <a:solidFill>
              <a:schemeClr val="tx1"/>
            </a:solidFill>
            <a:round/>
            <a:headEnd/>
            <a:tailEnd/>
          </a:ln>
          <a:effectLst/>
        </p:spPr>
        <p:txBody>
          <a:bodyPr wrap="none" anchor="ctr"/>
          <a:lstStyle/>
          <a:p>
            <a:endParaRPr lang="en-US" altLang="en-US">
              <a:latin typeface="Arial" pitchFamily="34" charset="0"/>
            </a:endParaRPr>
          </a:p>
        </p:txBody>
      </p:sp>
      <p:sp>
        <p:nvSpPr>
          <p:cNvPr id="64530" name="Text Box 22"/>
          <p:cNvSpPr txBox="1">
            <a:spLocks noChangeArrowheads="1"/>
          </p:cNvSpPr>
          <p:nvPr/>
        </p:nvSpPr>
        <p:spPr bwMode="auto">
          <a:xfrm>
            <a:off x="5638800" y="2667000"/>
            <a:ext cx="381000" cy="366713"/>
          </a:xfrm>
          <a:prstGeom prst="rect">
            <a:avLst/>
          </a:prstGeom>
          <a:noFill/>
          <a:ln w="9525">
            <a:noFill/>
            <a:miter lim="800000"/>
            <a:headEnd/>
            <a:tailEnd/>
          </a:ln>
          <a:effectLst/>
        </p:spPr>
        <p:txBody>
          <a:bodyPr>
            <a:spAutoFit/>
          </a:bodyPr>
          <a:lstStyle/>
          <a:p>
            <a:pPr>
              <a:spcBef>
                <a:spcPct val="50000"/>
              </a:spcBef>
            </a:pPr>
            <a:r>
              <a:rPr lang="en-US" altLang="en-US">
                <a:latin typeface="Symbol" pitchFamily="18" charset="2"/>
              </a:rPr>
              <a:t>q</a:t>
            </a:r>
            <a:r>
              <a:rPr lang="en-US" altLang="en-US" baseline="-25000">
                <a:latin typeface="Arial" pitchFamily="34" charset="0"/>
              </a:rPr>
              <a:t>i</a:t>
            </a:r>
          </a:p>
        </p:txBody>
      </p:sp>
      <p:sp>
        <p:nvSpPr>
          <p:cNvPr id="64531" name="Text Box 23"/>
          <p:cNvSpPr txBox="1">
            <a:spLocks noChangeArrowheads="1"/>
          </p:cNvSpPr>
          <p:nvPr/>
        </p:nvSpPr>
        <p:spPr bwMode="auto">
          <a:xfrm>
            <a:off x="6324600" y="2667000"/>
            <a:ext cx="457200" cy="366713"/>
          </a:xfrm>
          <a:prstGeom prst="rect">
            <a:avLst/>
          </a:prstGeom>
          <a:noFill/>
          <a:ln w="9525">
            <a:noFill/>
            <a:miter lim="800000"/>
            <a:headEnd/>
            <a:tailEnd/>
          </a:ln>
          <a:effectLst/>
        </p:spPr>
        <p:txBody>
          <a:bodyPr>
            <a:spAutoFit/>
          </a:bodyPr>
          <a:lstStyle/>
          <a:p>
            <a:pPr>
              <a:spcBef>
                <a:spcPct val="50000"/>
              </a:spcBef>
            </a:pPr>
            <a:r>
              <a:rPr lang="en-US" altLang="en-US">
                <a:latin typeface="Symbol" pitchFamily="18" charset="2"/>
              </a:rPr>
              <a:t>q</a:t>
            </a:r>
            <a:r>
              <a:rPr lang="en-US" altLang="en-US" baseline="-25000">
                <a:latin typeface="Arial" pitchFamily="34" charset="0"/>
              </a:rPr>
              <a:t>r</a:t>
            </a:r>
          </a:p>
        </p:txBody>
      </p:sp>
      <p:sp>
        <p:nvSpPr>
          <p:cNvPr id="64532" name="Text Box 24"/>
          <p:cNvSpPr txBox="1">
            <a:spLocks noChangeArrowheads="1"/>
          </p:cNvSpPr>
          <p:nvPr/>
        </p:nvSpPr>
        <p:spPr bwMode="auto">
          <a:xfrm>
            <a:off x="6248400" y="4648200"/>
            <a:ext cx="457200" cy="366713"/>
          </a:xfrm>
          <a:prstGeom prst="rect">
            <a:avLst/>
          </a:prstGeom>
          <a:noFill/>
          <a:ln w="9525">
            <a:noFill/>
            <a:miter lim="800000"/>
            <a:headEnd/>
            <a:tailEnd/>
          </a:ln>
          <a:effectLst/>
        </p:spPr>
        <p:txBody>
          <a:bodyPr>
            <a:spAutoFit/>
          </a:bodyPr>
          <a:lstStyle/>
          <a:p>
            <a:pPr>
              <a:spcBef>
                <a:spcPct val="50000"/>
              </a:spcBef>
            </a:pPr>
            <a:r>
              <a:rPr lang="en-US" altLang="en-US">
                <a:latin typeface="Symbol" pitchFamily="18" charset="2"/>
              </a:rPr>
              <a:t>q</a:t>
            </a:r>
            <a:r>
              <a:rPr lang="en-US" altLang="en-US" baseline="-25000">
                <a:latin typeface="Arial" pitchFamily="34" charset="0"/>
              </a:rPr>
              <a:t>t</a:t>
            </a:r>
          </a:p>
        </p:txBody>
      </p:sp>
      <p:sp>
        <p:nvSpPr>
          <p:cNvPr id="64533" name="Text Box 25"/>
          <p:cNvSpPr txBox="1">
            <a:spLocks noChangeArrowheads="1"/>
          </p:cNvSpPr>
          <p:nvPr/>
        </p:nvSpPr>
        <p:spPr bwMode="auto">
          <a:xfrm>
            <a:off x="4267200" y="2362200"/>
            <a:ext cx="685800" cy="366713"/>
          </a:xfrm>
          <a:prstGeom prst="rect">
            <a:avLst/>
          </a:prstGeom>
          <a:noFill/>
          <a:ln w="9525">
            <a:noFill/>
            <a:miter lim="800000"/>
            <a:headEnd/>
            <a:tailEnd/>
          </a:ln>
          <a:effectLst/>
        </p:spPr>
        <p:txBody>
          <a:bodyPr>
            <a:spAutoFit/>
          </a:bodyPr>
          <a:lstStyle/>
          <a:p>
            <a:pPr>
              <a:spcBef>
                <a:spcPct val="50000"/>
              </a:spcBef>
            </a:pPr>
            <a:r>
              <a:rPr lang="en-US" altLang="en-US">
                <a:latin typeface="Arial" pitchFamily="34" charset="0"/>
              </a:rPr>
              <a:t>H</a:t>
            </a:r>
            <a:r>
              <a:rPr lang="en-US" altLang="en-US" baseline="-25000">
                <a:latin typeface="Arial" pitchFamily="34" charset="0"/>
              </a:rPr>
              <a:t>ll</a:t>
            </a:r>
            <a:r>
              <a:rPr lang="en-US" altLang="en-US" baseline="30000">
                <a:latin typeface="Arial" pitchFamily="34" charset="0"/>
              </a:rPr>
              <a:t>i</a:t>
            </a:r>
          </a:p>
        </p:txBody>
      </p:sp>
      <p:sp>
        <p:nvSpPr>
          <p:cNvPr id="64534" name="Text Box 26"/>
          <p:cNvSpPr txBox="1">
            <a:spLocks noChangeArrowheads="1"/>
          </p:cNvSpPr>
          <p:nvPr/>
        </p:nvSpPr>
        <p:spPr bwMode="auto">
          <a:xfrm>
            <a:off x="5029200" y="1219200"/>
            <a:ext cx="685800" cy="366713"/>
          </a:xfrm>
          <a:prstGeom prst="rect">
            <a:avLst/>
          </a:prstGeom>
          <a:noFill/>
          <a:ln w="9525">
            <a:noFill/>
            <a:miter lim="800000"/>
            <a:headEnd/>
            <a:tailEnd/>
          </a:ln>
          <a:effectLst/>
        </p:spPr>
        <p:txBody>
          <a:bodyPr>
            <a:spAutoFit/>
          </a:bodyPr>
          <a:lstStyle/>
          <a:p>
            <a:pPr>
              <a:spcBef>
                <a:spcPct val="50000"/>
              </a:spcBef>
            </a:pPr>
            <a:r>
              <a:rPr lang="en-US" altLang="en-US">
                <a:latin typeface="Arial" pitchFamily="34" charset="0"/>
              </a:rPr>
              <a:t>E</a:t>
            </a:r>
            <a:r>
              <a:rPr lang="en-US" altLang="en-US" baseline="-25000">
                <a:latin typeface="Arial" pitchFamily="34" charset="0"/>
              </a:rPr>
              <a:t>ll</a:t>
            </a:r>
            <a:r>
              <a:rPr lang="en-US" altLang="en-US" baseline="30000">
                <a:latin typeface="Arial" pitchFamily="34" charset="0"/>
              </a:rPr>
              <a:t>i</a:t>
            </a:r>
          </a:p>
        </p:txBody>
      </p:sp>
      <p:sp>
        <p:nvSpPr>
          <p:cNvPr id="64535" name="Text Box 27"/>
          <p:cNvSpPr txBox="1">
            <a:spLocks noChangeArrowheads="1"/>
          </p:cNvSpPr>
          <p:nvPr/>
        </p:nvSpPr>
        <p:spPr bwMode="auto">
          <a:xfrm>
            <a:off x="8077200" y="2209800"/>
            <a:ext cx="685800" cy="366713"/>
          </a:xfrm>
          <a:prstGeom prst="rect">
            <a:avLst/>
          </a:prstGeom>
          <a:noFill/>
          <a:ln w="9525">
            <a:noFill/>
            <a:miter lim="800000"/>
            <a:headEnd/>
            <a:tailEnd/>
          </a:ln>
          <a:effectLst/>
        </p:spPr>
        <p:txBody>
          <a:bodyPr>
            <a:spAutoFit/>
          </a:bodyPr>
          <a:lstStyle/>
          <a:p>
            <a:pPr>
              <a:spcBef>
                <a:spcPct val="50000"/>
              </a:spcBef>
            </a:pPr>
            <a:r>
              <a:rPr lang="en-US" altLang="en-US">
                <a:latin typeface="Arial" pitchFamily="34" charset="0"/>
              </a:rPr>
              <a:t>E</a:t>
            </a:r>
            <a:r>
              <a:rPr lang="en-US" altLang="en-US" baseline="-25000">
                <a:latin typeface="Arial" pitchFamily="34" charset="0"/>
              </a:rPr>
              <a:t>ll</a:t>
            </a:r>
            <a:r>
              <a:rPr lang="en-US" altLang="en-US" baseline="30000">
                <a:latin typeface="Arial" pitchFamily="34" charset="0"/>
              </a:rPr>
              <a:t>r</a:t>
            </a:r>
          </a:p>
        </p:txBody>
      </p:sp>
      <p:sp>
        <p:nvSpPr>
          <p:cNvPr id="64536" name="Text Box 28"/>
          <p:cNvSpPr txBox="1">
            <a:spLocks noChangeArrowheads="1"/>
          </p:cNvSpPr>
          <p:nvPr/>
        </p:nvSpPr>
        <p:spPr bwMode="auto">
          <a:xfrm>
            <a:off x="7162800" y="1524000"/>
            <a:ext cx="685800" cy="366713"/>
          </a:xfrm>
          <a:prstGeom prst="rect">
            <a:avLst/>
          </a:prstGeom>
          <a:noFill/>
          <a:ln w="9525">
            <a:noFill/>
            <a:miter lim="800000"/>
            <a:headEnd/>
            <a:tailEnd/>
          </a:ln>
          <a:effectLst/>
        </p:spPr>
        <p:txBody>
          <a:bodyPr>
            <a:spAutoFit/>
          </a:bodyPr>
          <a:lstStyle/>
          <a:p>
            <a:pPr>
              <a:spcBef>
                <a:spcPct val="50000"/>
              </a:spcBef>
            </a:pPr>
            <a:r>
              <a:rPr lang="en-US" altLang="en-US">
                <a:latin typeface="Arial" pitchFamily="34" charset="0"/>
              </a:rPr>
              <a:t>H</a:t>
            </a:r>
            <a:r>
              <a:rPr lang="en-US" altLang="en-US" baseline="-25000">
                <a:latin typeface="Arial" pitchFamily="34" charset="0"/>
              </a:rPr>
              <a:t>ll</a:t>
            </a:r>
            <a:r>
              <a:rPr lang="en-US" altLang="en-US" baseline="30000">
                <a:latin typeface="Arial" pitchFamily="34" charset="0"/>
              </a:rPr>
              <a:t>r</a:t>
            </a:r>
          </a:p>
        </p:txBody>
      </p:sp>
      <p:sp>
        <p:nvSpPr>
          <p:cNvPr id="64537" name="Text Box 29"/>
          <p:cNvSpPr txBox="1">
            <a:spLocks noChangeArrowheads="1"/>
          </p:cNvSpPr>
          <p:nvPr/>
        </p:nvSpPr>
        <p:spPr bwMode="auto">
          <a:xfrm>
            <a:off x="7543800" y="4800600"/>
            <a:ext cx="685800" cy="366713"/>
          </a:xfrm>
          <a:prstGeom prst="rect">
            <a:avLst/>
          </a:prstGeom>
          <a:noFill/>
          <a:ln w="9525">
            <a:noFill/>
            <a:miter lim="800000"/>
            <a:headEnd/>
            <a:tailEnd/>
          </a:ln>
          <a:effectLst/>
        </p:spPr>
        <p:txBody>
          <a:bodyPr>
            <a:spAutoFit/>
          </a:bodyPr>
          <a:lstStyle/>
          <a:p>
            <a:pPr>
              <a:spcBef>
                <a:spcPct val="50000"/>
              </a:spcBef>
            </a:pPr>
            <a:r>
              <a:rPr lang="en-US" altLang="en-US">
                <a:latin typeface="Arial" pitchFamily="34" charset="0"/>
              </a:rPr>
              <a:t>E</a:t>
            </a:r>
            <a:r>
              <a:rPr lang="en-US" altLang="en-US" baseline="-25000">
                <a:latin typeface="Arial" pitchFamily="34" charset="0"/>
              </a:rPr>
              <a:t>ll</a:t>
            </a:r>
            <a:r>
              <a:rPr lang="en-US" altLang="en-US" baseline="30000">
                <a:latin typeface="Arial" pitchFamily="34" charset="0"/>
              </a:rPr>
              <a:t>t</a:t>
            </a:r>
          </a:p>
        </p:txBody>
      </p:sp>
      <p:sp>
        <p:nvSpPr>
          <p:cNvPr id="64538" name="Text Box 30"/>
          <p:cNvSpPr txBox="1">
            <a:spLocks noChangeArrowheads="1"/>
          </p:cNvSpPr>
          <p:nvPr/>
        </p:nvSpPr>
        <p:spPr bwMode="auto">
          <a:xfrm>
            <a:off x="6553200" y="5334000"/>
            <a:ext cx="685800" cy="366713"/>
          </a:xfrm>
          <a:prstGeom prst="rect">
            <a:avLst/>
          </a:prstGeom>
          <a:noFill/>
          <a:ln w="9525">
            <a:noFill/>
            <a:miter lim="800000"/>
            <a:headEnd/>
            <a:tailEnd/>
          </a:ln>
          <a:effectLst/>
        </p:spPr>
        <p:txBody>
          <a:bodyPr>
            <a:spAutoFit/>
          </a:bodyPr>
          <a:lstStyle/>
          <a:p>
            <a:pPr>
              <a:spcBef>
                <a:spcPct val="50000"/>
              </a:spcBef>
            </a:pPr>
            <a:r>
              <a:rPr lang="en-US" altLang="en-US">
                <a:latin typeface="Arial" pitchFamily="34" charset="0"/>
              </a:rPr>
              <a:t>H</a:t>
            </a:r>
            <a:r>
              <a:rPr lang="en-US" altLang="en-US" baseline="-25000">
                <a:latin typeface="Arial" pitchFamily="34" charset="0"/>
              </a:rPr>
              <a:t>ll</a:t>
            </a:r>
            <a:r>
              <a:rPr lang="en-US" altLang="en-US" baseline="30000">
                <a:latin typeface="Arial" pitchFamily="34" charset="0"/>
              </a:rPr>
              <a:t>t</a:t>
            </a:r>
          </a:p>
        </p:txBody>
      </p:sp>
      <p:sp>
        <p:nvSpPr>
          <p:cNvPr id="64539" name="Text Box 36"/>
          <p:cNvSpPr txBox="1">
            <a:spLocks noChangeArrowheads="1"/>
          </p:cNvSpPr>
          <p:nvPr/>
        </p:nvSpPr>
        <p:spPr bwMode="auto">
          <a:xfrm>
            <a:off x="4267200" y="4038600"/>
            <a:ext cx="1371600" cy="244475"/>
          </a:xfrm>
          <a:prstGeom prst="rect">
            <a:avLst/>
          </a:prstGeom>
          <a:noFill/>
          <a:ln w="9525">
            <a:noFill/>
            <a:miter lim="800000"/>
            <a:headEnd/>
            <a:tailEnd/>
          </a:ln>
          <a:effectLst/>
        </p:spPr>
        <p:txBody>
          <a:bodyPr>
            <a:spAutoFit/>
          </a:bodyPr>
          <a:lstStyle/>
          <a:p>
            <a:pPr>
              <a:spcBef>
                <a:spcPct val="50000"/>
              </a:spcBef>
            </a:pPr>
            <a:r>
              <a:rPr lang="en-US" altLang="en-US" sz="1000">
                <a:latin typeface="Arial" pitchFamily="34" charset="0"/>
              </a:rPr>
              <a:t>Vector out</a:t>
            </a:r>
          </a:p>
        </p:txBody>
      </p:sp>
      <p:sp>
        <p:nvSpPr>
          <p:cNvPr id="64540" name="Text Box 37"/>
          <p:cNvSpPr txBox="1">
            <a:spLocks noChangeArrowheads="1"/>
          </p:cNvSpPr>
          <p:nvPr/>
        </p:nvSpPr>
        <p:spPr bwMode="auto">
          <a:xfrm>
            <a:off x="4267200" y="4648200"/>
            <a:ext cx="1371600" cy="244475"/>
          </a:xfrm>
          <a:prstGeom prst="rect">
            <a:avLst/>
          </a:prstGeom>
          <a:noFill/>
          <a:ln w="9525">
            <a:noFill/>
            <a:miter lim="800000"/>
            <a:headEnd/>
            <a:tailEnd/>
          </a:ln>
          <a:effectLst/>
        </p:spPr>
        <p:txBody>
          <a:bodyPr>
            <a:spAutoFit/>
          </a:bodyPr>
          <a:lstStyle/>
          <a:p>
            <a:pPr>
              <a:spcBef>
                <a:spcPct val="50000"/>
              </a:spcBef>
            </a:pPr>
            <a:r>
              <a:rPr lang="en-US" altLang="en-US" sz="1000">
                <a:latin typeface="Arial" pitchFamily="34" charset="0"/>
              </a:rPr>
              <a:t>Vector in</a:t>
            </a:r>
          </a:p>
        </p:txBody>
      </p:sp>
      <p:sp>
        <p:nvSpPr>
          <p:cNvPr id="64541" name="Text Box 38"/>
          <p:cNvSpPr txBox="1">
            <a:spLocks noChangeArrowheads="1"/>
          </p:cNvSpPr>
          <p:nvPr/>
        </p:nvSpPr>
        <p:spPr bwMode="auto">
          <a:xfrm>
            <a:off x="8001000" y="3276600"/>
            <a:ext cx="533400" cy="366713"/>
          </a:xfrm>
          <a:prstGeom prst="rect">
            <a:avLst/>
          </a:prstGeom>
          <a:noFill/>
          <a:ln w="9525">
            <a:noFill/>
            <a:miter lim="800000"/>
            <a:headEnd/>
            <a:tailEnd/>
          </a:ln>
          <a:effectLst/>
        </p:spPr>
        <p:txBody>
          <a:bodyPr>
            <a:spAutoFit/>
          </a:bodyPr>
          <a:lstStyle/>
          <a:p>
            <a:pPr>
              <a:spcBef>
                <a:spcPct val="50000"/>
              </a:spcBef>
            </a:pPr>
            <a:r>
              <a:rPr lang="en-US" altLang="en-US">
                <a:latin typeface="Arial" pitchFamily="34" charset="0"/>
              </a:rPr>
              <a:t>1</a:t>
            </a:r>
          </a:p>
        </p:txBody>
      </p:sp>
      <p:sp>
        <p:nvSpPr>
          <p:cNvPr id="64542" name="Text Box 39"/>
          <p:cNvSpPr txBox="1">
            <a:spLocks noChangeArrowheads="1"/>
          </p:cNvSpPr>
          <p:nvPr/>
        </p:nvSpPr>
        <p:spPr bwMode="auto">
          <a:xfrm>
            <a:off x="8001000" y="3886200"/>
            <a:ext cx="533400" cy="366713"/>
          </a:xfrm>
          <a:prstGeom prst="rect">
            <a:avLst/>
          </a:prstGeom>
          <a:noFill/>
          <a:ln w="9525">
            <a:noFill/>
            <a:miter lim="800000"/>
            <a:headEnd/>
            <a:tailEnd/>
          </a:ln>
          <a:effectLst/>
        </p:spPr>
        <p:txBody>
          <a:bodyPr>
            <a:spAutoFit/>
          </a:bodyPr>
          <a:lstStyle/>
          <a:p>
            <a:pPr>
              <a:spcBef>
                <a:spcPct val="50000"/>
              </a:spcBef>
            </a:pPr>
            <a:r>
              <a:rPr lang="en-US" altLang="en-US">
                <a:latin typeface="Arial" pitchFamily="34" charset="0"/>
              </a:rPr>
              <a:t>2</a:t>
            </a:r>
          </a:p>
        </p:txBody>
      </p:sp>
      <p:sp>
        <p:nvSpPr>
          <p:cNvPr id="64543" name="Text Box 40"/>
          <p:cNvSpPr txBox="1">
            <a:spLocks noChangeArrowheads="1"/>
          </p:cNvSpPr>
          <p:nvPr/>
        </p:nvSpPr>
        <p:spPr bwMode="auto">
          <a:xfrm>
            <a:off x="3962400" y="5638800"/>
            <a:ext cx="1371600" cy="304800"/>
          </a:xfrm>
          <a:prstGeom prst="rect">
            <a:avLst/>
          </a:prstGeom>
          <a:noFill/>
          <a:ln w="9525">
            <a:noFill/>
            <a:miter lim="800000"/>
            <a:headEnd/>
            <a:tailEnd/>
          </a:ln>
          <a:effectLst/>
        </p:spPr>
        <p:txBody>
          <a:bodyPr>
            <a:spAutoFit/>
          </a:bodyPr>
          <a:lstStyle/>
          <a:p>
            <a:pPr>
              <a:spcBef>
                <a:spcPct val="50000"/>
              </a:spcBef>
            </a:pPr>
            <a:r>
              <a:rPr lang="en-US" altLang="en-US" sz="1400">
                <a:latin typeface="Arial" pitchFamily="34" charset="0"/>
              </a:rPr>
              <a:t>H</a:t>
            </a:r>
            <a:r>
              <a:rPr lang="en-US" altLang="en-US" sz="1000">
                <a:latin typeface="Arial" pitchFamily="34" charset="0"/>
              </a:rPr>
              <a:t>  Magnetic Field</a:t>
            </a:r>
          </a:p>
        </p:txBody>
      </p:sp>
      <p:sp>
        <p:nvSpPr>
          <p:cNvPr id="64544" name="Text Box 41"/>
          <p:cNvSpPr txBox="1">
            <a:spLocks noChangeArrowheads="1"/>
          </p:cNvSpPr>
          <p:nvPr/>
        </p:nvSpPr>
        <p:spPr bwMode="auto">
          <a:xfrm>
            <a:off x="3962400" y="5257800"/>
            <a:ext cx="1371600" cy="304800"/>
          </a:xfrm>
          <a:prstGeom prst="rect">
            <a:avLst/>
          </a:prstGeom>
          <a:noFill/>
          <a:ln w="9525">
            <a:noFill/>
            <a:miter lim="800000"/>
            <a:headEnd/>
            <a:tailEnd/>
          </a:ln>
          <a:effectLst/>
        </p:spPr>
        <p:txBody>
          <a:bodyPr>
            <a:spAutoFit/>
          </a:bodyPr>
          <a:lstStyle/>
          <a:p>
            <a:pPr>
              <a:spcBef>
                <a:spcPct val="50000"/>
              </a:spcBef>
            </a:pPr>
            <a:r>
              <a:rPr lang="en-US" altLang="en-US" sz="1400">
                <a:latin typeface="Arial" pitchFamily="34" charset="0"/>
              </a:rPr>
              <a:t>E</a:t>
            </a:r>
            <a:r>
              <a:rPr lang="en-US" altLang="en-US" sz="1000">
                <a:latin typeface="Arial" pitchFamily="34" charset="0"/>
              </a:rPr>
              <a:t>  Electric Field</a:t>
            </a:r>
          </a:p>
        </p:txBody>
      </p:sp>
      <p:sp>
        <p:nvSpPr>
          <p:cNvPr id="64545" name="Text Box 42"/>
          <p:cNvSpPr txBox="1">
            <a:spLocks noChangeArrowheads="1"/>
          </p:cNvSpPr>
          <p:nvPr/>
        </p:nvSpPr>
        <p:spPr bwMode="auto">
          <a:xfrm>
            <a:off x="3962400" y="6019800"/>
            <a:ext cx="1371600" cy="304800"/>
          </a:xfrm>
          <a:prstGeom prst="rect">
            <a:avLst/>
          </a:prstGeom>
          <a:noFill/>
          <a:ln w="9525">
            <a:noFill/>
            <a:miter lim="800000"/>
            <a:headEnd/>
            <a:tailEnd/>
          </a:ln>
          <a:effectLst/>
        </p:spPr>
        <p:txBody>
          <a:bodyPr>
            <a:spAutoFit/>
          </a:bodyPr>
          <a:lstStyle/>
          <a:p>
            <a:pPr>
              <a:spcBef>
                <a:spcPct val="50000"/>
              </a:spcBef>
            </a:pPr>
            <a:r>
              <a:rPr lang="en-US" altLang="en-US" sz="1400">
                <a:latin typeface="Symbol" pitchFamily="18" charset="2"/>
              </a:rPr>
              <a:t>q</a:t>
            </a:r>
            <a:r>
              <a:rPr lang="en-US" altLang="en-US" sz="1000">
                <a:latin typeface="Arial" pitchFamily="34" charset="0"/>
              </a:rPr>
              <a:t>   Angle</a:t>
            </a:r>
          </a:p>
        </p:txBody>
      </p:sp>
      <p:sp>
        <p:nvSpPr>
          <p:cNvPr id="64546" name="Rectangle 43"/>
          <p:cNvSpPr>
            <a:spLocks noGrp="1" noChangeArrowheads="1"/>
          </p:cNvSpPr>
          <p:nvPr>
            <p:ph type="title"/>
          </p:nvPr>
        </p:nvSpPr>
        <p:spPr>
          <a:xfrm>
            <a:off x="457200" y="228600"/>
            <a:ext cx="8229600" cy="838200"/>
          </a:xfrm>
        </p:spPr>
        <p:txBody>
          <a:bodyPr/>
          <a:lstStyle/>
          <a:p>
            <a:pPr eaLnBrk="1" hangingPunct="1"/>
            <a:r>
              <a:rPr lang="en-US" altLang="en-US" sz="3200" smtClean="0"/>
              <a:t>Electromagnetic propagation at a boundary</a:t>
            </a:r>
          </a:p>
        </p:txBody>
      </p:sp>
      <p:sp>
        <p:nvSpPr>
          <p:cNvPr id="64547" name="Line 46"/>
          <p:cNvSpPr>
            <a:spLocks noChangeShapeType="1"/>
          </p:cNvSpPr>
          <p:nvPr/>
        </p:nvSpPr>
        <p:spPr bwMode="auto">
          <a:xfrm>
            <a:off x="3733800" y="3886200"/>
            <a:ext cx="381000" cy="2819400"/>
          </a:xfrm>
          <a:prstGeom prst="line">
            <a:avLst/>
          </a:prstGeom>
          <a:noFill/>
          <a:ln w="3175" cap="rnd">
            <a:solidFill>
              <a:schemeClr val="tx1"/>
            </a:solidFill>
            <a:prstDash val="sysDot"/>
            <a:round/>
            <a:headEnd/>
            <a:tailEnd/>
          </a:ln>
          <a:effectLst/>
        </p:spPr>
        <p:txBody>
          <a:bodyPr/>
          <a:lstStyle/>
          <a:p>
            <a:endParaRPr lang="en-US"/>
          </a:p>
        </p:txBody>
      </p:sp>
      <p:sp>
        <p:nvSpPr>
          <p:cNvPr id="64548" name="Line 47"/>
          <p:cNvSpPr>
            <a:spLocks noChangeShapeType="1"/>
          </p:cNvSpPr>
          <p:nvPr/>
        </p:nvSpPr>
        <p:spPr bwMode="auto">
          <a:xfrm>
            <a:off x="3886200" y="3886200"/>
            <a:ext cx="381000" cy="2819400"/>
          </a:xfrm>
          <a:prstGeom prst="line">
            <a:avLst/>
          </a:prstGeom>
          <a:noFill/>
          <a:ln w="3175" cap="rnd">
            <a:solidFill>
              <a:schemeClr val="tx1"/>
            </a:solidFill>
            <a:prstDash val="sysDot"/>
            <a:round/>
            <a:headEnd/>
            <a:tailEnd/>
          </a:ln>
          <a:effectLst/>
        </p:spPr>
        <p:txBody>
          <a:bodyPr/>
          <a:lstStyle/>
          <a:p>
            <a:endParaRPr lang="en-US"/>
          </a:p>
        </p:txBody>
      </p:sp>
      <p:sp>
        <p:nvSpPr>
          <p:cNvPr id="64549" name="Line 48"/>
          <p:cNvSpPr>
            <a:spLocks noChangeShapeType="1"/>
          </p:cNvSpPr>
          <p:nvPr/>
        </p:nvSpPr>
        <p:spPr bwMode="auto">
          <a:xfrm>
            <a:off x="4038600" y="3886200"/>
            <a:ext cx="381000" cy="2819400"/>
          </a:xfrm>
          <a:prstGeom prst="line">
            <a:avLst/>
          </a:prstGeom>
          <a:noFill/>
          <a:ln w="3175" cap="rnd">
            <a:solidFill>
              <a:schemeClr val="tx1"/>
            </a:solidFill>
            <a:prstDash val="sysDot"/>
            <a:round/>
            <a:headEnd/>
            <a:tailEnd/>
          </a:ln>
          <a:effectLst/>
        </p:spPr>
        <p:txBody>
          <a:bodyPr/>
          <a:lstStyle/>
          <a:p>
            <a:endParaRPr lang="en-US"/>
          </a:p>
        </p:txBody>
      </p:sp>
      <p:sp>
        <p:nvSpPr>
          <p:cNvPr id="64550" name="Line 49"/>
          <p:cNvSpPr>
            <a:spLocks noChangeShapeType="1"/>
          </p:cNvSpPr>
          <p:nvPr/>
        </p:nvSpPr>
        <p:spPr bwMode="auto">
          <a:xfrm>
            <a:off x="4191000" y="3886200"/>
            <a:ext cx="381000" cy="2819400"/>
          </a:xfrm>
          <a:prstGeom prst="line">
            <a:avLst/>
          </a:prstGeom>
          <a:noFill/>
          <a:ln w="3175" cap="rnd">
            <a:solidFill>
              <a:schemeClr val="tx1"/>
            </a:solidFill>
            <a:prstDash val="sysDot"/>
            <a:round/>
            <a:headEnd/>
            <a:tailEnd/>
          </a:ln>
          <a:effectLst/>
        </p:spPr>
        <p:txBody>
          <a:bodyPr/>
          <a:lstStyle/>
          <a:p>
            <a:endParaRPr lang="en-US"/>
          </a:p>
        </p:txBody>
      </p:sp>
      <p:sp>
        <p:nvSpPr>
          <p:cNvPr id="64551" name="Line 50"/>
          <p:cNvSpPr>
            <a:spLocks noChangeShapeType="1"/>
          </p:cNvSpPr>
          <p:nvPr/>
        </p:nvSpPr>
        <p:spPr bwMode="auto">
          <a:xfrm>
            <a:off x="4343400" y="3886200"/>
            <a:ext cx="381000" cy="2819400"/>
          </a:xfrm>
          <a:prstGeom prst="line">
            <a:avLst/>
          </a:prstGeom>
          <a:noFill/>
          <a:ln w="3175" cap="rnd">
            <a:solidFill>
              <a:schemeClr val="tx1"/>
            </a:solidFill>
            <a:prstDash val="sysDot"/>
            <a:round/>
            <a:headEnd/>
            <a:tailEnd/>
          </a:ln>
          <a:effectLst/>
        </p:spPr>
        <p:txBody>
          <a:bodyPr/>
          <a:lstStyle/>
          <a:p>
            <a:endParaRPr lang="en-US"/>
          </a:p>
        </p:txBody>
      </p:sp>
      <p:sp>
        <p:nvSpPr>
          <p:cNvPr id="64552" name="Line 51"/>
          <p:cNvSpPr>
            <a:spLocks noChangeShapeType="1"/>
          </p:cNvSpPr>
          <p:nvPr/>
        </p:nvSpPr>
        <p:spPr bwMode="auto">
          <a:xfrm>
            <a:off x="4495800" y="3886200"/>
            <a:ext cx="381000" cy="2819400"/>
          </a:xfrm>
          <a:prstGeom prst="line">
            <a:avLst/>
          </a:prstGeom>
          <a:noFill/>
          <a:ln w="3175" cap="rnd">
            <a:solidFill>
              <a:schemeClr val="tx1"/>
            </a:solidFill>
            <a:prstDash val="sysDot"/>
            <a:round/>
            <a:headEnd/>
            <a:tailEnd/>
          </a:ln>
          <a:effectLst/>
        </p:spPr>
        <p:txBody>
          <a:bodyPr/>
          <a:lstStyle/>
          <a:p>
            <a:endParaRPr lang="en-US"/>
          </a:p>
        </p:txBody>
      </p:sp>
      <p:sp>
        <p:nvSpPr>
          <p:cNvPr id="64553" name="Line 52"/>
          <p:cNvSpPr>
            <a:spLocks noChangeShapeType="1"/>
          </p:cNvSpPr>
          <p:nvPr/>
        </p:nvSpPr>
        <p:spPr bwMode="auto">
          <a:xfrm>
            <a:off x="4648200" y="3886200"/>
            <a:ext cx="381000" cy="2819400"/>
          </a:xfrm>
          <a:prstGeom prst="line">
            <a:avLst/>
          </a:prstGeom>
          <a:noFill/>
          <a:ln w="3175" cap="rnd">
            <a:solidFill>
              <a:schemeClr val="tx1"/>
            </a:solidFill>
            <a:prstDash val="sysDot"/>
            <a:round/>
            <a:headEnd/>
            <a:tailEnd/>
          </a:ln>
          <a:effectLst/>
        </p:spPr>
        <p:txBody>
          <a:bodyPr/>
          <a:lstStyle/>
          <a:p>
            <a:endParaRPr lang="en-US"/>
          </a:p>
        </p:txBody>
      </p:sp>
      <p:sp>
        <p:nvSpPr>
          <p:cNvPr id="64554" name="Line 53"/>
          <p:cNvSpPr>
            <a:spLocks noChangeShapeType="1"/>
          </p:cNvSpPr>
          <p:nvPr/>
        </p:nvSpPr>
        <p:spPr bwMode="auto">
          <a:xfrm>
            <a:off x="4953000" y="3886200"/>
            <a:ext cx="381000" cy="2819400"/>
          </a:xfrm>
          <a:prstGeom prst="line">
            <a:avLst/>
          </a:prstGeom>
          <a:noFill/>
          <a:ln w="3175" cap="rnd">
            <a:solidFill>
              <a:schemeClr val="tx1"/>
            </a:solidFill>
            <a:prstDash val="sysDot"/>
            <a:round/>
            <a:headEnd/>
            <a:tailEnd/>
          </a:ln>
          <a:effectLst/>
        </p:spPr>
        <p:txBody>
          <a:bodyPr/>
          <a:lstStyle/>
          <a:p>
            <a:endParaRPr lang="en-US"/>
          </a:p>
        </p:txBody>
      </p:sp>
      <p:sp>
        <p:nvSpPr>
          <p:cNvPr id="64555" name="Line 54"/>
          <p:cNvSpPr>
            <a:spLocks noChangeShapeType="1"/>
          </p:cNvSpPr>
          <p:nvPr/>
        </p:nvSpPr>
        <p:spPr bwMode="auto">
          <a:xfrm>
            <a:off x="4800600" y="3886200"/>
            <a:ext cx="381000" cy="2819400"/>
          </a:xfrm>
          <a:prstGeom prst="line">
            <a:avLst/>
          </a:prstGeom>
          <a:noFill/>
          <a:ln w="3175" cap="rnd">
            <a:solidFill>
              <a:schemeClr val="tx1"/>
            </a:solidFill>
            <a:prstDash val="sysDot"/>
            <a:round/>
            <a:headEnd/>
            <a:tailEnd/>
          </a:ln>
          <a:effectLst/>
        </p:spPr>
        <p:txBody>
          <a:bodyPr/>
          <a:lstStyle/>
          <a:p>
            <a:endParaRPr lang="en-US"/>
          </a:p>
        </p:txBody>
      </p:sp>
      <p:sp>
        <p:nvSpPr>
          <p:cNvPr id="64556" name="Line 55"/>
          <p:cNvSpPr>
            <a:spLocks noChangeShapeType="1"/>
          </p:cNvSpPr>
          <p:nvPr/>
        </p:nvSpPr>
        <p:spPr bwMode="auto">
          <a:xfrm>
            <a:off x="5105400" y="3886200"/>
            <a:ext cx="381000" cy="2819400"/>
          </a:xfrm>
          <a:prstGeom prst="line">
            <a:avLst/>
          </a:prstGeom>
          <a:noFill/>
          <a:ln w="3175" cap="rnd">
            <a:solidFill>
              <a:schemeClr val="tx1"/>
            </a:solidFill>
            <a:prstDash val="sysDot"/>
            <a:round/>
            <a:headEnd/>
            <a:tailEnd/>
          </a:ln>
          <a:effectLst/>
        </p:spPr>
        <p:txBody>
          <a:bodyPr/>
          <a:lstStyle/>
          <a:p>
            <a:endParaRPr lang="en-US"/>
          </a:p>
        </p:txBody>
      </p:sp>
      <p:sp>
        <p:nvSpPr>
          <p:cNvPr id="64557" name="Line 56"/>
          <p:cNvSpPr>
            <a:spLocks noChangeShapeType="1"/>
          </p:cNvSpPr>
          <p:nvPr/>
        </p:nvSpPr>
        <p:spPr bwMode="auto">
          <a:xfrm>
            <a:off x="5257800" y="3886200"/>
            <a:ext cx="381000" cy="2819400"/>
          </a:xfrm>
          <a:prstGeom prst="line">
            <a:avLst/>
          </a:prstGeom>
          <a:noFill/>
          <a:ln w="3175" cap="rnd">
            <a:solidFill>
              <a:schemeClr val="tx1"/>
            </a:solidFill>
            <a:prstDash val="sysDot"/>
            <a:round/>
            <a:headEnd/>
            <a:tailEnd/>
          </a:ln>
          <a:effectLst/>
        </p:spPr>
        <p:txBody>
          <a:bodyPr/>
          <a:lstStyle/>
          <a:p>
            <a:endParaRPr lang="en-US"/>
          </a:p>
        </p:txBody>
      </p:sp>
      <p:sp>
        <p:nvSpPr>
          <p:cNvPr id="64558" name="Line 57"/>
          <p:cNvSpPr>
            <a:spLocks noChangeShapeType="1"/>
          </p:cNvSpPr>
          <p:nvPr/>
        </p:nvSpPr>
        <p:spPr bwMode="auto">
          <a:xfrm>
            <a:off x="5410200" y="3886200"/>
            <a:ext cx="381000" cy="2819400"/>
          </a:xfrm>
          <a:prstGeom prst="line">
            <a:avLst/>
          </a:prstGeom>
          <a:noFill/>
          <a:ln w="3175" cap="rnd">
            <a:solidFill>
              <a:schemeClr val="tx1"/>
            </a:solidFill>
            <a:prstDash val="sysDot"/>
            <a:round/>
            <a:headEnd/>
            <a:tailEnd/>
          </a:ln>
          <a:effectLst/>
        </p:spPr>
        <p:txBody>
          <a:bodyPr/>
          <a:lstStyle/>
          <a:p>
            <a:endParaRPr lang="en-US"/>
          </a:p>
        </p:txBody>
      </p:sp>
      <p:sp>
        <p:nvSpPr>
          <p:cNvPr id="64559" name="Line 58"/>
          <p:cNvSpPr>
            <a:spLocks noChangeShapeType="1"/>
          </p:cNvSpPr>
          <p:nvPr/>
        </p:nvSpPr>
        <p:spPr bwMode="auto">
          <a:xfrm>
            <a:off x="5562600" y="3886200"/>
            <a:ext cx="381000" cy="2819400"/>
          </a:xfrm>
          <a:prstGeom prst="line">
            <a:avLst/>
          </a:prstGeom>
          <a:noFill/>
          <a:ln w="3175" cap="rnd">
            <a:solidFill>
              <a:schemeClr val="tx1"/>
            </a:solidFill>
            <a:prstDash val="sysDot"/>
            <a:round/>
            <a:headEnd/>
            <a:tailEnd/>
          </a:ln>
          <a:effectLst/>
        </p:spPr>
        <p:txBody>
          <a:bodyPr/>
          <a:lstStyle/>
          <a:p>
            <a:endParaRPr lang="en-US"/>
          </a:p>
        </p:txBody>
      </p:sp>
      <p:sp>
        <p:nvSpPr>
          <p:cNvPr id="64560" name="Line 59"/>
          <p:cNvSpPr>
            <a:spLocks noChangeShapeType="1"/>
          </p:cNvSpPr>
          <p:nvPr/>
        </p:nvSpPr>
        <p:spPr bwMode="auto">
          <a:xfrm>
            <a:off x="5715000" y="3886200"/>
            <a:ext cx="381000" cy="2819400"/>
          </a:xfrm>
          <a:prstGeom prst="line">
            <a:avLst/>
          </a:prstGeom>
          <a:noFill/>
          <a:ln w="3175" cap="rnd">
            <a:solidFill>
              <a:schemeClr val="tx1"/>
            </a:solidFill>
            <a:prstDash val="sysDot"/>
            <a:round/>
            <a:headEnd/>
            <a:tailEnd/>
          </a:ln>
          <a:effectLst/>
        </p:spPr>
        <p:txBody>
          <a:bodyPr/>
          <a:lstStyle/>
          <a:p>
            <a:endParaRPr lang="en-US"/>
          </a:p>
        </p:txBody>
      </p:sp>
      <p:sp>
        <p:nvSpPr>
          <p:cNvPr id="64561" name="Line 60"/>
          <p:cNvSpPr>
            <a:spLocks noChangeShapeType="1"/>
          </p:cNvSpPr>
          <p:nvPr/>
        </p:nvSpPr>
        <p:spPr bwMode="auto">
          <a:xfrm>
            <a:off x="5867400" y="3886200"/>
            <a:ext cx="381000" cy="2819400"/>
          </a:xfrm>
          <a:prstGeom prst="line">
            <a:avLst/>
          </a:prstGeom>
          <a:noFill/>
          <a:ln w="3175" cap="rnd">
            <a:solidFill>
              <a:schemeClr val="tx1"/>
            </a:solidFill>
            <a:prstDash val="sysDot"/>
            <a:round/>
            <a:headEnd/>
            <a:tailEnd/>
          </a:ln>
          <a:effectLst/>
        </p:spPr>
        <p:txBody>
          <a:bodyPr/>
          <a:lstStyle/>
          <a:p>
            <a:endParaRPr lang="en-US"/>
          </a:p>
        </p:txBody>
      </p:sp>
      <p:sp>
        <p:nvSpPr>
          <p:cNvPr id="64562" name="Line 61"/>
          <p:cNvSpPr>
            <a:spLocks noChangeShapeType="1"/>
          </p:cNvSpPr>
          <p:nvPr/>
        </p:nvSpPr>
        <p:spPr bwMode="auto">
          <a:xfrm>
            <a:off x="6019800" y="3886200"/>
            <a:ext cx="381000" cy="2819400"/>
          </a:xfrm>
          <a:prstGeom prst="line">
            <a:avLst/>
          </a:prstGeom>
          <a:noFill/>
          <a:ln w="3175" cap="rnd">
            <a:solidFill>
              <a:schemeClr val="tx1"/>
            </a:solidFill>
            <a:prstDash val="sysDot"/>
            <a:round/>
            <a:headEnd/>
            <a:tailEnd/>
          </a:ln>
          <a:effectLst/>
        </p:spPr>
        <p:txBody>
          <a:bodyPr/>
          <a:lstStyle/>
          <a:p>
            <a:endParaRPr lang="en-US"/>
          </a:p>
        </p:txBody>
      </p:sp>
      <p:sp>
        <p:nvSpPr>
          <p:cNvPr id="64563" name="Line 62"/>
          <p:cNvSpPr>
            <a:spLocks noChangeShapeType="1"/>
          </p:cNvSpPr>
          <p:nvPr/>
        </p:nvSpPr>
        <p:spPr bwMode="auto">
          <a:xfrm>
            <a:off x="6781800" y="3886200"/>
            <a:ext cx="381000" cy="2819400"/>
          </a:xfrm>
          <a:prstGeom prst="line">
            <a:avLst/>
          </a:prstGeom>
          <a:noFill/>
          <a:ln w="3175" cap="rnd">
            <a:solidFill>
              <a:schemeClr val="tx1"/>
            </a:solidFill>
            <a:prstDash val="sysDot"/>
            <a:round/>
            <a:headEnd/>
            <a:tailEnd/>
          </a:ln>
          <a:effectLst/>
        </p:spPr>
        <p:txBody>
          <a:bodyPr/>
          <a:lstStyle/>
          <a:p>
            <a:endParaRPr lang="en-US"/>
          </a:p>
        </p:txBody>
      </p:sp>
      <p:sp>
        <p:nvSpPr>
          <p:cNvPr id="64564" name="Line 63"/>
          <p:cNvSpPr>
            <a:spLocks noChangeShapeType="1"/>
          </p:cNvSpPr>
          <p:nvPr/>
        </p:nvSpPr>
        <p:spPr bwMode="auto">
          <a:xfrm>
            <a:off x="6172200" y="3886200"/>
            <a:ext cx="381000" cy="2819400"/>
          </a:xfrm>
          <a:prstGeom prst="line">
            <a:avLst/>
          </a:prstGeom>
          <a:noFill/>
          <a:ln w="3175" cap="rnd">
            <a:solidFill>
              <a:schemeClr val="tx1"/>
            </a:solidFill>
            <a:prstDash val="sysDot"/>
            <a:round/>
            <a:headEnd/>
            <a:tailEnd/>
          </a:ln>
          <a:effectLst/>
        </p:spPr>
        <p:txBody>
          <a:bodyPr/>
          <a:lstStyle/>
          <a:p>
            <a:endParaRPr lang="en-US"/>
          </a:p>
        </p:txBody>
      </p:sp>
      <p:sp>
        <p:nvSpPr>
          <p:cNvPr id="64565" name="Line 64"/>
          <p:cNvSpPr>
            <a:spLocks noChangeShapeType="1"/>
          </p:cNvSpPr>
          <p:nvPr/>
        </p:nvSpPr>
        <p:spPr bwMode="auto">
          <a:xfrm>
            <a:off x="6324600" y="3886200"/>
            <a:ext cx="381000" cy="2819400"/>
          </a:xfrm>
          <a:prstGeom prst="line">
            <a:avLst/>
          </a:prstGeom>
          <a:noFill/>
          <a:ln w="3175" cap="rnd">
            <a:solidFill>
              <a:schemeClr val="tx1"/>
            </a:solidFill>
            <a:prstDash val="sysDot"/>
            <a:round/>
            <a:headEnd/>
            <a:tailEnd/>
          </a:ln>
          <a:effectLst/>
        </p:spPr>
        <p:txBody>
          <a:bodyPr/>
          <a:lstStyle/>
          <a:p>
            <a:endParaRPr lang="en-US"/>
          </a:p>
        </p:txBody>
      </p:sp>
      <p:sp>
        <p:nvSpPr>
          <p:cNvPr id="64566" name="Line 65"/>
          <p:cNvSpPr>
            <a:spLocks noChangeShapeType="1"/>
          </p:cNvSpPr>
          <p:nvPr/>
        </p:nvSpPr>
        <p:spPr bwMode="auto">
          <a:xfrm>
            <a:off x="6477000" y="3886200"/>
            <a:ext cx="381000" cy="2819400"/>
          </a:xfrm>
          <a:prstGeom prst="line">
            <a:avLst/>
          </a:prstGeom>
          <a:noFill/>
          <a:ln w="3175" cap="rnd">
            <a:solidFill>
              <a:schemeClr val="tx1"/>
            </a:solidFill>
            <a:prstDash val="sysDot"/>
            <a:round/>
            <a:headEnd/>
            <a:tailEnd/>
          </a:ln>
          <a:effectLst/>
        </p:spPr>
        <p:txBody>
          <a:bodyPr/>
          <a:lstStyle/>
          <a:p>
            <a:endParaRPr lang="en-US"/>
          </a:p>
        </p:txBody>
      </p:sp>
      <p:sp>
        <p:nvSpPr>
          <p:cNvPr id="64567" name="Line 66"/>
          <p:cNvSpPr>
            <a:spLocks noChangeShapeType="1"/>
          </p:cNvSpPr>
          <p:nvPr/>
        </p:nvSpPr>
        <p:spPr bwMode="auto">
          <a:xfrm>
            <a:off x="6629400" y="3886200"/>
            <a:ext cx="381000" cy="2819400"/>
          </a:xfrm>
          <a:prstGeom prst="line">
            <a:avLst/>
          </a:prstGeom>
          <a:noFill/>
          <a:ln w="3175" cap="rnd">
            <a:solidFill>
              <a:schemeClr val="tx1"/>
            </a:solidFill>
            <a:prstDash val="sysDot"/>
            <a:round/>
            <a:headEnd/>
            <a:tailEnd/>
          </a:ln>
          <a:effectLst/>
        </p:spPr>
        <p:txBody>
          <a:bodyPr/>
          <a:lstStyle/>
          <a:p>
            <a:endParaRPr lang="en-US"/>
          </a:p>
        </p:txBody>
      </p:sp>
      <p:sp>
        <p:nvSpPr>
          <p:cNvPr id="64568" name="Line 67"/>
          <p:cNvSpPr>
            <a:spLocks noChangeShapeType="1"/>
          </p:cNvSpPr>
          <p:nvPr/>
        </p:nvSpPr>
        <p:spPr bwMode="auto">
          <a:xfrm>
            <a:off x="6934200" y="3886200"/>
            <a:ext cx="381000" cy="2819400"/>
          </a:xfrm>
          <a:prstGeom prst="line">
            <a:avLst/>
          </a:prstGeom>
          <a:noFill/>
          <a:ln w="3175" cap="rnd">
            <a:solidFill>
              <a:schemeClr val="tx1"/>
            </a:solidFill>
            <a:prstDash val="sysDot"/>
            <a:round/>
            <a:headEnd/>
            <a:tailEnd/>
          </a:ln>
          <a:effectLst/>
        </p:spPr>
        <p:txBody>
          <a:bodyPr/>
          <a:lstStyle/>
          <a:p>
            <a:endParaRPr lang="en-US"/>
          </a:p>
        </p:txBody>
      </p:sp>
      <p:sp>
        <p:nvSpPr>
          <p:cNvPr id="64569" name="Line 68"/>
          <p:cNvSpPr>
            <a:spLocks noChangeShapeType="1"/>
          </p:cNvSpPr>
          <p:nvPr/>
        </p:nvSpPr>
        <p:spPr bwMode="auto">
          <a:xfrm>
            <a:off x="7086600" y="3886200"/>
            <a:ext cx="381000" cy="2819400"/>
          </a:xfrm>
          <a:prstGeom prst="line">
            <a:avLst/>
          </a:prstGeom>
          <a:noFill/>
          <a:ln w="3175" cap="rnd">
            <a:solidFill>
              <a:schemeClr val="tx1"/>
            </a:solidFill>
            <a:prstDash val="sysDot"/>
            <a:round/>
            <a:headEnd/>
            <a:tailEnd/>
          </a:ln>
          <a:effectLst/>
        </p:spPr>
        <p:txBody>
          <a:bodyPr/>
          <a:lstStyle/>
          <a:p>
            <a:endParaRPr lang="en-US"/>
          </a:p>
        </p:txBody>
      </p:sp>
      <p:sp>
        <p:nvSpPr>
          <p:cNvPr id="64570" name="Line 69"/>
          <p:cNvSpPr>
            <a:spLocks noChangeShapeType="1"/>
          </p:cNvSpPr>
          <p:nvPr/>
        </p:nvSpPr>
        <p:spPr bwMode="auto">
          <a:xfrm>
            <a:off x="8001000" y="3886200"/>
            <a:ext cx="381000" cy="2819400"/>
          </a:xfrm>
          <a:prstGeom prst="line">
            <a:avLst/>
          </a:prstGeom>
          <a:noFill/>
          <a:ln w="3175" cap="rnd">
            <a:solidFill>
              <a:schemeClr val="tx1"/>
            </a:solidFill>
            <a:prstDash val="sysDot"/>
            <a:round/>
            <a:headEnd/>
            <a:tailEnd/>
          </a:ln>
          <a:effectLst/>
        </p:spPr>
        <p:txBody>
          <a:bodyPr/>
          <a:lstStyle/>
          <a:p>
            <a:endParaRPr lang="en-US"/>
          </a:p>
        </p:txBody>
      </p:sp>
      <p:sp>
        <p:nvSpPr>
          <p:cNvPr id="64571" name="Line 70"/>
          <p:cNvSpPr>
            <a:spLocks noChangeShapeType="1"/>
          </p:cNvSpPr>
          <p:nvPr/>
        </p:nvSpPr>
        <p:spPr bwMode="auto">
          <a:xfrm>
            <a:off x="7239000" y="3886200"/>
            <a:ext cx="381000" cy="2819400"/>
          </a:xfrm>
          <a:prstGeom prst="line">
            <a:avLst/>
          </a:prstGeom>
          <a:noFill/>
          <a:ln w="3175" cap="rnd">
            <a:solidFill>
              <a:schemeClr val="tx1"/>
            </a:solidFill>
            <a:prstDash val="sysDot"/>
            <a:round/>
            <a:headEnd/>
            <a:tailEnd/>
          </a:ln>
          <a:effectLst/>
        </p:spPr>
        <p:txBody>
          <a:bodyPr/>
          <a:lstStyle/>
          <a:p>
            <a:endParaRPr lang="en-US"/>
          </a:p>
        </p:txBody>
      </p:sp>
      <p:sp>
        <p:nvSpPr>
          <p:cNvPr id="64572" name="Line 71"/>
          <p:cNvSpPr>
            <a:spLocks noChangeShapeType="1"/>
          </p:cNvSpPr>
          <p:nvPr/>
        </p:nvSpPr>
        <p:spPr bwMode="auto">
          <a:xfrm>
            <a:off x="7391400" y="3886200"/>
            <a:ext cx="381000" cy="2819400"/>
          </a:xfrm>
          <a:prstGeom prst="line">
            <a:avLst/>
          </a:prstGeom>
          <a:noFill/>
          <a:ln w="3175" cap="rnd">
            <a:solidFill>
              <a:schemeClr val="tx1"/>
            </a:solidFill>
            <a:prstDash val="sysDot"/>
            <a:round/>
            <a:headEnd/>
            <a:tailEnd/>
          </a:ln>
          <a:effectLst/>
        </p:spPr>
        <p:txBody>
          <a:bodyPr/>
          <a:lstStyle/>
          <a:p>
            <a:endParaRPr lang="en-US"/>
          </a:p>
        </p:txBody>
      </p:sp>
      <p:sp>
        <p:nvSpPr>
          <p:cNvPr id="64573" name="Line 72"/>
          <p:cNvSpPr>
            <a:spLocks noChangeShapeType="1"/>
          </p:cNvSpPr>
          <p:nvPr/>
        </p:nvSpPr>
        <p:spPr bwMode="auto">
          <a:xfrm>
            <a:off x="7543800" y="3886200"/>
            <a:ext cx="381000" cy="2819400"/>
          </a:xfrm>
          <a:prstGeom prst="line">
            <a:avLst/>
          </a:prstGeom>
          <a:noFill/>
          <a:ln w="3175" cap="rnd">
            <a:solidFill>
              <a:schemeClr val="tx1"/>
            </a:solidFill>
            <a:prstDash val="sysDot"/>
            <a:round/>
            <a:headEnd/>
            <a:tailEnd/>
          </a:ln>
          <a:effectLst/>
        </p:spPr>
        <p:txBody>
          <a:bodyPr/>
          <a:lstStyle/>
          <a:p>
            <a:endParaRPr lang="en-US"/>
          </a:p>
        </p:txBody>
      </p:sp>
      <p:sp>
        <p:nvSpPr>
          <p:cNvPr id="64574" name="Line 73"/>
          <p:cNvSpPr>
            <a:spLocks noChangeShapeType="1"/>
          </p:cNvSpPr>
          <p:nvPr/>
        </p:nvSpPr>
        <p:spPr bwMode="auto">
          <a:xfrm>
            <a:off x="7696200" y="3886200"/>
            <a:ext cx="381000" cy="2819400"/>
          </a:xfrm>
          <a:prstGeom prst="line">
            <a:avLst/>
          </a:prstGeom>
          <a:noFill/>
          <a:ln w="3175" cap="rnd">
            <a:solidFill>
              <a:schemeClr val="tx1"/>
            </a:solidFill>
            <a:prstDash val="sysDot"/>
            <a:round/>
            <a:headEnd/>
            <a:tailEnd/>
          </a:ln>
          <a:effectLst/>
        </p:spPr>
        <p:txBody>
          <a:bodyPr/>
          <a:lstStyle/>
          <a:p>
            <a:endParaRPr lang="en-US"/>
          </a:p>
        </p:txBody>
      </p:sp>
      <p:sp>
        <p:nvSpPr>
          <p:cNvPr id="64575" name="Line 74"/>
          <p:cNvSpPr>
            <a:spLocks noChangeShapeType="1"/>
          </p:cNvSpPr>
          <p:nvPr/>
        </p:nvSpPr>
        <p:spPr bwMode="auto">
          <a:xfrm>
            <a:off x="7848600" y="3886200"/>
            <a:ext cx="381000" cy="2819400"/>
          </a:xfrm>
          <a:prstGeom prst="line">
            <a:avLst/>
          </a:prstGeom>
          <a:noFill/>
          <a:ln w="3175" cap="rnd">
            <a:solidFill>
              <a:schemeClr val="tx1"/>
            </a:solidFill>
            <a:prstDash val="sysDot"/>
            <a:round/>
            <a:headEnd/>
            <a:tailEnd/>
          </a:ln>
          <a:effectLst/>
        </p:spPr>
        <p:txBody>
          <a:bodyPr/>
          <a:lstStyle/>
          <a:p>
            <a:endParaRPr lang="en-US"/>
          </a:p>
        </p:txBody>
      </p:sp>
      <p:sp>
        <p:nvSpPr>
          <p:cNvPr id="64576" name="Line 75"/>
          <p:cNvSpPr>
            <a:spLocks noChangeShapeType="1"/>
          </p:cNvSpPr>
          <p:nvPr/>
        </p:nvSpPr>
        <p:spPr bwMode="auto">
          <a:xfrm>
            <a:off x="8153400" y="3886200"/>
            <a:ext cx="381000" cy="2819400"/>
          </a:xfrm>
          <a:prstGeom prst="line">
            <a:avLst/>
          </a:prstGeom>
          <a:noFill/>
          <a:ln w="3175" cap="rnd">
            <a:solidFill>
              <a:schemeClr val="tx1"/>
            </a:solidFill>
            <a:prstDash val="sysDot"/>
            <a:round/>
            <a:headEnd/>
            <a:tailEnd/>
          </a:ln>
          <a:effectLst/>
        </p:spPr>
        <p:txBody>
          <a:bodyPr/>
          <a:lstStyle/>
          <a:p>
            <a:endParaRPr lang="en-US"/>
          </a:p>
        </p:txBody>
      </p:sp>
      <p:sp>
        <p:nvSpPr>
          <p:cNvPr id="64577" name="Line 76"/>
          <p:cNvSpPr>
            <a:spLocks noChangeShapeType="1"/>
          </p:cNvSpPr>
          <p:nvPr/>
        </p:nvSpPr>
        <p:spPr bwMode="auto">
          <a:xfrm>
            <a:off x="8305800" y="3886200"/>
            <a:ext cx="381000" cy="2819400"/>
          </a:xfrm>
          <a:prstGeom prst="line">
            <a:avLst/>
          </a:prstGeom>
          <a:noFill/>
          <a:ln w="3175" cap="rnd">
            <a:solidFill>
              <a:schemeClr val="tx1"/>
            </a:solidFill>
            <a:prstDash val="sysDot"/>
            <a:round/>
            <a:headEnd/>
            <a:tailEnd/>
          </a:ln>
          <a:effectLst/>
        </p:spPr>
        <p:txBody>
          <a:bodyPr/>
          <a:lstStyle/>
          <a:p>
            <a:endParaRPr lang="en-US"/>
          </a:p>
        </p:txBody>
      </p:sp>
      <p:sp>
        <p:nvSpPr>
          <p:cNvPr id="64578" name="Line 77"/>
          <p:cNvSpPr>
            <a:spLocks noChangeShapeType="1"/>
          </p:cNvSpPr>
          <p:nvPr/>
        </p:nvSpPr>
        <p:spPr bwMode="auto">
          <a:xfrm>
            <a:off x="8458200" y="3886200"/>
            <a:ext cx="381000" cy="2819400"/>
          </a:xfrm>
          <a:prstGeom prst="line">
            <a:avLst/>
          </a:prstGeom>
          <a:noFill/>
          <a:ln w="3175" cap="rnd">
            <a:solidFill>
              <a:schemeClr val="tx1"/>
            </a:solidFill>
            <a:prstDash val="sysDot"/>
            <a:round/>
            <a:headEnd/>
            <a:tailEnd/>
          </a:ln>
          <a:effectLst/>
        </p:spPr>
        <p:txBody>
          <a:bodyPr/>
          <a:lstStyle/>
          <a:p>
            <a:endParaRPr lang="en-US"/>
          </a:p>
        </p:txBody>
      </p:sp>
      <p:sp>
        <p:nvSpPr>
          <p:cNvPr id="64579" name="Oval 31"/>
          <p:cNvSpPr>
            <a:spLocks noChangeArrowheads="1"/>
          </p:cNvSpPr>
          <p:nvPr/>
        </p:nvSpPr>
        <p:spPr bwMode="auto">
          <a:xfrm>
            <a:off x="3962400" y="4038600"/>
            <a:ext cx="304800" cy="304800"/>
          </a:xfrm>
          <a:prstGeom prst="ellipse">
            <a:avLst/>
          </a:prstGeom>
          <a:solidFill>
            <a:schemeClr val="bg1"/>
          </a:solidFill>
          <a:ln w="9525">
            <a:solidFill>
              <a:schemeClr val="tx1"/>
            </a:solidFill>
            <a:round/>
            <a:headEnd/>
            <a:tailEnd/>
          </a:ln>
          <a:effectLst/>
        </p:spPr>
        <p:txBody>
          <a:bodyPr wrap="none" anchor="ctr"/>
          <a:lstStyle/>
          <a:p>
            <a:endParaRPr lang="en-US" altLang="en-US">
              <a:latin typeface="Arial" pitchFamily="34" charset="0"/>
            </a:endParaRPr>
          </a:p>
        </p:txBody>
      </p:sp>
      <p:sp>
        <p:nvSpPr>
          <p:cNvPr id="64580" name="Oval 32"/>
          <p:cNvSpPr>
            <a:spLocks noChangeArrowheads="1"/>
          </p:cNvSpPr>
          <p:nvPr/>
        </p:nvSpPr>
        <p:spPr bwMode="auto">
          <a:xfrm>
            <a:off x="4038600" y="4114800"/>
            <a:ext cx="152400" cy="152400"/>
          </a:xfrm>
          <a:prstGeom prst="ellipse">
            <a:avLst/>
          </a:prstGeom>
          <a:solidFill>
            <a:schemeClr val="tx1"/>
          </a:solidFill>
          <a:ln w="9525">
            <a:solidFill>
              <a:schemeClr val="tx1"/>
            </a:solidFill>
            <a:round/>
            <a:headEnd/>
            <a:tailEnd/>
          </a:ln>
          <a:effectLst/>
        </p:spPr>
        <p:txBody>
          <a:bodyPr wrap="none" anchor="ctr"/>
          <a:lstStyle/>
          <a:p>
            <a:endParaRPr lang="en-US" altLang="en-US">
              <a:latin typeface="Arial" pitchFamily="34" charset="0"/>
            </a:endParaRPr>
          </a:p>
        </p:txBody>
      </p:sp>
      <p:sp>
        <p:nvSpPr>
          <p:cNvPr id="64581" name="Oval 33"/>
          <p:cNvSpPr>
            <a:spLocks noChangeArrowheads="1"/>
          </p:cNvSpPr>
          <p:nvPr/>
        </p:nvSpPr>
        <p:spPr bwMode="auto">
          <a:xfrm>
            <a:off x="3962400" y="4648200"/>
            <a:ext cx="304800" cy="304800"/>
          </a:xfrm>
          <a:prstGeom prst="ellipse">
            <a:avLst/>
          </a:prstGeom>
          <a:solidFill>
            <a:schemeClr val="bg1"/>
          </a:solidFill>
          <a:ln w="9525">
            <a:solidFill>
              <a:schemeClr val="tx1"/>
            </a:solidFill>
            <a:round/>
            <a:headEnd/>
            <a:tailEnd/>
          </a:ln>
          <a:effectLst/>
        </p:spPr>
        <p:txBody>
          <a:bodyPr wrap="none" anchor="ctr"/>
          <a:lstStyle/>
          <a:p>
            <a:endParaRPr lang="en-US" altLang="en-US">
              <a:latin typeface="Arial" pitchFamily="34" charset="0"/>
            </a:endParaRPr>
          </a:p>
        </p:txBody>
      </p:sp>
      <p:sp>
        <p:nvSpPr>
          <p:cNvPr id="64582" name="Line 34"/>
          <p:cNvSpPr>
            <a:spLocks noChangeShapeType="1"/>
          </p:cNvSpPr>
          <p:nvPr/>
        </p:nvSpPr>
        <p:spPr bwMode="auto">
          <a:xfrm>
            <a:off x="4038600" y="4724400"/>
            <a:ext cx="152400" cy="152400"/>
          </a:xfrm>
          <a:prstGeom prst="line">
            <a:avLst/>
          </a:prstGeom>
          <a:noFill/>
          <a:ln w="38100">
            <a:solidFill>
              <a:schemeClr val="tx1"/>
            </a:solidFill>
            <a:round/>
            <a:headEnd/>
            <a:tailEnd/>
          </a:ln>
          <a:effectLst/>
        </p:spPr>
        <p:txBody>
          <a:bodyPr/>
          <a:lstStyle/>
          <a:p>
            <a:endParaRPr lang="en-US"/>
          </a:p>
        </p:txBody>
      </p:sp>
      <p:sp>
        <p:nvSpPr>
          <p:cNvPr id="64583" name="Line 35"/>
          <p:cNvSpPr>
            <a:spLocks noChangeShapeType="1"/>
          </p:cNvSpPr>
          <p:nvPr/>
        </p:nvSpPr>
        <p:spPr bwMode="auto">
          <a:xfrm flipH="1">
            <a:off x="4038600" y="4724400"/>
            <a:ext cx="152400" cy="152400"/>
          </a:xfrm>
          <a:prstGeom prst="line">
            <a:avLst/>
          </a:prstGeom>
          <a:noFill/>
          <a:ln w="38100">
            <a:solidFill>
              <a:schemeClr val="tx1"/>
            </a:solidFill>
            <a:round/>
            <a:headEnd/>
            <a:tailEnd/>
          </a:ln>
          <a:effectLst/>
        </p:spPr>
        <p:txBody>
          <a:bodyPr/>
          <a:lstStyle/>
          <a:p>
            <a:endParaRPr lang="en-US"/>
          </a:p>
        </p:txBody>
      </p:sp>
      <p:sp>
        <p:nvSpPr>
          <p:cNvPr id="64584" name="Oval 16"/>
          <p:cNvSpPr>
            <a:spLocks noChangeArrowheads="1"/>
          </p:cNvSpPr>
          <p:nvPr/>
        </p:nvSpPr>
        <p:spPr bwMode="auto">
          <a:xfrm>
            <a:off x="6858000" y="5029200"/>
            <a:ext cx="304800" cy="304800"/>
          </a:xfrm>
          <a:prstGeom prst="ellipse">
            <a:avLst/>
          </a:prstGeom>
          <a:solidFill>
            <a:schemeClr val="bg1"/>
          </a:solidFill>
          <a:ln w="9525">
            <a:solidFill>
              <a:schemeClr val="tx1"/>
            </a:solidFill>
            <a:round/>
            <a:headEnd/>
            <a:tailEnd/>
          </a:ln>
          <a:effectLst/>
        </p:spPr>
        <p:txBody>
          <a:bodyPr wrap="none" anchor="ctr"/>
          <a:lstStyle/>
          <a:p>
            <a:endParaRPr lang="en-US" altLang="en-US">
              <a:latin typeface="Arial" pitchFamily="34" charset="0"/>
            </a:endParaRPr>
          </a:p>
        </p:txBody>
      </p:sp>
      <p:sp>
        <p:nvSpPr>
          <p:cNvPr id="64585" name="Oval 21"/>
          <p:cNvSpPr>
            <a:spLocks noChangeArrowheads="1"/>
          </p:cNvSpPr>
          <p:nvPr/>
        </p:nvSpPr>
        <p:spPr bwMode="auto">
          <a:xfrm>
            <a:off x="6934200" y="5105400"/>
            <a:ext cx="152400" cy="152400"/>
          </a:xfrm>
          <a:prstGeom prst="ellipse">
            <a:avLst/>
          </a:prstGeom>
          <a:solidFill>
            <a:schemeClr val="tx1"/>
          </a:solidFill>
          <a:ln w="9525">
            <a:solidFill>
              <a:schemeClr val="tx1"/>
            </a:solidFill>
            <a:round/>
            <a:headEnd/>
            <a:tailEnd/>
          </a:ln>
          <a:effectLst/>
        </p:spPr>
        <p:txBody>
          <a:bodyPr wrap="none" anchor="ctr"/>
          <a:lstStyle/>
          <a:p>
            <a:endParaRPr lang="en-US" altLang="en-US">
              <a:latin typeface="Arial" pitchFamily="34" charset="0"/>
            </a:endParaRPr>
          </a:p>
        </p:txBody>
      </p:sp>
      <p:sp>
        <p:nvSpPr>
          <p:cNvPr id="64586" name="Rectangle 81"/>
          <p:cNvSpPr>
            <a:spLocks noChangeArrowheads="1"/>
          </p:cNvSpPr>
          <p:nvPr/>
        </p:nvSpPr>
        <p:spPr bwMode="auto">
          <a:xfrm>
            <a:off x="0" y="3195638"/>
            <a:ext cx="9144000" cy="0"/>
          </a:xfrm>
          <a:prstGeom prst="rect">
            <a:avLst/>
          </a:prstGeom>
          <a:noFill/>
          <a:ln w="9525">
            <a:noFill/>
            <a:miter lim="800000"/>
            <a:headEnd/>
            <a:tailEnd/>
          </a:ln>
          <a:effectLst/>
        </p:spPr>
        <p:txBody>
          <a:bodyPr wrap="none" anchor="ctr">
            <a:spAutoFit/>
          </a:bodyPr>
          <a:lstStyle/>
          <a:p>
            <a:endParaRPr lang="en-US" altLang="en-US">
              <a:latin typeface="Arial" pitchFamily="34" charset="0"/>
            </a:endParaRPr>
          </a:p>
        </p:txBody>
      </p:sp>
      <p:graphicFrame>
        <p:nvGraphicFramePr>
          <p:cNvPr id="64587" name="Object 80"/>
          <p:cNvGraphicFramePr>
            <a:graphicFrameLocks noChangeAspect="1"/>
          </p:cNvGraphicFramePr>
          <p:nvPr/>
        </p:nvGraphicFramePr>
        <p:xfrm>
          <a:off x="609600" y="1752600"/>
          <a:ext cx="1143000" cy="565150"/>
        </p:xfrm>
        <a:graphic>
          <a:graphicData uri="http://schemas.openxmlformats.org/presentationml/2006/ole">
            <mc:AlternateContent xmlns:mc="http://schemas.openxmlformats.org/markup-compatibility/2006">
              <mc:Choice xmlns:v="urn:schemas-microsoft-com:vml" Requires="v">
                <p:oleObj spid="_x0000_s64595" name="Equation" r:id="rId3" imgW="939800" imgH="469900" progId="Equation.3">
                  <p:embed/>
                </p:oleObj>
              </mc:Choice>
              <mc:Fallback>
                <p:oleObj name="Equation" r:id="rId3" imgW="939800" imgH="469900" progId="Equation.3">
                  <p:embed/>
                  <p:pic>
                    <p:nvPicPr>
                      <p:cNvPr id="0" name="Object 8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752600"/>
                        <a:ext cx="1143000" cy="565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4588" name="Rectangle 83"/>
          <p:cNvSpPr>
            <a:spLocks noChangeArrowheads="1"/>
          </p:cNvSpPr>
          <p:nvPr/>
        </p:nvSpPr>
        <p:spPr bwMode="auto">
          <a:xfrm>
            <a:off x="0" y="3205163"/>
            <a:ext cx="9144000" cy="0"/>
          </a:xfrm>
          <a:prstGeom prst="rect">
            <a:avLst/>
          </a:prstGeom>
          <a:noFill/>
          <a:ln w="9525">
            <a:noFill/>
            <a:miter lim="800000"/>
            <a:headEnd/>
            <a:tailEnd/>
          </a:ln>
          <a:effectLst/>
        </p:spPr>
        <p:txBody>
          <a:bodyPr wrap="none" anchor="ctr">
            <a:spAutoFit/>
          </a:bodyPr>
          <a:lstStyle/>
          <a:p>
            <a:endParaRPr lang="en-US" altLang="en-US">
              <a:latin typeface="Arial" pitchFamily="34" charset="0"/>
            </a:endParaRPr>
          </a:p>
        </p:txBody>
      </p:sp>
      <p:graphicFrame>
        <p:nvGraphicFramePr>
          <p:cNvPr id="64589" name="Object 82"/>
          <p:cNvGraphicFramePr>
            <a:graphicFrameLocks noChangeAspect="1"/>
          </p:cNvGraphicFramePr>
          <p:nvPr/>
        </p:nvGraphicFramePr>
        <p:xfrm>
          <a:off x="609600" y="2819400"/>
          <a:ext cx="914400" cy="538163"/>
        </p:xfrm>
        <a:graphic>
          <a:graphicData uri="http://schemas.openxmlformats.org/presentationml/2006/ole">
            <mc:AlternateContent xmlns:mc="http://schemas.openxmlformats.org/markup-compatibility/2006">
              <mc:Choice xmlns:v="urn:schemas-microsoft-com:vml" Requires="v">
                <p:oleObj spid="_x0000_s64596" name="Equation" r:id="rId5" imgW="761669" imgH="444307" progId="Equation.3">
                  <p:embed/>
                </p:oleObj>
              </mc:Choice>
              <mc:Fallback>
                <p:oleObj name="Equation" r:id="rId5" imgW="761669" imgH="444307" progId="Equation.3">
                  <p:embed/>
                  <p:pic>
                    <p:nvPicPr>
                      <p:cNvPr id="0" name="Object 8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2819400"/>
                        <a:ext cx="914400" cy="538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4590" name="Rectangle 85"/>
          <p:cNvSpPr>
            <a:spLocks noChangeArrowheads="1"/>
          </p:cNvSpPr>
          <p:nvPr/>
        </p:nvSpPr>
        <p:spPr bwMode="auto">
          <a:xfrm>
            <a:off x="0" y="3205163"/>
            <a:ext cx="9144000" cy="0"/>
          </a:xfrm>
          <a:prstGeom prst="rect">
            <a:avLst/>
          </a:prstGeom>
          <a:noFill/>
          <a:ln w="9525">
            <a:noFill/>
            <a:miter lim="800000"/>
            <a:headEnd/>
            <a:tailEnd/>
          </a:ln>
          <a:effectLst/>
        </p:spPr>
        <p:txBody>
          <a:bodyPr wrap="none" anchor="ctr">
            <a:spAutoFit/>
          </a:bodyPr>
          <a:lstStyle/>
          <a:p>
            <a:endParaRPr lang="en-US" altLang="en-US">
              <a:latin typeface="Arial" pitchFamily="34" charset="0"/>
            </a:endParaRPr>
          </a:p>
        </p:txBody>
      </p:sp>
      <p:graphicFrame>
        <p:nvGraphicFramePr>
          <p:cNvPr id="64591" name="Object 84"/>
          <p:cNvGraphicFramePr>
            <a:graphicFrameLocks noChangeAspect="1"/>
          </p:cNvGraphicFramePr>
          <p:nvPr/>
        </p:nvGraphicFramePr>
        <p:xfrm>
          <a:off x="609600" y="3886200"/>
          <a:ext cx="868363" cy="542925"/>
        </p:xfrm>
        <a:graphic>
          <a:graphicData uri="http://schemas.openxmlformats.org/presentationml/2006/ole">
            <mc:AlternateContent xmlns:mc="http://schemas.openxmlformats.org/markup-compatibility/2006">
              <mc:Choice xmlns:v="urn:schemas-microsoft-com:vml" Requires="v">
                <p:oleObj spid="_x0000_s64597" name="Equation" r:id="rId7" imgW="698197" imgH="431613" progId="Equation.3">
                  <p:embed/>
                </p:oleObj>
              </mc:Choice>
              <mc:Fallback>
                <p:oleObj name="Equation" r:id="rId7" imgW="698197" imgH="431613" progId="Equation.3">
                  <p:embed/>
                  <p:pic>
                    <p:nvPicPr>
                      <p:cNvPr id="0" name="Object 8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 y="3886200"/>
                        <a:ext cx="868363"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4592" name="Rectangle 87"/>
          <p:cNvSpPr>
            <a:spLocks noChangeArrowheads="1"/>
          </p:cNvSpPr>
          <p:nvPr/>
        </p:nvSpPr>
        <p:spPr bwMode="auto">
          <a:xfrm>
            <a:off x="0" y="3300413"/>
            <a:ext cx="9144000" cy="0"/>
          </a:xfrm>
          <a:prstGeom prst="rect">
            <a:avLst/>
          </a:prstGeom>
          <a:noFill/>
          <a:ln w="9525">
            <a:noFill/>
            <a:miter lim="800000"/>
            <a:headEnd/>
            <a:tailEnd/>
          </a:ln>
          <a:effectLst/>
        </p:spPr>
        <p:txBody>
          <a:bodyPr wrap="none" anchor="ctr">
            <a:spAutoFit/>
          </a:bodyPr>
          <a:lstStyle/>
          <a:p>
            <a:endParaRPr lang="en-US" altLang="en-US">
              <a:latin typeface="Arial" pitchFamily="34" charset="0"/>
            </a:endParaRPr>
          </a:p>
        </p:txBody>
      </p:sp>
      <p:graphicFrame>
        <p:nvGraphicFramePr>
          <p:cNvPr id="64593" name="Object 86"/>
          <p:cNvGraphicFramePr>
            <a:graphicFrameLocks noChangeAspect="1"/>
          </p:cNvGraphicFramePr>
          <p:nvPr/>
        </p:nvGraphicFramePr>
        <p:xfrm>
          <a:off x="609600" y="4953000"/>
          <a:ext cx="2819400" cy="384175"/>
        </p:xfrm>
        <a:graphic>
          <a:graphicData uri="http://schemas.openxmlformats.org/presentationml/2006/ole">
            <mc:AlternateContent xmlns:mc="http://schemas.openxmlformats.org/markup-compatibility/2006">
              <mc:Choice xmlns:v="urn:schemas-microsoft-com:vml" Requires="v">
                <p:oleObj spid="_x0000_s64598" name="Equation" r:id="rId9" imgW="1879600" imgH="254000" progId="Equation.3">
                  <p:embed/>
                </p:oleObj>
              </mc:Choice>
              <mc:Fallback>
                <p:oleObj name="Equation" r:id="rId9" imgW="1879600" imgH="254000" progId="Equation.3">
                  <p:embed/>
                  <p:pic>
                    <p:nvPicPr>
                      <p:cNvPr id="0" name="Object 8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600" y="4953000"/>
                        <a:ext cx="2819400" cy="384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4594" name="Object 88"/>
          <p:cNvGraphicFramePr>
            <a:graphicFrameLocks noChangeAspect="1"/>
          </p:cNvGraphicFramePr>
          <p:nvPr/>
        </p:nvGraphicFramePr>
        <p:xfrm>
          <a:off x="609600" y="5867400"/>
          <a:ext cx="457200" cy="427038"/>
        </p:xfrm>
        <a:graphic>
          <a:graphicData uri="http://schemas.openxmlformats.org/presentationml/2006/ole">
            <mc:AlternateContent xmlns:mc="http://schemas.openxmlformats.org/markup-compatibility/2006">
              <mc:Choice xmlns:v="urn:schemas-microsoft-com:vml" Requires="v">
                <p:oleObj spid="_x0000_s64599" name="Equation" r:id="rId11" imgW="418918" imgH="393529" progId="Equation.3">
                  <p:embed/>
                </p:oleObj>
              </mc:Choice>
              <mc:Fallback>
                <p:oleObj name="Equation" r:id="rId11" imgW="418918" imgH="393529" progId="Equation.3">
                  <p:embed/>
                  <p:pic>
                    <p:nvPicPr>
                      <p:cNvPr id="0" name="Object 8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9600" y="5867400"/>
                        <a:ext cx="457200" cy="427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4595" name="Text Box 90"/>
          <p:cNvSpPr txBox="1">
            <a:spLocks noChangeArrowheads="1"/>
          </p:cNvSpPr>
          <p:nvPr/>
        </p:nvSpPr>
        <p:spPr bwMode="auto">
          <a:xfrm>
            <a:off x="533400" y="1447800"/>
            <a:ext cx="1752600" cy="304800"/>
          </a:xfrm>
          <a:prstGeom prst="rect">
            <a:avLst/>
          </a:prstGeom>
          <a:noFill/>
          <a:ln w="9525">
            <a:noFill/>
            <a:miter lim="800000"/>
            <a:headEnd/>
            <a:tailEnd/>
          </a:ln>
          <a:effectLst/>
        </p:spPr>
        <p:txBody>
          <a:bodyPr>
            <a:spAutoFit/>
          </a:bodyPr>
          <a:lstStyle/>
          <a:p>
            <a:pPr>
              <a:spcBef>
                <a:spcPct val="50000"/>
              </a:spcBef>
            </a:pPr>
            <a:r>
              <a:rPr lang="en-US" altLang="en-US" sz="1400">
                <a:latin typeface="Arial" pitchFamily="34" charset="0"/>
              </a:rPr>
              <a:t>Intrinsic impedance</a:t>
            </a:r>
          </a:p>
        </p:txBody>
      </p:sp>
      <p:sp>
        <p:nvSpPr>
          <p:cNvPr id="64596" name="Text Box 91"/>
          <p:cNvSpPr txBox="1">
            <a:spLocks noChangeArrowheads="1"/>
          </p:cNvSpPr>
          <p:nvPr/>
        </p:nvSpPr>
        <p:spPr bwMode="auto">
          <a:xfrm>
            <a:off x="533400" y="2514600"/>
            <a:ext cx="1828800" cy="304800"/>
          </a:xfrm>
          <a:prstGeom prst="rect">
            <a:avLst/>
          </a:prstGeom>
          <a:noFill/>
          <a:ln w="9525">
            <a:noFill/>
            <a:miter lim="800000"/>
            <a:headEnd/>
            <a:tailEnd/>
          </a:ln>
          <a:effectLst/>
        </p:spPr>
        <p:txBody>
          <a:bodyPr>
            <a:spAutoFit/>
          </a:bodyPr>
          <a:lstStyle/>
          <a:p>
            <a:pPr>
              <a:spcBef>
                <a:spcPct val="50000"/>
              </a:spcBef>
            </a:pPr>
            <a:r>
              <a:rPr lang="en-US" altLang="en-US" sz="1400">
                <a:latin typeface="Arial" pitchFamily="34" charset="0"/>
              </a:rPr>
              <a:t>Reflection coefficient</a:t>
            </a:r>
          </a:p>
        </p:txBody>
      </p:sp>
      <p:sp>
        <p:nvSpPr>
          <p:cNvPr id="64597" name="Text Box 92"/>
          <p:cNvSpPr txBox="1">
            <a:spLocks noChangeArrowheads="1"/>
          </p:cNvSpPr>
          <p:nvPr/>
        </p:nvSpPr>
        <p:spPr bwMode="auto">
          <a:xfrm>
            <a:off x="533400" y="3581400"/>
            <a:ext cx="2133600" cy="304800"/>
          </a:xfrm>
          <a:prstGeom prst="rect">
            <a:avLst/>
          </a:prstGeom>
          <a:noFill/>
          <a:ln w="9525">
            <a:noFill/>
            <a:miter lim="800000"/>
            <a:headEnd/>
            <a:tailEnd/>
          </a:ln>
          <a:effectLst/>
        </p:spPr>
        <p:txBody>
          <a:bodyPr>
            <a:spAutoFit/>
          </a:bodyPr>
          <a:lstStyle/>
          <a:p>
            <a:pPr>
              <a:spcBef>
                <a:spcPct val="50000"/>
              </a:spcBef>
            </a:pPr>
            <a:r>
              <a:rPr lang="en-US" altLang="en-US" sz="1400">
                <a:latin typeface="Arial" pitchFamily="34" charset="0"/>
              </a:rPr>
              <a:t>Transmission coefficient</a:t>
            </a:r>
          </a:p>
        </p:txBody>
      </p:sp>
      <p:sp>
        <p:nvSpPr>
          <p:cNvPr id="64598" name="Text Box 93"/>
          <p:cNvSpPr txBox="1">
            <a:spLocks noChangeArrowheads="1"/>
          </p:cNvSpPr>
          <p:nvPr/>
        </p:nvSpPr>
        <p:spPr bwMode="auto">
          <a:xfrm>
            <a:off x="533400" y="4648200"/>
            <a:ext cx="1905000" cy="304800"/>
          </a:xfrm>
          <a:prstGeom prst="rect">
            <a:avLst/>
          </a:prstGeom>
          <a:noFill/>
          <a:ln w="9525">
            <a:noFill/>
            <a:miter lim="800000"/>
            <a:headEnd/>
            <a:tailEnd/>
          </a:ln>
          <a:effectLst/>
        </p:spPr>
        <p:txBody>
          <a:bodyPr>
            <a:spAutoFit/>
          </a:bodyPr>
          <a:lstStyle/>
          <a:p>
            <a:pPr>
              <a:spcBef>
                <a:spcPct val="50000"/>
              </a:spcBef>
            </a:pPr>
            <a:r>
              <a:rPr lang="en-US" altLang="en-US" sz="1400">
                <a:latin typeface="Arial" pitchFamily="34" charset="0"/>
              </a:rPr>
              <a:t>Propagation constant</a:t>
            </a:r>
          </a:p>
        </p:txBody>
      </p:sp>
      <p:sp>
        <p:nvSpPr>
          <p:cNvPr id="64599" name="Text Box 94"/>
          <p:cNvSpPr txBox="1">
            <a:spLocks noChangeArrowheads="1"/>
          </p:cNvSpPr>
          <p:nvPr/>
        </p:nvSpPr>
        <p:spPr bwMode="auto">
          <a:xfrm>
            <a:off x="533400" y="5562600"/>
            <a:ext cx="1143000" cy="304800"/>
          </a:xfrm>
          <a:prstGeom prst="rect">
            <a:avLst/>
          </a:prstGeom>
          <a:noFill/>
          <a:ln w="9525">
            <a:noFill/>
            <a:miter lim="800000"/>
            <a:headEnd/>
            <a:tailEnd/>
          </a:ln>
          <a:effectLst/>
        </p:spPr>
        <p:txBody>
          <a:bodyPr>
            <a:spAutoFit/>
          </a:bodyPr>
          <a:lstStyle/>
          <a:p>
            <a:pPr>
              <a:spcBef>
                <a:spcPct val="50000"/>
              </a:spcBef>
            </a:pPr>
            <a:r>
              <a:rPr lang="en-US" altLang="en-US" sz="1400">
                <a:latin typeface="Arial" pitchFamily="34" charset="0"/>
              </a:rPr>
              <a:t>Skin depth</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4"/>
          <p:cNvSpPr>
            <a:spLocks noChangeArrowheads="1"/>
          </p:cNvSpPr>
          <p:nvPr/>
        </p:nvSpPr>
        <p:spPr bwMode="auto">
          <a:xfrm>
            <a:off x="152400" y="4267200"/>
            <a:ext cx="8686800" cy="2362200"/>
          </a:xfrm>
          <a:prstGeom prst="rect">
            <a:avLst/>
          </a:prstGeom>
          <a:solidFill>
            <a:srgbClr val="C0C0C0"/>
          </a:solidFill>
          <a:ln w="57150">
            <a:solidFill>
              <a:schemeClr val="tx1"/>
            </a:solidFill>
            <a:miter lim="800000"/>
            <a:headEnd/>
            <a:tailEnd/>
          </a:ln>
          <a:effectLst/>
        </p:spPr>
        <p:txBody>
          <a:bodyPr wrap="none" anchor="ctr"/>
          <a:lstStyle/>
          <a:p>
            <a:endParaRPr lang="en-US" altLang="en-US">
              <a:latin typeface="Arial" pitchFamily="34" charset="0"/>
            </a:endParaRPr>
          </a:p>
        </p:txBody>
      </p:sp>
      <p:sp>
        <p:nvSpPr>
          <p:cNvPr id="65539" name="Rectangle 5"/>
          <p:cNvSpPr>
            <a:spLocks noChangeArrowheads="1"/>
          </p:cNvSpPr>
          <p:nvPr/>
        </p:nvSpPr>
        <p:spPr bwMode="auto">
          <a:xfrm>
            <a:off x="152400" y="2819400"/>
            <a:ext cx="8686800" cy="1447800"/>
          </a:xfrm>
          <a:prstGeom prst="rect">
            <a:avLst/>
          </a:prstGeom>
          <a:solidFill>
            <a:srgbClr val="EAEAEA"/>
          </a:solidFill>
          <a:ln w="57150">
            <a:solidFill>
              <a:schemeClr val="tx1"/>
            </a:solidFill>
            <a:miter lim="800000"/>
            <a:headEnd/>
            <a:tailEnd/>
          </a:ln>
          <a:effectLst/>
        </p:spPr>
        <p:txBody>
          <a:bodyPr wrap="none" anchor="ctr"/>
          <a:lstStyle/>
          <a:p>
            <a:endParaRPr lang="en-US" altLang="en-US">
              <a:latin typeface="Arial" pitchFamily="34" charset="0"/>
            </a:endParaRPr>
          </a:p>
        </p:txBody>
      </p:sp>
      <p:sp>
        <p:nvSpPr>
          <p:cNvPr id="65540" name="Line 6"/>
          <p:cNvSpPr>
            <a:spLocks noChangeShapeType="1"/>
          </p:cNvSpPr>
          <p:nvPr/>
        </p:nvSpPr>
        <p:spPr bwMode="auto">
          <a:xfrm>
            <a:off x="2133600" y="1447800"/>
            <a:ext cx="533400" cy="1295400"/>
          </a:xfrm>
          <a:prstGeom prst="line">
            <a:avLst/>
          </a:prstGeom>
          <a:noFill/>
          <a:ln w="38100">
            <a:solidFill>
              <a:schemeClr val="tx1"/>
            </a:solidFill>
            <a:round/>
            <a:headEnd/>
            <a:tailEnd type="triangle" w="med" len="med"/>
          </a:ln>
          <a:effectLst/>
        </p:spPr>
        <p:txBody>
          <a:bodyPr wrap="none" anchor="ctr"/>
          <a:lstStyle/>
          <a:p>
            <a:endParaRPr lang="en-US"/>
          </a:p>
        </p:txBody>
      </p:sp>
      <p:sp>
        <p:nvSpPr>
          <p:cNvPr id="65541" name="Line 7"/>
          <p:cNvSpPr>
            <a:spLocks noChangeShapeType="1"/>
          </p:cNvSpPr>
          <p:nvPr/>
        </p:nvSpPr>
        <p:spPr bwMode="auto">
          <a:xfrm flipV="1">
            <a:off x="3352800" y="2895600"/>
            <a:ext cx="381000" cy="1295400"/>
          </a:xfrm>
          <a:prstGeom prst="line">
            <a:avLst/>
          </a:prstGeom>
          <a:noFill/>
          <a:ln w="9525">
            <a:solidFill>
              <a:schemeClr val="tx1"/>
            </a:solidFill>
            <a:round/>
            <a:headEnd/>
            <a:tailEnd type="triangle" w="med" len="med"/>
          </a:ln>
          <a:effectLst/>
        </p:spPr>
        <p:txBody>
          <a:bodyPr wrap="none" anchor="ctr"/>
          <a:lstStyle/>
          <a:p>
            <a:endParaRPr lang="en-US"/>
          </a:p>
        </p:txBody>
      </p:sp>
      <p:sp>
        <p:nvSpPr>
          <p:cNvPr id="65542" name="Line 8"/>
          <p:cNvSpPr>
            <a:spLocks noChangeShapeType="1"/>
          </p:cNvSpPr>
          <p:nvPr/>
        </p:nvSpPr>
        <p:spPr bwMode="auto">
          <a:xfrm>
            <a:off x="2743200" y="2895600"/>
            <a:ext cx="533400" cy="1295400"/>
          </a:xfrm>
          <a:prstGeom prst="line">
            <a:avLst/>
          </a:prstGeom>
          <a:noFill/>
          <a:ln w="9525">
            <a:solidFill>
              <a:schemeClr val="tx1"/>
            </a:solidFill>
            <a:round/>
            <a:headEnd/>
            <a:tailEnd type="triangle" w="med" len="med"/>
          </a:ln>
          <a:effectLst/>
        </p:spPr>
        <p:txBody>
          <a:bodyPr wrap="none" anchor="ctr"/>
          <a:lstStyle/>
          <a:p>
            <a:endParaRPr lang="en-US"/>
          </a:p>
        </p:txBody>
      </p:sp>
      <p:sp>
        <p:nvSpPr>
          <p:cNvPr id="65543" name="Line 9"/>
          <p:cNvSpPr>
            <a:spLocks noChangeShapeType="1"/>
          </p:cNvSpPr>
          <p:nvPr/>
        </p:nvSpPr>
        <p:spPr bwMode="auto">
          <a:xfrm>
            <a:off x="3810000" y="2895600"/>
            <a:ext cx="533400" cy="1295400"/>
          </a:xfrm>
          <a:prstGeom prst="line">
            <a:avLst/>
          </a:prstGeom>
          <a:noFill/>
          <a:ln w="9525">
            <a:solidFill>
              <a:schemeClr val="tx1"/>
            </a:solidFill>
            <a:round/>
            <a:headEnd/>
            <a:tailEnd type="triangle" w="med" len="med"/>
          </a:ln>
          <a:effectLst/>
        </p:spPr>
        <p:txBody>
          <a:bodyPr wrap="none" anchor="ctr"/>
          <a:lstStyle/>
          <a:p>
            <a:endParaRPr lang="en-US"/>
          </a:p>
        </p:txBody>
      </p:sp>
      <p:sp>
        <p:nvSpPr>
          <p:cNvPr id="65544" name="Line 10"/>
          <p:cNvSpPr>
            <a:spLocks noChangeShapeType="1"/>
          </p:cNvSpPr>
          <p:nvPr/>
        </p:nvSpPr>
        <p:spPr bwMode="auto">
          <a:xfrm>
            <a:off x="3352800" y="4419600"/>
            <a:ext cx="533400" cy="1295400"/>
          </a:xfrm>
          <a:prstGeom prst="line">
            <a:avLst/>
          </a:prstGeom>
          <a:noFill/>
          <a:ln w="9525">
            <a:solidFill>
              <a:schemeClr val="tx1"/>
            </a:solidFill>
            <a:round/>
            <a:headEnd/>
            <a:tailEnd type="triangle" w="med" len="med"/>
          </a:ln>
          <a:effectLst/>
        </p:spPr>
        <p:txBody>
          <a:bodyPr wrap="none" anchor="ctr"/>
          <a:lstStyle/>
          <a:p>
            <a:endParaRPr lang="en-US"/>
          </a:p>
        </p:txBody>
      </p:sp>
      <p:sp>
        <p:nvSpPr>
          <p:cNvPr id="65545" name="Line 11"/>
          <p:cNvSpPr>
            <a:spLocks noChangeShapeType="1"/>
          </p:cNvSpPr>
          <p:nvPr/>
        </p:nvSpPr>
        <p:spPr bwMode="auto">
          <a:xfrm>
            <a:off x="4419600" y="4343400"/>
            <a:ext cx="533400" cy="1295400"/>
          </a:xfrm>
          <a:prstGeom prst="line">
            <a:avLst/>
          </a:prstGeom>
          <a:noFill/>
          <a:ln w="9525">
            <a:solidFill>
              <a:schemeClr val="tx1"/>
            </a:solidFill>
            <a:round/>
            <a:headEnd/>
            <a:tailEnd type="triangle" w="med" len="med"/>
          </a:ln>
          <a:effectLst/>
        </p:spPr>
        <p:txBody>
          <a:bodyPr wrap="none" anchor="ctr"/>
          <a:lstStyle/>
          <a:p>
            <a:endParaRPr lang="en-US"/>
          </a:p>
        </p:txBody>
      </p:sp>
      <p:sp>
        <p:nvSpPr>
          <p:cNvPr id="65546" name="Line 12"/>
          <p:cNvSpPr>
            <a:spLocks noChangeShapeType="1"/>
          </p:cNvSpPr>
          <p:nvPr/>
        </p:nvSpPr>
        <p:spPr bwMode="auto">
          <a:xfrm flipV="1">
            <a:off x="4419600" y="2895600"/>
            <a:ext cx="381000" cy="1295400"/>
          </a:xfrm>
          <a:prstGeom prst="line">
            <a:avLst/>
          </a:prstGeom>
          <a:noFill/>
          <a:ln w="9525">
            <a:solidFill>
              <a:schemeClr val="tx1"/>
            </a:solidFill>
            <a:round/>
            <a:headEnd/>
            <a:tailEnd type="triangle" w="med" len="med"/>
          </a:ln>
          <a:effectLst/>
        </p:spPr>
        <p:txBody>
          <a:bodyPr wrap="none" anchor="ctr"/>
          <a:lstStyle/>
          <a:p>
            <a:endParaRPr lang="en-US"/>
          </a:p>
        </p:txBody>
      </p:sp>
      <p:sp>
        <p:nvSpPr>
          <p:cNvPr id="65547" name="Line 13"/>
          <p:cNvSpPr>
            <a:spLocks noChangeShapeType="1"/>
          </p:cNvSpPr>
          <p:nvPr/>
        </p:nvSpPr>
        <p:spPr bwMode="auto">
          <a:xfrm flipV="1">
            <a:off x="2743200" y="1447800"/>
            <a:ext cx="381000" cy="1295400"/>
          </a:xfrm>
          <a:prstGeom prst="line">
            <a:avLst/>
          </a:prstGeom>
          <a:noFill/>
          <a:ln w="9525">
            <a:solidFill>
              <a:schemeClr val="tx1"/>
            </a:solidFill>
            <a:round/>
            <a:headEnd/>
            <a:tailEnd type="triangle" w="med" len="med"/>
          </a:ln>
          <a:effectLst/>
        </p:spPr>
        <p:txBody>
          <a:bodyPr wrap="none" anchor="ctr"/>
          <a:lstStyle/>
          <a:p>
            <a:endParaRPr lang="en-US"/>
          </a:p>
        </p:txBody>
      </p:sp>
      <p:sp>
        <p:nvSpPr>
          <p:cNvPr id="65548" name="Line 14"/>
          <p:cNvSpPr>
            <a:spLocks noChangeShapeType="1"/>
          </p:cNvSpPr>
          <p:nvPr/>
        </p:nvSpPr>
        <p:spPr bwMode="auto">
          <a:xfrm flipV="1">
            <a:off x="3810000" y="1447800"/>
            <a:ext cx="381000" cy="1295400"/>
          </a:xfrm>
          <a:prstGeom prst="line">
            <a:avLst/>
          </a:prstGeom>
          <a:noFill/>
          <a:ln w="9525">
            <a:solidFill>
              <a:schemeClr val="tx1"/>
            </a:solidFill>
            <a:round/>
            <a:headEnd/>
            <a:tailEnd type="triangle" w="med" len="med"/>
          </a:ln>
          <a:effectLst/>
        </p:spPr>
        <p:txBody>
          <a:bodyPr wrap="none" anchor="ctr"/>
          <a:lstStyle/>
          <a:p>
            <a:endParaRPr lang="en-US"/>
          </a:p>
        </p:txBody>
      </p:sp>
      <p:sp>
        <p:nvSpPr>
          <p:cNvPr id="65549" name="Line 15"/>
          <p:cNvSpPr>
            <a:spLocks noChangeShapeType="1"/>
          </p:cNvSpPr>
          <p:nvPr/>
        </p:nvSpPr>
        <p:spPr bwMode="auto">
          <a:xfrm flipV="1">
            <a:off x="4876800" y="1447800"/>
            <a:ext cx="381000" cy="1295400"/>
          </a:xfrm>
          <a:prstGeom prst="line">
            <a:avLst/>
          </a:prstGeom>
          <a:noFill/>
          <a:ln w="9525">
            <a:solidFill>
              <a:schemeClr val="tx1"/>
            </a:solidFill>
            <a:round/>
            <a:headEnd/>
            <a:tailEnd type="triangle" w="med" len="med"/>
          </a:ln>
          <a:effectLst/>
        </p:spPr>
        <p:txBody>
          <a:bodyPr wrap="none" anchor="ctr"/>
          <a:lstStyle/>
          <a:p>
            <a:endParaRPr lang="en-US"/>
          </a:p>
        </p:txBody>
      </p:sp>
      <p:sp>
        <p:nvSpPr>
          <p:cNvPr id="65550" name="Text Box 22"/>
          <p:cNvSpPr txBox="1">
            <a:spLocks noChangeArrowheads="1"/>
          </p:cNvSpPr>
          <p:nvPr/>
        </p:nvSpPr>
        <p:spPr bwMode="auto">
          <a:xfrm>
            <a:off x="457200" y="3124200"/>
            <a:ext cx="914400" cy="822325"/>
          </a:xfrm>
          <a:prstGeom prst="rect">
            <a:avLst/>
          </a:prstGeom>
          <a:noFill/>
          <a:ln w="9525">
            <a:noFill/>
            <a:miter lim="800000"/>
            <a:headEnd/>
            <a:tailEnd/>
          </a:ln>
          <a:effectLst/>
        </p:spPr>
        <p:txBody>
          <a:bodyPr>
            <a:spAutoFit/>
          </a:bodyPr>
          <a:lstStyle/>
          <a:p>
            <a:pPr eaLnBrk="0" hangingPunct="0">
              <a:spcBef>
                <a:spcPct val="50000"/>
              </a:spcBef>
            </a:pPr>
            <a:r>
              <a:rPr lang="en-US" altLang="en-US" sz="2400">
                <a:latin typeface="Times New Roman" pitchFamily="18" charset="0"/>
              </a:rPr>
              <a:t>Dry Soil</a:t>
            </a:r>
          </a:p>
        </p:txBody>
      </p:sp>
      <p:sp>
        <p:nvSpPr>
          <p:cNvPr id="65551" name="Text Box 23"/>
          <p:cNvSpPr txBox="1">
            <a:spLocks noChangeArrowheads="1"/>
          </p:cNvSpPr>
          <p:nvPr/>
        </p:nvSpPr>
        <p:spPr bwMode="auto">
          <a:xfrm>
            <a:off x="457200" y="1981200"/>
            <a:ext cx="685800" cy="457200"/>
          </a:xfrm>
          <a:prstGeom prst="rect">
            <a:avLst/>
          </a:prstGeom>
          <a:noFill/>
          <a:ln w="9525">
            <a:noFill/>
            <a:miter lim="800000"/>
            <a:headEnd/>
            <a:tailEnd/>
          </a:ln>
          <a:effectLst/>
        </p:spPr>
        <p:txBody>
          <a:bodyPr>
            <a:spAutoFit/>
          </a:bodyPr>
          <a:lstStyle/>
          <a:p>
            <a:pPr eaLnBrk="0" hangingPunct="0">
              <a:spcBef>
                <a:spcPct val="50000"/>
              </a:spcBef>
            </a:pPr>
            <a:r>
              <a:rPr lang="en-US" altLang="en-US" sz="2400">
                <a:latin typeface="Times New Roman" pitchFamily="18" charset="0"/>
              </a:rPr>
              <a:t>Air</a:t>
            </a:r>
          </a:p>
        </p:txBody>
      </p:sp>
      <p:sp>
        <p:nvSpPr>
          <p:cNvPr id="65552" name="Text Box 24"/>
          <p:cNvSpPr txBox="1">
            <a:spLocks noChangeArrowheads="1"/>
          </p:cNvSpPr>
          <p:nvPr/>
        </p:nvSpPr>
        <p:spPr bwMode="auto">
          <a:xfrm>
            <a:off x="533400" y="5029200"/>
            <a:ext cx="914400" cy="822325"/>
          </a:xfrm>
          <a:prstGeom prst="rect">
            <a:avLst/>
          </a:prstGeom>
          <a:noFill/>
          <a:ln w="9525">
            <a:noFill/>
            <a:miter lim="800000"/>
            <a:headEnd/>
            <a:tailEnd/>
          </a:ln>
          <a:effectLst/>
        </p:spPr>
        <p:txBody>
          <a:bodyPr>
            <a:spAutoFit/>
          </a:bodyPr>
          <a:lstStyle/>
          <a:p>
            <a:pPr eaLnBrk="0" hangingPunct="0">
              <a:spcBef>
                <a:spcPct val="50000"/>
              </a:spcBef>
            </a:pPr>
            <a:r>
              <a:rPr lang="en-US" altLang="en-US" sz="2400">
                <a:latin typeface="Times New Roman" pitchFamily="18" charset="0"/>
              </a:rPr>
              <a:t>Wet Soil</a:t>
            </a:r>
          </a:p>
        </p:txBody>
      </p:sp>
      <p:sp>
        <p:nvSpPr>
          <p:cNvPr id="65553" name="Text Box 25"/>
          <p:cNvSpPr txBox="1">
            <a:spLocks noChangeArrowheads="1"/>
          </p:cNvSpPr>
          <p:nvPr/>
        </p:nvSpPr>
        <p:spPr bwMode="auto">
          <a:xfrm>
            <a:off x="1295400" y="914400"/>
            <a:ext cx="1295400" cy="366713"/>
          </a:xfrm>
          <a:prstGeom prst="rect">
            <a:avLst/>
          </a:prstGeom>
          <a:noFill/>
          <a:ln w="9525">
            <a:noFill/>
            <a:miter lim="800000"/>
            <a:headEnd/>
            <a:tailEnd/>
          </a:ln>
          <a:effectLst/>
        </p:spPr>
        <p:txBody>
          <a:bodyPr>
            <a:spAutoFit/>
          </a:bodyPr>
          <a:lstStyle/>
          <a:p>
            <a:pPr eaLnBrk="0" hangingPunct="0">
              <a:spcBef>
                <a:spcPct val="50000"/>
              </a:spcBef>
            </a:pPr>
            <a:r>
              <a:rPr lang="en-US" altLang="en-US">
                <a:latin typeface="Times New Roman" pitchFamily="18" charset="0"/>
              </a:rPr>
              <a:t>Transmitter</a:t>
            </a:r>
          </a:p>
        </p:txBody>
      </p:sp>
      <p:sp>
        <p:nvSpPr>
          <p:cNvPr id="65554" name="Text Box 26"/>
          <p:cNvSpPr txBox="1">
            <a:spLocks noChangeArrowheads="1"/>
          </p:cNvSpPr>
          <p:nvPr/>
        </p:nvSpPr>
        <p:spPr bwMode="auto">
          <a:xfrm>
            <a:off x="3352800" y="914400"/>
            <a:ext cx="1295400" cy="366713"/>
          </a:xfrm>
          <a:prstGeom prst="rect">
            <a:avLst/>
          </a:prstGeom>
          <a:noFill/>
          <a:ln w="9525">
            <a:noFill/>
            <a:miter lim="800000"/>
            <a:headEnd/>
            <a:tailEnd/>
          </a:ln>
          <a:effectLst/>
        </p:spPr>
        <p:txBody>
          <a:bodyPr>
            <a:spAutoFit/>
          </a:bodyPr>
          <a:lstStyle/>
          <a:p>
            <a:pPr eaLnBrk="0" hangingPunct="0">
              <a:spcBef>
                <a:spcPct val="50000"/>
              </a:spcBef>
            </a:pPr>
            <a:r>
              <a:rPr lang="en-US" altLang="en-US">
                <a:latin typeface="Times New Roman" pitchFamily="18" charset="0"/>
              </a:rPr>
              <a:t>Receiver</a:t>
            </a:r>
          </a:p>
        </p:txBody>
      </p:sp>
      <p:sp>
        <p:nvSpPr>
          <p:cNvPr id="65555" name="Rectangle 27"/>
          <p:cNvSpPr>
            <a:spLocks noChangeArrowheads="1"/>
          </p:cNvSpPr>
          <p:nvPr/>
        </p:nvSpPr>
        <p:spPr bwMode="auto">
          <a:xfrm>
            <a:off x="457200" y="152400"/>
            <a:ext cx="8229600" cy="685800"/>
          </a:xfrm>
          <a:prstGeom prst="rect">
            <a:avLst/>
          </a:prstGeom>
          <a:noFill/>
          <a:ln w="9525">
            <a:noFill/>
            <a:miter lim="800000"/>
            <a:headEnd/>
            <a:tailEnd/>
          </a:ln>
          <a:effectLst/>
        </p:spPr>
        <p:txBody>
          <a:bodyPr anchor="ctr"/>
          <a:lstStyle/>
          <a:p>
            <a:pPr algn="ctr"/>
            <a:r>
              <a:rPr lang="en-US" altLang="en-US" sz="2400">
                <a:solidFill>
                  <a:schemeClr val="tx2"/>
                </a:solidFill>
                <a:latin typeface="Arial" pitchFamily="34" charset="0"/>
              </a:rPr>
              <a:t>Electromagnetic Reflection from Multiple Dielectric Slabs</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57200" y="23813"/>
            <a:ext cx="8229600" cy="1143000"/>
          </a:xfrm>
        </p:spPr>
        <p:txBody>
          <a:bodyPr/>
          <a:lstStyle/>
          <a:p>
            <a:pPr eaLnBrk="1" hangingPunct="1"/>
            <a:r>
              <a:rPr lang="en-US" altLang="en-US" b="1" smtClean="0"/>
              <a:t>Conclusions</a:t>
            </a:r>
          </a:p>
        </p:txBody>
      </p:sp>
      <p:sp>
        <p:nvSpPr>
          <p:cNvPr id="66563" name="Rectangle 3"/>
          <p:cNvSpPr>
            <a:spLocks noGrp="1" noChangeArrowheads="1"/>
          </p:cNvSpPr>
          <p:nvPr>
            <p:ph type="body" idx="1"/>
          </p:nvPr>
        </p:nvSpPr>
        <p:spPr>
          <a:xfrm>
            <a:off x="457200" y="1524000"/>
            <a:ext cx="8229600" cy="4953000"/>
          </a:xfrm>
        </p:spPr>
        <p:txBody>
          <a:bodyPr/>
          <a:lstStyle/>
          <a:p>
            <a:pPr marL="609600" indent="-609600" eaLnBrk="1" hangingPunct="1">
              <a:spcBef>
                <a:spcPct val="50000"/>
              </a:spcBef>
              <a:buFontTx/>
              <a:buAutoNum type="arabicPeriod"/>
            </a:pPr>
            <a:r>
              <a:rPr lang="en-US" altLang="en-US" sz="2800" smtClean="0"/>
              <a:t>5% differences in volumetric moisture resulted in significantly different reflection coefficients.</a:t>
            </a:r>
          </a:p>
          <a:p>
            <a:pPr marL="609600" indent="-609600" eaLnBrk="1" hangingPunct="1">
              <a:spcBef>
                <a:spcPct val="50000"/>
              </a:spcBef>
              <a:buFontTx/>
              <a:buAutoNum type="arabicPeriod"/>
            </a:pPr>
            <a:r>
              <a:rPr lang="en-US" altLang="en-US" sz="2800" smtClean="0"/>
              <a:t>The frequencies used could detect moisture gradients to depths of 61 cm.</a:t>
            </a:r>
          </a:p>
          <a:p>
            <a:pPr marL="609600" indent="-609600" eaLnBrk="1" hangingPunct="1">
              <a:spcBef>
                <a:spcPct val="50000"/>
              </a:spcBef>
              <a:buFontTx/>
              <a:buAutoNum type="arabicPeriod"/>
            </a:pPr>
            <a:r>
              <a:rPr lang="en-US" altLang="en-US" sz="2800" smtClean="0"/>
              <a:t>Measured reflections differed from simulated reflections by a significant amount.</a:t>
            </a:r>
          </a:p>
          <a:p>
            <a:pPr marL="609600" indent="-609600" eaLnBrk="1" hangingPunct="1">
              <a:spcBef>
                <a:spcPct val="50000"/>
              </a:spcBef>
              <a:buFontTx/>
              <a:buAutoNum type="arabicPeriod"/>
            </a:pPr>
            <a:r>
              <a:rPr lang="en-US" altLang="en-US" sz="2800" smtClean="0"/>
              <a:t>The profile restoration algorithm was </a:t>
            </a:r>
            <a:r>
              <a:rPr lang="en-US" altLang="en-US" sz="2800" b="1" smtClean="0"/>
              <a:t>very sensitive</a:t>
            </a:r>
            <a:r>
              <a:rPr lang="en-US" altLang="en-US" sz="2800" smtClean="0"/>
              <a:t> to error and often diverged from realistic soil moisture values.</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http://www.hortla.okstate.edu/pecan/images/pvariety.jpg"/>
          <p:cNvPicPr>
            <a:picLocks noChangeAspect="1" noChangeArrowheads="1"/>
          </p:cNvPicPr>
          <p:nvPr/>
        </p:nvPicPr>
        <p:blipFill>
          <a:blip r:embed="rId2" cstate="print">
            <a:lum bright="26000" contrast="-48000"/>
          </a:blip>
          <a:srcRect/>
          <a:stretch>
            <a:fillRect/>
          </a:stretch>
        </p:blipFill>
        <p:spPr bwMode="auto">
          <a:xfrm>
            <a:off x="0" y="0"/>
            <a:ext cx="9144000" cy="6858000"/>
          </a:xfrm>
          <a:prstGeom prst="rect">
            <a:avLst/>
          </a:prstGeom>
          <a:noFill/>
          <a:ln w="9525">
            <a:noFill/>
            <a:miter lim="800000"/>
            <a:headEnd/>
            <a:tailEnd/>
          </a:ln>
        </p:spPr>
      </p:pic>
      <p:sp>
        <p:nvSpPr>
          <p:cNvPr id="67587" name="TextBox 7"/>
          <p:cNvSpPr txBox="1">
            <a:spLocks noChangeArrowheads="1"/>
          </p:cNvSpPr>
          <p:nvPr/>
        </p:nvSpPr>
        <p:spPr bwMode="auto">
          <a:xfrm>
            <a:off x="2554288" y="138113"/>
            <a:ext cx="4035425" cy="923925"/>
          </a:xfrm>
          <a:prstGeom prst="rect">
            <a:avLst/>
          </a:prstGeom>
          <a:noFill/>
          <a:ln w="9525">
            <a:noFill/>
            <a:miter lim="800000"/>
            <a:headEnd/>
            <a:tailEnd/>
          </a:ln>
        </p:spPr>
        <p:txBody>
          <a:bodyPr wrap="none">
            <a:spAutoFit/>
          </a:bodyPr>
          <a:lstStyle/>
          <a:p>
            <a:pPr algn="ctr"/>
            <a:r>
              <a:rPr lang="en-US" altLang="en-US" sz="5400" b="1"/>
              <a:t>Collaborators</a:t>
            </a:r>
          </a:p>
        </p:txBody>
      </p:sp>
      <p:sp>
        <p:nvSpPr>
          <p:cNvPr id="43012" name="TextBox 8"/>
          <p:cNvSpPr txBox="1">
            <a:spLocks noChangeArrowheads="1"/>
          </p:cNvSpPr>
          <p:nvPr/>
        </p:nvSpPr>
        <p:spPr bwMode="auto">
          <a:xfrm>
            <a:off x="533400" y="1066800"/>
            <a:ext cx="8382000"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fontAlgn="auto" hangingPunct="1">
              <a:spcBef>
                <a:spcPts val="0"/>
              </a:spcBef>
              <a:spcAft>
                <a:spcPts val="0"/>
              </a:spcAft>
              <a:buFont typeface="Arial" charset="0"/>
              <a:buNone/>
              <a:defRPr/>
            </a:pPr>
            <a:r>
              <a:rPr lang="en-US" sz="2800" b="1" dirty="0">
                <a:solidFill>
                  <a:prstClr val="black"/>
                </a:solidFill>
                <a:latin typeface="Calibri"/>
                <a:cs typeface="Arial" charset="0"/>
              </a:rPr>
              <a:t>Ning Wang</a:t>
            </a:r>
            <a:r>
              <a:rPr lang="en-US" sz="2800" b="1" baseline="30000" dirty="0">
                <a:solidFill>
                  <a:prstClr val="black"/>
                </a:solidFill>
                <a:latin typeface="Calibri"/>
                <a:cs typeface="Arial" charset="0"/>
              </a:rPr>
              <a:t>1</a:t>
            </a:r>
            <a:r>
              <a:rPr lang="en-US" sz="2800" b="1" dirty="0">
                <a:solidFill>
                  <a:prstClr val="black"/>
                </a:solidFill>
                <a:latin typeface="Calibri"/>
                <a:cs typeface="Arial" charset="0"/>
              </a:rPr>
              <a:t>, </a:t>
            </a:r>
            <a:r>
              <a:rPr lang="en-US" sz="2800" b="1" dirty="0" smtClean="0">
                <a:solidFill>
                  <a:prstClr val="black"/>
                </a:solidFill>
                <a:latin typeface="Calibri"/>
                <a:cs typeface="+mn-cs"/>
              </a:rPr>
              <a:t>Carol </a:t>
            </a:r>
            <a:r>
              <a:rPr lang="en-US" sz="2800" b="1" dirty="0">
                <a:solidFill>
                  <a:prstClr val="black"/>
                </a:solidFill>
                <a:latin typeface="Calibri"/>
                <a:cs typeface="+mn-cs"/>
              </a:rPr>
              <a:t>Jones</a:t>
            </a:r>
            <a:r>
              <a:rPr lang="en-US" sz="2800" b="1" baseline="30000" dirty="0">
                <a:solidFill>
                  <a:prstClr val="black"/>
                </a:solidFill>
                <a:latin typeface="Calibri"/>
                <a:cs typeface="+mn-cs"/>
              </a:rPr>
              <a:t>1</a:t>
            </a:r>
            <a:r>
              <a:rPr lang="en-US" sz="2800" b="1" dirty="0">
                <a:solidFill>
                  <a:prstClr val="black"/>
                </a:solidFill>
                <a:latin typeface="Calibri"/>
                <a:cs typeface="+mn-cs"/>
              </a:rPr>
              <a:t>,  Tim Bowser</a:t>
            </a:r>
            <a:r>
              <a:rPr lang="en-US" sz="2800" b="1" baseline="30000" dirty="0">
                <a:solidFill>
                  <a:prstClr val="black"/>
                </a:solidFill>
                <a:latin typeface="Calibri"/>
                <a:cs typeface="+mn-cs"/>
              </a:rPr>
              <a:t>1</a:t>
            </a:r>
            <a:r>
              <a:rPr lang="en-US" sz="2800" b="1" dirty="0">
                <a:solidFill>
                  <a:prstClr val="black"/>
                </a:solidFill>
                <a:latin typeface="Calibri"/>
                <a:cs typeface="+mn-cs"/>
              </a:rPr>
              <a:t>,  </a:t>
            </a:r>
            <a:endParaRPr lang="en-US" sz="2800" b="1" dirty="0" smtClean="0">
              <a:solidFill>
                <a:prstClr val="black"/>
              </a:solidFill>
              <a:latin typeface="Calibri"/>
              <a:cs typeface="+mn-cs"/>
            </a:endParaRPr>
          </a:p>
          <a:p>
            <a:pPr algn="ctr" eaLnBrk="1" fontAlgn="auto" hangingPunct="1">
              <a:spcBef>
                <a:spcPts val="0"/>
              </a:spcBef>
              <a:spcAft>
                <a:spcPts val="0"/>
              </a:spcAft>
              <a:buFont typeface="Arial" charset="0"/>
              <a:buNone/>
              <a:defRPr/>
            </a:pPr>
            <a:r>
              <a:rPr lang="en-US" sz="2800" b="1" dirty="0" smtClean="0">
                <a:solidFill>
                  <a:prstClr val="black"/>
                </a:solidFill>
                <a:latin typeface="Calibri"/>
                <a:cs typeface="+mn-cs"/>
              </a:rPr>
              <a:t>Aaron </a:t>
            </a:r>
            <a:r>
              <a:rPr lang="en-US" sz="2800" b="1" dirty="0">
                <a:solidFill>
                  <a:prstClr val="black"/>
                </a:solidFill>
                <a:latin typeface="Calibri"/>
                <a:cs typeface="+mn-cs"/>
              </a:rPr>
              <a:t>Franzen</a:t>
            </a:r>
            <a:r>
              <a:rPr lang="en-US" sz="2800" b="1" baseline="30000" dirty="0">
                <a:solidFill>
                  <a:prstClr val="black"/>
                </a:solidFill>
                <a:latin typeface="Calibri"/>
                <a:cs typeface="+mn-cs"/>
              </a:rPr>
              <a:t>1</a:t>
            </a:r>
            <a:r>
              <a:rPr lang="en-US" sz="2800" b="1" dirty="0">
                <a:solidFill>
                  <a:prstClr val="black"/>
                </a:solidFill>
                <a:latin typeface="Calibri"/>
                <a:cs typeface="+mn-cs"/>
              </a:rPr>
              <a:t>, </a:t>
            </a:r>
            <a:r>
              <a:rPr lang="en-US" sz="2800" b="1" dirty="0" smtClean="0">
                <a:solidFill>
                  <a:prstClr val="black"/>
                </a:solidFill>
                <a:latin typeface="Calibri"/>
                <a:cs typeface="+mn-cs"/>
              </a:rPr>
              <a:t>Marvin </a:t>
            </a:r>
            <a:r>
              <a:rPr lang="en-US" sz="2800" b="1" dirty="0" err="1" smtClean="0">
                <a:solidFill>
                  <a:prstClr val="black"/>
                </a:solidFill>
                <a:latin typeface="Calibri"/>
                <a:cs typeface="+mn-cs"/>
              </a:rPr>
              <a:t>Stone</a:t>
            </a:r>
            <a:r>
              <a:rPr lang="en-US" sz="2800" b="1" baseline="30000" dirty="0" err="1" smtClean="0">
                <a:solidFill>
                  <a:prstClr val="black"/>
                </a:solidFill>
                <a:latin typeface="Calibri"/>
                <a:cs typeface="+mn-cs"/>
              </a:rPr>
              <a:t>1</a:t>
            </a:r>
            <a:r>
              <a:rPr lang="en-US" sz="2800" b="1" dirty="0" smtClean="0">
                <a:solidFill>
                  <a:prstClr val="black"/>
                </a:solidFill>
                <a:latin typeface="Calibri"/>
                <a:cs typeface="+mn-cs"/>
              </a:rPr>
              <a:t>, Sunil </a:t>
            </a:r>
            <a:r>
              <a:rPr lang="en-US" sz="2800" b="1" dirty="0">
                <a:solidFill>
                  <a:prstClr val="black"/>
                </a:solidFill>
                <a:latin typeface="Calibri"/>
                <a:cs typeface="+mn-cs"/>
              </a:rPr>
              <a:t>Mathanker</a:t>
            </a:r>
            <a:r>
              <a:rPr lang="en-US" sz="2800" b="1" baseline="30000" dirty="0">
                <a:solidFill>
                  <a:prstClr val="black"/>
                </a:solidFill>
                <a:latin typeface="Calibri"/>
                <a:cs typeface="+mn-cs"/>
              </a:rPr>
              <a:t>2</a:t>
            </a:r>
            <a:r>
              <a:rPr lang="en-US" sz="2800" b="1" dirty="0">
                <a:solidFill>
                  <a:prstClr val="black"/>
                </a:solidFill>
                <a:latin typeface="Calibri"/>
                <a:cs typeface="+mn-cs"/>
              </a:rPr>
              <a:t>,  Niels Maness</a:t>
            </a:r>
            <a:r>
              <a:rPr lang="en-US" sz="2800" b="1" baseline="30000" dirty="0">
                <a:solidFill>
                  <a:prstClr val="black"/>
                </a:solidFill>
                <a:latin typeface="Calibri"/>
                <a:cs typeface="+mn-cs"/>
              </a:rPr>
              <a:t>3</a:t>
            </a:r>
            <a:r>
              <a:rPr lang="en-US" sz="2800" b="1" dirty="0">
                <a:solidFill>
                  <a:prstClr val="black"/>
                </a:solidFill>
                <a:latin typeface="Calibri"/>
                <a:cs typeface="+mn-cs"/>
              </a:rPr>
              <a:t>,  Mike </a:t>
            </a:r>
            <a:r>
              <a:rPr lang="en-US" sz="2800" b="1" dirty="0" smtClean="0">
                <a:solidFill>
                  <a:prstClr val="black"/>
                </a:solidFill>
                <a:latin typeface="Calibri"/>
                <a:cs typeface="+mn-cs"/>
              </a:rPr>
              <a:t>Smith</a:t>
            </a:r>
            <a:r>
              <a:rPr lang="en-US" sz="2800" b="1" baseline="30000" dirty="0" smtClean="0">
                <a:solidFill>
                  <a:prstClr val="black"/>
                </a:solidFill>
                <a:latin typeface="Calibri"/>
                <a:cs typeface="+mn-cs"/>
              </a:rPr>
              <a:t>3,  </a:t>
            </a:r>
            <a:r>
              <a:rPr lang="en-US" sz="2800" b="1" dirty="0" smtClean="0">
                <a:solidFill>
                  <a:prstClr val="black"/>
                </a:solidFill>
                <a:latin typeface="Calibri"/>
                <a:cs typeface="Arial" charset="0"/>
              </a:rPr>
              <a:t>James Hardin</a:t>
            </a:r>
            <a:r>
              <a:rPr lang="en-US" sz="2800" b="1" baseline="30000" dirty="0" smtClean="0">
                <a:solidFill>
                  <a:prstClr val="black"/>
                </a:solidFill>
                <a:latin typeface="Calibri"/>
                <a:cs typeface="Arial" charset="0"/>
              </a:rPr>
              <a:t>4</a:t>
            </a:r>
            <a:r>
              <a:rPr lang="en-US" sz="2800" b="1" dirty="0" smtClean="0">
                <a:solidFill>
                  <a:prstClr val="black"/>
                </a:solidFill>
                <a:latin typeface="Calibri"/>
                <a:cs typeface="Arial" charset="0"/>
              </a:rPr>
              <a:t>, </a:t>
            </a:r>
            <a:endParaRPr lang="en-US" sz="2800" b="1" baseline="30000" dirty="0">
              <a:solidFill>
                <a:prstClr val="black"/>
              </a:solidFill>
              <a:latin typeface="Calibri"/>
              <a:cs typeface="+mn-cs"/>
            </a:endParaRPr>
          </a:p>
          <a:p>
            <a:pPr eaLnBrk="1" fontAlgn="auto" hangingPunct="1">
              <a:spcBef>
                <a:spcPts val="0"/>
              </a:spcBef>
              <a:spcAft>
                <a:spcPts val="0"/>
              </a:spcAft>
              <a:buFont typeface="Arial" charset="0"/>
              <a:buNone/>
              <a:defRPr/>
            </a:pPr>
            <a:endParaRPr lang="en-US" sz="1800" b="1" dirty="0">
              <a:solidFill>
                <a:prstClr val="black"/>
              </a:solidFill>
              <a:latin typeface="Calibri"/>
              <a:cs typeface="+mn-cs"/>
            </a:endParaRPr>
          </a:p>
          <a:p>
            <a:pPr marL="341313" indent="-341313" eaLnBrk="1" fontAlgn="auto" hangingPunct="1">
              <a:spcBef>
                <a:spcPts val="0"/>
              </a:spcBef>
              <a:spcAft>
                <a:spcPts val="1200"/>
              </a:spcAft>
              <a:buFont typeface="Arial" charset="0"/>
              <a:buNone/>
              <a:defRPr/>
            </a:pPr>
            <a:r>
              <a:rPr lang="en-US" sz="2400" b="1" baseline="30000" dirty="0">
                <a:solidFill>
                  <a:prstClr val="black"/>
                </a:solidFill>
                <a:latin typeface="Calibri"/>
                <a:cs typeface="+mn-cs"/>
              </a:rPr>
              <a:t>1</a:t>
            </a:r>
            <a:r>
              <a:rPr lang="en-US" sz="2400" b="1" dirty="0">
                <a:solidFill>
                  <a:prstClr val="black"/>
                </a:solidFill>
                <a:latin typeface="Calibri"/>
                <a:cs typeface="+mn-cs"/>
              </a:rPr>
              <a:t>   Dept. of Biosystems &amp; Agricultural Engineering, Oklahoma State University, Stillwater, OK 74078</a:t>
            </a:r>
          </a:p>
          <a:p>
            <a:pPr marL="341313" indent="-341313" eaLnBrk="1" fontAlgn="auto" hangingPunct="1">
              <a:spcBef>
                <a:spcPts val="0"/>
              </a:spcBef>
              <a:spcAft>
                <a:spcPts val="1200"/>
              </a:spcAft>
              <a:buFont typeface="Arial" charset="0"/>
              <a:buNone/>
              <a:defRPr/>
            </a:pPr>
            <a:r>
              <a:rPr lang="en-US" sz="2400" b="1" baseline="30000" dirty="0">
                <a:solidFill>
                  <a:prstClr val="black"/>
                </a:solidFill>
                <a:latin typeface="Calibri"/>
                <a:cs typeface="+mn-cs"/>
              </a:rPr>
              <a:t>2</a:t>
            </a:r>
            <a:r>
              <a:rPr lang="en-US" sz="2400" b="1" dirty="0">
                <a:solidFill>
                  <a:prstClr val="black"/>
                </a:solidFill>
                <a:latin typeface="Calibri"/>
                <a:cs typeface="+mn-cs"/>
              </a:rPr>
              <a:t>   Dept. of Agricultural and Biological Engineering, University of Illinois at Urbana-Champaign, Urbana, IL 61801</a:t>
            </a:r>
          </a:p>
          <a:p>
            <a:pPr marL="284163" indent="-284163" eaLnBrk="1" fontAlgn="auto" hangingPunct="1">
              <a:spcBef>
                <a:spcPts val="0"/>
              </a:spcBef>
              <a:spcAft>
                <a:spcPts val="1200"/>
              </a:spcAft>
              <a:buFont typeface="Arial" charset="0"/>
              <a:buNone/>
              <a:defRPr/>
            </a:pPr>
            <a:r>
              <a:rPr lang="en-US" sz="2400" b="1" baseline="30000" dirty="0" smtClean="0">
                <a:solidFill>
                  <a:prstClr val="black"/>
                </a:solidFill>
                <a:latin typeface="Calibri"/>
                <a:cs typeface="Arial" charset="0"/>
              </a:rPr>
              <a:t>3	</a:t>
            </a:r>
            <a:r>
              <a:rPr lang="en-US" sz="2400" b="1" dirty="0" smtClean="0">
                <a:solidFill>
                  <a:prstClr val="black"/>
                </a:solidFill>
                <a:latin typeface="Calibri"/>
                <a:cs typeface="Arial" charset="0"/>
              </a:rPr>
              <a:t> </a:t>
            </a:r>
            <a:r>
              <a:rPr lang="en-US" sz="2400" b="1" dirty="0" smtClean="0">
                <a:solidFill>
                  <a:prstClr val="black"/>
                </a:solidFill>
                <a:latin typeface="Calibri"/>
                <a:cs typeface="+mn-cs"/>
              </a:rPr>
              <a:t>Dept</a:t>
            </a:r>
            <a:r>
              <a:rPr lang="en-US" sz="2400" b="1" dirty="0">
                <a:solidFill>
                  <a:prstClr val="black"/>
                </a:solidFill>
                <a:latin typeface="Calibri"/>
                <a:cs typeface="+mn-cs"/>
              </a:rPr>
              <a:t>. of Horticulture and Landscape Architecture, Oklahoma State University, Stillwater, OK </a:t>
            </a:r>
            <a:r>
              <a:rPr lang="en-US" sz="2400" b="1" dirty="0" smtClean="0">
                <a:solidFill>
                  <a:prstClr val="black"/>
                </a:solidFill>
                <a:latin typeface="Calibri"/>
                <a:cs typeface="+mn-cs"/>
              </a:rPr>
              <a:t>74078</a:t>
            </a:r>
          </a:p>
          <a:p>
            <a:pPr marL="284163" indent="-284163" eaLnBrk="1" fontAlgn="auto" hangingPunct="1">
              <a:spcBef>
                <a:spcPts val="0"/>
              </a:spcBef>
              <a:spcAft>
                <a:spcPts val="600"/>
              </a:spcAft>
              <a:buFont typeface="Arial" charset="0"/>
              <a:buNone/>
              <a:defRPr/>
            </a:pPr>
            <a:r>
              <a:rPr lang="en-US" sz="2400" b="1" baseline="30000" dirty="0" smtClean="0">
                <a:solidFill>
                  <a:prstClr val="black"/>
                </a:solidFill>
                <a:latin typeface="Calibri"/>
                <a:cs typeface="Arial" charset="0"/>
              </a:rPr>
              <a:t>4</a:t>
            </a:r>
            <a:r>
              <a:rPr lang="en-US" sz="2400" b="1" dirty="0" smtClean="0">
                <a:solidFill>
                  <a:prstClr val="black"/>
                </a:solidFill>
                <a:latin typeface="Calibri"/>
                <a:cs typeface="Arial" charset="0"/>
              </a:rPr>
              <a:t>   </a:t>
            </a:r>
            <a:r>
              <a:rPr lang="en-US" sz="2400" b="1" dirty="0">
                <a:solidFill>
                  <a:prstClr val="black"/>
                </a:solidFill>
                <a:latin typeface="Calibri"/>
                <a:cs typeface="Arial" charset="0"/>
              </a:rPr>
              <a:t>Dept. of </a:t>
            </a:r>
            <a:r>
              <a:rPr lang="en-US" sz="2400" b="1" dirty="0" smtClean="0">
                <a:solidFill>
                  <a:prstClr val="black"/>
                </a:solidFill>
                <a:latin typeface="Calibri"/>
                <a:cs typeface="Arial" charset="0"/>
              </a:rPr>
              <a:t>Mechanical </a:t>
            </a:r>
            <a:r>
              <a:rPr lang="en-US" sz="2400" b="1" dirty="0">
                <a:solidFill>
                  <a:prstClr val="black"/>
                </a:solidFill>
                <a:latin typeface="Calibri"/>
                <a:cs typeface="Arial" charset="0"/>
              </a:rPr>
              <a:t>Engineering, </a:t>
            </a:r>
            <a:r>
              <a:rPr lang="en-US" sz="2400" b="1" dirty="0">
                <a:cs typeface="Arial" charset="0"/>
              </a:rPr>
              <a:t>Western Kentucky University, Bowling Green, KY 42101</a:t>
            </a:r>
            <a:endParaRPr lang="en-US" sz="2400" b="1" dirty="0">
              <a:solidFill>
                <a:prstClr val="black"/>
              </a:solidFill>
              <a:latin typeface="Calibri"/>
              <a:cs typeface="Arial"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Subtitle 6"/>
          <p:cNvSpPr>
            <a:spLocks noGrp="1"/>
          </p:cNvSpPr>
          <p:nvPr>
            <p:ph type="subTitle" idx="1"/>
          </p:nvPr>
        </p:nvSpPr>
        <p:spPr>
          <a:xfrm>
            <a:off x="990600" y="5029200"/>
            <a:ext cx="7391400" cy="1447800"/>
          </a:xfrm>
        </p:spPr>
        <p:txBody>
          <a:bodyPr>
            <a:normAutofit lnSpcReduction="10000"/>
          </a:bodyPr>
          <a:lstStyle/>
          <a:p>
            <a:pPr>
              <a:buFont typeface="Arial" charset="0"/>
              <a:buNone/>
              <a:defRPr/>
            </a:pPr>
            <a:r>
              <a:rPr lang="en-US" sz="2800" b="1" dirty="0" smtClean="0">
                <a:solidFill>
                  <a:srgbClr val="E99E09"/>
                </a:solidFill>
              </a:rPr>
              <a:t>Michael Smith</a:t>
            </a:r>
            <a:r>
              <a:rPr lang="en-US" sz="2400" b="1" dirty="0" smtClean="0">
                <a:solidFill>
                  <a:srgbClr val="E99E09"/>
                </a:solidFill>
              </a:rPr>
              <a:t>,   Department of Horticulture &amp; L.A.</a:t>
            </a:r>
          </a:p>
          <a:p>
            <a:pPr>
              <a:buFont typeface="Arial" charset="0"/>
              <a:buNone/>
              <a:defRPr/>
            </a:pPr>
            <a:r>
              <a:rPr lang="en-US" sz="2800" b="1" dirty="0" smtClean="0">
                <a:solidFill>
                  <a:srgbClr val="E99E09"/>
                </a:solidFill>
              </a:rPr>
              <a:t>Paul Weckler</a:t>
            </a:r>
            <a:r>
              <a:rPr lang="en-US" sz="2400" b="1" dirty="0" smtClean="0">
                <a:solidFill>
                  <a:srgbClr val="E99E09"/>
                </a:solidFill>
              </a:rPr>
              <a:t>,   </a:t>
            </a:r>
            <a:r>
              <a:rPr lang="en-US" sz="2400" b="1" dirty="0" err="1" smtClean="0">
                <a:solidFill>
                  <a:srgbClr val="E99E09"/>
                </a:solidFill>
              </a:rPr>
              <a:t>Biosystems</a:t>
            </a:r>
            <a:r>
              <a:rPr lang="en-US" sz="2400" b="1" dirty="0" smtClean="0">
                <a:solidFill>
                  <a:srgbClr val="E99E09"/>
                </a:solidFill>
              </a:rPr>
              <a:t> &amp; Agricultural Engineering</a:t>
            </a:r>
          </a:p>
          <a:p>
            <a:pPr>
              <a:buFont typeface="Arial" charset="0"/>
              <a:buNone/>
              <a:defRPr/>
            </a:pPr>
            <a:r>
              <a:rPr lang="en-US" sz="2400" b="1" dirty="0" smtClean="0">
                <a:solidFill>
                  <a:srgbClr val="E99E09"/>
                </a:solidFill>
              </a:rPr>
              <a:t>Oklahoma State University</a:t>
            </a:r>
          </a:p>
        </p:txBody>
      </p:sp>
      <p:sp>
        <p:nvSpPr>
          <p:cNvPr id="4" name="Title 3"/>
          <p:cNvSpPr>
            <a:spLocks noGrp="1"/>
          </p:cNvSpPr>
          <p:nvPr>
            <p:ph type="ctrTitle"/>
          </p:nvPr>
        </p:nvSpPr>
        <p:spPr>
          <a:xfrm>
            <a:off x="409575" y="228600"/>
            <a:ext cx="8477250" cy="4267200"/>
          </a:xfrm>
        </p:spPr>
        <p:txBody>
          <a:bodyPr>
            <a:normAutofit fontScale="90000"/>
          </a:bodyPr>
          <a:lstStyle/>
          <a:p>
            <a:pPr>
              <a:defRPr/>
            </a:pPr>
            <a:r>
              <a:rPr lang="en-US" sz="4900" b="1" dirty="0" smtClean="0"/>
              <a:t>Industry Driven Pecan Research and Extension Priorities</a:t>
            </a:r>
            <a:r>
              <a:rPr lang="en-US" sz="4000" b="1" dirty="0" smtClean="0"/>
              <a:t/>
            </a:r>
            <a:br>
              <a:rPr lang="en-US" sz="4000" b="1" dirty="0" smtClean="0"/>
            </a:br>
            <a:r>
              <a:rPr lang="en-US" sz="2400" b="1" dirty="0" smtClean="0">
                <a:latin typeface="Times New Roman" pitchFamily="18" charset="0"/>
                <a:cs typeface="Times New Roman" pitchFamily="18" charset="0"/>
              </a:rPr>
              <a:t> </a:t>
            </a:r>
            <a:br>
              <a:rPr lang="en-US" sz="2400" b="1" dirty="0" smtClean="0">
                <a:latin typeface="Times New Roman" pitchFamily="18" charset="0"/>
                <a:cs typeface="Times New Roman" pitchFamily="18" charset="0"/>
              </a:rPr>
            </a:br>
            <a:r>
              <a:rPr lang="en-US" sz="3100" b="1" dirty="0" smtClean="0">
                <a:solidFill>
                  <a:srgbClr val="3366FF"/>
                </a:solidFill>
                <a:latin typeface="Times New Roman" pitchFamily="18" charset="0"/>
                <a:cs typeface="Times New Roman" pitchFamily="18" charset="0"/>
              </a:rPr>
              <a:t>Funded by:</a:t>
            </a:r>
            <a:r>
              <a:rPr lang="en-US" sz="2400" b="1" dirty="0" smtClean="0">
                <a:solidFill>
                  <a:srgbClr val="3366FF"/>
                </a:solidFill>
                <a:latin typeface="Times New Roman" pitchFamily="18" charset="0"/>
                <a:cs typeface="Times New Roman" pitchFamily="18" charset="0"/>
              </a:rPr>
              <a:t/>
            </a:r>
            <a:br>
              <a:rPr lang="en-US" sz="2400" b="1" dirty="0" smtClean="0">
                <a:solidFill>
                  <a:srgbClr val="3366FF"/>
                </a:solidFill>
                <a:latin typeface="Times New Roman" pitchFamily="18" charset="0"/>
                <a:cs typeface="Times New Roman" pitchFamily="18" charset="0"/>
              </a:rPr>
            </a:br>
            <a:r>
              <a:rPr lang="en-US" sz="2400" b="1" dirty="0" smtClean="0">
                <a:solidFill>
                  <a:srgbClr val="3366FF"/>
                </a:solidFill>
                <a:latin typeface="Times New Roman" pitchFamily="18" charset="0"/>
                <a:cs typeface="Times New Roman" pitchFamily="18" charset="0"/>
              </a:rPr>
              <a:t/>
            </a:r>
            <a:br>
              <a:rPr lang="en-US" sz="2400" b="1" dirty="0" smtClean="0">
                <a:solidFill>
                  <a:srgbClr val="3366FF"/>
                </a:solidFill>
                <a:latin typeface="Times New Roman" pitchFamily="18" charset="0"/>
                <a:cs typeface="Times New Roman" pitchFamily="18" charset="0"/>
              </a:rPr>
            </a:br>
            <a:r>
              <a:rPr lang="en-US" sz="2700" b="1" dirty="0" smtClean="0">
                <a:solidFill>
                  <a:srgbClr val="3366FF"/>
                </a:solidFill>
                <a:latin typeface="Times New Roman" pitchFamily="18" charset="0"/>
                <a:cs typeface="Times New Roman" pitchFamily="18" charset="0"/>
              </a:rPr>
              <a:t>USDA – Specialty Crop Research Initiative - $30,000</a:t>
            </a:r>
            <a:br>
              <a:rPr lang="en-US" sz="2700" b="1" dirty="0" smtClean="0">
                <a:solidFill>
                  <a:srgbClr val="3366FF"/>
                </a:solidFill>
                <a:latin typeface="Times New Roman" pitchFamily="18" charset="0"/>
                <a:cs typeface="Times New Roman" pitchFamily="18" charset="0"/>
              </a:rPr>
            </a:br>
            <a:r>
              <a:rPr lang="en-US" sz="2400" b="1" dirty="0" smtClean="0">
                <a:solidFill>
                  <a:srgbClr val="3366FF"/>
                </a:solidFill>
                <a:latin typeface="Times New Roman" pitchFamily="18" charset="0"/>
                <a:cs typeface="Times New Roman" pitchFamily="18" charset="0"/>
              </a:rPr>
              <a:t>Oklahoma Pecan Growers’ Assn. - $1000</a:t>
            </a:r>
            <a:br>
              <a:rPr lang="en-US" sz="2400" b="1" dirty="0" smtClean="0">
                <a:solidFill>
                  <a:srgbClr val="3366FF"/>
                </a:solidFill>
                <a:latin typeface="Times New Roman" pitchFamily="18" charset="0"/>
                <a:cs typeface="Times New Roman" pitchFamily="18" charset="0"/>
              </a:rPr>
            </a:br>
            <a:r>
              <a:rPr lang="en-US" sz="2400" b="1" dirty="0" smtClean="0">
                <a:solidFill>
                  <a:srgbClr val="3366FF"/>
                </a:solidFill>
                <a:latin typeface="Times New Roman" pitchFamily="18" charset="0"/>
                <a:cs typeface="Times New Roman" pitchFamily="18" charset="0"/>
              </a:rPr>
              <a:t>Georgia Pecan Growers Assn. - $1000</a:t>
            </a:r>
            <a:br>
              <a:rPr lang="en-US" sz="2400" b="1" dirty="0" smtClean="0">
                <a:solidFill>
                  <a:srgbClr val="3366FF"/>
                </a:solidFill>
                <a:latin typeface="Times New Roman" pitchFamily="18" charset="0"/>
                <a:cs typeface="Times New Roman" pitchFamily="18" charset="0"/>
              </a:rPr>
            </a:br>
            <a:r>
              <a:rPr lang="en-US" sz="2400" b="1" dirty="0" smtClean="0">
                <a:solidFill>
                  <a:srgbClr val="3366FF"/>
                </a:solidFill>
                <a:latin typeface="Times New Roman" pitchFamily="18" charset="0"/>
                <a:cs typeface="Times New Roman" pitchFamily="18" charset="0"/>
              </a:rPr>
              <a:t>Texas Pecan Growers Assn. - $1000</a:t>
            </a:r>
            <a:br>
              <a:rPr lang="en-US" sz="2400" b="1" dirty="0" smtClean="0">
                <a:solidFill>
                  <a:srgbClr val="3366FF"/>
                </a:solidFill>
                <a:latin typeface="Times New Roman" pitchFamily="18" charset="0"/>
                <a:cs typeface="Times New Roman" pitchFamily="18" charset="0"/>
              </a:rPr>
            </a:br>
            <a:r>
              <a:rPr lang="en-US" sz="2400" b="1" dirty="0" smtClean="0">
                <a:solidFill>
                  <a:srgbClr val="3366FF"/>
                </a:solidFill>
                <a:latin typeface="Times New Roman" pitchFamily="18" charset="0"/>
                <a:cs typeface="Times New Roman" pitchFamily="18" charset="0"/>
              </a:rPr>
              <a:t>New Mexico Pecan Growers Assn. - $1000</a:t>
            </a:r>
            <a:br>
              <a:rPr lang="en-US" sz="2400" b="1" dirty="0" smtClean="0">
                <a:solidFill>
                  <a:srgbClr val="3366FF"/>
                </a:solidFill>
                <a:latin typeface="Times New Roman" pitchFamily="18" charset="0"/>
                <a:cs typeface="Times New Roman" pitchFamily="18" charset="0"/>
              </a:rPr>
            </a:br>
            <a:r>
              <a:rPr lang="en-US" sz="2400" b="1" dirty="0" smtClean="0">
                <a:solidFill>
                  <a:srgbClr val="3366FF"/>
                </a:solidFill>
                <a:latin typeface="Times New Roman" pitchFamily="18" charset="0"/>
                <a:cs typeface="Times New Roman" pitchFamily="18" charset="0"/>
              </a:rPr>
              <a:t>Oklahoma Agricultural Experiment Station - $24,000</a:t>
            </a:r>
            <a:br>
              <a:rPr lang="en-US" sz="2400" b="1" dirty="0" smtClean="0">
                <a:solidFill>
                  <a:srgbClr val="3366FF"/>
                </a:solidFill>
                <a:latin typeface="Times New Roman" pitchFamily="18" charset="0"/>
                <a:cs typeface="Times New Roman" pitchFamily="18" charset="0"/>
              </a:rPr>
            </a:br>
            <a:r>
              <a:rPr lang="en-US" sz="2400" b="1" dirty="0" smtClean="0">
                <a:solidFill>
                  <a:srgbClr val="3366FF"/>
                </a:solidFill>
                <a:latin typeface="Times New Roman" pitchFamily="18" charset="0"/>
                <a:cs typeface="Times New Roman" pitchFamily="18" charset="0"/>
              </a:rPr>
              <a:t>Samuel Roberts Noble Foundation – Lodging &amp; meeting rooms</a:t>
            </a:r>
            <a:endParaRPr lang="en-US" sz="2400" b="1" dirty="0">
              <a:solidFill>
                <a:srgbClr val="3366FF"/>
              </a:solidFill>
            </a:endParaRPr>
          </a:p>
        </p:txBody>
      </p:sp>
      <p:sp>
        <p:nvSpPr>
          <p:cNvPr id="11268" name="Rectangle 4"/>
          <p:cNvSpPr>
            <a:spLocks noChangeArrowheads="1"/>
          </p:cNvSpPr>
          <p:nvPr/>
        </p:nvSpPr>
        <p:spPr bwMode="auto">
          <a:xfrm>
            <a:off x="609600" y="6229350"/>
            <a:ext cx="8077200" cy="400050"/>
          </a:xfrm>
          <a:prstGeom prst="rect">
            <a:avLst/>
          </a:prstGeom>
          <a:noFill/>
          <a:ln w="9525">
            <a:noFill/>
            <a:miter lim="800000"/>
            <a:headEnd/>
            <a:tailEnd/>
          </a:ln>
        </p:spPr>
        <p:txBody>
          <a:bodyPr>
            <a:spAutoFit/>
          </a:bodyPr>
          <a:lstStyle/>
          <a:p>
            <a:r>
              <a:rPr lang="en-US" altLang="en-US" sz="2000" b="1"/>
              <a:t>February 2011						Ardmore,  OK</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http://www.hortla.okstate.edu/pecan/images/pvariety.jpg"/>
          <p:cNvPicPr>
            <a:picLocks noChangeAspect="1" noChangeArrowheads="1"/>
          </p:cNvPicPr>
          <p:nvPr/>
        </p:nvPicPr>
        <p:blipFill>
          <a:blip r:embed="rId2" cstate="print">
            <a:lum bright="26000" contrast="-48000"/>
          </a:blip>
          <a:srcRect/>
          <a:stretch>
            <a:fillRect/>
          </a:stretch>
        </p:blipFill>
        <p:spPr bwMode="auto">
          <a:xfrm>
            <a:off x="0" y="33338"/>
            <a:ext cx="9144000" cy="6858000"/>
          </a:xfrm>
          <a:prstGeom prst="rect">
            <a:avLst/>
          </a:prstGeom>
          <a:noFill/>
          <a:ln w="9525">
            <a:noFill/>
            <a:miter lim="800000"/>
            <a:headEnd/>
            <a:tailEnd/>
          </a:ln>
        </p:spPr>
      </p:pic>
      <p:sp>
        <p:nvSpPr>
          <p:cNvPr id="69635" name="TextBox 7"/>
          <p:cNvSpPr txBox="1">
            <a:spLocks noChangeArrowheads="1"/>
          </p:cNvSpPr>
          <p:nvPr/>
        </p:nvSpPr>
        <p:spPr bwMode="auto">
          <a:xfrm>
            <a:off x="2030413" y="1752600"/>
            <a:ext cx="5083175" cy="1108075"/>
          </a:xfrm>
          <a:prstGeom prst="rect">
            <a:avLst/>
          </a:prstGeom>
          <a:noFill/>
          <a:ln w="9525">
            <a:noFill/>
            <a:miter lim="800000"/>
            <a:headEnd/>
            <a:tailEnd/>
          </a:ln>
        </p:spPr>
        <p:txBody>
          <a:bodyPr wrap="none">
            <a:spAutoFit/>
          </a:bodyPr>
          <a:lstStyle/>
          <a:p>
            <a:pPr algn="ctr"/>
            <a:r>
              <a:rPr lang="en-US" altLang="en-US" sz="6600" b="1">
                <a:solidFill>
                  <a:srgbClr val="500000"/>
                </a:solidFill>
                <a:latin typeface="Arial" pitchFamily="34" charset="0"/>
              </a:rPr>
              <a:t>Questions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normAutofit fontScale="90000"/>
          </a:bodyPr>
          <a:lstStyle/>
          <a:p>
            <a:pPr>
              <a:defRPr/>
            </a:pPr>
            <a:r>
              <a:rPr lang="en-US" sz="4800" b="1" dirty="0" smtClean="0"/>
              <a:t>Industry</a:t>
            </a:r>
            <a:endParaRPr lang="en-US" sz="4800" b="1" dirty="0"/>
          </a:p>
        </p:txBody>
      </p:sp>
      <p:sp>
        <p:nvSpPr>
          <p:cNvPr id="4" name="Text Placeholder 3"/>
          <p:cNvSpPr>
            <a:spLocks noGrp="1"/>
          </p:cNvSpPr>
          <p:nvPr>
            <p:ph type="body" idx="1"/>
          </p:nvPr>
        </p:nvSpPr>
        <p:spPr>
          <a:xfrm>
            <a:off x="1066800" y="1219200"/>
            <a:ext cx="3430588" cy="422275"/>
          </a:xfrm>
        </p:spPr>
        <p:txBody>
          <a:bodyPr>
            <a:normAutofit lnSpcReduction="10000"/>
          </a:bodyPr>
          <a:lstStyle/>
          <a:p>
            <a:pPr>
              <a:buFont typeface="Arial" charset="0"/>
              <a:buNone/>
              <a:defRPr/>
            </a:pPr>
            <a:r>
              <a:rPr lang="en-US" dirty="0" smtClean="0"/>
              <a:t>Production</a:t>
            </a:r>
            <a:endParaRPr lang="en-US" dirty="0"/>
          </a:p>
        </p:txBody>
      </p:sp>
      <p:sp>
        <p:nvSpPr>
          <p:cNvPr id="5" name="Content Placeholder 4"/>
          <p:cNvSpPr>
            <a:spLocks noGrp="1"/>
          </p:cNvSpPr>
          <p:nvPr>
            <p:ph sz="half" idx="2"/>
          </p:nvPr>
        </p:nvSpPr>
        <p:spPr>
          <a:xfrm>
            <a:off x="990600" y="1676400"/>
            <a:ext cx="3505200" cy="4343400"/>
          </a:xfrm>
        </p:spPr>
        <p:txBody>
          <a:bodyPr>
            <a:normAutofit fontScale="92500" lnSpcReduction="10000"/>
          </a:bodyPr>
          <a:lstStyle/>
          <a:p>
            <a:pPr>
              <a:buFont typeface="Arial" charset="0"/>
              <a:buChar char="•"/>
              <a:defRPr/>
            </a:pPr>
            <a:r>
              <a:rPr lang="en-US" dirty="0" smtClean="0"/>
              <a:t>Gary Underwood, AL</a:t>
            </a:r>
          </a:p>
          <a:p>
            <a:pPr>
              <a:buFont typeface="Arial" charset="0"/>
              <a:buChar char="•"/>
              <a:defRPr/>
            </a:pPr>
            <a:r>
              <a:rPr lang="en-US" dirty="0" smtClean="0"/>
              <a:t>Mike Adams, TX</a:t>
            </a:r>
          </a:p>
          <a:p>
            <a:pPr>
              <a:buFont typeface="Arial" charset="0"/>
              <a:buChar char="•"/>
              <a:defRPr/>
            </a:pPr>
            <a:r>
              <a:rPr lang="en-US" dirty="0" smtClean="0"/>
              <a:t>Bob Knight, OK</a:t>
            </a:r>
          </a:p>
          <a:p>
            <a:pPr>
              <a:buFont typeface="Arial" charset="0"/>
              <a:buChar char="•"/>
              <a:defRPr/>
            </a:pPr>
            <a:r>
              <a:rPr lang="en-US" dirty="0" smtClean="0"/>
              <a:t>Scott Landgraf, OK</a:t>
            </a:r>
          </a:p>
          <a:p>
            <a:pPr>
              <a:buFont typeface="Arial" charset="0"/>
              <a:buChar char="•"/>
              <a:defRPr/>
            </a:pPr>
            <a:r>
              <a:rPr lang="en-US" dirty="0" smtClean="0"/>
              <a:t>Sherman Richardson, LA </a:t>
            </a:r>
          </a:p>
          <a:p>
            <a:pPr>
              <a:buFont typeface="Arial" charset="0"/>
              <a:buChar char="•"/>
              <a:defRPr/>
            </a:pPr>
            <a:r>
              <a:rPr lang="en-US" dirty="0" smtClean="0"/>
              <a:t>Joe </a:t>
            </a:r>
            <a:r>
              <a:rPr lang="en-US" dirty="0" err="1" smtClean="0"/>
              <a:t>Musick</a:t>
            </a:r>
            <a:r>
              <a:rPr lang="en-US" dirty="0" smtClean="0"/>
              <a:t>, LA</a:t>
            </a:r>
          </a:p>
          <a:p>
            <a:pPr>
              <a:buFont typeface="Arial" charset="0"/>
              <a:buChar char="•"/>
              <a:defRPr/>
            </a:pPr>
            <a:r>
              <a:rPr lang="en-US" dirty="0" smtClean="0"/>
              <a:t>Phillip Arnold, NM</a:t>
            </a:r>
          </a:p>
          <a:p>
            <a:pPr>
              <a:buFont typeface="Arial" charset="0"/>
              <a:buChar char="•"/>
              <a:defRPr/>
            </a:pPr>
            <a:r>
              <a:rPr lang="en-US" dirty="0" smtClean="0"/>
              <a:t>Basil Savage Jr., OK</a:t>
            </a:r>
          </a:p>
          <a:p>
            <a:pPr>
              <a:buFont typeface="Arial" charset="0"/>
              <a:buChar char="•"/>
              <a:defRPr/>
            </a:pPr>
            <a:r>
              <a:rPr lang="en-US" dirty="0" smtClean="0"/>
              <a:t>Jay Glover, NM</a:t>
            </a:r>
          </a:p>
          <a:p>
            <a:pPr>
              <a:buFont typeface="Arial" charset="0"/>
              <a:buNone/>
              <a:defRPr/>
            </a:pPr>
            <a:r>
              <a:rPr lang="en-US" b="1" dirty="0" smtClean="0"/>
              <a:t>Equipment &amp; Production,</a:t>
            </a:r>
          </a:p>
          <a:p>
            <a:pPr>
              <a:buFont typeface="Arial" charset="0"/>
              <a:buChar char="•"/>
              <a:defRPr/>
            </a:pPr>
            <a:r>
              <a:rPr lang="en-US" dirty="0" smtClean="0"/>
              <a:t>Basil Savage, OK</a:t>
            </a:r>
          </a:p>
          <a:p>
            <a:pPr>
              <a:buFont typeface="Arial" charset="0"/>
              <a:buChar char="•"/>
              <a:defRPr/>
            </a:pPr>
            <a:endParaRPr lang="en-US" sz="3200" dirty="0" smtClean="0"/>
          </a:p>
        </p:txBody>
      </p:sp>
      <p:sp>
        <p:nvSpPr>
          <p:cNvPr id="7" name="Content Placeholder 6"/>
          <p:cNvSpPr>
            <a:spLocks noGrp="1"/>
          </p:cNvSpPr>
          <p:nvPr>
            <p:ph sz="quarter" idx="4"/>
          </p:nvPr>
        </p:nvSpPr>
        <p:spPr>
          <a:xfrm>
            <a:off x="4648200" y="1295400"/>
            <a:ext cx="4041775" cy="5029200"/>
          </a:xfrm>
        </p:spPr>
        <p:txBody>
          <a:bodyPr>
            <a:normAutofit fontScale="92500" lnSpcReduction="20000"/>
          </a:bodyPr>
          <a:lstStyle/>
          <a:p>
            <a:pPr>
              <a:buFont typeface="Arial" charset="0"/>
              <a:buNone/>
              <a:defRPr/>
            </a:pPr>
            <a:r>
              <a:rPr lang="en-US" b="1" dirty="0" smtClean="0"/>
              <a:t>Processing</a:t>
            </a:r>
          </a:p>
          <a:p>
            <a:pPr>
              <a:buFont typeface="Arial" charset="0"/>
              <a:buChar char="•"/>
              <a:defRPr/>
            </a:pPr>
            <a:r>
              <a:rPr lang="en-US" dirty="0" smtClean="0"/>
              <a:t>John Grundmann, OK</a:t>
            </a:r>
          </a:p>
          <a:p>
            <a:pPr>
              <a:buFont typeface="Arial" charset="0"/>
              <a:buChar char="•"/>
              <a:defRPr/>
            </a:pPr>
            <a:r>
              <a:rPr lang="en-US" dirty="0" smtClean="0"/>
              <a:t>Buddy Adams, TX</a:t>
            </a:r>
          </a:p>
          <a:p>
            <a:pPr>
              <a:buFont typeface="Arial" charset="0"/>
              <a:buChar char="•"/>
              <a:defRPr/>
            </a:pPr>
            <a:r>
              <a:rPr lang="en-US" dirty="0" smtClean="0"/>
              <a:t>Tim Adams, TX</a:t>
            </a:r>
          </a:p>
          <a:p>
            <a:pPr>
              <a:buFont typeface="Arial" charset="0"/>
              <a:buChar char="•"/>
              <a:defRPr/>
            </a:pPr>
            <a:r>
              <a:rPr lang="en-US" dirty="0" smtClean="0"/>
              <a:t>Miguel </a:t>
            </a:r>
            <a:r>
              <a:rPr lang="en-US" dirty="0" err="1" smtClean="0"/>
              <a:t>Vallenavedo</a:t>
            </a:r>
            <a:r>
              <a:rPr lang="en-US" dirty="0" smtClean="0"/>
              <a:t>, TX</a:t>
            </a:r>
          </a:p>
          <a:p>
            <a:pPr>
              <a:buFont typeface="Arial" charset="0"/>
              <a:buChar char="•"/>
              <a:defRPr/>
            </a:pPr>
            <a:r>
              <a:rPr lang="en-US" dirty="0" smtClean="0"/>
              <a:t>Dan York, AR</a:t>
            </a:r>
          </a:p>
          <a:p>
            <a:pPr>
              <a:buFont typeface="Arial" charset="0"/>
              <a:buNone/>
              <a:defRPr/>
            </a:pPr>
            <a:r>
              <a:rPr lang="en-US" b="1" dirty="0" smtClean="0"/>
              <a:t>Marketing</a:t>
            </a:r>
          </a:p>
          <a:p>
            <a:pPr>
              <a:buFont typeface="Arial" charset="0"/>
              <a:buChar char="•"/>
              <a:defRPr/>
            </a:pPr>
            <a:r>
              <a:rPr lang="en-US" dirty="0" smtClean="0"/>
              <a:t>Dan Zedan, IL</a:t>
            </a:r>
          </a:p>
          <a:p>
            <a:pPr>
              <a:buFont typeface="Arial" charset="0"/>
              <a:buChar char="•"/>
              <a:defRPr/>
            </a:pPr>
            <a:r>
              <a:rPr lang="en-US" dirty="0" smtClean="0"/>
              <a:t>Dan Hamilton, OK</a:t>
            </a:r>
          </a:p>
          <a:p>
            <a:pPr>
              <a:buFont typeface="Arial" charset="0"/>
              <a:buNone/>
              <a:defRPr/>
            </a:pPr>
            <a:r>
              <a:rPr lang="en-US" b="1" dirty="0" smtClean="0"/>
              <a:t>Retail</a:t>
            </a:r>
          </a:p>
          <a:p>
            <a:pPr>
              <a:buFont typeface="Arial" charset="0"/>
              <a:buChar char="•"/>
              <a:defRPr/>
            </a:pPr>
            <a:r>
              <a:rPr lang="en-US" dirty="0" smtClean="0"/>
              <a:t>Chris Field, OK </a:t>
            </a:r>
          </a:p>
          <a:p>
            <a:pPr>
              <a:buFont typeface="Arial" charset="0"/>
              <a:buChar char="•"/>
              <a:defRPr/>
            </a:pPr>
            <a:r>
              <a:rPr lang="en-US" dirty="0" smtClean="0"/>
              <a:t>Gaytha Ziegelmeier, OK</a:t>
            </a:r>
          </a:p>
          <a:p>
            <a:pPr>
              <a:buFont typeface="Arial" charset="0"/>
              <a:buNone/>
              <a:defRPr/>
            </a:pPr>
            <a:r>
              <a:rPr lang="en-US" b="1" dirty="0" smtClean="0"/>
              <a:t>Tourism </a:t>
            </a:r>
          </a:p>
          <a:p>
            <a:pPr>
              <a:buFont typeface="Arial" charset="0"/>
              <a:buChar char="•"/>
              <a:defRPr/>
            </a:pPr>
            <a:r>
              <a:rPr lang="en-US" dirty="0" smtClean="0"/>
              <a:t>Jeff Weeks, OK</a:t>
            </a:r>
          </a:p>
          <a:p>
            <a:pPr>
              <a:buFont typeface="Arial" charset="0"/>
              <a:buChar char="•"/>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9" end="9"/>
                                            </p:txEl>
                                          </p:spTgt>
                                        </p:tgtEl>
                                        <p:attrNameLst>
                                          <p:attrName>style.visibility</p:attrName>
                                        </p:attrNameLst>
                                      </p:cBhvr>
                                      <p:to>
                                        <p:strVal val="visible"/>
                                      </p:to>
                                    </p:set>
                                    <p:anim calcmode="lin" valueType="num">
                                      <p:cBhvr additive="base">
                                        <p:cTn id="7"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9" end="9"/>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0" end="10"/>
                                            </p:txEl>
                                          </p:spTgt>
                                        </p:tgtEl>
                                        <p:attrNameLst>
                                          <p:attrName>style.visibility</p:attrName>
                                        </p:attrNameLst>
                                      </p:cBhvr>
                                      <p:to>
                                        <p:strVal val="visible"/>
                                      </p:to>
                                    </p:set>
                                    <p:anim calcmode="lin" valueType="num">
                                      <p:cBhvr additive="base">
                                        <p:cTn id="11"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 calcmode="lin" valueType="num">
                                      <p:cBhvr additive="base">
                                        <p:cTn id="1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 calcmode="lin" valueType="num">
                                      <p:cBhvr additive="base">
                                        <p:cTn id="2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 calcmode="lin" valueType="num">
                                      <p:cBhvr additive="base">
                                        <p:cTn id="2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2" end="2"/>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 calcmode="lin" valueType="num">
                                      <p:cBhvr additive="base">
                                        <p:cTn id="2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3" end="3"/>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anim calcmode="lin" valueType="num">
                                      <p:cBhvr additive="base">
                                        <p:cTn id="3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
                                            <p:txEl>
                                              <p:pRg st="4" end="4"/>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 calcmode="lin" valueType="num">
                                      <p:cBhvr additive="base">
                                        <p:cTn id="3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7">
                                            <p:txEl>
                                              <p:pRg st="6" end="6"/>
                                            </p:txEl>
                                          </p:spTgt>
                                        </p:tgtEl>
                                        <p:attrNameLst>
                                          <p:attrName>style.visibility</p:attrName>
                                        </p:attrNameLst>
                                      </p:cBhvr>
                                      <p:to>
                                        <p:strVal val="visible"/>
                                      </p:to>
                                    </p:set>
                                    <p:anim calcmode="lin" valueType="num">
                                      <p:cBhvr additive="base">
                                        <p:cTn id="43"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6" end="6"/>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7">
                                            <p:txEl>
                                              <p:pRg st="7" end="7"/>
                                            </p:txEl>
                                          </p:spTgt>
                                        </p:tgtEl>
                                        <p:attrNameLst>
                                          <p:attrName>style.visibility</p:attrName>
                                        </p:attrNameLst>
                                      </p:cBhvr>
                                      <p:to>
                                        <p:strVal val="visible"/>
                                      </p:to>
                                    </p:set>
                                    <p:anim calcmode="lin" valueType="num">
                                      <p:cBhvr additive="base">
                                        <p:cTn id="47"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7">
                                            <p:txEl>
                                              <p:pRg st="7" end="7"/>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7">
                                            <p:txEl>
                                              <p:pRg st="8" end="8"/>
                                            </p:txEl>
                                          </p:spTgt>
                                        </p:tgtEl>
                                        <p:attrNameLst>
                                          <p:attrName>style.visibility</p:attrName>
                                        </p:attrNameLst>
                                      </p:cBhvr>
                                      <p:to>
                                        <p:strVal val="visible"/>
                                      </p:to>
                                    </p:set>
                                    <p:anim calcmode="lin" valueType="num">
                                      <p:cBhvr additive="base">
                                        <p:cTn id="51"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7">
                                            <p:txEl>
                                              <p:pRg st="9" end="9"/>
                                            </p:txEl>
                                          </p:spTgt>
                                        </p:tgtEl>
                                        <p:attrNameLst>
                                          <p:attrName>style.visibility</p:attrName>
                                        </p:attrNameLst>
                                      </p:cBhvr>
                                      <p:to>
                                        <p:strVal val="visible"/>
                                      </p:to>
                                    </p:set>
                                    <p:anim calcmode="lin" valueType="num">
                                      <p:cBhvr additive="base">
                                        <p:cTn id="57"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7">
                                            <p:txEl>
                                              <p:pRg st="9" end="9"/>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7">
                                            <p:txEl>
                                              <p:pRg st="10" end="10"/>
                                            </p:txEl>
                                          </p:spTgt>
                                        </p:tgtEl>
                                        <p:attrNameLst>
                                          <p:attrName>style.visibility</p:attrName>
                                        </p:attrNameLst>
                                      </p:cBhvr>
                                      <p:to>
                                        <p:strVal val="visible"/>
                                      </p:to>
                                    </p:set>
                                    <p:anim calcmode="lin" valueType="num">
                                      <p:cBhvr additive="base">
                                        <p:cTn id="61"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7">
                                            <p:txEl>
                                              <p:pRg st="10" end="10"/>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7">
                                            <p:txEl>
                                              <p:pRg st="11" end="11"/>
                                            </p:txEl>
                                          </p:spTgt>
                                        </p:tgtEl>
                                        <p:attrNameLst>
                                          <p:attrName>style.visibility</p:attrName>
                                        </p:attrNameLst>
                                      </p:cBhvr>
                                      <p:to>
                                        <p:strVal val="visible"/>
                                      </p:to>
                                    </p:set>
                                    <p:anim calcmode="lin" valueType="num">
                                      <p:cBhvr additive="base">
                                        <p:cTn id="65" dur="500" fill="hold"/>
                                        <p:tgtEl>
                                          <p:spTgt spid="7">
                                            <p:txEl>
                                              <p:pRg st="11" end="11"/>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7">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2" presetClass="entr" presetSubtype="4" fill="hold" nodeType="clickEffect">
                                  <p:stCondLst>
                                    <p:cond delay="0"/>
                                  </p:stCondLst>
                                  <p:childTnLst>
                                    <p:set>
                                      <p:cBhvr>
                                        <p:cTn id="70" dur="1" fill="hold">
                                          <p:stCondLst>
                                            <p:cond delay="0"/>
                                          </p:stCondLst>
                                        </p:cTn>
                                        <p:tgtEl>
                                          <p:spTgt spid="7">
                                            <p:txEl>
                                              <p:pRg st="12" end="12"/>
                                            </p:txEl>
                                          </p:spTgt>
                                        </p:tgtEl>
                                        <p:attrNameLst>
                                          <p:attrName>style.visibility</p:attrName>
                                        </p:attrNameLst>
                                      </p:cBhvr>
                                      <p:to>
                                        <p:strVal val="visible"/>
                                      </p:to>
                                    </p:set>
                                    <p:anim calcmode="lin" valueType="num">
                                      <p:cBhvr additive="base">
                                        <p:cTn id="71" dur="500" fill="hold"/>
                                        <p:tgtEl>
                                          <p:spTgt spid="7">
                                            <p:txEl>
                                              <p:pRg st="12" end="12"/>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7">
                                            <p:txEl>
                                              <p:pRg st="12" end="12"/>
                                            </p:txEl>
                                          </p:spTgt>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7">
                                            <p:txEl>
                                              <p:pRg st="13" end="13"/>
                                            </p:txEl>
                                          </p:spTgt>
                                        </p:tgtEl>
                                        <p:attrNameLst>
                                          <p:attrName>style.visibility</p:attrName>
                                        </p:attrNameLst>
                                      </p:cBhvr>
                                      <p:to>
                                        <p:strVal val="visible"/>
                                      </p:to>
                                    </p:set>
                                    <p:anim calcmode="lin" valueType="num">
                                      <p:cBhvr additive="base">
                                        <p:cTn id="75" dur="500" fill="hold"/>
                                        <p:tgtEl>
                                          <p:spTgt spid="7">
                                            <p:txEl>
                                              <p:pRg st="13" end="13"/>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7">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11113" y="609600"/>
            <a:ext cx="9144000" cy="2362200"/>
          </a:xfrm>
          <a:prstGeom prst="rect">
            <a:avLst/>
          </a:prstGeom>
          <a:noFill/>
          <a:ln w="9525">
            <a:noFill/>
            <a:miter lim="800000"/>
            <a:headEnd/>
            <a:tailEnd/>
          </a:ln>
        </p:spPr>
      </p:pic>
      <p:sp>
        <p:nvSpPr>
          <p:cNvPr id="13315" name="Title 6"/>
          <p:cNvSpPr>
            <a:spLocks noGrp="1"/>
          </p:cNvSpPr>
          <p:nvPr>
            <p:ph type="title"/>
          </p:nvPr>
        </p:nvSpPr>
        <p:spPr>
          <a:xfrm>
            <a:off x="457200" y="0"/>
            <a:ext cx="8229600" cy="685800"/>
          </a:xfrm>
        </p:spPr>
        <p:txBody>
          <a:bodyPr/>
          <a:lstStyle/>
          <a:p>
            <a:r>
              <a:rPr lang="en-US" altLang="en-US" sz="3200" b="1" dirty="0" smtClean="0"/>
              <a:t>Scientists &amp; Extension Specialists</a:t>
            </a:r>
          </a:p>
        </p:txBody>
      </p:sp>
      <p:sp>
        <p:nvSpPr>
          <p:cNvPr id="8" name="Content Placeholder 7"/>
          <p:cNvSpPr>
            <a:spLocks noGrp="1"/>
          </p:cNvSpPr>
          <p:nvPr>
            <p:ph sz="half" idx="1"/>
          </p:nvPr>
        </p:nvSpPr>
        <p:spPr>
          <a:xfrm>
            <a:off x="381000" y="3124200"/>
            <a:ext cx="4038600" cy="3543300"/>
          </a:xfrm>
        </p:spPr>
        <p:txBody>
          <a:bodyPr/>
          <a:lstStyle/>
          <a:p>
            <a:r>
              <a:rPr lang="en-US" altLang="en-US" sz="1800" b="1" dirty="0" smtClean="0"/>
              <a:t>45 Attended</a:t>
            </a:r>
          </a:p>
          <a:p>
            <a:pPr lvl="1"/>
            <a:r>
              <a:rPr lang="en-US" altLang="en-US" sz="1600" dirty="0" smtClean="0"/>
              <a:t>Oklahoma State University</a:t>
            </a:r>
          </a:p>
          <a:p>
            <a:pPr lvl="1"/>
            <a:r>
              <a:rPr lang="en-US" altLang="en-US" sz="1600" dirty="0" smtClean="0"/>
              <a:t>Auburn</a:t>
            </a:r>
          </a:p>
          <a:p>
            <a:pPr lvl="1"/>
            <a:r>
              <a:rPr lang="en-US" altLang="en-US" sz="1600" dirty="0" smtClean="0"/>
              <a:t>USDA-ARS</a:t>
            </a:r>
          </a:p>
          <a:p>
            <a:pPr lvl="1"/>
            <a:r>
              <a:rPr lang="en-US" altLang="en-US" sz="1600" dirty="0" smtClean="0"/>
              <a:t>Kansas State University</a:t>
            </a:r>
          </a:p>
          <a:p>
            <a:pPr lvl="1"/>
            <a:r>
              <a:rPr lang="en-US" altLang="en-US" sz="1600" dirty="0" smtClean="0"/>
              <a:t>Noble Foundation</a:t>
            </a:r>
          </a:p>
          <a:p>
            <a:pPr lvl="1"/>
            <a:r>
              <a:rPr lang="en-US" altLang="en-US" sz="1600" dirty="0" smtClean="0"/>
              <a:t>Texas A&amp;M</a:t>
            </a:r>
          </a:p>
          <a:p>
            <a:pPr lvl="1"/>
            <a:r>
              <a:rPr lang="en-US" altLang="en-US" sz="1600" dirty="0" smtClean="0"/>
              <a:t>University of Georgia</a:t>
            </a:r>
          </a:p>
          <a:p>
            <a:pPr lvl="1"/>
            <a:r>
              <a:rPr lang="en-US" altLang="en-US" sz="1600" dirty="0" smtClean="0"/>
              <a:t>Saint Louis University</a:t>
            </a:r>
          </a:p>
          <a:p>
            <a:pPr lvl="1"/>
            <a:r>
              <a:rPr lang="en-US" altLang="en-US" sz="1600" dirty="0" smtClean="0"/>
              <a:t>New Mexico State University</a:t>
            </a:r>
          </a:p>
          <a:p>
            <a:pPr lvl="1"/>
            <a:r>
              <a:rPr lang="en-US" altLang="en-US" sz="1600" dirty="0" smtClean="0"/>
              <a:t>University of Arkansas</a:t>
            </a:r>
          </a:p>
          <a:p>
            <a:pPr lvl="1"/>
            <a:r>
              <a:rPr lang="en-US" altLang="en-US" sz="1600" dirty="0" smtClean="0"/>
              <a:t>Louisiana State University</a:t>
            </a:r>
          </a:p>
          <a:p>
            <a:pPr lvl="1"/>
            <a:endParaRPr lang="en-US" altLang="en-US" sz="1600" dirty="0" smtClean="0"/>
          </a:p>
        </p:txBody>
      </p:sp>
      <p:sp>
        <p:nvSpPr>
          <p:cNvPr id="9" name="Content Placeholder 8"/>
          <p:cNvSpPr>
            <a:spLocks noGrp="1"/>
          </p:cNvSpPr>
          <p:nvPr>
            <p:ph sz="half" idx="2"/>
          </p:nvPr>
        </p:nvSpPr>
        <p:spPr>
          <a:xfrm>
            <a:off x="4583113" y="3200400"/>
            <a:ext cx="4000500" cy="2895600"/>
          </a:xfrm>
        </p:spPr>
        <p:txBody>
          <a:bodyPr/>
          <a:lstStyle/>
          <a:p>
            <a:r>
              <a:rPr lang="en-US" altLang="en-US" sz="1800" b="1" smtClean="0"/>
              <a:t>Disciplines</a:t>
            </a:r>
          </a:p>
          <a:p>
            <a:pPr lvl="1"/>
            <a:r>
              <a:rPr lang="en-US" altLang="en-US" sz="1600" smtClean="0"/>
              <a:t>Horticulture</a:t>
            </a:r>
          </a:p>
          <a:p>
            <a:pPr lvl="1"/>
            <a:r>
              <a:rPr lang="en-US" altLang="en-US" sz="1600" smtClean="0"/>
              <a:t>Entomology</a:t>
            </a:r>
          </a:p>
          <a:p>
            <a:pPr lvl="1"/>
            <a:r>
              <a:rPr lang="en-US" altLang="en-US" sz="1600" smtClean="0"/>
              <a:t>Plant Pathology</a:t>
            </a:r>
          </a:p>
          <a:p>
            <a:pPr lvl="1"/>
            <a:r>
              <a:rPr lang="en-US" altLang="en-US" sz="1600" smtClean="0"/>
              <a:t>Molecular Biology</a:t>
            </a:r>
          </a:p>
          <a:p>
            <a:pPr lvl="1"/>
            <a:r>
              <a:rPr lang="en-US" altLang="en-US" sz="1600" smtClean="0"/>
              <a:t>Agricultural Engineering</a:t>
            </a:r>
          </a:p>
          <a:p>
            <a:pPr lvl="1"/>
            <a:r>
              <a:rPr lang="en-US" altLang="en-US" sz="1600" smtClean="0"/>
              <a:t>Human Nutrition</a:t>
            </a:r>
          </a:p>
          <a:p>
            <a:pPr lvl="1"/>
            <a:r>
              <a:rPr lang="en-US" altLang="en-US" sz="1600" smtClean="0"/>
              <a:t>Food Science</a:t>
            </a:r>
          </a:p>
          <a:p>
            <a:pPr lvl="1"/>
            <a:r>
              <a:rPr lang="en-US" altLang="en-US" sz="1600" smtClean="0"/>
              <a:t>Agricultural Economics</a:t>
            </a:r>
          </a:p>
          <a:p>
            <a:pPr lvl="1"/>
            <a:r>
              <a:rPr lang="en-US" altLang="en-US" sz="1600" smtClean="0"/>
              <a:t>Postharvest Physiology</a:t>
            </a:r>
          </a:p>
          <a:p>
            <a:pPr lvl="1"/>
            <a:r>
              <a:rPr lang="en-US" altLang="en-US" sz="1600" smtClean="0"/>
              <a:t>Plant Breeding/Genetics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blinds(horizontal)">
                                      <p:cBhvr>
                                        <p:cTn id="10" dur="500"/>
                                        <p:tgtEl>
                                          <p:spTgt spid="8">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blinds(horizontal)">
                                      <p:cBhvr>
                                        <p:cTn id="13" dur="500"/>
                                        <p:tgtEl>
                                          <p:spTgt spid="8">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blinds(horizontal)">
                                      <p:cBhvr>
                                        <p:cTn id="16" dur="500"/>
                                        <p:tgtEl>
                                          <p:spTgt spid="8">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Effect transition="in" filter="blinds(horizontal)">
                                      <p:cBhvr>
                                        <p:cTn id="19" dur="500"/>
                                        <p:tgtEl>
                                          <p:spTgt spid="8">
                                            <p:txEl>
                                              <p:pRg st="4" end="4"/>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8">
                                            <p:txEl>
                                              <p:pRg st="5" end="5"/>
                                            </p:txEl>
                                          </p:spTgt>
                                        </p:tgtEl>
                                        <p:attrNameLst>
                                          <p:attrName>style.visibility</p:attrName>
                                        </p:attrNameLst>
                                      </p:cBhvr>
                                      <p:to>
                                        <p:strVal val="visible"/>
                                      </p:to>
                                    </p:set>
                                    <p:animEffect transition="in" filter="blinds(horizontal)">
                                      <p:cBhvr>
                                        <p:cTn id="22" dur="500"/>
                                        <p:tgtEl>
                                          <p:spTgt spid="8">
                                            <p:txEl>
                                              <p:pRg st="5" end="5"/>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animEffect transition="in" filter="blinds(horizontal)">
                                      <p:cBhvr>
                                        <p:cTn id="25" dur="500"/>
                                        <p:tgtEl>
                                          <p:spTgt spid="8">
                                            <p:txEl>
                                              <p:pRg st="6" end="6"/>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8">
                                            <p:txEl>
                                              <p:pRg st="7" end="7"/>
                                            </p:txEl>
                                          </p:spTgt>
                                        </p:tgtEl>
                                        <p:attrNameLst>
                                          <p:attrName>style.visibility</p:attrName>
                                        </p:attrNameLst>
                                      </p:cBhvr>
                                      <p:to>
                                        <p:strVal val="visible"/>
                                      </p:to>
                                    </p:set>
                                    <p:animEffect transition="in" filter="blinds(horizontal)">
                                      <p:cBhvr>
                                        <p:cTn id="28" dur="500"/>
                                        <p:tgtEl>
                                          <p:spTgt spid="8">
                                            <p:txEl>
                                              <p:pRg st="7" end="7"/>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8">
                                            <p:txEl>
                                              <p:pRg st="8" end="8"/>
                                            </p:txEl>
                                          </p:spTgt>
                                        </p:tgtEl>
                                        <p:attrNameLst>
                                          <p:attrName>style.visibility</p:attrName>
                                        </p:attrNameLst>
                                      </p:cBhvr>
                                      <p:to>
                                        <p:strVal val="visible"/>
                                      </p:to>
                                    </p:set>
                                    <p:animEffect transition="in" filter="blinds(horizontal)">
                                      <p:cBhvr>
                                        <p:cTn id="31" dur="500"/>
                                        <p:tgtEl>
                                          <p:spTgt spid="8">
                                            <p:txEl>
                                              <p:pRg st="8" end="8"/>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8">
                                            <p:txEl>
                                              <p:pRg st="9" end="9"/>
                                            </p:txEl>
                                          </p:spTgt>
                                        </p:tgtEl>
                                        <p:attrNameLst>
                                          <p:attrName>style.visibility</p:attrName>
                                        </p:attrNameLst>
                                      </p:cBhvr>
                                      <p:to>
                                        <p:strVal val="visible"/>
                                      </p:to>
                                    </p:set>
                                    <p:animEffect transition="in" filter="blinds(horizontal)">
                                      <p:cBhvr>
                                        <p:cTn id="34" dur="500"/>
                                        <p:tgtEl>
                                          <p:spTgt spid="8">
                                            <p:txEl>
                                              <p:pRg st="9" end="9"/>
                                            </p:txEl>
                                          </p:spTgt>
                                        </p:tgtEl>
                                      </p:cBhvr>
                                    </p:animEffect>
                                  </p:childTnLst>
                                </p:cTn>
                              </p:par>
                              <p:par>
                                <p:cTn id="35" presetID="3" presetClass="entr" presetSubtype="10" fill="hold" nodeType="withEffect">
                                  <p:stCondLst>
                                    <p:cond delay="0"/>
                                  </p:stCondLst>
                                  <p:childTnLst>
                                    <p:set>
                                      <p:cBhvr>
                                        <p:cTn id="36" dur="1" fill="hold">
                                          <p:stCondLst>
                                            <p:cond delay="0"/>
                                          </p:stCondLst>
                                        </p:cTn>
                                        <p:tgtEl>
                                          <p:spTgt spid="8">
                                            <p:txEl>
                                              <p:pRg st="10" end="10"/>
                                            </p:txEl>
                                          </p:spTgt>
                                        </p:tgtEl>
                                        <p:attrNameLst>
                                          <p:attrName>style.visibility</p:attrName>
                                        </p:attrNameLst>
                                      </p:cBhvr>
                                      <p:to>
                                        <p:strVal val="visible"/>
                                      </p:to>
                                    </p:set>
                                    <p:animEffect transition="in" filter="blinds(horizontal)">
                                      <p:cBhvr>
                                        <p:cTn id="37" dur="500"/>
                                        <p:tgtEl>
                                          <p:spTgt spid="8">
                                            <p:txEl>
                                              <p:pRg st="10" end="10"/>
                                            </p:txEl>
                                          </p:spTgt>
                                        </p:tgtEl>
                                      </p:cBhvr>
                                    </p:animEffect>
                                  </p:childTnLst>
                                </p:cTn>
                              </p:par>
                              <p:par>
                                <p:cTn id="38" presetID="3" presetClass="entr" presetSubtype="10" fill="hold" nodeType="withEffect">
                                  <p:stCondLst>
                                    <p:cond delay="0"/>
                                  </p:stCondLst>
                                  <p:childTnLst>
                                    <p:set>
                                      <p:cBhvr>
                                        <p:cTn id="39" dur="1" fill="hold">
                                          <p:stCondLst>
                                            <p:cond delay="0"/>
                                          </p:stCondLst>
                                        </p:cTn>
                                        <p:tgtEl>
                                          <p:spTgt spid="8">
                                            <p:txEl>
                                              <p:pRg st="11" end="11"/>
                                            </p:txEl>
                                          </p:spTgt>
                                        </p:tgtEl>
                                        <p:attrNameLst>
                                          <p:attrName>style.visibility</p:attrName>
                                        </p:attrNameLst>
                                      </p:cBhvr>
                                      <p:to>
                                        <p:strVal val="visible"/>
                                      </p:to>
                                    </p:set>
                                    <p:animEffect transition="in" filter="blinds(horizontal)">
                                      <p:cBhvr>
                                        <p:cTn id="40" dur="500"/>
                                        <p:tgtEl>
                                          <p:spTgt spid="8">
                                            <p:txEl>
                                              <p:pRg st="11" end="11"/>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3" presetClass="entr" presetSubtype="10" fill="hold" nodeType="clickEffect">
                                  <p:stCondLst>
                                    <p:cond delay="0"/>
                                  </p:stCondLst>
                                  <p:childTnLst>
                                    <p:set>
                                      <p:cBhvr>
                                        <p:cTn id="44" dur="1" fill="hold">
                                          <p:stCondLst>
                                            <p:cond delay="0"/>
                                          </p:stCondLst>
                                        </p:cTn>
                                        <p:tgtEl>
                                          <p:spTgt spid="9">
                                            <p:txEl>
                                              <p:pRg st="0" end="0"/>
                                            </p:txEl>
                                          </p:spTgt>
                                        </p:tgtEl>
                                        <p:attrNameLst>
                                          <p:attrName>style.visibility</p:attrName>
                                        </p:attrNameLst>
                                      </p:cBhvr>
                                      <p:to>
                                        <p:strVal val="visible"/>
                                      </p:to>
                                    </p:set>
                                    <p:animEffect transition="in" filter="blinds(horizontal)">
                                      <p:cBhvr>
                                        <p:cTn id="45" dur="500"/>
                                        <p:tgtEl>
                                          <p:spTgt spid="9">
                                            <p:txEl>
                                              <p:pRg st="0" end="0"/>
                                            </p:txEl>
                                          </p:spTgt>
                                        </p:tgtEl>
                                      </p:cBhvr>
                                    </p:animEffect>
                                  </p:childTnLst>
                                </p:cTn>
                              </p:par>
                              <p:par>
                                <p:cTn id="46" presetID="3" presetClass="entr" presetSubtype="10" fill="hold" nodeType="withEffect">
                                  <p:stCondLst>
                                    <p:cond delay="0"/>
                                  </p:stCondLst>
                                  <p:childTnLst>
                                    <p:set>
                                      <p:cBhvr>
                                        <p:cTn id="47" dur="1" fill="hold">
                                          <p:stCondLst>
                                            <p:cond delay="0"/>
                                          </p:stCondLst>
                                        </p:cTn>
                                        <p:tgtEl>
                                          <p:spTgt spid="9">
                                            <p:txEl>
                                              <p:pRg st="1" end="1"/>
                                            </p:txEl>
                                          </p:spTgt>
                                        </p:tgtEl>
                                        <p:attrNameLst>
                                          <p:attrName>style.visibility</p:attrName>
                                        </p:attrNameLst>
                                      </p:cBhvr>
                                      <p:to>
                                        <p:strVal val="visible"/>
                                      </p:to>
                                    </p:set>
                                    <p:animEffect transition="in" filter="blinds(horizontal)">
                                      <p:cBhvr>
                                        <p:cTn id="48" dur="500"/>
                                        <p:tgtEl>
                                          <p:spTgt spid="9">
                                            <p:txEl>
                                              <p:pRg st="1" end="1"/>
                                            </p:txEl>
                                          </p:spTgt>
                                        </p:tgtEl>
                                      </p:cBhvr>
                                    </p:animEffect>
                                  </p:childTnLst>
                                </p:cTn>
                              </p:par>
                              <p:par>
                                <p:cTn id="49" presetID="3" presetClass="entr" presetSubtype="10" fill="hold" nodeType="withEffect">
                                  <p:stCondLst>
                                    <p:cond delay="0"/>
                                  </p:stCondLst>
                                  <p:childTnLst>
                                    <p:set>
                                      <p:cBhvr>
                                        <p:cTn id="50" dur="1" fill="hold">
                                          <p:stCondLst>
                                            <p:cond delay="0"/>
                                          </p:stCondLst>
                                        </p:cTn>
                                        <p:tgtEl>
                                          <p:spTgt spid="9">
                                            <p:txEl>
                                              <p:pRg st="2" end="2"/>
                                            </p:txEl>
                                          </p:spTgt>
                                        </p:tgtEl>
                                        <p:attrNameLst>
                                          <p:attrName>style.visibility</p:attrName>
                                        </p:attrNameLst>
                                      </p:cBhvr>
                                      <p:to>
                                        <p:strVal val="visible"/>
                                      </p:to>
                                    </p:set>
                                    <p:animEffect transition="in" filter="blinds(horizontal)">
                                      <p:cBhvr>
                                        <p:cTn id="51" dur="500"/>
                                        <p:tgtEl>
                                          <p:spTgt spid="9">
                                            <p:txEl>
                                              <p:pRg st="2" end="2"/>
                                            </p:txEl>
                                          </p:spTgt>
                                        </p:tgtEl>
                                      </p:cBhvr>
                                    </p:animEffect>
                                  </p:childTnLst>
                                </p:cTn>
                              </p:par>
                              <p:par>
                                <p:cTn id="52" presetID="3" presetClass="entr" presetSubtype="10" fill="hold" nodeType="withEffect">
                                  <p:stCondLst>
                                    <p:cond delay="0"/>
                                  </p:stCondLst>
                                  <p:childTnLst>
                                    <p:set>
                                      <p:cBhvr>
                                        <p:cTn id="53" dur="1" fill="hold">
                                          <p:stCondLst>
                                            <p:cond delay="0"/>
                                          </p:stCondLst>
                                        </p:cTn>
                                        <p:tgtEl>
                                          <p:spTgt spid="9">
                                            <p:txEl>
                                              <p:pRg st="3" end="3"/>
                                            </p:txEl>
                                          </p:spTgt>
                                        </p:tgtEl>
                                        <p:attrNameLst>
                                          <p:attrName>style.visibility</p:attrName>
                                        </p:attrNameLst>
                                      </p:cBhvr>
                                      <p:to>
                                        <p:strVal val="visible"/>
                                      </p:to>
                                    </p:set>
                                    <p:animEffect transition="in" filter="blinds(horizontal)">
                                      <p:cBhvr>
                                        <p:cTn id="54" dur="500"/>
                                        <p:tgtEl>
                                          <p:spTgt spid="9">
                                            <p:txEl>
                                              <p:pRg st="3" end="3"/>
                                            </p:txEl>
                                          </p:spTgt>
                                        </p:tgtEl>
                                      </p:cBhvr>
                                    </p:animEffect>
                                  </p:childTnLst>
                                </p:cTn>
                              </p:par>
                              <p:par>
                                <p:cTn id="55" presetID="3" presetClass="entr" presetSubtype="10" fill="hold" nodeType="withEffect">
                                  <p:stCondLst>
                                    <p:cond delay="0"/>
                                  </p:stCondLst>
                                  <p:childTnLst>
                                    <p:set>
                                      <p:cBhvr>
                                        <p:cTn id="56" dur="1" fill="hold">
                                          <p:stCondLst>
                                            <p:cond delay="0"/>
                                          </p:stCondLst>
                                        </p:cTn>
                                        <p:tgtEl>
                                          <p:spTgt spid="9">
                                            <p:txEl>
                                              <p:pRg st="4" end="4"/>
                                            </p:txEl>
                                          </p:spTgt>
                                        </p:tgtEl>
                                        <p:attrNameLst>
                                          <p:attrName>style.visibility</p:attrName>
                                        </p:attrNameLst>
                                      </p:cBhvr>
                                      <p:to>
                                        <p:strVal val="visible"/>
                                      </p:to>
                                    </p:set>
                                    <p:animEffect transition="in" filter="blinds(horizontal)">
                                      <p:cBhvr>
                                        <p:cTn id="57" dur="500"/>
                                        <p:tgtEl>
                                          <p:spTgt spid="9">
                                            <p:txEl>
                                              <p:pRg st="4" end="4"/>
                                            </p:txEl>
                                          </p:spTgt>
                                        </p:tgtEl>
                                      </p:cBhvr>
                                    </p:animEffect>
                                  </p:childTnLst>
                                </p:cTn>
                              </p:par>
                              <p:par>
                                <p:cTn id="58" presetID="3" presetClass="entr" presetSubtype="10" fill="hold" nodeType="withEffect">
                                  <p:stCondLst>
                                    <p:cond delay="0"/>
                                  </p:stCondLst>
                                  <p:childTnLst>
                                    <p:set>
                                      <p:cBhvr>
                                        <p:cTn id="59" dur="1" fill="hold">
                                          <p:stCondLst>
                                            <p:cond delay="0"/>
                                          </p:stCondLst>
                                        </p:cTn>
                                        <p:tgtEl>
                                          <p:spTgt spid="9">
                                            <p:txEl>
                                              <p:pRg st="5" end="5"/>
                                            </p:txEl>
                                          </p:spTgt>
                                        </p:tgtEl>
                                        <p:attrNameLst>
                                          <p:attrName>style.visibility</p:attrName>
                                        </p:attrNameLst>
                                      </p:cBhvr>
                                      <p:to>
                                        <p:strVal val="visible"/>
                                      </p:to>
                                    </p:set>
                                    <p:animEffect transition="in" filter="blinds(horizontal)">
                                      <p:cBhvr>
                                        <p:cTn id="60" dur="500"/>
                                        <p:tgtEl>
                                          <p:spTgt spid="9">
                                            <p:txEl>
                                              <p:pRg st="5" end="5"/>
                                            </p:txEl>
                                          </p:spTgt>
                                        </p:tgtEl>
                                      </p:cBhvr>
                                    </p:animEffect>
                                  </p:childTnLst>
                                </p:cTn>
                              </p:par>
                              <p:par>
                                <p:cTn id="61" presetID="3" presetClass="entr" presetSubtype="10" fill="hold" nodeType="withEffect">
                                  <p:stCondLst>
                                    <p:cond delay="0"/>
                                  </p:stCondLst>
                                  <p:childTnLst>
                                    <p:set>
                                      <p:cBhvr>
                                        <p:cTn id="62" dur="1" fill="hold">
                                          <p:stCondLst>
                                            <p:cond delay="0"/>
                                          </p:stCondLst>
                                        </p:cTn>
                                        <p:tgtEl>
                                          <p:spTgt spid="9">
                                            <p:txEl>
                                              <p:pRg st="6" end="6"/>
                                            </p:txEl>
                                          </p:spTgt>
                                        </p:tgtEl>
                                        <p:attrNameLst>
                                          <p:attrName>style.visibility</p:attrName>
                                        </p:attrNameLst>
                                      </p:cBhvr>
                                      <p:to>
                                        <p:strVal val="visible"/>
                                      </p:to>
                                    </p:set>
                                    <p:animEffect transition="in" filter="blinds(horizontal)">
                                      <p:cBhvr>
                                        <p:cTn id="63" dur="500"/>
                                        <p:tgtEl>
                                          <p:spTgt spid="9">
                                            <p:txEl>
                                              <p:pRg st="6" end="6"/>
                                            </p:txEl>
                                          </p:spTgt>
                                        </p:tgtEl>
                                      </p:cBhvr>
                                    </p:animEffect>
                                  </p:childTnLst>
                                </p:cTn>
                              </p:par>
                              <p:par>
                                <p:cTn id="64" presetID="3" presetClass="entr" presetSubtype="10" fill="hold" nodeType="withEffect">
                                  <p:stCondLst>
                                    <p:cond delay="0"/>
                                  </p:stCondLst>
                                  <p:childTnLst>
                                    <p:set>
                                      <p:cBhvr>
                                        <p:cTn id="65" dur="1" fill="hold">
                                          <p:stCondLst>
                                            <p:cond delay="0"/>
                                          </p:stCondLst>
                                        </p:cTn>
                                        <p:tgtEl>
                                          <p:spTgt spid="9">
                                            <p:txEl>
                                              <p:pRg st="7" end="7"/>
                                            </p:txEl>
                                          </p:spTgt>
                                        </p:tgtEl>
                                        <p:attrNameLst>
                                          <p:attrName>style.visibility</p:attrName>
                                        </p:attrNameLst>
                                      </p:cBhvr>
                                      <p:to>
                                        <p:strVal val="visible"/>
                                      </p:to>
                                    </p:set>
                                    <p:animEffect transition="in" filter="blinds(horizontal)">
                                      <p:cBhvr>
                                        <p:cTn id="66" dur="500"/>
                                        <p:tgtEl>
                                          <p:spTgt spid="9">
                                            <p:txEl>
                                              <p:pRg st="7" end="7"/>
                                            </p:txEl>
                                          </p:spTgt>
                                        </p:tgtEl>
                                      </p:cBhvr>
                                    </p:animEffect>
                                  </p:childTnLst>
                                </p:cTn>
                              </p:par>
                              <p:par>
                                <p:cTn id="67" presetID="3" presetClass="entr" presetSubtype="10" fill="hold" nodeType="withEffect">
                                  <p:stCondLst>
                                    <p:cond delay="0"/>
                                  </p:stCondLst>
                                  <p:childTnLst>
                                    <p:set>
                                      <p:cBhvr>
                                        <p:cTn id="68" dur="1" fill="hold">
                                          <p:stCondLst>
                                            <p:cond delay="0"/>
                                          </p:stCondLst>
                                        </p:cTn>
                                        <p:tgtEl>
                                          <p:spTgt spid="9">
                                            <p:txEl>
                                              <p:pRg st="8" end="8"/>
                                            </p:txEl>
                                          </p:spTgt>
                                        </p:tgtEl>
                                        <p:attrNameLst>
                                          <p:attrName>style.visibility</p:attrName>
                                        </p:attrNameLst>
                                      </p:cBhvr>
                                      <p:to>
                                        <p:strVal val="visible"/>
                                      </p:to>
                                    </p:set>
                                    <p:animEffect transition="in" filter="blinds(horizontal)">
                                      <p:cBhvr>
                                        <p:cTn id="69" dur="500"/>
                                        <p:tgtEl>
                                          <p:spTgt spid="9">
                                            <p:txEl>
                                              <p:pRg st="8" end="8"/>
                                            </p:txEl>
                                          </p:spTgt>
                                        </p:tgtEl>
                                      </p:cBhvr>
                                    </p:animEffect>
                                  </p:childTnLst>
                                </p:cTn>
                              </p:par>
                              <p:par>
                                <p:cTn id="70" presetID="3" presetClass="entr" presetSubtype="10" fill="hold" nodeType="withEffect">
                                  <p:stCondLst>
                                    <p:cond delay="0"/>
                                  </p:stCondLst>
                                  <p:childTnLst>
                                    <p:set>
                                      <p:cBhvr>
                                        <p:cTn id="71" dur="1" fill="hold">
                                          <p:stCondLst>
                                            <p:cond delay="0"/>
                                          </p:stCondLst>
                                        </p:cTn>
                                        <p:tgtEl>
                                          <p:spTgt spid="9">
                                            <p:txEl>
                                              <p:pRg st="9" end="9"/>
                                            </p:txEl>
                                          </p:spTgt>
                                        </p:tgtEl>
                                        <p:attrNameLst>
                                          <p:attrName>style.visibility</p:attrName>
                                        </p:attrNameLst>
                                      </p:cBhvr>
                                      <p:to>
                                        <p:strVal val="visible"/>
                                      </p:to>
                                    </p:set>
                                    <p:animEffect transition="in" filter="blinds(horizontal)">
                                      <p:cBhvr>
                                        <p:cTn id="72" dur="500"/>
                                        <p:tgtEl>
                                          <p:spTgt spid="9">
                                            <p:txEl>
                                              <p:pRg st="9" end="9"/>
                                            </p:txEl>
                                          </p:spTgt>
                                        </p:tgtEl>
                                      </p:cBhvr>
                                    </p:animEffect>
                                  </p:childTnLst>
                                </p:cTn>
                              </p:par>
                              <p:par>
                                <p:cTn id="73" presetID="3" presetClass="entr" presetSubtype="10" fill="hold" nodeType="withEffect">
                                  <p:stCondLst>
                                    <p:cond delay="0"/>
                                  </p:stCondLst>
                                  <p:childTnLst>
                                    <p:set>
                                      <p:cBhvr>
                                        <p:cTn id="74" dur="1" fill="hold">
                                          <p:stCondLst>
                                            <p:cond delay="0"/>
                                          </p:stCondLst>
                                        </p:cTn>
                                        <p:tgtEl>
                                          <p:spTgt spid="9">
                                            <p:txEl>
                                              <p:pRg st="10" end="10"/>
                                            </p:txEl>
                                          </p:spTgt>
                                        </p:tgtEl>
                                        <p:attrNameLst>
                                          <p:attrName>style.visibility</p:attrName>
                                        </p:attrNameLst>
                                      </p:cBhvr>
                                      <p:to>
                                        <p:strVal val="visible"/>
                                      </p:to>
                                    </p:set>
                                    <p:animEffect transition="in" filter="blinds(horizontal)">
                                      <p:cBhvr>
                                        <p:cTn id="75" dur="500"/>
                                        <p:tgtEl>
                                          <p:spTgt spid="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1066800" y="228600"/>
            <a:ext cx="7696200" cy="6094413"/>
          </a:xfrm>
          <a:prstGeom prst="rect">
            <a:avLst/>
          </a:prstGeom>
          <a:noFill/>
          <a:ln w="9525">
            <a:noFill/>
            <a:miter lim="800000"/>
            <a:headEnd/>
            <a:tailEnd/>
          </a:ln>
        </p:spPr>
        <p:txBody>
          <a:bodyPr>
            <a:spAutoFit/>
          </a:bodyPr>
          <a:lstStyle/>
          <a:p>
            <a:pPr>
              <a:lnSpc>
                <a:spcPct val="150000"/>
              </a:lnSpc>
            </a:pPr>
            <a:r>
              <a:rPr lang="en-US" altLang="en-US" sz="4400" b="1" u="sng"/>
              <a:t>Industry Identified Priorities</a:t>
            </a:r>
            <a:r>
              <a:rPr lang="en-US" altLang="en-US" sz="3600" b="1" u="sng"/>
              <a:t/>
            </a:r>
            <a:br>
              <a:rPr lang="en-US" altLang="en-US" sz="3600" b="1" u="sng"/>
            </a:br>
            <a:r>
              <a:rPr lang="en-US" altLang="en-US" sz="3600" b="1"/>
              <a:t>Alternate Bearing</a:t>
            </a:r>
            <a:br>
              <a:rPr lang="en-US" altLang="en-US" sz="3600" b="1"/>
            </a:br>
            <a:r>
              <a:rPr lang="en-US" altLang="en-US" sz="3600" b="1"/>
              <a:t>Food Safety</a:t>
            </a:r>
            <a:br>
              <a:rPr lang="en-US" altLang="en-US" sz="3600" b="1"/>
            </a:br>
            <a:r>
              <a:rPr lang="en-US" altLang="en-US" sz="3600" b="1"/>
              <a:t>Production &amp; Pest Management</a:t>
            </a:r>
            <a:br>
              <a:rPr lang="en-US" altLang="en-US" sz="3600" b="1"/>
            </a:br>
            <a:r>
              <a:rPr lang="en-US" altLang="en-US" sz="3600" b="1"/>
              <a:t>Marketing / Value Added</a:t>
            </a:r>
            <a:br>
              <a:rPr lang="en-US" altLang="en-US" sz="3600" b="1"/>
            </a:br>
            <a:r>
              <a:rPr lang="en-US" altLang="en-US" sz="3600" b="1"/>
              <a:t>Unified Pecan Industry Coalition</a:t>
            </a:r>
            <a:br>
              <a:rPr lang="en-US" altLang="en-US" sz="3600" b="1"/>
            </a:br>
            <a:r>
              <a:rPr lang="en-US" altLang="en-US" sz="3600" b="1"/>
              <a:t>Single Source Web Information</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1" hidden="1"/>
          <p:cNvSpPr txBox="1">
            <a:spLocks noChangeArrowheads="1"/>
          </p:cNvSpPr>
          <p:nvPr/>
        </p:nvSpPr>
        <p:spPr bwMode="auto">
          <a:xfrm>
            <a:off x="685800" y="971550"/>
            <a:ext cx="7772400" cy="1323975"/>
          </a:xfrm>
          <a:prstGeom prst="rect">
            <a:avLst/>
          </a:prstGeom>
          <a:noFill/>
          <a:ln w="9525">
            <a:noFill/>
            <a:miter lim="800000"/>
            <a:headEnd/>
            <a:tailEnd/>
          </a:ln>
        </p:spPr>
        <p:txBody>
          <a:bodyPr>
            <a:spAutoFit/>
          </a:bodyPr>
          <a:lstStyle/>
          <a:p>
            <a:pPr algn="ctr"/>
            <a:r>
              <a:rPr lang="en-US" altLang="en-US" sz="8000"/>
              <a:t>Sample Grid</a:t>
            </a:r>
          </a:p>
        </p:txBody>
      </p:sp>
      <p:sp>
        <p:nvSpPr>
          <p:cNvPr id="21507" name="TextBox 11" hidden="1"/>
          <p:cNvSpPr txBox="1">
            <a:spLocks noChangeArrowheads="1"/>
          </p:cNvSpPr>
          <p:nvPr/>
        </p:nvSpPr>
        <p:spPr bwMode="auto">
          <a:xfrm>
            <a:off x="2400300" y="2941638"/>
            <a:ext cx="4343400" cy="2554287"/>
          </a:xfrm>
          <a:prstGeom prst="rect">
            <a:avLst/>
          </a:prstGeom>
          <a:noFill/>
          <a:ln w="9525">
            <a:noFill/>
            <a:miter lim="800000"/>
            <a:headEnd/>
            <a:tailEnd/>
          </a:ln>
        </p:spPr>
        <p:txBody>
          <a:bodyPr>
            <a:spAutoFit/>
          </a:bodyPr>
          <a:lstStyle/>
          <a:p>
            <a:pPr algn="ctr"/>
            <a:r>
              <a:rPr lang="en-US" altLang="en-US" sz="3200"/>
              <a:t>This grid represents where the mullions are on the TV wall. Use it to help with placement of photos and text.</a:t>
            </a:r>
          </a:p>
        </p:txBody>
      </p:sp>
      <p:sp>
        <p:nvSpPr>
          <p:cNvPr id="21508" name="TextBox 22" hidden="1"/>
          <p:cNvSpPr txBox="1">
            <a:spLocks noChangeArrowheads="1"/>
          </p:cNvSpPr>
          <p:nvPr/>
        </p:nvSpPr>
        <p:spPr bwMode="auto">
          <a:xfrm>
            <a:off x="2400300" y="1828800"/>
            <a:ext cx="4343400" cy="1446213"/>
          </a:xfrm>
          <a:prstGeom prst="rect">
            <a:avLst/>
          </a:prstGeom>
          <a:noFill/>
          <a:ln w="9525">
            <a:noFill/>
            <a:miter lim="800000"/>
            <a:headEnd/>
            <a:tailEnd/>
          </a:ln>
        </p:spPr>
        <p:txBody>
          <a:bodyPr>
            <a:spAutoFit/>
          </a:bodyPr>
          <a:lstStyle/>
          <a:p>
            <a:pPr algn="ctr"/>
            <a:r>
              <a:rPr lang="en-US" altLang="en-US" sz="8800"/>
              <a:t>4x7</a:t>
            </a:r>
          </a:p>
        </p:txBody>
      </p:sp>
      <p:pic>
        <p:nvPicPr>
          <p:cNvPr id="21509" name="Picture 2" descr="4x7grid.png" hidden="1"/>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0" name="TextBox 9"/>
          <p:cNvSpPr txBox="1"/>
          <p:nvPr/>
        </p:nvSpPr>
        <p:spPr>
          <a:xfrm>
            <a:off x="495300" y="220663"/>
            <a:ext cx="8153400" cy="5832475"/>
          </a:xfrm>
          <a:prstGeom prst="rect">
            <a:avLst/>
          </a:prstGeom>
          <a:noFill/>
        </p:spPr>
        <p:txBody>
          <a:bodyPr>
            <a:spAutoFit/>
          </a:bodyPr>
          <a:lstStyle/>
          <a:p>
            <a:pPr marL="514350" indent="-514350" fontAlgn="auto">
              <a:spcBef>
                <a:spcPts val="0"/>
              </a:spcBef>
              <a:spcAft>
                <a:spcPts val="600"/>
              </a:spcAft>
              <a:defRPr/>
            </a:pPr>
            <a:r>
              <a:rPr lang="en-US" sz="3200" b="1" dirty="0">
                <a:latin typeface="+mn-lt"/>
                <a:cs typeface="+mn-cs"/>
              </a:rPr>
              <a:t>Some of the OSU sensor projects areas include;</a:t>
            </a:r>
          </a:p>
          <a:p>
            <a:pPr marL="514350" indent="-514350" fontAlgn="auto">
              <a:spcBef>
                <a:spcPts val="0"/>
              </a:spcBef>
              <a:spcAft>
                <a:spcPts val="600"/>
              </a:spcAft>
              <a:defRPr/>
            </a:pPr>
            <a:endParaRPr lang="en-US" sz="1100" b="1" dirty="0">
              <a:latin typeface="+mn-lt"/>
              <a:cs typeface="+mn-cs"/>
            </a:endParaRPr>
          </a:p>
          <a:p>
            <a:pPr marL="514350" indent="-514350" fontAlgn="auto">
              <a:spcBef>
                <a:spcPts val="0"/>
              </a:spcBef>
              <a:spcAft>
                <a:spcPts val="1200"/>
              </a:spcAft>
              <a:defRPr/>
            </a:pPr>
            <a:r>
              <a:rPr lang="en-US" sz="2800" dirty="0">
                <a:latin typeface="+mn-lt"/>
                <a:cs typeface="+mn-cs"/>
              </a:rPr>
              <a:t>1.	Pecan yield measurement technique using backscattered terrestrial microwave sensing.</a:t>
            </a:r>
          </a:p>
          <a:p>
            <a:pPr marL="514350" indent="-514350" fontAlgn="auto">
              <a:spcBef>
                <a:spcPts val="0"/>
              </a:spcBef>
              <a:spcAft>
                <a:spcPts val="1200"/>
              </a:spcAft>
              <a:defRPr/>
            </a:pPr>
            <a:r>
              <a:rPr lang="en-US" sz="2800" dirty="0">
                <a:latin typeface="+mn-lt"/>
                <a:cs typeface="+mn-cs"/>
              </a:rPr>
              <a:t>2.	Dielectric spectroscopy for estimating quality of in-shell pecans.</a:t>
            </a:r>
          </a:p>
          <a:p>
            <a:pPr marL="514350" indent="-514350" fontAlgn="auto">
              <a:spcBef>
                <a:spcPts val="0"/>
              </a:spcBef>
              <a:spcAft>
                <a:spcPts val="1200"/>
              </a:spcAft>
              <a:defRPr/>
            </a:pPr>
            <a:r>
              <a:rPr lang="en-US" sz="2800" dirty="0">
                <a:latin typeface="+mn-lt"/>
                <a:cs typeface="+mn-cs"/>
              </a:rPr>
              <a:t>3.	Wireless image sensor networks for monitoring the population of pecan weevils.</a:t>
            </a:r>
          </a:p>
          <a:p>
            <a:pPr marL="514350" indent="-514350" fontAlgn="auto">
              <a:spcBef>
                <a:spcPts val="0"/>
              </a:spcBef>
              <a:spcAft>
                <a:spcPts val="1200"/>
              </a:spcAft>
              <a:defRPr/>
            </a:pPr>
            <a:r>
              <a:rPr lang="en-US" sz="2800" dirty="0">
                <a:latin typeface="+mn-lt"/>
                <a:cs typeface="+mn-cs"/>
              </a:rPr>
              <a:t>4.	Optical sensors and algorithms that adequately predict plant N status for nitrogen management.</a:t>
            </a:r>
          </a:p>
          <a:p>
            <a:pPr marL="520700" indent="-520700" fontAlgn="auto">
              <a:spcBef>
                <a:spcPts val="0"/>
              </a:spcBef>
              <a:spcAft>
                <a:spcPts val="1200"/>
              </a:spcAft>
              <a:defRPr/>
            </a:pPr>
            <a:r>
              <a:rPr lang="en-US" sz="2800" dirty="0">
                <a:latin typeface="+mn-lt"/>
                <a:cs typeface="+mn-cs"/>
              </a:rPr>
              <a:t>5.   X-ray machine vision inspection systems for pecan defect identification.</a:t>
            </a: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Gri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lipFill rotWithShape="1">
          <a:blip xmlns:r="http://schemas.openxmlformats.org/officeDocument/2006/relationships" r:embed="rId1" cstate="screen"/>
          <a:stretch>
            <a:fillRect/>
          </a:stretch>
        </a:blipFill>
      </a:spPr>
      <a:bodyPr/>
      <a:lstStyle>
        <a:defPPr>
          <a:defRPr sz="2400" dirty="0">
            <a:noFill/>
            <a:latin typeface="Arial" charset="0"/>
          </a:defRPr>
        </a:defPPr>
      </a:lstStyle>
    </a:tx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SU design1">
  <a:themeElements>
    <a:clrScheme name="OSU design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SU design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SU design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SU design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SU design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SU design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SU design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SU design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SU design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SU design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SU design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SU design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SU design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SU design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Grid</Template>
  <TotalTime>812</TotalTime>
  <Words>2942</Words>
  <Application>Microsoft Office PowerPoint</Application>
  <PresentationFormat>On-screen Show (4:3)</PresentationFormat>
  <Paragraphs>439</Paragraphs>
  <Slides>50</Slides>
  <Notes>11</Notes>
  <HiddenSlides>0</HiddenSlides>
  <MMClips>0</MMClips>
  <ScaleCrop>false</ScaleCrop>
  <HeadingPairs>
    <vt:vector size="6" baseType="variant">
      <vt:variant>
        <vt:lpstr>Theme</vt:lpstr>
      </vt:variant>
      <vt:variant>
        <vt:i4>4</vt:i4>
      </vt:variant>
      <vt:variant>
        <vt:lpstr>Embedded OLE Servers</vt:lpstr>
      </vt:variant>
      <vt:variant>
        <vt:i4>2</vt:i4>
      </vt:variant>
      <vt:variant>
        <vt:lpstr>Slide Titles</vt:lpstr>
      </vt:variant>
      <vt:variant>
        <vt:i4>50</vt:i4>
      </vt:variant>
    </vt:vector>
  </HeadingPairs>
  <TitlesOfParts>
    <vt:vector size="56" baseType="lpstr">
      <vt:lpstr>Grid</vt:lpstr>
      <vt:lpstr>1_Custom Design</vt:lpstr>
      <vt:lpstr>Custom Design</vt:lpstr>
      <vt:lpstr>OSU design1</vt:lpstr>
      <vt:lpstr>Visio</vt:lpstr>
      <vt:lpstr>Equation</vt:lpstr>
      <vt:lpstr>PowerPoint Presentation</vt:lpstr>
      <vt:lpstr>PowerPoint Presentation</vt:lpstr>
      <vt:lpstr>PowerPoint Presentation</vt:lpstr>
      <vt:lpstr>PowerPoint Presentation</vt:lpstr>
      <vt:lpstr>Industry Driven Pecan Research and Extension Priorities   Funded by:  USDA – Specialty Crop Research Initiative - $30,000 Oklahoma Pecan Growers’ Assn. - $1000 Georgia Pecan Growers Assn. - $1000 Texas Pecan Growers Assn. - $1000 New Mexico Pecan Growers Assn. - $1000 Oklahoma Agricultural Experiment Station - $24,000 Samuel Roberts Noble Foundation – Lodging &amp; meeting rooms</vt:lpstr>
      <vt:lpstr>Industry</vt:lpstr>
      <vt:lpstr>Scientists &amp; Extension Specialists</vt:lpstr>
      <vt:lpstr>PowerPoint Presentation</vt:lpstr>
      <vt:lpstr>PowerPoint Presentation</vt:lpstr>
      <vt:lpstr>PowerPoint Presentation</vt:lpstr>
      <vt:lpstr>Microwave Sensing of Pecan Yield</vt:lpstr>
      <vt:lpstr>Microwave sensing of pecan yield</vt:lpstr>
      <vt:lpstr>PowerPoint Presentation</vt:lpstr>
      <vt:lpstr>Partial Least Squares Regression  (PLSR)</vt:lpstr>
      <vt:lpstr>PLSR results – Nut mass measurement in canopy</vt:lpstr>
      <vt:lpstr> </vt:lpstr>
      <vt:lpstr>PowerPoint Presentation</vt:lpstr>
      <vt:lpstr>Wireless Sensor Network</vt:lpstr>
      <vt:lpstr>Developed Image Recognition Algorithms</vt:lpstr>
      <vt:lpstr>Algorithm Testing System</vt:lpstr>
      <vt:lpstr>Imaging Performance</vt:lpstr>
      <vt:lpstr>Imaging Performance</vt:lpstr>
      <vt:lpstr>Next:  Shrink the Sensor</vt:lpstr>
      <vt:lpstr>Current &amp; Future Needs</vt:lpstr>
      <vt:lpstr>Current &amp; Future Work</vt:lpstr>
      <vt:lpstr>PowerPoint Presentation</vt:lpstr>
      <vt:lpstr>Project justification</vt:lpstr>
      <vt:lpstr>Commercial  Crop Sensors</vt:lpstr>
      <vt:lpstr>GreenSeekerTM N-Fertilizer Handheld Optical Sensor</vt:lpstr>
      <vt:lpstr>PowerPoint Presentation</vt:lpstr>
      <vt:lpstr>PowerPoint Presentation</vt:lpstr>
      <vt:lpstr>SPAD  Meter  Data</vt:lpstr>
      <vt:lpstr>PowerPoint Presentation</vt:lpstr>
      <vt:lpstr>Results</vt:lpstr>
      <vt:lpstr>PowerPoint Presentation</vt:lpstr>
      <vt:lpstr>Precision Ag Research at OSU</vt:lpstr>
      <vt:lpstr>NDVI of OSU Experiment Station  1m  Resolution</vt:lpstr>
      <vt:lpstr>False Color (green, red, NIR) Image  &lt; 1 m Resolution - Raw Radiometric Data (Courtesy F. Schiebe,   SST Software)</vt:lpstr>
      <vt:lpstr>PowerPoint Presentation</vt:lpstr>
      <vt:lpstr>Multispectral Remote Sensing for Insect Pest Detection and Monitoring in Agricultural Crops </vt:lpstr>
      <vt:lpstr>PowerPoint Presentation</vt:lpstr>
      <vt:lpstr>PowerPoint Presentation</vt:lpstr>
      <vt:lpstr>NON-CONTACT PREDICTION OF SOIL MOISTURE PROFILES USING  RADIO WAVE REFLECTION</vt:lpstr>
      <vt:lpstr>PowerPoint Presentation</vt:lpstr>
      <vt:lpstr>PowerPoint Presentation</vt:lpstr>
      <vt:lpstr>Electromagnetic propagation at a boundary</vt:lpstr>
      <vt:lpstr>PowerPoint Presentation</vt:lpstr>
      <vt:lpstr>Conclusions</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Michaela A. Muck</dc:creator>
  <cp:lastModifiedBy>Brian Arnall</cp:lastModifiedBy>
  <cp:revision>111</cp:revision>
  <dcterms:created xsi:type="dcterms:W3CDTF">2011-10-10T20:01:58Z</dcterms:created>
  <dcterms:modified xsi:type="dcterms:W3CDTF">2014-02-25T18:11:48Z</dcterms:modified>
</cp:coreProperties>
</file>