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6"/>
  </p:notesMasterIdLst>
  <p:sldIdLst>
    <p:sldId id="317" r:id="rId2"/>
    <p:sldId id="350" r:id="rId3"/>
    <p:sldId id="351" r:id="rId4"/>
    <p:sldId id="354" r:id="rId5"/>
    <p:sldId id="356" r:id="rId6"/>
    <p:sldId id="352" r:id="rId7"/>
    <p:sldId id="355" r:id="rId8"/>
    <p:sldId id="357" r:id="rId9"/>
    <p:sldId id="320" r:id="rId10"/>
    <p:sldId id="353" r:id="rId11"/>
    <p:sldId id="346" r:id="rId12"/>
    <p:sldId id="347" r:id="rId13"/>
    <p:sldId id="358" r:id="rId14"/>
    <p:sldId id="35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A3671AB-6F2E-40CB-8F08-2746414B7B43}">
          <p14:sldIdLst>
            <p14:sldId id="317"/>
            <p14:sldId id="350"/>
            <p14:sldId id="351"/>
            <p14:sldId id="354"/>
            <p14:sldId id="356"/>
            <p14:sldId id="352"/>
            <p14:sldId id="355"/>
            <p14:sldId id="357"/>
          </p14:sldIdLst>
        </p14:section>
        <p14:section name="Untitled Section" id="{F664FA64-F1B3-4BD7-B22A-A72764D30E15}">
          <p14:sldIdLst>
            <p14:sldId id="320"/>
            <p14:sldId id="353"/>
            <p14:sldId id="346"/>
            <p14:sldId id="347"/>
            <p14:sldId id="358"/>
            <p14:sldId id="3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nknown" initials="UN" lastIdx="1" clrIdx="0">
    <p:extLst>
      <p:ext uri="{19B8F6BF-5375-455C-9EA6-DF929625EA0E}">
        <p15:presenceInfo xmlns:p15="http://schemas.microsoft.com/office/powerpoint/2012/main" userId="Unknow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7" autoAdjust="0"/>
    <p:restoredTop sz="94698"/>
  </p:normalViewPr>
  <p:slideViewPr>
    <p:cSldViewPr snapToGrid="0">
      <p:cViewPr varScale="1">
        <p:scale>
          <a:sx n="99" d="100"/>
          <a:sy n="99" d="100"/>
        </p:scale>
        <p:origin x="10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9D2D7-26D1-40FF-9095-ADA11DA111C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060C-BE3C-4FEF-A009-3174CC1E1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6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78ABE3C1-DBE1-495D-B57B-2849774B866A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 descr="http://pss.okstate.edu/pass-logos/PaSSonbottomsmall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28" y="485007"/>
            <a:ext cx="3514763" cy="166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633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2165767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12" y="2351026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20683" y="3921114"/>
            <a:ext cx="6896534" cy="2433121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010" y="2895507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44374" y="2297539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69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869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8933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847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014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156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552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60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1"/>
            <a:ext cx="9161969" cy="978040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5631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753229"/>
            <a:ext cx="1157674" cy="563106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50" name="Picture 2" descr="http://pss.okstate.edu/pass-logos/PaSSonbottomsmall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140" y="6140126"/>
            <a:ext cx="1517585" cy="71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37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30578ACC-22D6-47C1-A373-4FD133E34F3C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81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61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61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235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81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365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16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2538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61295" y="2720340"/>
            <a:ext cx="6894770" cy="7898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Saline and Sodic Soils</a:t>
            </a: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161293" y="3510187"/>
            <a:ext cx="6894772" cy="5749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SOIL 4234 Laboratory No. </a:t>
            </a:r>
            <a:r>
              <a:rPr lang="en-US" sz="2000" smtClean="0"/>
              <a:t>8 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517" y="4281792"/>
            <a:ext cx="3148013" cy="2468891"/>
          </a:xfrm>
          <a:prstGeom prst="rect">
            <a:avLst/>
          </a:prstGeom>
        </p:spPr>
      </p:pic>
      <p:pic>
        <p:nvPicPr>
          <p:cNvPr id="1026" name="Picture 2" descr="Image result for saline and sodic soi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262" y="3510187"/>
            <a:ext cx="3754837" cy="281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880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Verify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1" y="2249788"/>
            <a:ext cx="7750628" cy="2365756"/>
          </a:xfrm>
        </p:spPr>
        <p:txBody>
          <a:bodyPr>
            <a:normAutofit/>
          </a:bodyPr>
          <a:lstStyle/>
          <a:p>
            <a:r>
              <a:rPr lang="en-US" sz="2800" dirty="0"/>
              <a:t>Soil sampling/testing</a:t>
            </a:r>
          </a:p>
          <a:p>
            <a:pPr lvl="1"/>
            <a:r>
              <a:rPr lang="en-US" sz="2400" dirty="0"/>
              <a:t>Sample during a dry period</a:t>
            </a:r>
          </a:p>
          <a:p>
            <a:pPr lvl="1"/>
            <a:r>
              <a:rPr lang="en-US" sz="2400" dirty="0"/>
              <a:t>At least one week from the last rain or irrigation</a:t>
            </a:r>
          </a:p>
          <a:p>
            <a:pPr lvl="1"/>
            <a:r>
              <a:rPr lang="en-US" sz="2400" dirty="0"/>
              <a:t>Top 3”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598" y="3841977"/>
            <a:ext cx="3473545" cy="23712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3106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 noGrp="1"/>
          </p:cNvSpPr>
          <p:nvPr>
            <p:ph type="title"/>
          </p:nvPr>
        </p:nvSpPr>
        <p:spPr>
          <a:xfrm>
            <a:off x="119742" y="745244"/>
            <a:ext cx="758734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Procedure: Electrical Conductivity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86" y="1567543"/>
            <a:ext cx="8577943" cy="5040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6633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 noGrp="1"/>
          </p:cNvSpPr>
          <p:nvPr>
            <p:ph type="title"/>
          </p:nvPr>
        </p:nvSpPr>
        <p:spPr>
          <a:xfrm>
            <a:off x="359229" y="745244"/>
            <a:ext cx="577354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Determination of ESP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20" y="1883229"/>
            <a:ext cx="767715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2292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Saline - Sodic Soils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sodic - saline soils are in part caused by the presence of groundwater close to surface.</a:t>
            </a:r>
          </a:p>
          <a:p>
            <a:r>
              <a:rPr lang="en-US" dirty="0"/>
              <a:t>Salinity and </a:t>
            </a:r>
            <a:r>
              <a:rPr lang="en-US" dirty="0" err="1"/>
              <a:t>sodicity</a:t>
            </a:r>
            <a:r>
              <a:rPr lang="en-US" dirty="0"/>
              <a:t> often can increase due to capillary movement of water, salts and sodium higher in the soil profile. </a:t>
            </a:r>
          </a:p>
          <a:p>
            <a:r>
              <a:rPr lang="en-US" dirty="0"/>
              <a:t>Saline – typically occurs in semi arid, and temperate regions </a:t>
            </a:r>
          </a:p>
          <a:p>
            <a:r>
              <a:rPr lang="en-US" dirty="0"/>
              <a:t>Sodic – Occurs in areas of poor </a:t>
            </a:r>
            <a:r>
              <a:rPr lang="en-US"/>
              <a:t>internal drainage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875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Tiling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272" y="1463562"/>
            <a:ext cx="3504526" cy="156285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Tiling is used to expedite removal of water from the upper soil profile.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786" y="1626034"/>
            <a:ext cx="3896286" cy="2598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9" y="3336121"/>
            <a:ext cx="4859962" cy="343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2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Problem Soils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639" y="2304504"/>
            <a:ext cx="5639296" cy="260088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Acid soils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Saline (salty) soils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Sodic (alkali) soils</a:t>
            </a:r>
          </a:p>
          <a:p>
            <a:pPr lvl="1"/>
            <a:r>
              <a:rPr lang="en-US" sz="2400" dirty="0"/>
              <a:t>Saline-Sodic = formed when sodic become salty</a:t>
            </a:r>
          </a:p>
        </p:txBody>
      </p:sp>
      <p:pic>
        <p:nvPicPr>
          <p:cNvPr id="2050" name="Picture 2" descr="Image result for saline and sodic soi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0" r="60067" b="20080"/>
          <a:stretch/>
        </p:blipFill>
        <p:spPr bwMode="auto">
          <a:xfrm>
            <a:off x="6477260" y="2105004"/>
            <a:ext cx="1901825" cy="348615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094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Saline Soil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097689" y="3800475"/>
            <a:ext cx="1911096" cy="2194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912" t="11081" r="68700" b="7360"/>
          <a:stretch/>
        </p:blipFill>
        <p:spPr>
          <a:xfrm>
            <a:off x="611649" y="3086100"/>
            <a:ext cx="871711" cy="3303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17338" y="1949738"/>
            <a:ext cx="8280891" cy="1136362"/>
          </a:xfrm>
        </p:spPr>
        <p:txBody>
          <a:bodyPr>
            <a:normAutofit/>
          </a:bodyPr>
          <a:lstStyle/>
          <a:p>
            <a:pPr marL="1885950" indent="-1885950">
              <a:buNone/>
            </a:pPr>
            <a:r>
              <a:rPr lang="en-US" b="1" dirty="0">
                <a:solidFill>
                  <a:schemeClr val="bg1"/>
                </a:solidFill>
              </a:rPr>
              <a:t>Saline soil: </a:t>
            </a:r>
            <a:r>
              <a:rPr lang="en-US" dirty="0"/>
              <a:t>is a non-sodic soil containing sufficient soluble salt to adversely affect the growth and development of plants</a:t>
            </a:r>
          </a:p>
        </p:txBody>
      </p:sp>
      <p:pic>
        <p:nvPicPr>
          <p:cNvPr id="9" name="Picture 8"/>
          <p:cNvPicPr>
            <a:picLocks/>
          </p:cNvPicPr>
          <p:nvPr/>
        </p:nvPicPr>
        <p:blipFill rotWithShape="1">
          <a:blip r:embed="rId4"/>
          <a:srcRect l="37093" t="9224" r="3880" b="6038"/>
          <a:stretch/>
        </p:blipFill>
        <p:spPr>
          <a:xfrm>
            <a:off x="3951268" y="3800475"/>
            <a:ext cx="1911096" cy="2194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41489" t="7216" r="9251" b="516"/>
          <a:stretch/>
        </p:blipFill>
        <p:spPr>
          <a:xfrm>
            <a:off x="1806323" y="3800475"/>
            <a:ext cx="1909620" cy="2194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2608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Saline Soil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Soluble salts most commonly present are the chlorides and </a:t>
            </a:r>
            <a:r>
              <a:rPr lang="en-US" dirty="0" err="1"/>
              <a:t>sulphates</a:t>
            </a:r>
            <a:r>
              <a:rPr lang="en-US" dirty="0"/>
              <a:t> of sodium, calcium and magnesium. </a:t>
            </a:r>
          </a:p>
          <a:p>
            <a:r>
              <a:rPr lang="en-US" dirty="0"/>
              <a:t>Soluble carbonates are always absent.</a:t>
            </a:r>
          </a:p>
          <a:p>
            <a:r>
              <a:rPr lang="en-US" dirty="0"/>
              <a:t>Soils are saline when electrical conductivity (EC) is greater than 4,000 </a:t>
            </a:r>
            <a:r>
              <a:rPr lang="en-US" dirty="0" err="1"/>
              <a:t>micrimhos</a:t>
            </a:r>
            <a:r>
              <a:rPr lang="en-US" dirty="0"/>
              <a:t>/cm.</a:t>
            </a:r>
          </a:p>
          <a:p>
            <a:r>
              <a:rPr lang="en-US" dirty="0"/>
              <a:t>Soil with an EC of 4,000 </a:t>
            </a:r>
            <a:r>
              <a:rPr lang="en-US" dirty="0" err="1"/>
              <a:t>micromhos</a:t>
            </a:r>
            <a:r>
              <a:rPr lang="en-US" dirty="0"/>
              <a:t>/cm will contain about </a:t>
            </a:r>
            <a:r>
              <a:rPr lang="en-US" b="1" dirty="0"/>
              <a:t>2600 ppm soluble salts </a:t>
            </a:r>
            <a:r>
              <a:rPr lang="en-US" dirty="0"/>
              <a:t>in the saturated soil solution.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775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Saline Soils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2808" y="2094040"/>
            <a:ext cx="4877690" cy="36432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117" y="2524715"/>
            <a:ext cx="3293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Saline soils often show white-</a:t>
            </a:r>
            <a:r>
              <a:rPr lang="en-US" dirty="0" err="1"/>
              <a:t>ish</a:t>
            </a:r>
            <a:r>
              <a:rPr lang="en-US" dirty="0"/>
              <a:t> crusting. Often little or no plants growing in area. </a:t>
            </a:r>
          </a:p>
        </p:txBody>
      </p:sp>
    </p:spTree>
    <p:extLst>
      <p:ext uri="{BB962C8B-B14F-4D97-AF65-F5344CB8AC3E}">
        <p14:creationId xmlns:p14="http://schemas.microsoft.com/office/powerpoint/2010/main" val="3456597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Sodic Soil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091640" y="3809797"/>
            <a:ext cx="1911096" cy="2194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4680" y="3105536"/>
            <a:ext cx="868680" cy="3300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7338" y="1949738"/>
            <a:ext cx="8555212" cy="1696432"/>
          </a:xfrm>
        </p:spPr>
        <p:txBody>
          <a:bodyPr>
            <a:normAutofit/>
          </a:bodyPr>
          <a:lstStyle/>
          <a:p>
            <a:pPr marL="1885950" indent="-1885950">
              <a:buNone/>
            </a:pPr>
            <a:r>
              <a:rPr lang="en-US" sz="2800" b="1" dirty="0">
                <a:solidFill>
                  <a:schemeClr val="bg1"/>
                </a:solidFill>
              </a:rPr>
              <a:t>Sodic soil: </a:t>
            </a:r>
            <a:r>
              <a:rPr lang="en-US" sz="2800" dirty="0"/>
              <a:t>is a non-saline soil containing sufficient exchangeable sodium (Na) to adversely affect crop production and soil structure</a:t>
            </a: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796918" y="3809797"/>
            <a:ext cx="1911096" cy="2194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950905" y="3809797"/>
            <a:ext cx="1911096" cy="2194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8497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Sodic Soil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6873"/>
            <a:ext cx="5147209" cy="3599316"/>
          </a:xfrm>
        </p:spPr>
        <p:txBody>
          <a:bodyPr/>
          <a:lstStyle/>
          <a:p>
            <a:r>
              <a:rPr lang="en-US" dirty="0"/>
              <a:t>Exchangeable sodium percentage (ESP) greater than 15%.</a:t>
            </a:r>
          </a:p>
          <a:p>
            <a:r>
              <a:rPr lang="en-US" dirty="0"/>
              <a:t>Contains soluble carbonates.</a:t>
            </a:r>
          </a:p>
          <a:p>
            <a:r>
              <a:rPr lang="en-US" dirty="0"/>
              <a:t>EC generally is &lt; 4,000 mhos/cm</a:t>
            </a:r>
          </a:p>
          <a:p>
            <a:r>
              <a:rPr lang="en-US" dirty="0"/>
              <a:t>Soil pH is generally greater than 8.2, </a:t>
            </a:r>
            <a:r>
              <a:rPr lang="en-US" u="sng" dirty="0"/>
              <a:t>But </a:t>
            </a:r>
            <a:r>
              <a:rPr lang="en-US" dirty="0"/>
              <a:t>not all high pH soils are sodic.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381" y="6473628"/>
            <a:ext cx="6303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Abrol et al. (1980) and Bhargava and Abrol (1978)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623" y="2018000"/>
            <a:ext cx="344805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34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Sodic Soil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2336873"/>
            <a:ext cx="3674458" cy="3599316"/>
          </a:xfrm>
        </p:spPr>
        <p:txBody>
          <a:bodyPr>
            <a:normAutofit fontScale="92500"/>
          </a:bodyPr>
          <a:lstStyle/>
          <a:p>
            <a:r>
              <a:rPr lang="en-US" dirty="0"/>
              <a:t>Clay particles are easily dispersed when excessive sodium is adsorbed onto negatively charged clay particles.</a:t>
            </a:r>
          </a:p>
          <a:p>
            <a:r>
              <a:rPr lang="en-US" dirty="0"/>
              <a:t>Once clay particles are dispersed and dry, porosity of soil decreases. Often leading to ponding on the surface.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845" y="1699327"/>
            <a:ext cx="4903775" cy="397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61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518593"/>
              </p:ext>
            </p:extLst>
          </p:nvPr>
        </p:nvGraphicFramePr>
        <p:xfrm>
          <a:off x="209845" y="1507445"/>
          <a:ext cx="8693424" cy="2768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8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8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8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8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88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0333">
                <a:tc>
                  <a:txBody>
                    <a:bodyPr/>
                    <a:lstStyle/>
                    <a:p>
                      <a:r>
                        <a:rPr lang="en-US" sz="2000" b="1" dirty="0"/>
                        <a:t>Criterion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Normal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Saline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Sodic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Saline-Sodic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835">
                <a:tc>
                  <a:txBody>
                    <a:bodyPr/>
                    <a:lstStyle/>
                    <a:p>
                      <a:r>
                        <a:rPr lang="en-US" sz="2000" dirty="0"/>
                        <a:t>pH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&lt;</a:t>
                      </a:r>
                      <a:r>
                        <a:rPr lang="en-US" sz="2000" baseline="0" dirty="0"/>
                        <a:t>8.5*</a:t>
                      </a:r>
                      <a:endParaRPr lang="en-US" sz="2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&lt;8.5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&gt;8.5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&lt;8.5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0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EC (</a:t>
                      </a:r>
                      <a:r>
                        <a:rPr lang="en-US" sz="2000" baseline="0" dirty="0" err="1"/>
                        <a:t>micromhos</a:t>
                      </a:r>
                      <a:r>
                        <a:rPr lang="en-US" sz="2000" baseline="0" dirty="0"/>
                        <a:t>/cm)</a:t>
                      </a:r>
                      <a:endParaRPr lang="en-US" sz="2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&lt;4,000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&gt;4,000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&lt;4,000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&gt;4,000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338">
                <a:tc>
                  <a:txBody>
                    <a:bodyPr/>
                    <a:lstStyle/>
                    <a:p>
                      <a:r>
                        <a:rPr lang="en-US" sz="2000" dirty="0"/>
                        <a:t>ESP (%)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&lt;15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&lt;15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&gt;15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&gt;15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835">
                <a:tc>
                  <a:txBody>
                    <a:bodyPr/>
                    <a:lstStyle/>
                    <a:p>
                      <a:r>
                        <a:rPr lang="en-US" sz="2000" dirty="0"/>
                        <a:t>SAR (</a:t>
                      </a:r>
                      <a:r>
                        <a:rPr lang="en-US" sz="2000" dirty="0" err="1"/>
                        <a:t>mmoles</a:t>
                      </a:r>
                      <a:r>
                        <a:rPr lang="en-US" sz="2000" dirty="0"/>
                        <a:t> L</a:t>
                      </a:r>
                      <a:r>
                        <a:rPr lang="en-US" sz="2000" baseline="30000" dirty="0"/>
                        <a:t>-1</a:t>
                      </a:r>
                      <a:r>
                        <a:rPr lang="en-US" sz="2000" dirty="0"/>
                        <a:t>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&lt;13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&lt;13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&gt;13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&gt;13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09845" y="799514"/>
            <a:ext cx="7209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+mj-lt"/>
                <a:cs typeface="Arial" panose="020B0604020202020204" pitchFamily="34" charset="0"/>
              </a:rPr>
              <a:t>Classification of salt- and sodium-affected soils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31639" y="4716583"/>
            <a:ext cx="6887389" cy="149915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EC – electrical conductivity</a:t>
            </a:r>
          </a:p>
          <a:p>
            <a:pPr>
              <a:spcBef>
                <a:spcPts val="0"/>
              </a:spcBef>
            </a:pPr>
            <a:r>
              <a:rPr lang="en-US" dirty="0"/>
              <a:t>ESP – exchangeable sodium percentage</a:t>
            </a:r>
          </a:p>
          <a:p>
            <a:pPr>
              <a:spcBef>
                <a:spcPts val="0"/>
              </a:spcBef>
            </a:pPr>
            <a:r>
              <a:rPr lang="en-US" dirty="0"/>
              <a:t>SAR – sodium adsorption ratio</a:t>
            </a:r>
          </a:p>
          <a:p>
            <a:pPr>
              <a:spcBef>
                <a:spcPts val="0"/>
              </a:spcBef>
            </a:pPr>
            <a:r>
              <a:rPr lang="en-US" dirty="0"/>
              <a:t>* pH= 6.5 – 7.2</a:t>
            </a:r>
          </a:p>
        </p:txBody>
      </p:sp>
    </p:spTree>
    <p:extLst>
      <p:ext uri="{BB962C8B-B14F-4D97-AF65-F5344CB8AC3E}">
        <p14:creationId xmlns:p14="http://schemas.microsoft.com/office/powerpoint/2010/main" val="9251933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7790</TotalTime>
  <Words>432</Words>
  <Application>Microsoft Office PowerPoint</Application>
  <PresentationFormat>On-screen Show (4:3)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Trebuchet MS</vt:lpstr>
      <vt:lpstr>Berlin</vt:lpstr>
      <vt:lpstr>PowerPoint Presentation</vt:lpstr>
      <vt:lpstr>Problem Soils</vt:lpstr>
      <vt:lpstr>Saline Soil</vt:lpstr>
      <vt:lpstr>Saline Soil</vt:lpstr>
      <vt:lpstr>Saline Soils</vt:lpstr>
      <vt:lpstr>Sodic Soil</vt:lpstr>
      <vt:lpstr>Sodic Soil</vt:lpstr>
      <vt:lpstr>Sodic Soil</vt:lpstr>
      <vt:lpstr> </vt:lpstr>
      <vt:lpstr>Verify problem</vt:lpstr>
      <vt:lpstr>Procedure: Electrical Conductivity </vt:lpstr>
      <vt:lpstr>Determination of ESP</vt:lpstr>
      <vt:lpstr>Saline - Sodic Soils</vt:lpstr>
      <vt:lpstr>Tiling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 Nutrient Management SOIL 4234</dc:title>
  <dc:creator>Unknown</dc:creator>
  <cp:lastModifiedBy>Michaela Smith</cp:lastModifiedBy>
  <cp:revision>174</cp:revision>
  <dcterms:created xsi:type="dcterms:W3CDTF">2016-08-12T16:35:55Z</dcterms:created>
  <dcterms:modified xsi:type="dcterms:W3CDTF">2020-10-07T15:03:48Z</dcterms:modified>
</cp:coreProperties>
</file>