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56" r:id="rId2"/>
    <p:sldId id="257" r:id="rId3"/>
    <p:sldId id="258" r:id="rId4"/>
    <p:sldId id="263" r:id="rId5"/>
    <p:sldId id="264" r:id="rId6"/>
    <p:sldId id="259" r:id="rId7"/>
    <p:sldId id="260" r:id="rId8"/>
    <p:sldId id="262" r:id="rId9"/>
    <p:sldId id="294" r:id="rId10"/>
    <p:sldId id="261" r:id="rId11"/>
    <p:sldId id="267" r:id="rId12"/>
    <p:sldId id="268" r:id="rId13"/>
    <p:sldId id="286" r:id="rId14"/>
    <p:sldId id="287" r:id="rId15"/>
    <p:sldId id="288" r:id="rId16"/>
    <p:sldId id="273" r:id="rId17"/>
    <p:sldId id="265" r:id="rId18"/>
    <p:sldId id="266" r:id="rId19"/>
    <p:sldId id="289" r:id="rId20"/>
    <p:sldId id="290" r:id="rId21"/>
    <p:sldId id="270" r:id="rId22"/>
    <p:sldId id="274" r:id="rId23"/>
    <p:sldId id="291" r:id="rId24"/>
    <p:sldId id="275" r:id="rId25"/>
    <p:sldId id="292" r:id="rId26"/>
    <p:sldId id="293" r:id="rId27"/>
    <p:sldId id="276" r:id="rId28"/>
    <p:sldId id="277" r:id="rId29"/>
    <p:sldId id="278" r:id="rId30"/>
    <p:sldId id="279" r:id="rId31"/>
    <p:sldId id="280" r:id="rId32"/>
    <p:sldId id="281" r:id="rId33"/>
    <p:sldId id="282" r:id="rId34"/>
    <p:sldId id="283" r:id="rId35"/>
    <p:sldId id="285"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34" autoAdjust="0"/>
    <p:restoredTop sz="94660"/>
  </p:normalViewPr>
  <p:slideViewPr>
    <p:cSldViewPr>
      <p:cViewPr>
        <p:scale>
          <a:sx n="125" d="100"/>
          <a:sy n="125" d="100"/>
        </p:scale>
        <p:origin x="582" y="-54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oleObject" Target="file:///D:\Morocco\E502_18.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466370710272421"/>
          <c:y val="2.8252405949256341E-2"/>
          <c:w val="0.8025417842463477"/>
          <c:h val="0.77267308394168144"/>
        </c:manualLayout>
      </c:layout>
      <c:scatterChart>
        <c:scatterStyle val="lineMarker"/>
        <c:varyColors val="0"/>
        <c:ser>
          <c:idx val="2"/>
          <c:order val="0"/>
          <c:tx>
            <c:strRef>
              <c:f>SBNRC_validation!$Z$6</c:f>
              <c:strCache>
                <c:ptCount val="1"/>
                <c:pt idx="0">
                  <c:v>Max Yield</c:v>
                </c:pt>
              </c:strCache>
            </c:strRef>
          </c:tx>
          <c:spPr>
            <a:ln w="47625">
              <a:noFill/>
            </a:ln>
          </c:spPr>
          <c:xVal>
            <c:numRef>
              <c:f>SBNRC_validation!$T$38:$T$57</c:f>
              <c:numCache>
                <c:formatCode>General</c:formatCode>
                <c:ptCount val="20"/>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numCache>
            </c:numRef>
          </c:xVal>
          <c:yVal>
            <c:numRef>
              <c:f>SBNRC_validation!$Z$38:$Z$57</c:f>
              <c:numCache>
                <c:formatCode>0.00</c:formatCode>
                <c:ptCount val="20"/>
                <c:pt idx="0">
                  <c:v>47.479795299999999</c:v>
                </c:pt>
                <c:pt idx="1">
                  <c:v>47.880290199999997</c:v>
                </c:pt>
                <c:pt idx="2">
                  <c:v>25.700200800000001</c:v>
                </c:pt>
                <c:pt idx="3">
                  <c:v>42.549199899999998</c:v>
                </c:pt>
                <c:pt idx="4">
                  <c:v>89.228277399999996</c:v>
                </c:pt>
                <c:pt idx="5">
                  <c:v>56.225343000000002</c:v>
                </c:pt>
                <c:pt idx="6">
                  <c:v>38.795962899999999</c:v>
                </c:pt>
                <c:pt idx="7">
                  <c:v>40.2958772</c:v>
                </c:pt>
                <c:pt idx="8">
                  <c:v>42.35</c:v>
                </c:pt>
                <c:pt idx="9">
                  <c:v>86.805154099999996</c:v>
                </c:pt>
                <c:pt idx="10">
                  <c:v>57.272500000000001</c:v>
                </c:pt>
                <c:pt idx="11">
                  <c:v>28.530276300000001</c:v>
                </c:pt>
                <c:pt idx="12">
                  <c:v>40.442500000000003</c:v>
                </c:pt>
                <c:pt idx="13">
                  <c:v>60.65</c:v>
                </c:pt>
                <c:pt idx="14">
                  <c:v>38.100177600000002</c:v>
                </c:pt>
                <c:pt idx="15">
                  <c:v>27.2862735</c:v>
                </c:pt>
                <c:pt idx="16">
                  <c:v>43.24</c:v>
                </c:pt>
                <c:pt idx="17" formatCode="General">
                  <c:v>75.23</c:v>
                </c:pt>
                <c:pt idx="18" formatCode="General">
                  <c:v>71.34</c:v>
                </c:pt>
                <c:pt idx="19" formatCode="General">
                  <c:v>30.28</c:v>
                </c:pt>
              </c:numCache>
            </c:numRef>
          </c:yVal>
          <c:smooth val="0"/>
          <c:extLst>
            <c:ext xmlns:c16="http://schemas.microsoft.com/office/drawing/2014/chart" uri="{C3380CC4-5D6E-409C-BE32-E72D297353CC}">
              <c16:uniqueId val="{00000000-FD95-48FE-B96D-870B53426CE6}"/>
            </c:ext>
          </c:extLst>
        </c:ser>
        <c:ser>
          <c:idx val="1"/>
          <c:order val="1"/>
          <c:tx>
            <c:strRef>
              <c:f>SBNRC_validation!$U$8</c:f>
              <c:strCache>
                <c:ptCount val="1"/>
                <c:pt idx="0">
                  <c:v>Pred. Yield</c:v>
                </c:pt>
              </c:strCache>
            </c:strRef>
          </c:tx>
          <c:spPr>
            <a:ln w="47625">
              <a:noFill/>
            </a:ln>
          </c:spPr>
          <c:xVal>
            <c:numRef>
              <c:f>SBNRC_validation!$T$38:$T$57</c:f>
              <c:numCache>
                <c:formatCode>General</c:formatCode>
                <c:ptCount val="20"/>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numCache>
            </c:numRef>
          </c:xVal>
          <c:yVal>
            <c:numRef>
              <c:f>SBNRC_validation!$U$38:$U$57</c:f>
              <c:numCache>
                <c:formatCode>0.0</c:formatCode>
                <c:ptCount val="20"/>
                <c:pt idx="0">
                  <c:v>68.42</c:v>
                </c:pt>
                <c:pt idx="1">
                  <c:v>55.518749999999997</c:v>
                </c:pt>
                <c:pt idx="2">
                  <c:v>51.477678571428569</c:v>
                </c:pt>
                <c:pt idx="3">
                  <c:v>55.268749999999997</c:v>
                </c:pt>
                <c:pt idx="4">
                  <c:v>91.871279761904759</c:v>
                </c:pt>
                <c:pt idx="5">
                  <c:v>43.772470238095231</c:v>
                </c:pt>
                <c:pt idx="6">
                  <c:v>53.04285714285713</c:v>
                </c:pt>
                <c:pt idx="7">
                  <c:v>42.739583333333336</c:v>
                </c:pt>
                <c:pt idx="8">
                  <c:v>55.483326724632278</c:v>
                </c:pt>
                <c:pt idx="9">
                  <c:v>90.027100118205396</c:v>
                </c:pt>
                <c:pt idx="10">
                  <c:v>49.3</c:v>
                </c:pt>
                <c:pt idx="11">
                  <c:v>70.5</c:v>
                </c:pt>
                <c:pt idx="12">
                  <c:v>76.8</c:v>
                </c:pt>
                <c:pt idx="13">
                  <c:v>53.9</c:v>
                </c:pt>
                <c:pt idx="14">
                  <c:v>25.092081817739999</c:v>
                </c:pt>
                <c:pt idx="15">
                  <c:v>27.7</c:v>
                </c:pt>
                <c:pt idx="16" formatCode="General">
                  <c:v>39.4</c:v>
                </c:pt>
                <c:pt idx="17" formatCode="General">
                  <c:v>55.5</c:v>
                </c:pt>
                <c:pt idx="18" formatCode="General">
                  <c:v>36.5</c:v>
                </c:pt>
                <c:pt idx="19" formatCode="General">
                  <c:v>34.1</c:v>
                </c:pt>
              </c:numCache>
            </c:numRef>
          </c:yVal>
          <c:smooth val="0"/>
          <c:extLst>
            <c:ext xmlns:c16="http://schemas.microsoft.com/office/drawing/2014/chart" uri="{C3380CC4-5D6E-409C-BE32-E72D297353CC}">
              <c16:uniqueId val="{00000001-FD95-48FE-B96D-870B53426CE6}"/>
            </c:ext>
          </c:extLst>
        </c:ser>
        <c:dLbls>
          <c:showLegendKey val="0"/>
          <c:showVal val="0"/>
          <c:showCatName val="0"/>
          <c:showSerName val="0"/>
          <c:showPercent val="0"/>
          <c:showBubbleSize val="0"/>
        </c:dLbls>
        <c:axId val="292806944"/>
        <c:axId val="292807336"/>
      </c:scatterChart>
      <c:valAx>
        <c:axId val="292806944"/>
        <c:scaling>
          <c:orientation val="minMax"/>
          <c:max val="2018"/>
          <c:min val="1998"/>
        </c:scaling>
        <c:delete val="0"/>
        <c:axPos val="b"/>
        <c:title>
          <c:tx>
            <c:rich>
              <a:bodyPr/>
              <a:lstStyle/>
              <a:p>
                <a:pPr>
                  <a:defRPr/>
                </a:pPr>
                <a:r>
                  <a:rPr lang="en-US"/>
                  <a:t>Year</a:t>
                </a:r>
              </a:p>
            </c:rich>
          </c:tx>
          <c:layout/>
          <c:overlay val="0"/>
        </c:title>
        <c:numFmt formatCode="General" sourceLinked="1"/>
        <c:majorTickMark val="out"/>
        <c:minorTickMark val="none"/>
        <c:tickLblPos val="nextTo"/>
        <c:txPr>
          <a:bodyPr rot="0" vert="horz"/>
          <a:lstStyle/>
          <a:p>
            <a:pPr>
              <a:defRPr/>
            </a:pPr>
            <a:endParaRPr lang="en-US"/>
          </a:p>
        </c:txPr>
        <c:crossAx val="292807336"/>
        <c:crosses val="autoZero"/>
        <c:crossBetween val="midCat"/>
      </c:valAx>
      <c:valAx>
        <c:axId val="292807336"/>
        <c:scaling>
          <c:orientation val="minMax"/>
        </c:scaling>
        <c:delete val="0"/>
        <c:axPos val="l"/>
        <c:title>
          <c:tx>
            <c:rich>
              <a:bodyPr/>
              <a:lstStyle/>
              <a:p>
                <a:pPr>
                  <a:defRPr/>
                </a:pPr>
                <a:r>
                  <a:rPr lang="en-US" dirty="0" smtClean="0"/>
                  <a:t>Yield</a:t>
                </a:r>
                <a:r>
                  <a:rPr lang="en-US" baseline="0" dirty="0" smtClean="0"/>
                  <a:t> (Bushel per acre)</a:t>
                </a:r>
                <a:endParaRPr lang="en-US" dirty="0"/>
              </a:p>
            </c:rich>
          </c:tx>
          <c:layout/>
          <c:overlay val="0"/>
        </c:title>
        <c:numFmt formatCode="0" sourceLinked="0"/>
        <c:majorTickMark val="out"/>
        <c:minorTickMark val="none"/>
        <c:tickLblPos val="nextTo"/>
        <c:txPr>
          <a:bodyPr rot="0" vert="horz"/>
          <a:lstStyle/>
          <a:p>
            <a:pPr>
              <a:defRPr/>
            </a:pPr>
            <a:endParaRPr lang="en-US"/>
          </a:p>
        </c:txPr>
        <c:crossAx val="292806944"/>
        <c:crosses val="autoZero"/>
        <c:crossBetween val="midCat"/>
        <c:majorUnit val="20"/>
      </c:valAx>
      <c:spPr>
        <a:noFill/>
        <a:ln w="25400">
          <a:noFill/>
        </a:ln>
      </c:spPr>
    </c:plotArea>
    <c:legend>
      <c:legendPos val="r"/>
      <c:layout>
        <c:manualLayout>
          <c:xMode val="edge"/>
          <c:yMode val="edge"/>
          <c:x val="0.74302633508464422"/>
          <c:y val="1.7207275927184197E-3"/>
          <c:w val="0.25473936441080852"/>
          <c:h val="0.17669190059393483"/>
        </c:manualLayout>
      </c:layout>
      <c:overlay val="0"/>
    </c:legend>
    <c:plotVisOnly val="1"/>
    <c:dispBlanksAs val="gap"/>
    <c:showDLblsOverMax val="0"/>
  </c:chart>
  <c:txPr>
    <a:bodyPr/>
    <a:lstStyle/>
    <a:p>
      <a:pPr>
        <a:defRPr sz="1600" b="1" i="0" u="none" strike="noStrike" baseline="0">
          <a:solidFill>
            <a:srgbClr val="000000"/>
          </a:solidFill>
          <a:latin typeface="Calibri"/>
          <a:ea typeface="Calibri"/>
          <a:cs typeface="Calibri"/>
        </a:defRPr>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ADCE0D-8309-4A3F-BD61-F78B82C46D86}" type="datetimeFigureOut">
              <a:rPr lang="en-US" smtClean="0"/>
              <a:t>11/5/2020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E8E3C1-6D18-4375-9BFF-A589CE76E8C3}" type="slidenum">
              <a:rPr lang="en-US" smtClean="0"/>
              <a:t>‹#›</a:t>
            </a:fld>
            <a:endParaRPr lang="en-US"/>
          </a:p>
        </p:txBody>
      </p:sp>
    </p:spTree>
    <p:extLst>
      <p:ext uri="{BB962C8B-B14F-4D97-AF65-F5344CB8AC3E}">
        <p14:creationId xmlns:p14="http://schemas.microsoft.com/office/powerpoint/2010/main" val="4258681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small stack</a:t>
            </a:r>
            <a:r>
              <a:rPr lang="en-US" baseline="0" dirty="0" smtClean="0"/>
              <a:t> holders the N-rich in 3</a:t>
            </a:r>
            <a:r>
              <a:rPr lang="en-US" baseline="30000" dirty="0" smtClean="0"/>
              <a:t>rd</a:t>
            </a:r>
            <a:r>
              <a:rPr lang="en-US" baseline="0" dirty="0" smtClean="0"/>
              <a:t> work can be area of 1 meter by 1 meter in the middle of their field. </a:t>
            </a:r>
            <a:endParaRPr lang="en-US" dirty="0"/>
          </a:p>
        </p:txBody>
      </p:sp>
      <p:sp>
        <p:nvSpPr>
          <p:cNvPr id="4" name="Slide Number Placeholder 3"/>
          <p:cNvSpPr>
            <a:spLocks noGrp="1"/>
          </p:cNvSpPr>
          <p:nvPr>
            <p:ph type="sldNum" sz="quarter" idx="10"/>
          </p:nvPr>
        </p:nvSpPr>
        <p:spPr/>
        <p:txBody>
          <a:bodyPr/>
          <a:lstStyle/>
          <a:p>
            <a:fld id="{93405394-DAE1-49E6-A9FA-0D753FE73B2C}" type="slidenum">
              <a:rPr lang="en-US" smtClean="0"/>
              <a:pPr/>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txBox="1">
            <a:spLocks noGrp="1" noChangeArrowheads="1"/>
          </p:cNvSpPr>
          <p:nvPr/>
        </p:nvSpPr>
        <p:spPr bwMode="auto">
          <a:xfrm>
            <a:off x="3884613" y="8685214"/>
            <a:ext cx="2971800" cy="457200"/>
          </a:xfrm>
          <a:prstGeom prst="rect">
            <a:avLst/>
          </a:prstGeom>
          <a:noFill/>
          <a:ln w="9525">
            <a:noFill/>
            <a:miter lim="800000"/>
            <a:headEnd/>
            <a:tailEnd/>
          </a:ln>
        </p:spPr>
        <p:txBody>
          <a:bodyPr lIns="91431" tIns="45716" rIns="91431" bIns="45716" anchor="b"/>
          <a:lstStyle/>
          <a:p>
            <a:pPr algn="r" eaLnBrk="1" hangingPunct="1">
              <a:lnSpc>
                <a:spcPct val="100000"/>
              </a:lnSpc>
              <a:spcBef>
                <a:spcPct val="0"/>
              </a:spcBef>
              <a:buFontTx/>
              <a:buNone/>
            </a:pPr>
            <a:fld id="{14BD053A-AD04-4806-A16C-801D2A92054A}" type="slidenum">
              <a:rPr lang="en-US" sz="1200">
                <a:latin typeface="Calibri" pitchFamily="34" charset="0"/>
              </a:rPr>
              <a:pPr algn="r" eaLnBrk="1" hangingPunct="1">
                <a:lnSpc>
                  <a:spcPct val="100000"/>
                </a:lnSpc>
                <a:spcBef>
                  <a:spcPct val="0"/>
                </a:spcBef>
                <a:buFontTx/>
                <a:buNone/>
              </a:pPr>
              <a:t>21</a:t>
            </a:fld>
            <a:endParaRPr lang="en-US" sz="1200" dirty="0">
              <a:latin typeface="Calibri" pitchFamily="34" charset="0"/>
            </a:endParaRPr>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p:spPr>
        <p:txBody>
          <a:bodyPr/>
          <a:lstStyle/>
          <a:p>
            <a:pPr>
              <a:spcBef>
                <a:spcPct val="0"/>
              </a:spcBef>
            </a:pPr>
            <a:r>
              <a:rPr lang="en-US" smtClean="0">
                <a:latin typeface="Arial" pitchFamily="34" charset="0"/>
              </a:rPr>
              <a:t>Yield Prediction, response Index, and the Greenseeker are all brought together for world to see at NUE.OKSTATE.EDU.</a:t>
            </a:r>
            <a:br>
              <a:rPr lang="en-US" smtClean="0">
                <a:latin typeface="Arial" pitchFamily="34" charset="0"/>
              </a:rPr>
            </a:br>
            <a:r>
              <a:rPr lang="en-US" smtClean="0">
                <a:latin typeface="Arial" pitchFamily="34" charset="0"/>
              </a:rPr>
              <a:t>Countries listed our those who have adopted the technologies developed in Oklahoma.</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txBox="1">
            <a:spLocks noGrp="1" noChangeArrowheads="1"/>
          </p:cNvSpPr>
          <p:nvPr/>
        </p:nvSpPr>
        <p:spPr bwMode="auto">
          <a:xfrm>
            <a:off x="3884613" y="8685214"/>
            <a:ext cx="2971800" cy="457200"/>
          </a:xfrm>
          <a:prstGeom prst="rect">
            <a:avLst/>
          </a:prstGeom>
          <a:noFill/>
          <a:ln w="9525">
            <a:noFill/>
            <a:miter lim="800000"/>
            <a:headEnd/>
            <a:tailEnd/>
          </a:ln>
        </p:spPr>
        <p:txBody>
          <a:bodyPr lIns="91431" tIns="45716" rIns="91431" bIns="45716" anchor="b"/>
          <a:lstStyle/>
          <a:p>
            <a:pPr algn="r" eaLnBrk="1" hangingPunct="1">
              <a:lnSpc>
                <a:spcPct val="100000"/>
              </a:lnSpc>
              <a:spcBef>
                <a:spcPct val="0"/>
              </a:spcBef>
              <a:buFontTx/>
              <a:buNone/>
            </a:pPr>
            <a:fld id="{31C0E398-8A97-4736-8464-87FAE03B844F}" type="slidenum">
              <a:rPr lang="en-US" sz="1200">
                <a:latin typeface="Calibri" pitchFamily="34" charset="0"/>
              </a:rPr>
              <a:pPr algn="r" eaLnBrk="1" hangingPunct="1">
                <a:lnSpc>
                  <a:spcPct val="100000"/>
                </a:lnSpc>
                <a:spcBef>
                  <a:spcPct val="0"/>
                </a:spcBef>
                <a:buFontTx/>
                <a:buNone/>
              </a:pPr>
              <a:t>22</a:t>
            </a:fld>
            <a:endParaRPr lang="en-US" sz="1200" dirty="0">
              <a:latin typeface="Calibri" pitchFamily="34" charset="0"/>
            </a:endParaRPr>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a:spcBef>
                <a:spcPct val="0"/>
              </a:spcBef>
            </a:pPr>
            <a:r>
              <a:rPr lang="en-US" smtClean="0">
                <a:latin typeface="Arial" pitchFamily="34" charset="0"/>
              </a:rPr>
              <a:t>Online Calculator.</a:t>
            </a:r>
            <a:br>
              <a:rPr lang="en-US" smtClean="0">
                <a:latin typeface="Arial" pitchFamily="34" charset="0"/>
              </a:rPr>
            </a:br>
            <a:r>
              <a:rPr lang="en-US" smtClean="0">
                <a:latin typeface="Arial" pitchFamily="34" charset="0"/>
              </a:rPr>
              <a:t>You input planting data, or numbers of days from planting.  NDVI of reference and NDVI of farmer practice plus some Econ. (Grain and Fert Price)</a:t>
            </a:r>
            <a:br>
              <a:rPr lang="en-US" smtClean="0">
                <a:latin typeface="Arial" pitchFamily="34" charset="0"/>
              </a:rPr>
            </a:br>
            <a:r>
              <a:rPr lang="en-US" smtClean="0">
                <a:latin typeface="Arial" pitchFamily="34" charset="0"/>
              </a:rPr>
              <a:t>Output is RI, Potential Yield without Fert., Potential Yield with Fert.  N rate recommendation, Gross $ with and w/o fert.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a:noFill/>
          <a:ln/>
        </p:spPr>
        <p:txBody>
          <a:bodyPr/>
          <a:lstStyle/>
          <a:p>
            <a:r>
              <a:rPr lang="en-US" smtClean="0">
                <a:latin typeface="Arial" pitchFamily="34" charset="0"/>
              </a:rPr>
              <a:t>Changing the Fertilizer rate on the go works because the Sensor can “talk” to the applicator.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EC67981-029A-4675-87AC-498302F6319A}" type="slidenum">
              <a:rPr lang="en-US" smtClean="0"/>
              <a:pPr/>
              <a:t>30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Rot="1" noChangeAspect="1" noChangeArrowheads="1" noTextEdit="1"/>
          </p:cNvSpPr>
          <p:nvPr>
            <p:ph type="sldImg"/>
          </p:nvPr>
        </p:nvSpPr>
        <p:spPr>
          <a:xfrm>
            <a:off x="1146175" y="687388"/>
            <a:ext cx="4570413" cy="3427412"/>
          </a:xfrm>
          <a:ln/>
        </p:spPr>
      </p:sp>
      <p:sp>
        <p:nvSpPr>
          <p:cNvPr id="333827" name="Rectangle 3"/>
          <p:cNvSpPr>
            <a:spLocks noGrp="1" noChangeArrowheads="1"/>
          </p:cNvSpPr>
          <p:nvPr>
            <p:ph type="body" idx="1"/>
          </p:nvPr>
        </p:nvSpPr>
        <p:spPr>
          <a:xfrm>
            <a:off x="685800" y="4343401"/>
            <a:ext cx="5486400" cy="4113213"/>
          </a:xfrm>
          <a:noFill/>
          <a:ln/>
        </p:spPr>
        <p:txBody>
          <a:bodyPr lIns="90050" tIns="45025" rIns="90050" bIns="45025"/>
          <a:lstStyle/>
          <a:p>
            <a:r>
              <a:rPr lang="en-US" smtClean="0">
                <a:latin typeface="Arial" pitchFamily="34" charset="0"/>
              </a:rPr>
              <a:t>Technology currently available to the producer. </a:t>
            </a:r>
            <a:br>
              <a:rPr lang="en-US" smtClean="0">
                <a:latin typeface="Arial" pitchFamily="34" charset="0"/>
              </a:rPr>
            </a:br>
            <a:r>
              <a:rPr lang="en-US" smtClean="0">
                <a:latin typeface="Arial" pitchFamily="34" charset="0"/>
              </a:rPr>
              <a:t>Applies the same rate across the boom, and rate changes every second.  Treatment area Approx. 8ft x boom width.</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xfrm>
            <a:off x="914401" y="4343400"/>
            <a:ext cx="5029200" cy="4114800"/>
          </a:xfrm>
          <a:noFill/>
          <a:ln/>
        </p:spPr>
        <p:txBody>
          <a:bodyPr/>
          <a:lstStyle/>
          <a:p>
            <a:r>
              <a:rPr lang="en-US" smtClean="0">
                <a:latin typeface="Arial" pitchFamily="34" charset="0"/>
              </a:rPr>
              <a:t>Clarifying the standard GreenSeeker commercial nitrogen recommendation.</a:t>
            </a:r>
          </a:p>
          <a:p>
            <a:endParaRPr lang="en-US" smtClean="0">
              <a:latin typeface="Arial" pitchFamily="34" charset="0"/>
            </a:endParaRPr>
          </a:p>
          <a:p>
            <a:r>
              <a:rPr lang="en-US" smtClean="0">
                <a:latin typeface="Arial" pitchFamily="34" charset="0"/>
              </a:rPr>
              <a:t>NRS makes good sense even without GreenSeeker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4613" y="8685214"/>
            <a:ext cx="2971800" cy="457200"/>
          </a:xfrm>
          <a:prstGeom prst="rect">
            <a:avLst/>
          </a:prstGeom>
          <a:noFill/>
          <a:ln w="9525">
            <a:noFill/>
            <a:miter lim="800000"/>
            <a:headEnd/>
            <a:tailEnd/>
          </a:ln>
        </p:spPr>
        <p:txBody>
          <a:bodyPr lIns="91431" tIns="45716" rIns="91431" bIns="45716" anchor="b"/>
          <a:lstStyle/>
          <a:p>
            <a:pPr algn="r" eaLnBrk="1" hangingPunct="1">
              <a:lnSpc>
                <a:spcPct val="100000"/>
              </a:lnSpc>
              <a:spcBef>
                <a:spcPct val="0"/>
              </a:spcBef>
              <a:buFontTx/>
              <a:buNone/>
            </a:pPr>
            <a:fld id="{FE334717-2698-4F4D-A3D2-615F119D724E}" type="slidenum">
              <a:rPr lang="en-US" sz="1200">
                <a:latin typeface="Calibri" pitchFamily="34" charset="0"/>
              </a:rPr>
              <a:pPr algn="r" eaLnBrk="1" hangingPunct="1">
                <a:lnSpc>
                  <a:spcPct val="100000"/>
                </a:lnSpc>
                <a:spcBef>
                  <a:spcPct val="0"/>
                </a:spcBef>
                <a:buFontTx/>
                <a:buNone/>
              </a:pPr>
              <a:t>35</a:t>
            </a:fld>
            <a:endParaRPr lang="en-US" sz="1200" dirty="0">
              <a:latin typeface="Calibri" pitchFamily="34"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a:spcBef>
                <a:spcPct val="0"/>
              </a:spcBef>
            </a:pPr>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a:noFill/>
          <a:ln/>
        </p:spPr>
        <p:txBody>
          <a:bodyPr/>
          <a:lstStyle/>
          <a:p>
            <a:r>
              <a:rPr lang="en-US" smtClean="0">
                <a:latin typeface="Arial" pitchFamily="34" charset="0"/>
              </a:rPr>
              <a:t>In response years the N-Rich strip is EASY to find.  This one is Screaming FEED ME!!!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p:spPr>
        <p:txBody>
          <a:bodyPr/>
          <a:lstStyle/>
          <a:p>
            <a:pPr>
              <a:spcBef>
                <a:spcPct val="0"/>
              </a:spcBef>
            </a:pPr>
            <a:r>
              <a:rPr lang="en-US" smtClean="0">
                <a:latin typeface="Arial" pitchFamily="34" charset="0"/>
              </a:rPr>
              <a:t>But in other years the N-Rich strip will never show it.  More N is NOT needed. </a:t>
            </a:r>
          </a:p>
        </p:txBody>
      </p:sp>
      <p:sp>
        <p:nvSpPr>
          <p:cNvPr id="20582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lnSpc>
                <a:spcPct val="100000"/>
              </a:lnSpc>
              <a:spcBef>
                <a:spcPct val="0"/>
              </a:spcBef>
              <a:buFontTx/>
              <a:buNone/>
            </a:pPr>
            <a:fld id="{80509269-36D4-4FAA-9EDC-7A2FFFEC8A4C}" type="slidenum">
              <a:rPr lang="en-US" sz="1200">
                <a:latin typeface="Calibri" pitchFamily="34" charset="0"/>
              </a:rPr>
              <a:pPr algn="r" eaLnBrk="1" hangingPunct="1">
                <a:lnSpc>
                  <a:spcPct val="100000"/>
                </a:lnSpc>
                <a:spcBef>
                  <a:spcPct val="0"/>
                </a:spcBef>
                <a:buFontTx/>
                <a:buNone/>
              </a:pPr>
              <a:t>7</a:t>
            </a:fld>
            <a:endParaRPr lang="en-US" sz="120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Shows the many evolution</a:t>
            </a:r>
            <a:r>
              <a:rPr lang="en-US" baseline="0" dirty="0" smtClean="0"/>
              <a:t>s of our multi rate strips.  Now only the changing rate across a boom is used.  But in 3</a:t>
            </a:r>
            <a:r>
              <a:rPr lang="en-US" baseline="30000" dirty="0" smtClean="0"/>
              <a:t>rd</a:t>
            </a:r>
            <a:r>
              <a:rPr lang="en-US" baseline="0" dirty="0" smtClean="0"/>
              <a:t> world a producer can but out multiple rates by hand to have his/her very own N rate experiment to determine optimum rate. </a:t>
            </a:r>
            <a:endParaRPr lang="en-US" dirty="0"/>
          </a:p>
        </p:txBody>
      </p:sp>
      <p:sp>
        <p:nvSpPr>
          <p:cNvPr id="4" name="Slide Number Placeholder 3"/>
          <p:cNvSpPr>
            <a:spLocks noGrp="1"/>
          </p:cNvSpPr>
          <p:nvPr>
            <p:ph type="sldNum" sz="quarter" idx="10"/>
          </p:nvPr>
        </p:nvSpPr>
        <p:spPr/>
        <p:txBody>
          <a:bodyPr/>
          <a:lstStyle/>
          <a:p>
            <a:fld id="{F55EB86C-5AED-401A-A107-AB523A6E1646}" type="slidenum">
              <a:rPr lang="en-US" smtClean="0"/>
              <a:pPr/>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txBox="1">
            <a:spLocks noGrp="1" noChangeArrowheads="1"/>
          </p:cNvSpPr>
          <p:nvPr/>
        </p:nvSpPr>
        <p:spPr bwMode="auto">
          <a:xfrm>
            <a:off x="3886201" y="8686800"/>
            <a:ext cx="2971800" cy="457200"/>
          </a:xfrm>
          <a:prstGeom prst="rect">
            <a:avLst/>
          </a:prstGeom>
          <a:noFill/>
          <a:ln w="9525">
            <a:noFill/>
            <a:miter lim="800000"/>
            <a:headEnd/>
            <a:tailEnd/>
          </a:ln>
        </p:spPr>
        <p:txBody>
          <a:bodyPr lIns="91431" tIns="45716" rIns="91431" bIns="45716" anchor="b"/>
          <a:lstStyle/>
          <a:p>
            <a:pPr algn="r">
              <a:lnSpc>
                <a:spcPct val="100000"/>
              </a:lnSpc>
              <a:spcBef>
                <a:spcPct val="0"/>
              </a:spcBef>
              <a:buFontTx/>
              <a:buNone/>
            </a:pPr>
            <a:fld id="{5356E750-ECD3-468A-8A0B-CA76768E4F94}" type="slidenum">
              <a:rPr lang="en-US" sz="1200">
                <a:latin typeface="Times New Roman" pitchFamily="18" charset="0"/>
              </a:rPr>
              <a:pPr algn="r">
                <a:lnSpc>
                  <a:spcPct val="100000"/>
                </a:lnSpc>
                <a:spcBef>
                  <a:spcPct val="0"/>
                </a:spcBef>
                <a:buFontTx/>
                <a:buNone/>
              </a:pPr>
              <a:t>11</a:t>
            </a:fld>
            <a:endParaRPr lang="en-US" sz="1200" dirty="0">
              <a:latin typeface="Times New Roman" pitchFamily="18" charset="0"/>
            </a:endParaRPr>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a:ln/>
        </p:spPr>
        <p:txBody>
          <a:bodyPr/>
          <a:lstStyle/>
          <a:p>
            <a:r>
              <a:rPr lang="en-US" smtClean="0">
                <a:latin typeface="Arial" pitchFamily="34" charset="0"/>
              </a:rPr>
              <a:t>The GreenSeeker emits its own light and filters out that of the sun.  This means the Sensors can be operated day or night and the amount of direct sunlight is not a factor.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p:spPr>
        <p:txBody>
          <a:bodyPr/>
          <a:lstStyle/>
          <a:p>
            <a:r>
              <a:rPr lang="en-US" smtClean="0">
                <a:latin typeface="Arial" pitchFamily="34" charset="0"/>
              </a:rPr>
              <a:t>Importance of this Graphs.</a:t>
            </a:r>
          </a:p>
          <a:p>
            <a:r>
              <a:rPr lang="en-US" smtClean="0">
                <a:latin typeface="Arial" pitchFamily="34" charset="0"/>
              </a:rPr>
              <a:t>In the Red Wavelength  The 0 reflects more than the 100 lb rate.  Plants want to absorb red for Photosynthesis, the more leaf area the more Red is absorbed. </a:t>
            </a:r>
            <a:br>
              <a:rPr lang="en-US" smtClean="0">
                <a:latin typeface="Arial" pitchFamily="34" charset="0"/>
              </a:rPr>
            </a:br>
            <a:r>
              <a:rPr lang="en-US" smtClean="0">
                <a:latin typeface="Arial" pitchFamily="34" charset="0"/>
              </a:rPr>
              <a:t>In the NIR Wavelength   The 100 reflects more than the 0 lb rate.  NIR wavelengths cause heat.  Healthier plants will reflect more NIR. </a:t>
            </a:r>
          </a:p>
          <a:p>
            <a:r>
              <a:rPr lang="en-US" smtClean="0">
                <a:latin typeface="Arial" pitchFamily="34" charset="0"/>
              </a:rPr>
              <a:t>So Red is an indication of leaf area and photosynthetic potential and NIR is a measure of plant health. </a:t>
            </a:r>
            <a:br>
              <a:rPr lang="en-US" smtClean="0">
                <a:latin typeface="Arial" pitchFamily="34" charset="0"/>
              </a:rPr>
            </a:br>
            <a:endParaRPr lang="en-US" smtClean="0">
              <a:latin typeface="Arial" pitchFamily="34" charset="0"/>
            </a:endParaRPr>
          </a:p>
          <a:p>
            <a:r>
              <a:rPr lang="en-US" smtClean="0">
                <a:latin typeface="Arial" pitchFamily="34" charset="0"/>
              </a:rPr>
              <a:t>NDVI is a relationship of Red and NIR reflectance.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C56C8E0B-FD54-46F0-BB01-01A2DE3B5994}" type="slidenum">
              <a:rPr lang="en-US" smtClean="0"/>
              <a:pPr fontAlgn="base">
                <a:spcBef>
                  <a:spcPct val="0"/>
                </a:spcBef>
                <a:spcAft>
                  <a:spcPct val="0"/>
                </a:spcAft>
                <a:defRPr/>
              </a:pPr>
              <a:t>15</a:t>
            </a:fld>
            <a:endParaRPr lang="en-US" smtClean="0"/>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p:spPr>
        <p:txBody>
          <a:bodyPr/>
          <a:lstStyle/>
          <a:p>
            <a:r>
              <a:rPr lang="en-US" smtClean="0">
                <a:latin typeface="Arial" pitchFamily="34" charset="0"/>
              </a:rPr>
              <a:t>This is the basics behind the N rate Calculation.</a:t>
            </a:r>
          </a:p>
          <a:p>
            <a:r>
              <a:rPr lang="en-US" smtClean="0">
                <a:latin typeface="Arial" pitchFamily="34" charset="0"/>
              </a:rPr>
              <a:t>We predict yield with the sensor.</a:t>
            </a:r>
            <a:br>
              <a:rPr lang="en-US" smtClean="0">
                <a:latin typeface="Arial" pitchFamily="34" charset="0"/>
              </a:rPr>
            </a:br>
            <a:r>
              <a:rPr lang="en-US" smtClean="0">
                <a:latin typeface="Arial" pitchFamily="34" charset="0"/>
              </a:rPr>
              <a:t>The predicted yield of the reference is compared to the rest of the field (farmers practice)</a:t>
            </a:r>
            <a:br>
              <a:rPr lang="en-US" smtClean="0">
                <a:latin typeface="Arial" pitchFamily="34" charset="0"/>
              </a:rPr>
            </a:br>
            <a:r>
              <a:rPr lang="en-US" smtClean="0">
                <a:latin typeface="Arial" pitchFamily="34" charset="0"/>
              </a:rPr>
              <a:t>For example N-rich Pot yld= 50 bu and the farmer practice pot yld 40 bu.  This means to meet max yield we have to supply enough N to make 10 bushel. </a:t>
            </a:r>
          </a:p>
          <a:p>
            <a:r>
              <a:rPr lang="en-US" smtClean="0">
                <a:latin typeface="Arial" pitchFamily="34" charset="0"/>
              </a:rPr>
              <a:t>We know N that is need for 10 bushel and the efficiency.  F we used the adage of 2 lbs of N per bushel.</a:t>
            </a:r>
          </a:p>
          <a:p>
            <a:r>
              <a:rPr lang="en-US" smtClean="0">
                <a:latin typeface="Arial" pitchFamily="34" charset="0"/>
              </a:rPr>
              <a:t>So in a rough calculation that field would need 20 lbs of 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p:spPr>
        <p:txBody>
          <a:bodyPr/>
          <a:lstStyle/>
          <a:p>
            <a:pPr>
              <a:spcBef>
                <a:spcPct val="0"/>
              </a:spcBef>
            </a:pPr>
            <a:endParaRPr lang="en-US" smtClean="0">
              <a:latin typeface="Arial" pitchFamily="34" charset="0"/>
            </a:endParaRPr>
          </a:p>
        </p:txBody>
      </p:sp>
      <p:sp>
        <p:nvSpPr>
          <p:cNvPr id="211972" name="Slide Number Placeholder 3"/>
          <p:cNvSpPr txBox="1">
            <a:spLocks noGrp="1"/>
          </p:cNvSpPr>
          <p:nvPr/>
        </p:nvSpPr>
        <p:spPr bwMode="auto">
          <a:xfrm>
            <a:off x="3884613" y="8685214"/>
            <a:ext cx="2971800" cy="457200"/>
          </a:xfrm>
          <a:prstGeom prst="rect">
            <a:avLst/>
          </a:prstGeom>
          <a:noFill/>
          <a:ln w="9525">
            <a:noFill/>
            <a:miter lim="800000"/>
            <a:headEnd/>
            <a:tailEnd/>
          </a:ln>
        </p:spPr>
        <p:txBody>
          <a:bodyPr lIns="91431" tIns="45716" rIns="91431" bIns="45716" anchor="b"/>
          <a:lstStyle/>
          <a:p>
            <a:pPr algn="r" eaLnBrk="1" hangingPunct="1">
              <a:lnSpc>
                <a:spcPct val="100000"/>
              </a:lnSpc>
              <a:spcBef>
                <a:spcPct val="0"/>
              </a:spcBef>
              <a:buFontTx/>
              <a:buNone/>
            </a:pPr>
            <a:fld id="{75BB3CEB-4B55-47F2-A534-FFE2A17024F2}" type="slidenum">
              <a:rPr lang="en-US" sz="1200">
                <a:latin typeface="Calibri" pitchFamily="34" charset="0"/>
              </a:rPr>
              <a:pPr algn="r" eaLnBrk="1" hangingPunct="1">
                <a:lnSpc>
                  <a:spcPct val="100000"/>
                </a:lnSpc>
                <a:spcBef>
                  <a:spcPct val="0"/>
                </a:spcBef>
                <a:buFontTx/>
                <a:buNone/>
              </a:pPr>
              <a:t>18</a:t>
            </a:fld>
            <a:endParaRPr lang="en-US" sz="1200" dirty="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15C6686-DC62-4EF2-BE73-F3E39C2670F5}" type="datetimeFigureOut">
              <a:rPr lang="en-US" smtClean="0"/>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E8C35F-03D0-46BB-AB40-F5CBC0CA733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5C6686-DC62-4EF2-BE73-F3E39C2670F5}" type="datetimeFigureOut">
              <a:rPr lang="en-US" smtClean="0"/>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E8C35F-03D0-46BB-AB40-F5CBC0CA733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5C6686-DC62-4EF2-BE73-F3E39C2670F5}" type="datetimeFigureOut">
              <a:rPr lang="en-US" smtClean="0"/>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E8C35F-03D0-46BB-AB40-F5CBC0CA733A}"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8A72CFA-3D21-4AFF-8FD7-0D111E5F45E5}" type="slidenum">
              <a:rPr lang="en-US"/>
              <a:pPr>
                <a:defRPr/>
              </a:pPr>
              <a:t>‹#›</a:t>
            </a:fld>
            <a:endParaRPr lang="en-US" dirty="0"/>
          </a:p>
        </p:txBody>
      </p:sp>
    </p:spTree>
    <p:extLst>
      <p:ext uri="{BB962C8B-B14F-4D97-AF65-F5344CB8AC3E}">
        <p14:creationId xmlns:p14="http://schemas.microsoft.com/office/powerpoint/2010/main" val="3382619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5C6686-DC62-4EF2-BE73-F3E39C2670F5}" type="datetimeFigureOut">
              <a:rPr lang="en-US" smtClean="0"/>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E8C35F-03D0-46BB-AB40-F5CBC0CA733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5C6686-DC62-4EF2-BE73-F3E39C2670F5}" type="datetimeFigureOut">
              <a:rPr lang="en-US" smtClean="0"/>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E8C35F-03D0-46BB-AB40-F5CBC0CA733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15C6686-DC62-4EF2-BE73-F3E39C2670F5}" type="datetimeFigureOut">
              <a:rPr lang="en-US" smtClean="0"/>
              <a:t>11/5/2020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E8C35F-03D0-46BB-AB40-F5CBC0CA733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5C6686-DC62-4EF2-BE73-F3E39C2670F5}" type="datetimeFigureOut">
              <a:rPr lang="en-US" smtClean="0"/>
              <a:t>11/5/2020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E8C35F-03D0-46BB-AB40-F5CBC0CA733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5C6686-DC62-4EF2-BE73-F3E39C2670F5}" type="datetimeFigureOut">
              <a:rPr lang="en-US" smtClean="0"/>
              <a:t>11/5/2020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E8C35F-03D0-46BB-AB40-F5CBC0CA733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5C6686-DC62-4EF2-BE73-F3E39C2670F5}" type="datetimeFigureOut">
              <a:rPr lang="en-US" smtClean="0"/>
              <a:t>11/5/2020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E8C35F-03D0-46BB-AB40-F5CBC0CA733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5C6686-DC62-4EF2-BE73-F3E39C2670F5}" type="datetimeFigureOut">
              <a:rPr lang="en-US" smtClean="0"/>
              <a:t>11/5/2020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E8C35F-03D0-46BB-AB40-F5CBC0CA733A}"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215C6686-DC62-4EF2-BE73-F3E39C2670F5}" type="datetimeFigureOut">
              <a:rPr lang="en-US" smtClean="0"/>
              <a:t>11/5/2020</a:t>
            </a:fld>
            <a:endParaRPr lang="en-US"/>
          </a:p>
        </p:txBody>
      </p:sp>
      <p:sp>
        <p:nvSpPr>
          <p:cNvPr id="9" name="Slide Number Placeholder 8"/>
          <p:cNvSpPr>
            <a:spLocks noGrp="1"/>
          </p:cNvSpPr>
          <p:nvPr>
            <p:ph type="sldNum" sz="quarter" idx="11"/>
          </p:nvPr>
        </p:nvSpPr>
        <p:spPr/>
        <p:txBody>
          <a:bodyPr/>
          <a:lstStyle/>
          <a:p>
            <a:fld id="{4EE8C35F-03D0-46BB-AB40-F5CBC0CA733A}"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4EE8C35F-03D0-46BB-AB40-F5CBC0CA733A}"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215C6686-DC62-4EF2-BE73-F3E39C2670F5}" type="datetimeFigureOut">
              <a:rPr lang="en-US" smtClean="0"/>
              <a:t>11/5/2020</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8.png"/><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wmf"/><Relationship Id="rId5" Type="http://schemas.openxmlformats.org/officeDocument/2006/relationships/image" Target="../media/image9.emf"/><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N-Rich Strip</a:t>
            </a:r>
            <a:br>
              <a:rPr lang="en-US" dirty="0" smtClean="0"/>
            </a:br>
            <a:r>
              <a:rPr lang="en-US" dirty="0" err="1" smtClean="0"/>
              <a:t>GreenSeeker</a:t>
            </a:r>
            <a:r>
              <a:rPr lang="en-US" dirty="0" smtClean="0"/>
              <a:t> Sensor</a:t>
            </a:r>
            <a:br>
              <a:rPr lang="en-US" dirty="0" smtClean="0"/>
            </a:br>
            <a:r>
              <a:rPr lang="en-US" dirty="0" smtClean="0"/>
              <a:t>SBNRC</a:t>
            </a:r>
            <a:endParaRPr lang="en-US" dirty="0"/>
          </a:p>
        </p:txBody>
      </p:sp>
      <p:sp>
        <p:nvSpPr>
          <p:cNvPr id="3" name="Subtitle 2"/>
          <p:cNvSpPr>
            <a:spLocks noGrp="1"/>
          </p:cNvSpPr>
          <p:nvPr>
            <p:ph type="subTitle" idx="1"/>
          </p:nvPr>
        </p:nvSpPr>
        <p:spPr/>
        <p:txBody>
          <a:bodyPr/>
          <a:lstStyle/>
          <a:p>
            <a:r>
              <a:rPr lang="en-US" dirty="0" smtClean="0"/>
              <a:t>Chapter 6</a:t>
            </a:r>
            <a:endParaRPr lang="en-US" dirty="0"/>
          </a:p>
        </p:txBody>
      </p:sp>
    </p:spTree>
    <p:extLst>
      <p:ext uri="{BB962C8B-B14F-4D97-AF65-F5344CB8AC3E}">
        <p14:creationId xmlns:p14="http://schemas.microsoft.com/office/powerpoint/2010/main" val="1402414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N-Rich Strips</a:t>
            </a:r>
            <a:endParaRPr lang="en-US" dirty="0"/>
          </a:p>
        </p:txBody>
      </p:sp>
      <p:pic>
        <p:nvPicPr>
          <p:cNvPr id="4" name="Content Placeholder 3" descr="sensing small.jpg"/>
          <p:cNvPicPr>
            <a:picLocks noGrp="1" noChangeAspect="1"/>
          </p:cNvPicPr>
          <p:nvPr>
            <p:ph idx="1"/>
          </p:nvPr>
        </p:nvPicPr>
        <p:blipFill>
          <a:blip r:embed="rId2" cstate="print"/>
          <a:stretch>
            <a:fillRect/>
          </a:stretch>
        </p:blipFill>
        <p:spPr>
          <a:xfrm>
            <a:off x="4572000" y="1295400"/>
            <a:ext cx="3764280" cy="2823210"/>
          </a:xfrm>
          <a:ln>
            <a:solidFill>
              <a:schemeClr val="tx1"/>
            </a:solidFill>
          </a:ln>
        </p:spPr>
      </p:pic>
      <p:sp>
        <p:nvSpPr>
          <p:cNvPr id="5" name="TextBox 4"/>
          <p:cNvSpPr txBox="1"/>
          <p:nvPr/>
        </p:nvSpPr>
        <p:spPr>
          <a:xfrm>
            <a:off x="609600" y="1729026"/>
            <a:ext cx="3962400" cy="1077218"/>
          </a:xfrm>
          <a:prstGeom prst="rect">
            <a:avLst/>
          </a:prstGeom>
          <a:noFill/>
        </p:spPr>
        <p:txBody>
          <a:bodyPr wrap="square" rtlCol="0">
            <a:spAutoFit/>
          </a:bodyPr>
          <a:lstStyle/>
          <a:p>
            <a:pPr>
              <a:buFont typeface="Arial" pitchFamily="34" charset="0"/>
              <a:buChar char="•"/>
            </a:pPr>
            <a:r>
              <a:rPr lang="en-US" sz="3200" dirty="0" smtClean="0"/>
              <a:t>Are Very Visual..</a:t>
            </a:r>
          </a:p>
          <a:p>
            <a:pPr>
              <a:buFont typeface="Arial" pitchFamily="34" charset="0"/>
              <a:buChar char="•"/>
            </a:pPr>
            <a:r>
              <a:rPr lang="en-US" sz="3200" dirty="0" smtClean="0"/>
              <a:t>But only a Yes or NO</a:t>
            </a:r>
          </a:p>
        </p:txBody>
      </p:sp>
      <p:pic>
        <p:nvPicPr>
          <p:cNvPr id="6" name="Picture 5" descr="Hollis, Heath Beanland 3.JPG"/>
          <p:cNvPicPr>
            <a:picLocks noChangeAspect="1"/>
          </p:cNvPicPr>
          <p:nvPr/>
        </p:nvPicPr>
        <p:blipFill>
          <a:blip r:embed="rId3" cstate="print"/>
          <a:stretch>
            <a:fillRect/>
          </a:stretch>
        </p:blipFill>
        <p:spPr>
          <a:xfrm>
            <a:off x="533400" y="3200400"/>
            <a:ext cx="3733800" cy="2743200"/>
          </a:xfrm>
          <a:prstGeom prst="rect">
            <a:avLst/>
          </a:prstGeom>
        </p:spPr>
      </p:pic>
      <p:pic>
        <p:nvPicPr>
          <p:cNvPr id="7" name="Picture 6" descr="IMG_1534.jpg"/>
          <p:cNvPicPr>
            <a:picLocks noChangeAspect="1"/>
          </p:cNvPicPr>
          <p:nvPr/>
        </p:nvPicPr>
        <p:blipFill>
          <a:blip r:embed="rId4" cstate="print"/>
          <a:stretch>
            <a:fillRect/>
          </a:stretch>
        </p:blipFill>
        <p:spPr>
          <a:xfrm>
            <a:off x="4699000" y="4191000"/>
            <a:ext cx="3530600" cy="2667000"/>
          </a:xfrm>
          <a:prstGeom prst="rect">
            <a:avLst/>
          </a:prstGeom>
        </p:spPr>
      </p:pic>
    </p:spTree>
    <p:extLst>
      <p:ext uri="{BB962C8B-B14F-4D97-AF65-F5344CB8AC3E}">
        <p14:creationId xmlns:p14="http://schemas.microsoft.com/office/powerpoint/2010/main" val="42353617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ChangeArrowheads="1"/>
          </p:cNvSpPr>
          <p:nvPr/>
        </p:nvSpPr>
        <p:spPr bwMode="auto">
          <a:xfrm>
            <a:off x="533400" y="76200"/>
            <a:ext cx="8458200" cy="1371600"/>
          </a:xfrm>
          <a:prstGeom prst="rect">
            <a:avLst/>
          </a:prstGeom>
          <a:noFill/>
          <a:ln w="9525">
            <a:noFill/>
            <a:miter lim="800000"/>
            <a:headEnd/>
            <a:tailEnd/>
          </a:ln>
        </p:spPr>
        <p:txBody>
          <a:bodyPr anchor="ctr"/>
          <a:lstStyle/>
          <a:p>
            <a:pPr eaLnBrk="1" hangingPunct="1">
              <a:lnSpc>
                <a:spcPct val="100000"/>
              </a:lnSpc>
              <a:spcBef>
                <a:spcPct val="0"/>
              </a:spcBef>
              <a:buFontTx/>
              <a:buNone/>
            </a:pPr>
            <a:r>
              <a:rPr lang="en-US" sz="3800" i="1">
                <a:solidFill>
                  <a:schemeClr val="tx2"/>
                </a:solidFill>
                <a:latin typeface="Verdana" pitchFamily="34" charset="0"/>
              </a:rPr>
              <a:t>GreenSeeker</a:t>
            </a:r>
            <a:r>
              <a:rPr lang="en-US" sz="3800" i="1" baseline="30000">
                <a:solidFill>
                  <a:schemeClr val="tx2"/>
                </a:solidFill>
                <a:latin typeface="Verdana" pitchFamily="34" charset="0"/>
              </a:rPr>
              <a:t>TM</a:t>
            </a:r>
            <a:r>
              <a:rPr lang="en-US" sz="3800">
                <a:solidFill>
                  <a:schemeClr val="tx2"/>
                </a:solidFill>
                <a:latin typeface="Verdana" pitchFamily="34" charset="0"/>
              </a:rPr>
              <a:t> Sensor Light Detection and Filtering</a:t>
            </a:r>
          </a:p>
        </p:txBody>
      </p:sp>
      <p:pic>
        <p:nvPicPr>
          <p:cNvPr id="309251" name="Picture 3" descr="sensor"/>
          <p:cNvPicPr>
            <a:picLocks noChangeAspect="1" noChangeArrowheads="1"/>
          </p:cNvPicPr>
          <p:nvPr/>
        </p:nvPicPr>
        <p:blipFill>
          <a:blip r:embed="rId3" cstate="print"/>
          <a:srcRect/>
          <a:stretch>
            <a:fillRect/>
          </a:stretch>
        </p:blipFill>
        <p:spPr bwMode="auto">
          <a:xfrm>
            <a:off x="6737350" y="3079750"/>
            <a:ext cx="1866900" cy="1314450"/>
          </a:xfrm>
          <a:prstGeom prst="rect">
            <a:avLst/>
          </a:prstGeom>
          <a:noFill/>
          <a:ln w="9525">
            <a:noFill/>
            <a:miter lim="800000"/>
            <a:headEnd/>
            <a:tailEnd/>
          </a:ln>
        </p:spPr>
      </p:pic>
      <p:sp>
        <p:nvSpPr>
          <p:cNvPr id="309254" name="Freeform 6"/>
          <p:cNvSpPr>
            <a:spLocks/>
          </p:cNvSpPr>
          <p:nvPr/>
        </p:nvSpPr>
        <p:spPr bwMode="auto">
          <a:xfrm>
            <a:off x="5286375" y="2430463"/>
            <a:ext cx="1266825" cy="2979737"/>
          </a:xfrm>
          <a:custGeom>
            <a:avLst/>
            <a:gdLst>
              <a:gd name="T0" fmla="*/ 732 w 756"/>
              <a:gd name="T1" fmla="*/ 0 h 2169"/>
              <a:gd name="T2" fmla="*/ 0 w 756"/>
              <a:gd name="T3" fmla="*/ 2160 h 2169"/>
              <a:gd name="T4" fmla="*/ 24 w 756"/>
              <a:gd name="T5" fmla="*/ 2169 h 2169"/>
              <a:gd name="T6" fmla="*/ 756 w 756"/>
              <a:gd name="T7" fmla="*/ 9 h 2169"/>
              <a:gd name="T8" fmla="*/ 732 w 756"/>
              <a:gd name="T9" fmla="*/ 0 h 2169"/>
              <a:gd name="T10" fmla="*/ 0 60000 65536"/>
              <a:gd name="T11" fmla="*/ 0 60000 65536"/>
              <a:gd name="T12" fmla="*/ 0 60000 65536"/>
              <a:gd name="T13" fmla="*/ 0 60000 65536"/>
              <a:gd name="T14" fmla="*/ 0 60000 65536"/>
              <a:gd name="T15" fmla="*/ 0 w 756"/>
              <a:gd name="T16" fmla="*/ 0 h 2169"/>
              <a:gd name="T17" fmla="*/ 756 w 756"/>
              <a:gd name="T18" fmla="*/ 2169 h 2169"/>
            </a:gdLst>
            <a:ahLst/>
            <a:cxnLst>
              <a:cxn ang="T10">
                <a:pos x="T0" y="T1"/>
              </a:cxn>
              <a:cxn ang="T11">
                <a:pos x="T2" y="T3"/>
              </a:cxn>
              <a:cxn ang="T12">
                <a:pos x="T4" y="T5"/>
              </a:cxn>
              <a:cxn ang="T13">
                <a:pos x="T6" y="T7"/>
              </a:cxn>
              <a:cxn ang="T14">
                <a:pos x="T8" y="T9"/>
              </a:cxn>
            </a:cxnLst>
            <a:rect l="T15" t="T16" r="T17" b="T18"/>
            <a:pathLst>
              <a:path w="756" h="2169">
                <a:moveTo>
                  <a:pt x="732" y="0"/>
                </a:moveTo>
                <a:lnTo>
                  <a:pt x="0" y="2160"/>
                </a:lnTo>
                <a:lnTo>
                  <a:pt x="24" y="2169"/>
                </a:lnTo>
                <a:lnTo>
                  <a:pt x="756" y="9"/>
                </a:lnTo>
                <a:lnTo>
                  <a:pt x="732" y="0"/>
                </a:lnTo>
                <a:close/>
              </a:path>
            </a:pathLst>
          </a:custGeom>
          <a:solidFill>
            <a:srgbClr val="FFFF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09255" name="Freeform 7"/>
          <p:cNvSpPr>
            <a:spLocks/>
          </p:cNvSpPr>
          <p:nvPr/>
        </p:nvSpPr>
        <p:spPr bwMode="auto">
          <a:xfrm>
            <a:off x="5272088" y="5334000"/>
            <a:ext cx="138112" cy="152400"/>
          </a:xfrm>
          <a:custGeom>
            <a:avLst/>
            <a:gdLst>
              <a:gd name="T0" fmla="*/ 94 w 94"/>
              <a:gd name="T1" fmla="*/ 34 h 115"/>
              <a:gd name="T2" fmla="*/ 13 w 94"/>
              <a:gd name="T3" fmla="*/ 115 h 115"/>
              <a:gd name="T4" fmla="*/ 0 w 94"/>
              <a:gd name="T5" fmla="*/ 0 h 115"/>
              <a:gd name="T6" fmla="*/ 30 w 94"/>
              <a:gd name="T7" fmla="*/ 65 h 115"/>
              <a:gd name="T8" fmla="*/ 94 w 94"/>
              <a:gd name="T9" fmla="*/ 34 h 115"/>
              <a:gd name="T10" fmla="*/ 0 60000 65536"/>
              <a:gd name="T11" fmla="*/ 0 60000 65536"/>
              <a:gd name="T12" fmla="*/ 0 60000 65536"/>
              <a:gd name="T13" fmla="*/ 0 60000 65536"/>
              <a:gd name="T14" fmla="*/ 0 60000 65536"/>
              <a:gd name="T15" fmla="*/ 0 w 94"/>
              <a:gd name="T16" fmla="*/ 0 h 115"/>
              <a:gd name="T17" fmla="*/ 94 w 94"/>
              <a:gd name="T18" fmla="*/ 115 h 115"/>
            </a:gdLst>
            <a:ahLst/>
            <a:cxnLst>
              <a:cxn ang="T10">
                <a:pos x="T0" y="T1"/>
              </a:cxn>
              <a:cxn ang="T11">
                <a:pos x="T2" y="T3"/>
              </a:cxn>
              <a:cxn ang="T12">
                <a:pos x="T4" y="T5"/>
              </a:cxn>
              <a:cxn ang="T13">
                <a:pos x="T6" y="T7"/>
              </a:cxn>
              <a:cxn ang="T14">
                <a:pos x="T8" y="T9"/>
              </a:cxn>
            </a:cxnLst>
            <a:rect l="T15" t="T16" r="T17" b="T18"/>
            <a:pathLst>
              <a:path w="94" h="115">
                <a:moveTo>
                  <a:pt x="94" y="34"/>
                </a:moveTo>
                <a:lnTo>
                  <a:pt x="13" y="115"/>
                </a:lnTo>
                <a:lnTo>
                  <a:pt x="0" y="0"/>
                </a:lnTo>
                <a:lnTo>
                  <a:pt x="30" y="65"/>
                </a:lnTo>
                <a:lnTo>
                  <a:pt x="94" y="34"/>
                </a:lnTo>
                <a:close/>
              </a:path>
            </a:pathLst>
          </a:custGeom>
          <a:solidFill>
            <a:srgbClr val="FFFF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09256" name="Freeform 8"/>
          <p:cNvSpPr>
            <a:spLocks/>
          </p:cNvSpPr>
          <p:nvPr/>
        </p:nvSpPr>
        <p:spPr bwMode="auto">
          <a:xfrm>
            <a:off x="5181600" y="5257800"/>
            <a:ext cx="269875" cy="304800"/>
          </a:xfrm>
          <a:custGeom>
            <a:avLst/>
            <a:gdLst>
              <a:gd name="T0" fmla="*/ 123 w 185"/>
              <a:gd name="T1" fmla="*/ 130 h 228"/>
              <a:gd name="T2" fmla="*/ 108 w 185"/>
              <a:gd name="T3" fmla="*/ 108 h 228"/>
              <a:gd name="T4" fmla="*/ 27 w 185"/>
              <a:gd name="T5" fmla="*/ 189 h 228"/>
              <a:gd name="T6" fmla="*/ 50 w 185"/>
              <a:gd name="T7" fmla="*/ 197 h 228"/>
              <a:gd name="T8" fmla="*/ 36 w 185"/>
              <a:gd name="T9" fmla="*/ 81 h 228"/>
              <a:gd name="T10" fmla="*/ 11 w 185"/>
              <a:gd name="T11" fmla="*/ 89 h 228"/>
              <a:gd name="T12" fmla="*/ 47 w 185"/>
              <a:gd name="T13" fmla="*/ 166 h 228"/>
              <a:gd name="T14" fmla="*/ 123 w 185"/>
              <a:gd name="T15" fmla="*/ 130 h 228"/>
              <a:gd name="T16" fmla="*/ 185 w 185"/>
              <a:gd name="T17" fmla="*/ 69 h 228"/>
              <a:gd name="T18" fmla="*/ 47 w 185"/>
              <a:gd name="T19" fmla="*/ 136 h 228"/>
              <a:gd name="T20" fmla="*/ 65 w 185"/>
              <a:gd name="T21" fmla="*/ 142 h 228"/>
              <a:gd name="T22" fmla="*/ 0 w 185"/>
              <a:gd name="T23" fmla="*/ 0 h 228"/>
              <a:gd name="T24" fmla="*/ 26 w 185"/>
              <a:gd name="T25" fmla="*/ 228 h 228"/>
              <a:gd name="T26" fmla="*/ 185 w 185"/>
              <a:gd name="T27" fmla="*/ 69 h 228"/>
              <a:gd name="T28" fmla="*/ 123 w 185"/>
              <a:gd name="T29" fmla="*/ 130 h 2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5"/>
              <a:gd name="T46" fmla="*/ 0 h 228"/>
              <a:gd name="T47" fmla="*/ 185 w 185"/>
              <a:gd name="T48" fmla="*/ 228 h 2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5" h="228">
                <a:moveTo>
                  <a:pt x="123" y="130"/>
                </a:moveTo>
                <a:lnTo>
                  <a:pt x="108" y="108"/>
                </a:lnTo>
                <a:lnTo>
                  <a:pt x="27" y="189"/>
                </a:lnTo>
                <a:lnTo>
                  <a:pt x="50" y="197"/>
                </a:lnTo>
                <a:lnTo>
                  <a:pt x="36" y="81"/>
                </a:lnTo>
                <a:lnTo>
                  <a:pt x="11" y="89"/>
                </a:lnTo>
                <a:lnTo>
                  <a:pt x="47" y="166"/>
                </a:lnTo>
                <a:lnTo>
                  <a:pt x="123" y="130"/>
                </a:lnTo>
                <a:lnTo>
                  <a:pt x="185" y="69"/>
                </a:lnTo>
                <a:lnTo>
                  <a:pt x="47" y="136"/>
                </a:lnTo>
                <a:lnTo>
                  <a:pt x="65" y="142"/>
                </a:lnTo>
                <a:lnTo>
                  <a:pt x="0" y="0"/>
                </a:lnTo>
                <a:lnTo>
                  <a:pt x="26" y="228"/>
                </a:lnTo>
                <a:lnTo>
                  <a:pt x="185" y="69"/>
                </a:lnTo>
                <a:lnTo>
                  <a:pt x="123" y="130"/>
                </a:lnTo>
                <a:close/>
              </a:path>
            </a:pathLst>
          </a:custGeom>
          <a:solidFill>
            <a:srgbClr val="FFFF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09257" name="Rectangle 9"/>
          <p:cNvSpPr>
            <a:spLocks noChangeArrowheads="1"/>
          </p:cNvSpPr>
          <p:nvPr/>
        </p:nvSpPr>
        <p:spPr bwMode="auto">
          <a:xfrm>
            <a:off x="4495800" y="1752600"/>
            <a:ext cx="1174750" cy="246063"/>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600" b="1"/>
              <a:t>Detection of</a:t>
            </a:r>
            <a:endParaRPr lang="en-US" sz="2400">
              <a:latin typeface="Times New Roman" pitchFamily="18" charset="0"/>
            </a:endParaRPr>
          </a:p>
        </p:txBody>
      </p:sp>
      <p:sp>
        <p:nvSpPr>
          <p:cNvPr id="309258" name="Rectangle 10"/>
          <p:cNvSpPr>
            <a:spLocks noChangeArrowheads="1"/>
          </p:cNvSpPr>
          <p:nvPr/>
        </p:nvSpPr>
        <p:spPr bwMode="auto">
          <a:xfrm>
            <a:off x="4495800" y="1981200"/>
            <a:ext cx="914400" cy="24447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600" b="1"/>
              <a:t>Reflected</a:t>
            </a:r>
            <a:endParaRPr lang="en-US" sz="2400">
              <a:latin typeface="Times New Roman" pitchFamily="18" charset="0"/>
            </a:endParaRPr>
          </a:p>
        </p:txBody>
      </p:sp>
      <p:sp>
        <p:nvSpPr>
          <p:cNvPr id="309259" name="Rectangle 11"/>
          <p:cNvSpPr>
            <a:spLocks noChangeArrowheads="1"/>
          </p:cNvSpPr>
          <p:nvPr/>
        </p:nvSpPr>
        <p:spPr bwMode="auto">
          <a:xfrm>
            <a:off x="4495800" y="2209800"/>
            <a:ext cx="1250950" cy="246063"/>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600" b="1"/>
              <a:t>NIR and RED</a:t>
            </a:r>
            <a:endParaRPr lang="en-US" sz="2400">
              <a:latin typeface="Times New Roman" pitchFamily="18" charset="0"/>
            </a:endParaRPr>
          </a:p>
        </p:txBody>
      </p:sp>
      <p:sp>
        <p:nvSpPr>
          <p:cNvPr id="309260" name="Rectangle 12"/>
          <p:cNvSpPr>
            <a:spLocks noChangeArrowheads="1"/>
          </p:cNvSpPr>
          <p:nvPr/>
        </p:nvSpPr>
        <p:spPr bwMode="auto">
          <a:xfrm>
            <a:off x="4527550" y="2438400"/>
            <a:ext cx="501650" cy="24447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600" b="1"/>
              <a:t>+Sun</a:t>
            </a:r>
            <a:endParaRPr lang="en-US" sz="2400">
              <a:latin typeface="Times New Roman" pitchFamily="18" charset="0"/>
            </a:endParaRPr>
          </a:p>
        </p:txBody>
      </p:sp>
      <p:sp>
        <p:nvSpPr>
          <p:cNvPr id="309262" name="Rectangle 14"/>
          <p:cNvSpPr>
            <a:spLocks noChangeArrowheads="1"/>
          </p:cNvSpPr>
          <p:nvPr/>
        </p:nvSpPr>
        <p:spPr bwMode="auto">
          <a:xfrm>
            <a:off x="6370638" y="1524000"/>
            <a:ext cx="1587" cy="1588"/>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63" name="Rectangle 15"/>
          <p:cNvSpPr>
            <a:spLocks noChangeArrowheads="1"/>
          </p:cNvSpPr>
          <p:nvPr/>
        </p:nvSpPr>
        <p:spPr bwMode="auto">
          <a:xfrm>
            <a:off x="6761163" y="1524000"/>
            <a:ext cx="1587"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64" name="Rectangle 16"/>
          <p:cNvSpPr>
            <a:spLocks noChangeArrowheads="1"/>
          </p:cNvSpPr>
          <p:nvPr/>
        </p:nvSpPr>
        <p:spPr bwMode="auto">
          <a:xfrm>
            <a:off x="6370638" y="1525588"/>
            <a:ext cx="4762" cy="3175"/>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65" name="Rectangle 17"/>
          <p:cNvSpPr>
            <a:spLocks noChangeArrowheads="1"/>
          </p:cNvSpPr>
          <p:nvPr/>
        </p:nvSpPr>
        <p:spPr bwMode="auto">
          <a:xfrm>
            <a:off x="6370638" y="1528763"/>
            <a:ext cx="6350" cy="0"/>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66" name="Rectangle 18"/>
          <p:cNvSpPr>
            <a:spLocks noChangeArrowheads="1"/>
          </p:cNvSpPr>
          <p:nvPr/>
        </p:nvSpPr>
        <p:spPr bwMode="auto">
          <a:xfrm>
            <a:off x="6757988" y="1525588"/>
            <a:ext cx="4762"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67" name="Rectangle 19"/>
          <p:cNvSpPr>
            <a:spLocks noChangeArrowheads="1"/>
          </p:cNvSpPr>
          <p:nvPr/>
        </p:nvSpPr>
        <p:spPr bwMode="auto">
          <a:xfrm>
            <a:off x="6370638" y="1528763"/>
            <a:ext cx="9525" cy="3175"/>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68" name="Rectangle 20"/>
          <p:cNvSpPr>
            <a:spLocks noChangeArrowheads="1"/>
          </p:cNvSpPr>
          <p:nvPr/>
        </p:nvSpPr>
        <p:spPr bwMode="auto">
          <a:xfrm>
            <a:off x="6756400" y="1528763"/>
            <a:ext cx="9525"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69" name="Rectangle 21"/>
          <p:cNvSpPr>
            <a:spLocks noChangeArrowheads="1"/>
          </p:cNvSpPr>
          <p:nvPr/>
        </p:nvSpPr>
        <p:spPr bwMode="auto">
          <a:xfrm>
            <a:off x="6370638" y="1531938"/>
            <a:ext cx="11112" cy="1587"/>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70" name="Rectangle 22"/>
          <p:cNvSpPr>
            <a:spLocks noChangeArrowheads="1"/>
          </p:cNvSpPr>
          <p:nvPr/>
        </p:nvSpPr>
        <p:spPr bwMode="auto">
          <a:xfrm>
            <a:off x="6753225" y="1531938"/>
            <a:ext cx="12700"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71" name="Rectangle 23"/>
          <p:cNvSpPr>
            <a:spLocks noChangeArrowheads="1"/>
          </p:cNvSpPr>
          <p:nvPr/>
        </p:nvSpPr>
        <p:spPr bwMode="auto">
          <a:xfrm>
            <a:off x="6370638" y="1533525"/>
            <a:ext cx="12700" cy="3175"/>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72" name="Rectangle 24"/>
          <p:cNvSpPr>
            <a:spLocks noChangeArrowheads="1"/>
          </p:cNvSpPr>
          <p:nvPr/>
        </p:nvSpPr>
        <p:spPr bwMode="auto">
          <a:xfrm>
            <a:off x="6380163" y="1533525"/>
            <a:ext cx="3175"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73" name="Rectangle 25"/>
          <p:cNvSpPr>
            <a:spLocks noChangeArrowheads="1"/>
          </p:cNvSpPr>
          <p:nvPr/>
        </p:nvSpPr>
        <p:spPr bwMode="auto">
          <a:xfrm>
            <a:off x="6370638" y="1536700"/>
            <a:ext cx="14287" cy="0"/>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74" name="Rectangle 26"/>
          <p:cNvSpPr>
            <a:spLocks noChangeArrowheads="1"/>
          </p:cNvSpPr>
          <p:nvPr/>
        </p:nvSpPr>
        <p:spPr bwMode="auto">
          <a:xfrm>
            <a:off x="6372225" y="1536700"/>
            <a:ext cx="12700" cy="0"/>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75" name="Rectangle 27"/>
          <p:cNvSpPr>
            <a:spLocks noChangeArrowheads="1"/>
          </p:cNvSpPr>
          <p:nvPr/>
        </p:nvSpPr>
        <p:spPr bwMode="auto">
          <a:xfrm>
            <a:off x="6751638" y="1533525"/>
            <a:ext cx="14287"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76" name="Rectangle 28"/>
          <p:cNvSpPr>
            <a:spLocks noChangeArrowheads="1"/>
          </p:cNvSpPr>
          <p:nvPr/>
        </p:nvSpPr>
        <p:spPr bwMode="auto">
          <a:xfrm>
            <a:off x="6370638" y="1536700"/>
            <a:ext cx="17462" cy="3175"/>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77" name="Rectangle 29"/>
          <p:cNvSpPr>
            <a:spLocks noChangeArrowheads="1"/>
          </p:cNvSpPr>
          <p:nvPr/>
        </p:nvSpPr>
        <p:spPr bwMode="auto">
          <a:xfrm>
            <a:off x="6370638" y="1536700"/>
            <a:ext cx="17462"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78" name="Rectangle 30"/>
          <p:cNvSpPr>
            <a:spLocks noChangeArrowheads="1"/>
          </p:cNvSpPr>
          <p:nvPr/>
        </p:nvSpPr>
        <p:spPr bwMode="auto">
          <a:xfrm>
            <a:off x="6748463" y="1536700"/>
            <a:ext cx="19050"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79" name="Rectangle 31"/>
          <p:cNvSpPr>
            <a:spLocks noChangeArrowheads="1"/>
          </p:cNvSpPr>
          <p:nvPr/>
        </p:nvSpPr>
        <p:spPr bwMode="auto">
          <a:xfrm>
            <a:off x="6370638" y="1539875"/>
            <a:ext cx="19050"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80" name="Rectangle 32"/>
          <p:cNvSpPr>
            <a:spLocks noChangeArrowheads="1"/>
          </p:cNvSpPr>
          <p:nvPr/>
        </p:nvSpPr>
        <p:spPr bwMode="auto">
          <a:xfrm>
            <a:off x="6370638" y="1543050"/>
            <a:ext cx="22225"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81" name="Rectangle 33"/>
          <p:cNvSpPr>
            <a:spLocks noChangeArrowheads="1"/>
          </p:cNvSpPr>
          <p:nvPr/>
        </p:nvSpPr>
        <p:spPr bwMode="auto">
          <a:xfrm>
            <a:off x="6748463" y="1539875"/>
            <a:ext cx="19050" cy="476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82" name="Rectangle 34"/>
          <p:cNvSpPr>
            <a:spLocks noChangeArrowheads="1"/>
          </p:cNvSpPr>
          <p:nvPr/>
        </p:nvSpPr>
        <p:spPr bwMode="auto">
          <a:xfrm>
            <a:off x="6370638" y="1544638"/>
            <a:ext cx="23812"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83" name="Rectangle 35"/>
          <p:cNvSpPr>
            <a:spLocks noChangeArrowheads="1"/>
          </p:cNvSpPr>
          <p:nvPr/>
        </p:nvSpPr>
        <p:spPr bwMode="auto">
          <a:xfrm>
            <a:off x="6745288" y="1544638"/>
            <a:ext cx="22225"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84" name="Rectangle 36"/>
          <p:cNvSpPr>
            <a:spLocks noChangeArrowheads="1"/>
          </p:cNvSpPr>
          <p:nvPr/>
        </p:nvSpPr>
        <p:spPr bwMode="auto">
          <a:xfrm>
            <a:off x="6370638" y="1546225"/>
            <a:ext cx="26987"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85" name="Rectangle 37"/>
          <p:cNvSpPr>
            <a:spLocks noChangeArrowheads="1"/>
          </p:cNvSpPr>
          <p:nvPr/>
        </p:nvSpPr>
        <p:spPr bwMode="auto">
          <a:xfrm>
            <a:off x="6743700" y="1546225"/>
            <a:ext cx="23813"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86" name="Rectangle 38"/>
          <p:cNvSpPr>
            <a:spLocks noChangeArrowheads="1"/>
          </p:cNvSpPr>
          <p:nvPr/>
        </p:nvSpPr>
        <p:spPr bwMode="auto">
          <a:xfrm>
            <a:off x="6370638" y="1547813"/>
            <a:ext cx="28575"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87" name="Rectangle 39"/>
          <p:cNvSpPr>
            <a:spLocks noChangeArrowheads="1"/>
          </p:cNvSpPr>
          <p:nvPr/>
        </p:nvSpPr>
        <p:spPr bwMode="auto">
          <a:xfrm>
            <a:off x="6370638" y="1550988"/>
            <a:ext cx="31750"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88" name="Rectangle 40"/>
          <p:cNvSpPr>
            <a:spLocks noChangeArrowheads="1"/>
          </p:cNvSpPr>
          <p:nvPr/>
        </p:nvSpPr>
        <p:spPr bwMode="auto">
          <a:xfrm>
            <a:off x="6740525" y="1547813"/>
            <a:ext cx="28575" cy="476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89" name="Rectangle 41"/>
          <p:cNvSpPr>
            <a:spLocks noChangeArrowheads="1"/>
          </p:cNvSpPr>
          <p:nvPr/>
        </p:nvSpPr>
        <p:spPr bwMode="auto">
          <a:xfrm>
            <a:off x="6370638" y="1552575"/>
            <a:ext cx="31750"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90" name="Rectangle 42"/>
          <p:cNvSpPr>
            <a:spLocks noChangeArrowheads="1"/>
          </p:cNvSpPr>
          <p:nvPr/>
        </p:nvSpPr>
        <p:spPr bwMode="auto">
          <a:xfrm>
            <a:off x="6738938" y="1552575"/>
            <a:ext cx="30162"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91" name="Rectangle 43"/>
          <p:cNvSpPr>
            <a:spLocks noChangeArrowheads="1"/>
          </p:cNvSpPr>
          <p:nvPr/>
        </p:nvSpPr>
        <p:spPr bwMode="auto">
          <a:xfrm>
            <a:off x="6370638" y="1554163"/>
            <a:ext cx="34925"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92" name="Rectangle 44"/>
          <p:cNvSpPr>
            <a:spLocks noChangeArrowheads="1"/>
          </p:cNvSpPr>
          <p:nvPr/>
        </p:nvSpPr>
        <p:spPr bwMode="auto">
          <a:xfrm>
            <a:off x="6735763" y="1554163"/>
            <a:ext cx="33337"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93" name="Rectangle 45"/>
          <p:cNvSpPr>
            <a:spLocks noChangeArrowheads="1"/>
          </p:cNvSpPr>
          <p:nvPr/>
        </p:nvSpPr>
        <p:spPr bwMode="auto">
          <a:xfrm>
            <a:off x="6370638" y="1557338"/>
            <a:ext cx="36512"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94" name="Rectangle 46"/>
          <p:cNvSpPr>
            <a:spLocks noChangeArrowheads="1"/>
          </p:cNvSpPr>
          <p:nvPr/>
        </p:nvSpPr>
        <p:spPr bwMode="auto">
          <a:xfrm>
            <a:off x="6735763" y="1557338"/>
            <a:ext cx="34925"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95" name="Rectangle 47"/>
          <p:cNvSpPr>
            <a:spLocks noChangeArrowheads="1"/>
          </p:cNvSpPr>
          <p:nvPr/>
        </p:nvSpPr>
        <p:spPr bwMode="auto">
          <a:xfrm>
            <a:off x="6370638" y="1558925"/>
            <a:ext cx="39687"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96" name="Rectangle 48"/>
          <p:cNvSpPr>
            <a:spLocks noChangeArrowheads="1"/>
          </p:cNvSpPr>
          <p:nvPr/>
        </p:nvSpPr>
        <p:spPr bwMode="auto">
          <a:xfrm>
            <a:off x="6734175" y="1558925"/>
            <a:ext cx="36513"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97" name="Rectangle 49"/>
          <p:cNvSpPr>
            <a:spLocks noChangeArrowheads="1"/>
          </p:cNvSpPr>
          <p:nvPr/>
        </p:nvSpPr>
        <p:spPr bwMode="auto">
          <a:xfrm>
            <a:off x="6370638" y="1562100"/>
            <a:ext cx="41275" cy="0"/>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98" name="Rectangle 50"/>
          <p:cNvSpPr>
            <a:spLocks noChangeArrowheads="1"/>
          </p:cNvSpPr>
          <p:nvPr/>
        </p:nvSpPr>
        <p:spPr bwMode="auto">
          <a:xfrm>
            <a:off x="6731000" y="1562100"/>
            <a:ext cx="39688" cy="0"/>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299" name="Rectangle 51"/>
          <p:cNvSpPr>
            <a:spLocks noChangeArrowheads="1"/>
          </p:cNvSpPr>
          <p:nvPr/>
        </p:nvSpPr>
        <p:spPr bwMode="auto">
          <a:xfrm>
            <a:off x="6370638" y="1562100"/>
            <a:ext cx="44450"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00" name="Rectangle 52"/>
          <p:cNvSpPr>
            <a:spLocks noChangeArrowheads="1"/>
          </p:cNvSpPr>
          <p:nvPr/>
        </p:nvSpPr>
        <p:spPr bwMode="auto">
          <a:xfrm>
            <a:off x="6370638" y="1565275"/>
            <a:ext cx="46037"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01" name="Rectangle 53"/>
          <p:cNvSpPr>
            <a:spLocks noChangeArrowheads="1"/>
          </p:cNvSpPr>
          <p:nvPr/>
        </p:nvSpPr>
        <p:spPr bwMode="auto">
          <a:xfrm>
            <a:off x="6729413" y="1562100"/>
            <a:ext cx="41275" cy="476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02" name="Rectangle 54"/>
          <p:cNvSpPr>
            <a:spLocks noChangeArrowheads="1"/>
          </p:cNvSpPr>
          <p:nvPr/>
        </p:nvSpPr>
        <p:spPr bwMode="auto">
          <a:xfrm>
            <a:off x="6370638" y="1566863"/>
            <a:ext cx="49212"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03" name="Rectangle 55"/>
          <p:cNvSpPr>
            <a:spLocks noChangeArrowheads="1"/>
          </p:cNvSpPr>
          <p:nvPr/>
        </p:nvSpPr>
        <p:spPr bwMode="auto">
          <a:xfrm>
            <a:off x="6727825" y="1566863"/>
            <a:ext cx="46038"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04" name="Rectangle 56"/>
          <p:cNvSpPr>
            <a:spLocks noChangeArrowheads="1"/>
          </p:cNvSpPr>
          <p:nvPr/>
        </p:nvSpPr>
        <p:spPr bwMode="auto">
          <a:xfrm>
            <a:off x="6370638" y="1570038"/>
            <a:ext cx="50800" cy="0"/>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05" name="Rectangle 57"/>
          <p:cNvSpPr>
            <a:spLocks noChangeArrowheads="1"/>
          </p:cNvSpPr>
          <p:nvPr/>
        </p:nvSpPr>
        <p:spPr bwMode="auto">
          <a:xfrm>
            <a:off x="6726238" y="1570038"/>
            <a:ext cx="47625" cy="0"/>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06" name="Rectangle 58"/>
          <p:cNvSpPr>
            <a:spLocks noChangeArrowheads="1"/>
          </p:cNvSpPr>
          <p:nvPr/>
        </p:nvSpPr>
        <p:spPr bwMode="auto">
          <a:xfrm>
            <a:off x="6370638" y="1570038"/>
            <a:ext cx="52387"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07" name="Rectangle 59"/>
          <p:cNvSpPr>
            <a:spLocks noChangeArrowheads="1"/>
          </p:cNvSpPr>
          <p:nvPr/>
        </p:nvSpPr>
        <p:spPr bwMode="auto">
          <a:xfrm>
            <a:off x="6370638" y="1573213"/>
            <a:ext cx="53975"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08" name="Rectangle 60"/>
          <p:cNvSpPr>
            <a:spLocks noChangeArrowheads="1"/>
          </p:cNvSpPr>
          <p:nvPr/>
        </p:nvSpPr>
        <p:spPr bwMode="auto">
          <a:xfrm>
            <a:off x="6723063" y="1570038"/>
            <a:ext cx="50800" cy="6350"/>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09" name="Rectangle 61"/>
          <p:cNvSpPr>
            <a:spLocks noChangeArrowheads="1"/>
          </p:cNvSpPr>
          <p:nvPr/>
        </p:nvSpPr>
        <p:spPr bwMode="auto">
          <a:xfrm>
            <a:off x="6370638" y="1576388"/>
            <a:ext cx="57150"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10" name="Rectangle 62"/>
          <p:cNvSpPr>
            <a:spLocks noChangeArrowheads="1"/>
          </p:cNvSpPr>
          <p:nvPr/>
        </p:nvSpPr>
        <p:spPr bwMode="auto">
          <a:xfrm>
            <a:off x="6721475" y="1576388"/>
            <a:ext cx="52388"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11" name="Rectangle 63"/>
          <p:cNvSpPr>
            <a:spLocks noChangeArrowheads="1"/>
          </p:cNvSpPr>
          <p:nvPr/>
        </p:nvSpPr>
        <p:spPr bwMode="auto">
          <a:xfrm>
            <a:off x="6370638" y="1577975"/>
            <a:ext cx="58737"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12" name="Rectangle 64"/>
          <p:cNvSpPr>
            <a:spLocks noChangeArrowheads="1"/>
          </p:cNvSpPr>
          <p:nvPr/>
        </p:nvSpPr>
        <p:spPr bwMode="auto">
          <a:xfrm>
            <a:off x="6370638" y="1579563"/>
            <a:ext cx="61912"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13" name="Rectangle 65"/>
          <p:cNvSpPr>
            <a:spLocks noChangeArrowheads="1"/>
          </p:cNvSpPr>
          <p:nvPr/>
        </p:nvSpPr>
        <p:spPr bwMode="auto">
          <a:xfrm>
            <a:off x="6718300" y="1577975"/>
            <a:ext cx="57150"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14" name="Rectangle 66"/>
          <p:cNvSpPr>
            <a:spLocks noChangeArrowheads="1"/>
          </p:cNvSpPr>
          <p:nvPr/>
        </p:nvSpPr>
        <p:spPr bwMode="auto">
          <a:xfrm>
            <a:off x="6370638" y="1581150"/>
            <a:ext cx="63500"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15" name="Rectangle 67"/>
          <p:cNvSpPr>
            <a:spLocks noChangeArrowheads="1"/>
          </p:cNvSpPr>
          <p:nvPr/>
        </p:nvSpPr>
        <p:spPr bwMode="auto">
          <a:xfrm>
            <a:off x="6716713" y="1581150"/>
            <a:ext cx="58737"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16" name="Rectangle 68"/>
          <p:cNvSpPr>
            <a:spLocks noChangeArrowheads="1"/>
          </p:cNvSpPr>
          <p:nvPr/>
        </p:nvSpPr>
        <p:spPr bwMode="auto">
          <a:xfrm>
            <a:off x="6370638" y="1584325"/>
            <a:ext cx="66675"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17" name="Rectangle 69"/>
          <p:cNvSpPr>
            <a:spLocks noChangeArrowheads="1"/>
          </p:cNvSpPr>
          <p:nvPr/>
        </p:nvSpPr>
        <p:spPr bwMode="auto">
          <a:xfrm>
            <a:off x="6713538" y="1584325"/>
            <a:ext cx="61912"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18" name="Rectangle 70"/>
          <p:cNvSpPr>
            <a:spLocks noChangeArrowheads="1"/>
          </p:cNvSpPr>
          <p:nvPr/>
        </p:nvSpPr>
        <p:spPr bwMode="auto">
          <a:xfrm>
            <a:off x="6370638" y="1585913"/>
            <a:ext cx="68262"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19" name="Rectangle 71"/>
          <p:cNvSpPr>
            <a:spLocks noChangeArrowheads="1"/>
          </p:cNvSpPr>
          <p:nvPr/>
        </p:nvSpPr>
        <p:spPr bwMode="auto">
          <a:xfrm>
            <a:off x="6370638" y="1587500"/>
            <a:ext cx="69850"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20" name="Rectangle 72"/>
          <p:cNvSpPr>
            <a:spLocks noChangeArrowheads="1"/>
          </p:cNvSpPr>
          <p:nvPr/>
        </p:nvSpPr>
        <p:spPr bwMode="auto">
          <a:xfrm>
            <a:off x="6711950" y="1585913"/>
            <a:ext cx="66675"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21" name="Rectangle 73"/>
          <p:cNvSpPr>
            <a:spLocks noChangeArrowheads="1"/>
          </p:cNvSpPr>
          <p:nvPr/>
        </p:nvSpPr>
        <p:spPr bwMode="auto">
          <a:xfrm>
            <a:off x="6711950" y="1585913"/>
            <a:ext cx="9525"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22" name="Rectangle 74"/>
          <p:cNvSpPr>
            <a:spLocks noChangeArrowheads="1"/>
          </p:cNvSpPr>
          <p:nvPr/>
        </p:nvSpPr>
        <p:spPr bwMode="auto">
          <a:xfrm>
            <a:off x="6711950" y="1587500"/>
            <a:ext cx="19050"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23" name="Rectangle 75"/>
          <p:cNvSpPr>
            <a:spLocks noChangeArrowheads="1"/>
          </p:cNvSpPr>
          <p:nvPr/>
        </p:nvSpPr>
        <p:spPr bwMode="auto">
          <a:xfrm>
            <a:off x="6370638" y="1589088"/>
            <a:ext cx="71437"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24" name="Rectangle 76"/>
          <p:cNvSpPr>
            <a:spLocks noChangeArrowheads="1"/>
          </p:cNvSpPr>
          <p:nvPr/>
        </p:nvSpPr>
        <p:spPr bwMode="auto">
          <a:xfrm>
            <a:off x="6710363" y="1589088"/>
            <a:ext cx="68262"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25" name="Rectangle 77"/>
          <p:cNvSpPr>
            <a:spLocks noChangeArrowheads="1"/>
          </p:cNvSpPr>
          <p:nvPr/>
        </p:nvSpPr>
        <p:spPr bwMode="auto">
          <a:xfrm>
            <a:off x="6710363" y="1589088"/>
            <a:ext cx="33337"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26" name="Rectangle 78"/>
          <p:cNvSpPr>
            <a:spLocks noChangeArrowheads="1"/>
          </p:cNvSpPr>
          <p:nvPr/>
        </p:nvSpPr>
        <p:spPr bwMode="auto">
          <a:xfrm>
            <a:off x="6370638" y="1592263"/>
            <a:ext cx="74612"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27" name="Rectangle 79"/>
          <p:cNvSpPr>
            <a:spLocks noChangeArrowheads="1"/>
          </p:cNvSpPr>
          <p:nvPr/>
        </p:nvSpPr>
        <p:spPr bwMode="auto">
          <a:xfrm>
            <a:off x="6370638" y="1593850"/>
            <a:ext cx="76200"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28" name="Rectangle 80"/>
          <p:cNvSpPr>
            <a:spLocks noChangeArrowheads="1"/>
          </p:cNvSpPr>
          <p:nvPr/>
        </p:nvSpPr>
        <p:spPr bwMode="auto">
          <a:xfrm>
            <a:off x="6708775" y="1592263"/>
            <a:ext cx="69850"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29" name="Rectangle 81"/>
          <p:cNvSpPr>
            <a:spLocks noChangeArrowheads="1"/>
          </p:cNvSpPr>
          <p:nvPr/>
        </p:nvSpPr>
        <p:spPr bwMode="auto">
          <a:xfrm>
            <a:off x="6708775" y="1592263"/>
            <a:ext cx="42863"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30" name="Rectangle 82"/>
          <p:cNvSpPr>
            <a:spLocks noChangeArrowheads="1"/>
          </p:cNvSpPr>
          <p:nvPr/>
        </p:nvSpPr>
        <p:spPr bwMode="auto">
          <a:xfrm>
            <a:off x="6708775" y="1593850"/>
            <a:ext cx="52388"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31" name="Rectangle 83"/>
          <p:cNvSpPr>
            <a:spLocks noChangeArrowheads="1"/>
          </p:cNvSpPr>
          <p:nvPr/>
        </p:nvSpPr>
        <p:spPr bwMode="auto">
          <a:xfrm>
            <a:off x="6370638" y="1595438"/>
            <a:ext cx="79375"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32" name="Rectangle 84"/>
          <p:cNvSpPr>
            <a:spLocks noChangeArrowheads="1"/>
          </p:cNvSpPr>
          <p:nvPr/>
        </p:nvSpPr>
        <p:spPr bwMode="auto">
          <a:xfrm>
            <a:off x="6705600" y="1595438"/>
            <a:ext cx="74613"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33" name="Rectangle 85"/>
          <p:cNvSpPr>
            <a:spLocks noChangeArrowheads="1"/>
          </p:cNvSpPr>
          <p:nvPr/>
        </p:nvSpPr>
        <p:spPr bwMode="auto">
          <a:xfrm>
            <a:off x="6705600" y="1595438"/>
            <a:ext cx="63500"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34" name="Rectangle 86"/>
          <p:cNvSpPr>
            <a:spLocks noChangeArrowheads="1"/>
          </p:cNvSpPr>
          <p:nvPr/>
        </p:nvSpPr>
        <p:spPr bwMode="auto">
          <a:xfrm>
            <a:off x="6370638" y="1598613"/>
            <a:ext cx="80962"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35" name="Rectangle 87"/>
          <p:cNvSpPr>
            <a:spLocks noChangeArrowheads="1"/>
          </p:cNvSpPr>
          <p:nvPr/>
        </p:nvSpPr>
        <p:spPr bwMode="auto">
          <a:xfrm>
            <a:off x="6704013" y="1598613"/>
            <a:ext cx="76200"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36" name="Rectangle 88"/>
          <p:cNvSpPr>
            <a:spLocks noChangeArrowheads="1"/>
          </p:cNvSpPr>
          <p:nvPr/>
        </p:nvSpPr>
        <p:spPr bwMode="auto">
          <a:xfrm>
            <a:off x="6704013" y="1598613"/>
            <a:ext cx="71437"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37" name="Rectangle 89"/>
          <p:cNvSpPr>
            <a:spLocks noChangeArrowheads="1"/>
          </p:cNvSpPr>
          <p:nvPr/>
        </p:nvSpPr>
        <p:spPr bwMode="auto">
          <a:xfrm>
            <a:off x="6370638" y="1600200"/>
            <a:ext cx="84137"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38" name="Rectangle 90"/>
          <p:cNvSpPr>
            <a:spLocks noChangeArrowheads="1"/>
          </p:cNvSpPr>
          <p:nvPr/>
        </p:nvSpPr>
        <p:spPr bwMode="auto">
          <a:xfrm>
            <a:off x="6445250" y="1600200"/>
            <a:ext cx="952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39" name="Rectangle 91"/>
          <p:cNvSpPr>
            <a:spLocks noChangeArrowheads="1"/>
          </p:cNvSpPr>
          <p:nvPr/>
        </p:nvSpPr>
        <p:spPr bwMode="auto">
          <a:xfrm>
            <a:off x="6370638" y="1603375"/>
            <a:ext cx="85725" cy="0"/>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40" name="Rectangle 92"/>
          <p:cNvSpPr>
            <a:spLocks noChangeArrowheads="1"/>
          </p:cNvSpPr>
          <p:nvPr/>
        </p:nvSpPr>
        <p:spPr bwMode="auto">
          <a:xfrm>
            <a:off x="6438900" y="1603375"/>
            <a:ext cx="17463" cy="0"/>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41" name="Rectangle 93"/>
          <p:cNvSpPr>
            <a:spLocks noChangeArrowheads="1"/>
          </p:cNvSpPr>
          <p:nvPr/>
        </p:nvSpPr>
        <p:spPr bwMode="auto">
          <a:xfrm>
            <a:off x="6700838" y="1600200"/>
            <a:ext cx="79375"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42" name="Rectangle 94"/>
          <p:cNvSpPr>
            <a:spLocks noChangeArrowheads="1"/>
          </p:cNvSpPr>
          <p:nvPr/>
        </p:nvSpPr>
        <p:spPr bwMode="auto">
          <a:xfrm>
            <a:off x="6700838" y="1600200"/>
            <a:ext cx="7937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43" name="Rectangle 95"/>
          <p:cNvSpPr>
            <a:spLocks noChangeArrowheads="1"/>
          </p:cNvSpPr>
          <p:nvPr/>
        </p:nvSpPr>
        <p:spPr bwMode="auto">
          <a:xfrm>
            <a:off x="6370638" y="1603375"/>
            <a:ext cx="88900"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44" name="Rectangle 96"/>
          <p:cNvSpPr>
            <a:spLocks noChangeArrowheads="1"/>
          </p:cNvSpPr>
          <p:nvPr/>
        </p:nvSpPr>
        <p:spPr bwMode="auto">
          <a:xfrm>
            <a:off x="6429375" y="1603375"/>
            <a:ext cx="30163"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45" name="Rectangle 97"/>
          <p:cNvSpPr>
            <a:spLocks noChangeArrowheads="1"/>
          </p:cNvSpPr>
          <p:nvPr/>
        </p:nvSpPr>
        <p:spPr bwMode="auto">
          <a:xfrm>
            <a:off x="6699250" y="1603375"/>
            <a:ext cx="84138"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46" name="Rectangle 98"/>
          <p:cNvSpPr>
            <a:spLocks noChangeArrowheads="1"/>
          </p:cNvSpPr>
          <p:nvPr/>
        </p:nvSpPr>
        <p:spPr bwMode="auto">
          <a:xfrm>
            <a:off x="6370638" y="1606550"/>
            <a:ext cx="88900"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47" name="Rectangle 99"/>
          <p:cNvSpPr>
            <a:spLocks noChangeArrowheads="1"/>
          </p:cNvSpPr>
          <p:nvPr/>
        </p:nvSpPr>
        <p:spPr bwMode="auto">
          <a:xfrm>
            <a:off x="6424613" y="1606550"/>
            <a:ext cx="34925"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48" name="Rectangle 100"/>
          <p:cNvSpPr>
            <a:spLocks noChangeArrowheads="1"/>
          </p:cNvSpPr>
          <p:nvPr/>
        </p:nvSpPr>
        <p:spPr bwMode="auto">
          <a:xfrm>
            <a:off x="6370638" y="1608138"/>
            <a:ext cx="92075"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49" name="Rectangle 101"/>
          <p:cNvSpPr>
            <a:spLocks noChangeArrowheads="1"/>
          </p:cNvSpPr>
          <p:nvPr/>
        </p:nvSpPr>
        <p:spPr bwMode="auto">
          <a:xfrm>
            <a:off x="6419850" y="1608138"/>
            <a:ext cx="42863"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50" name="Rectangle 102"/>
          <p:cNvSpPr>
            <a:spLocks noChangeArrowheads="1"/>
          </p:cNvSpPr>
          <p:nvPr/>
        </p:nvSpPr>
        <p:spPr bwMode="auto">
          <a:xfrm>
            <a:off x="6696075" y="1606550"/>
            <a:ext cx="87313" cy="476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51" name="Rectangle 103"/>
          <p:cNvSpPr>
            <a:spLocks noChangeArrowheads="1"/>
          </p:cNvSpPr>
          <p:nvPr/>
        </p:nvSpPr>
        <p:spPr bwMode="auto">
          <a:xfrm>
            <a:off x="6370638" y="1611313"/>
            <a:ext cx="93662"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52" name="Rectangle 104"/>
          <p:cNvSpPr>
            <a:spLocks noChangeArrowheads="1"/>
          </p:cNvSpPr>
          <p:nvPr/>
        </p:nvSpPr>
        <p:spPr bwMode="auto">
          <a:xfrm>
            <a:off x="6411913" y="1611313"/>
            <a:ext cx="52387"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53" name="Rectangle 105"/>
          <p:cNvSpPr>
            <a:spLocks noChangeArrowheads="1"/>
          </p:cNvSpPr>
          <p:nvPr/>
        </p:nvSpPr>
        <p:spPr bwMode="auto">
          <a:xfrm>
            <a:off x="6694488" y="1611313"/>
            <a:ext cx="88900"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54" name="Rectangle 106"/>
          <p:cNvSpPr>
            <a:spLocks noChangeArrowheads="1"/>
          </p:cNvSpPr>
          <p:nvPr/>
        </p:nvSpPr>
        <p:spPr bwMode="auto">
          <a:xfrm>
            <a:off x="6370638" y="1612900"/>
            <a:ext cx="96837"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55" name="Rectangle 107"/>
          <p:cNvSpPr>
            <a:spLocks noChangeArrowheads="1"/>
          </p:cNvSpPr>
          <p:nvPr/>
        </p:nvSpPr>
        <p:spPr bwMode="auto">
          <a:xfrm>
            <a:off x="6405563" y="1612900"/>
            <a:ext cx="61912"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56" name="Rectangle 108"/>
          <p:cNvSpPr>
            <a:spLocks noChangeArrowheads="1"/>
          </p:cNvSpPr>
          <p:nvPr/>
        </p:nvSpPr>
        <p:spPr bwMode="auto">
          <a:xfrm>
            <a:off x="6691313" y="1612900"/>
            <a:ext cx="92075"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57" name="Rectangle 109"/>
          <p:cNvSpPr>
            <a:spLocks noChangeArrowheads="1"/>
          </p:cNvSpPr>
          <p:nvPr/>
        </p:nvSpPr>
        <p:spPr bwMode="auto">
          <a:xfrm>
            <a:off x="6370638" y="1614488"/>
            <a:ext cx="98425"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58" name="Rectangle 110"/>
          <p:cNvSpPr>
            <a:spLocks noChangeArrowheads="1"/>
          </p:cNvSpPr>
          <p:nvPr/>
        </p:nvSpPr>
        <p:spPr bwMode="auto">
          <a:xfrm>
            <a:off x="6402388" y="1614488"/>
            <a:ext cx="6667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59" name="Rectangle 111"/>
          <p:cNvSpPr>
            <a:spLocks noChangeArrowheads="1"/>
          </p:cNvSpPr>
          <p:nvPr/>
        </p:nvSpPr>
        <p:spPr bwMode="auto">
          <a:xfrm>
            <a:off x="6370638" y="1617663"/>
            <a:ext cx="101600"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60" name="Rectangle 112"/>
          <p:cNvSpPr>
            <a:spLocks noChangeArrowheads="1"/>
          </p:cNvSpPr>
          <p:nvPr/>
        </p:nvSpPr>
        <p:spPr bwMode="auto">
          <a:xfrm>
            <a:off x="6394450" y="1617663"/>
            <a:ext cx="77788"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61" name="Rectangle 113"/>
          <p:cNvSpPr>
            <a:spLocks noChangeArrowheads="1"/>
          </p:cNvSpPr>
          <p:nvPr/>
        </p:nvSpPr>
        <p:spPr bwMode="auto">
          <a:xfrm>
            <a:off x="6691313" y="1614488"/>
            <a:ext cx="93662" cy="476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62" name="Rectangle 114"/>
          <p:cNvSpPr>
            <a:spLocks noChangeArrowheads="1"/>
          </p:cNvSpPr>
          <p:nvPr/>
        </p:nvSpPr>
        <p:spPr bwMode="auto">
          <a:xfrm>
            <a:off x="6370638" y="1619250"/>
            <a:ext cx="103187"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63" name="Rectangle 115"/>
          <p:cNvSpPr>
            <a:spLocks noChangeArrowheads="1"/>
          </p:cNvSpPr>
          <p:nvPr/>
        </p:nvSpPr>
        <p:spPr bwMode="auto">
          <a:xfrm>
            <a:off x="6389688" y="1619250"/>
            <a:ext cx="84137"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64" name="Rectangle 116"/>
          <p:cNvSpPr>
            <a:spLocks noChangeArrowheads="1"/>
          </p:cNvSpPr>
          <p:nvPr/>
        </p:nvSpPr>
        <p:spPr bwMode="auto">
          <a:xfrm>
            <a:off x="6688138" y="1619250"/>
            <a:ext cx="96837"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65" name="Rectangle 117"/>
          <p:cNvSpPr>
            <a:spLocks noChangeArrowheads="1"/>
          </p:cNvSpPr>
          <p:nvPr/>
        </p:nvSpPr>
        <p:spPr bwMode="auto">
          <a:xfrm>
            <a:off x="6370638" y="1620838"/>
            <a:ext cx="106362"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66" name="Rectangle 118"/>
          <p:cNvSpPr>
            <a:spLocks noChangeArrowheads="1"/>
          </p:cNvSpPr>
          <p:nvPr/>
        </p:nvSpPr>
        <p:spPr bwMode="auto">
          <a:xfrm>
            <a:off x="6384925" y="1620838"/>
            <a:ext cx="92075"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67" name="Rectangle 119"/>
          <p:cNvSpPr>
            <a:spLocks noChangeArrowheads="1"/>
          </p:cNvSpPr>
          <p:nvPr/>
        </p:nvSpPr>
        <p:spPr bwMode="auto">
          <a:xfrm>
            <a:off x="6686550" y="1620838"/>
            <a:ext cx="98425"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68" name="Rectangle 120"/>
          <p:cNvSpPr>
            <a:spLocks noChangeArrowheads="1"/>
          </p:cNvSpPr>
          <p:nvPr/>
        </p:nvSpPr>
        <p:spPr bwMode="auto">
          <a:xfrm>
            <a:off x="6370638" y="1622425"/>
            <a:ext cx="107950"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69" name="Rectangle 121"/>
          <p:cNvSpPr>
            <a:spLocks noChangeArrowheads="1"/>
          </p:cNvSpPr>
          <p:nvPr/>
        </p:nvSpPr>
        <p:spPr bwMode="auto">
          <a:xfrm>
            <a:off x="6380163" y="1622425"/>
            <a:ext cx="9842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70" name="Rectangle 122"/>
          <p:cNvSpPr>
            <a:spLocks noChangeArrowheads="1"/>
          </p:cNvSpPr>
          <p:nvPr/>
        </p:nvSpPr>
        <p:spPr bwMode="auto">
          <a:xfrm>
            <a:off x="6686550" y="1622425"/>
            <a:ext cx="101600"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71" name="Rectangle 123"/>
          <p:cNvSpPr>
            <a:spLocks noChangeArrowheads="1"/>
          </p:cNvSpPr>
          <p:nvPr/>
        </p:nvSpPr>
        <p:spPr bwMode="auto">
          <a:xfrm>
            <a:off x="6370638" y="1625600"/>
            <a:ext cx="109537"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72" name="Rectangle 124"/>
          <p:cNvSpPr>
            <a:spLocks noChangeArrowheads="1"/>
          </p:cNvSpPr>
          <p:nvPr/>
        </p:nvSpPr>
        <p:spPr bwMode="auto">
          <a:xfrm>
            <a:off x="6375400" y="1625600"/>
            <a:ext cx="104775"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73" name="Rectangle 125"/>
          <p:cNvSpPr>
            <a:spLocks noChangeArrowheads="1"/>
          </p:cNvSpPr>
          <p:nvPr/>
        </p:nvSpPr>
        <p:spPr bwMode="auto">
          <a:xfrm>
            <a:off x="6683375" y="1625600"/>
            <a:ext cx="104775"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74" name="Rectangle 126"/>
          <p:cNvSpPr>
            <a:spLocks noChangeArrowheads="1"/>
          </p:cNvSpPr>
          <p:nvPr/>
        </p:nvSpPr>
        <p:spPr bwMode="auto">
          <a:xfrm>
            <a:off x="6370638" y="1627188"/>
            <a:ext cx="111125"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75" name="Rectangle 127"/>
          <p:cNvSpPr>
            <a:spLocks noChangeArrowheads="1"/>
          </p:cNvSpPr>
          <p:nvPr/>
        </p:nvSpPr>
        <p:spPr bwMode="auto">
          <a:xfrm>
            <a:off x="6370638" y="1627188"/>
            <a:ext cx="111125"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76" name="Rectangle 128"/>
          <p:cNvSpPr>
            <a:spLocks noChangeArrowheads="1"/>
          </p:cNvSpPr>
          <p:nvPr/>
        </p:nvSpPr>
        <p:spPr bwMode="auto">
          <a:xfrm>
            <a:off x="6681788" y="1627188"/>
            <a:ext cx="106362"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77" name="Rectangle 129"/>
          <p:cNvSpPr>
            <a:spLocks noChangeArrowheads="1"/>
          </p:cNvSpPr>
          <p:nvPr/>
        </p:nvSpPr>
        <p:spPr bwMode="auto">
          <a:xfrm>
            <a:off x="6370638" y="1628775"/>
            <a:ext cx="114300"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78" name="Rectangle 130"/>
          <p:cNvSpPr>
            <a:spLocks noChangeArrowheads="1"/>
          </p:cNvSpPr>
          <p:nvPr/>
        </p:nvSpPr>
        <p:spPr bwMode="auto">
          <a:xfrm>
            <a:off x="6370638" y="1628775"/>
            <a:ext cx="114300"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79" name="Rectangle 131"/>
          <p:cNvSpPr>
            <a:spLocks noChangeArrowheads="1"/>
          </p:cNvSpPr>
          <p:nvPr/>
        </p:nvSpPr>
        <p:spPr bwMode="auto">
          <a:xfrm>
            <a:off x="6370638" y="1631950"/>
            <a:ext cx="115887"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80" name="Rectangle 132"/>
          <p:cNvSpPr>
            <a:spLocks noChangeArrowheads="1"/>
          </p:cNvSpPr>
          <p:nvPr/>
        </p:nvSpPr>
        <p:spPr bwMode="auto">
          <a:xfrm>
            <a:off x="6678613" y="1628775"/>
            <a:ext cx="109537" cy="476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81" name="Rectangle 133"/>
          <p:cNvSpPr>
            <a:spLocks noChangeArrowheads="1"/>
          </p:cNvSpPr>
          <p:nvPr/>
        </p:nvSpPr>
        <p:spPr bwMode="auto">
          <a:xfrm>
            <a:off x="6370638" y="1633538"/>
            <a:ext cx="119062"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82" name="Rectangle 134"/>
          <p:cNvSpPr>
            <a:spLocks noChangeArrowheads="1"/>
          </p:cNvSpPr>
          <p:nvPr/>
        </p:nvSpPr>
        <p:spPr bwMode="auto">
          <a:xfrm>
            <a:off x="6677025" y="1633538"/>
            <a:ext cx="11112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83" name="Rectangle 135"/>
          <p:cNvSpPr>
            <a:spLocks noChangeArrowheads="1"/>
          </p:cNvSpPr>
          <p:nvPr/>
        </p:nvSpPr>
        <p:spPr bwMode="auto">
          <a:xfrm>
            <a:off x="6370638" y="1636713"/>
            <a:ext cx="120650" cy="0"/>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84" name="Rectangle 136"/>
          <p:cNvSpPr>
            <a:spLocks noChangeArrowheads="1"/>
          </p:cNvSpPr>
          <p:nvPr/>
        </p:nvSpPr>
        <p:spPr bwMode="auto">
          <a:xfrm>
            <a:off x="6673850" y="1636713"/>
            <a:ext cx="114300" cy="0"/>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85" name="Rectangle 137"/>
          <p:cNvSpPr>
            <a:spLocks noChangeArrowheads="1"/>
          </p:cNvSpPr>
          <p:nvPr/>
        </p:nvSpPr>
        <p:spPr bwMode="auto">
          <a:xfrm>
            <a:off x="6370638" y="1636713"/>
            <a:ext cx="12382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86" name="Rectangle 138"/>
          <p:cNvSpPr>
            <a:spLocks noChangeArrowheads="1"/>
          </p:cNvSpPr>
          <p:nvPr/>
        </p:nvSpPr>
        <p:spPr bwMode="auto">
          <a:xfrm>
            <a:off x="6370638" y="1639888"/>
            <a:ext cx="125412"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87" name="Rectangle 139"/>
          <p:cNvSpPr>
            <a:spLocks noChangeArrowheads="1"/>
          </p:cNvSpPr>
          <p:nvPr/>
        </p:nvSpPr>
        <p:spPr bwMode="auto">
          <a:xfrm>
            <a:off x="6672263" y="1636713"/>
            <a:ext cx="115887" cy="476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88" name="Rectangle 140"/>
          <p:cNvSpPr>
            <a:spLocks noChangeArrowheads="1"/>
          </p:cNvSpPr>
          <p:nvPr/>
        </p:nvSpPr>
        <p:spPr bwMode="auto">
          <a:xfrm>
            <a:off x="6370638" y="1641475"/>
            <a:ext cx="128587"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89" name="Rectangle 141"/>
          <p:cNvSpPr>
            <a:spLocks noChangeArrowheads="1"/>
          </p:cNvSpPr>
          <p:nvPr/>
        </p:nvSpPr>
        <p:spPr bwMode="auto">
          <a:xfrm>
            <a:off x="6670675" y="1641475"/>
            <a:ext cx="120650"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90" name="Rectangle 142"/>
          <p:cNvSpPr>
            <a:spLocks noChangeArrowheads="1"/>
          </p:cNvSpPr>
          <p:nvPr/>
        </p:nvSpPr>
        <p:spPr bwMode="auto">
          <a:xfrm>
            <a:off x="6370638" y="1644650"/>
            <a:ext cx="128587"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91" name="Rectangle 143"/>
          <p:cNvSpPr>
            <a:spLocks noChangeArrowheads="1"/>
          </p:cNvSpPr>
          <p:nvPr/>
        </p:nvSpPr>
        <p:spPr bwMode="auto">
          <a:xfrm>
            <a:off x="6370638" y="1646238"/>
            <a:ext cx="131762"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92" name="Rectangle 144"/>
          <p:cNvSpPr>
            <a:spLocks noChangeArrowheads="1"/>
          </p:cNvSpPr>
          <p:nvPr/>
        </p:nvSpPr>
        <p:spPr bwMode="auto">
          <a:xfrm>
            <a:off x="6667500" y="1644650"/>
            <a:ext cx="12382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93" name="Rectangle 145"/>
          <p:cNvSpPr>
            <a:spLocks noChangeArrowheads="1"/>
          </p:cNvSpPr>
          <p:nvPr/>
        </p:nvSpPr>
        <p:spPr bwMode="auto">
          <a:xfrm>
            <a:off x="6370638" y="1647825"/>
            <a:ext cx="133350"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94" name="Rectangle 146"/>
          <p:cNvSpPr>
            <a:spLocks noChangeArrowheads="1"/>
          </p:cNvSpPr>
          <p:nvPr/>
        </p:nvSpPr>
        <p:spPr bwMode="auto">
          <a:xfrm>
            <a:off x="6665913" y="1647825"/>
            <a:ext cx="125412"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95" name="Rectangle 147"/>
          <p:cNvSpPr>
            <a:spLocks noChangeArrowheads="1"/>
          </p:cNvSpPr>
          <p:nvPr/>
        </p:nvSpPr>
        <p:spPr bwMode="auto">
          <a:xfrm>
            <a:off x="6370638" y="1651000"/>
            <a:ext cx="136525"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96" name="Rectangle 148"/>
          <p:cNvSpPr>
            <a:spLocks noChangeArrowheads="1"/>
          </p:cNvSpPr>
          <p:nvPr/>
        </p:nvSpPr>
        <p:spPr bwMode="auto">
          <a:xfrm>
            <a:off x="6662738" y="1651000"/>
            <a:ext cx="128587"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97" name="Rectangle 149"/>
          <p:cNvSpPr>
            <a:spLocks noChangeArrowheads="1"/>
          </p:cNvSpPr>
          <p:nvPr/>
        </p:nvSpPr>
        <p:spPr bwMode="auto">
          <a:xfrm>
            <a:off x="6370638" y="1652588"/>
            <a:ext cx="138112"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98" name="Rectangle 150"/>
          <p:cNvSpPr>
            <a:spLocks noChangeArrowheads="1"/>
          </p:cNvSpPr>
          <p:nvPr/>
        </p:nvSpPr>
        <p:spPr bwMode="auto">
          <a:xfrm>
            <a:off x="6370638" y="1654175"/>
            <a:ext cx="141287"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399" name="Rectangle 151"/>
          <p:cNvSpPr>
            <a:spLocks noChangeArrowheads="1"/>
          </p:cNvSpPr>
          <p:nvPr/>
        </p:nvSpPr>
        <p:spPr bwMode="auto">
          <a:xfrm>
            <a:off x="6661150" y="1652588"/>
            <a:ext cx="131763"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00" name="Rectangle 152"/>
          <p:cNvSpPr>
            <a:spLocks noChangeArrowheads="1"/>
          </p:cNvSpPr>
          <p:nvPr/>
        </p:nvSpPr>
        <p:spPr bwMode="auto">
          <a:xfrm>
            <a:off x="6370638" y="1655763"/>
            <a:ext cx="14287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01" name="Rectangle 153"/>
          <p:cNvSpPr>
            <a:spLocks noChangeArrowheads="1"/>
          </p:cNvSpPr>
          <p:nvPr/>
        </p:nvSpPr>
        <p:spPr bwMode="auto">
          <a:xfrm>
            <a:off x="6657975" y="1655763"/>
            <a:ext cx="134938"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02" name="Rectangle 154"/>
          <p:cNvSpPr>
            <a:spLocks noChangeArrowheads="1"/>
          </p:cNvSpPr>
          <p:nvPr/>
        </p:nvSpPr>
        <p:spPr bwMode="auto">
          <a:xfrm>
            <a:off x="6370638" y="1658938"/>
            <a:ext cx="146050"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03" name="Rectangle 155"/>
          <p:cNvSpPr>
            <a:spLocks noChangeArrowheads="1"/>
          </p:cNvSpPr>
          <p:nvPr/>
        </p:nvSpPr>
        <p:spPr bwMode="auto">
          <a:xfrm>
            <a:off x="6370638" y="1660525"/>
            <a:ext cx="147637"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04" name="Rectangle 156"/>
          <p:cNvSpPr>
            <a:spLocks noChangeArrowheads="1"/>
          </p:cNvSpPr>
          <p:nvPr/>
        </p:nvSpPr>
        <p:spPr bwMode="auto">
          <a:xfrm>
            <a:off x="6656388" y="1658938"/>
            <a:ext cx="13652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05" name="Rectangle 157"/>
          <p:cNvSpPr>
            <a:spLocks noChangeArrowheads="1"/>
          </p:cNvSpPr>
          <p:nvPr/>
        </p:nvSpPr>
        <p:spPr bwMode="auto">
          <a:xfrm>
            <a:off x="6370638" y="1662113"/>
            <a:ext cx="14922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06" name="Rectangle 158"/>
          <p:cNvSpPr>
            <a:spLocks noChangeArrowheads="1"/>
          </p:cNvSpPr>
          <p:nvPr/>
        </p:nvSpPr>
        <p:spPr bwMode="auto">
          <a:xfrm>
            <a:off x="6653213" y="1662113"/>
            <a:ext cx="14287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07" name="Rectangle 159"/>
          <p:cNvSpPr>
            <a:spLocks noChangeArrowheads="1"/>
          </p:cNvSpPr>
          <p:nvPr/>
        </p:nvSpPr>
        <p:spPr bwMode="auto">
          <a:xfrm>
            <a:off x="6653213" y="1662113"/>
            <a:ext cx="19050" cy="3175"/>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08" name="Rectangle 160"/>
          <p:cNvSpPr>
            <a:spLocks noChangeArrowheads="1"/>
          </p:cNvSpPr>
          <p:nvPr/>
        </p:nvSpPr>
        <p:spPr bwMode="auto">
          <a:xfrm>
            <a:off x="6370638" y="1665288"/>
            <a:ext cx="150812"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09" name="Rectangle 161"/>
          <p:cNvSpPr>
            <a:spLocks noChangeArrowheads="1"/>
          </p:cNvSpPr>
          <p:nvPr/>
        </p:nvSpPr>
        <p:spPr bwMode="auto">
          <a:xfrm>
            <a:off x="6653213" y="1665288"/>
            <a:ext cx="142875"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10" name="Rectangle 162"/>
          <p:cNvSpPr>
            <a:spLocks noChangeArrowheads="1"/>
          </p:cNvSpPr>
          <p:nvPr/>
        </p:nvSpPr>
        <p:spPr bwMode="auto">
          <a:xfrm>
            <a:off x="6653213" y="1665288"/>
            <a:ext cx="34925" cy="1587"/>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11" name="Rectangle 163"/>
          <p:cNvSpPr>
            <a:spLocks noChangeArrowheads="1"/>
          </p:cNvSpPr>
          <p:nvPr/>
        </p:nvSpPr>
        <p:spPr bwMode="auto">
          <a:xfrm>
            <a:off x="6370638" y="1666875"/>
            <a:ext cx="153987"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12" name="Rectangle 164"/>
          <p:cNvSpPr>
            <a:spLocks noChangeArrowheads="1"/>
          </p:cNvSpPr>
          <p:nvPr/>
        </p:nvSpPr>
        <p:spPr bwMode="auto">
          <a:xfrm>
            <a:off x="6370638" y="1668463"/>
            <a:ext cx="155575"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13" name="Rectangle 165"/>
          <p:cNvSpPr>
            <a:spLocks noChangeArrowheads="1"/>
          </p:cNvSpPr>
          <p:nvPr/>
        </p:nvSpPr>
        <p:spPr bwMode="auto">
          <a:xfrm>
            <a:off x="6516688" y="1668463"/>
            <a:ext cx="9525" cy="1587"/>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14" name="Rectangle 166"/>
          <p:cNvSpPr>
            <a:spLocks noChangeArrowheads="1"/>
          </p:cNvSpPr>
          <p:nvPr/>
        </p:nvSpPr>
        <p:spPr bwMode="auto">
          <a:xfrm>
            <a:off x="6650038" y="1666875"/>
            <a:ext cx="146050"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15" name="Rectangle 167"/>
          <p:cNvSpPr>
            <a:spLocks noChangeArrowheads="1"/>
          </p:cNvSpPr>
          <p:nvPr/>
        </p:nvSpPr>
        <p:spPr bwMode="auto">
          <a:xfrm>
            <a:off x="6650038" y="1666875"/>
            <a:ext cx="50800" cy="1588"/>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16" name="Rectangle 168"/>
          <p:cNvSpPr>
            <a:spLocks noChangeArrowheads="1"/>
          </p:cNvSpPr>
          <p:nvPr/>
        </p:nvSpPr>
        <p:spPr bwMode="auto">
          <a:xfrm>
            <a:off x="6650038" y="1668463"/>
            <a:ext cx="61912" cy="1587"/>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17" name="Rectangle 169"/>
          <p:cNvSpPr>
            <a:spLocks noChangeArrowheads="1"/>
          </p:cNvSpPr>
          <p:nvPr/>
        </p:nvSpPr>
        <p:spPr bwMode="auto">
          <a:xfrm>
            <a:off x="6370638" y="1670050"/>
            <a:ext cx="158750"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18" name="Rectangle 170"/>
          <p:cNvSpPr>
            <a:spLocks noChangeArrowheads="1"/>
          </p:cNvSpPr>
          <p:nvPr/>
        </p:nvSpPr>
        <p:spPr bwMode="auto">
          <a:xfrm>
            <a:off x="6503988" y="1670050"/>
            <a:ext cx="25400" cy="3175"/>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19" name="Rectangle 171"/>
          <p:cNvSpPr>
            <a:spLocks noChangeArrowheads="1"/>
          </p:cNvSpPr>
          <p:nvPr/>
        </p:nvSpPr>
        <p:spPr bwMode="auto">
          <a:xfrm>
            <a:off x="6648450" y="1670050"/>
            <a:ext cx="14922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20" name="Rectangle 172"/>
          <p:cNvSpPr>
            <a:spLocks noChangeArrowheads="1"/>
          </p:cNvSpPr>
          <p:nvPr/>
        </p:nvSpPr>
        <p:spPr bwMode="auto">
          <a:xfrm>
            <a:off x="6648450" y="1670050"/>
            <a:ext cx="74613" cy="3175"/>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21" name="Rectangle 173"/>
          <p:cNvSpPr>
            <a:spLocks noChangeArrowheads="1"/>
          </p:cNvSpPr>
          <p:nvPr/>
        </p:nvSpPr>
        <p:spPr bwMode="auto">
          <a:xfrm>
            <a:off x="6370638" y="1673225"/>
            <a:ext cx="160337"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22" name="Rectangle 174"/>
          <p:cNvSpPr>
            <a:spLocks noChangeArrowheads="1"/>
          </p:cNvSpPr>
          <p:nvPr/>
        </p:nvSpPr>
        <p:spPr bwMode="auto">
          <a:xfrm>
            <a:off x="6496050" y="1673225"/>
            <a:ext cx="34925" cy="1588"/>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23" name="Rectangle 175"/>
          <p:cNvSpPr>
            <a:spLocks noChangeArrowheads="1"/>
          </p:cNvSpPr>
          <p:nvPr/>
        </p:nvSpPr>
        <p:spPr bwMode="auto">
          <a:xfrm>
            <a:off x="6370638" y="1674813"/>
            <a:ext cx="163512"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24" name="Rectangle 176"/>
          <p:cNvSpPr>
            <a:spLocks noChangeArrowheads="1"/>
          </p:cNvSpPr>
          <p:nvPr/>
        </p:nvSpPr>
        <p:spPr bwMode="auto">
          <a:xfrm>
            <a:off x="6486525" y="1674813"/>
            <a:ext cx="47625" cy="3175"/>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25" name="Rectangle 177"/>
          <p:cNvSpPr>
            <a:spLocks noChangeArrowheads="1"/>
          </p:cNvSpPr>
          <p:nvPr/>
        </p:nvSpPr>
        <p:spPr bwMode="auto">
          <a:xfrm>
            <a:off x="6645275" y="1673225"/>
            <a:ext cx="152400" cy="476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26" name="Rectangle 178"/>
          <p:cNvSpPr>
            <a:spLocks noChangeArrowheads="1"/>
          </p:cNvSpPr>
          <p:nvPr/>
        </p:nvSpPr>
        <p:spPr bwMode="auto">
          <a:xfrm>
            <a:off x="6645275" y="1673225"/>
            <a:ext cx="85725" cy="1588"/>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27" name="Rectangle 179"/>
          <p:cNvSpPr>
            <a:spLocks noChangeArrowheads="1"/>
          </p:cNvSpPr>
          <p:nvPr/>
        </p:nvSpPr>
        <p:spPr bwMode="auto">
          <a:xfrm>
            <a:off x="6645275" y="1674813"/>
            <a:ext cx="95250" cy="3175"/>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28" name="Rectangle 180"/>
          <p:cNvSpPr>
            <a:spLocks noChangeArrowheads="1"/>
          </p:cNvSpPr>
          <p:nvPr/>
        </p:nvSpPr>
        <p:spPr bwMode="auto">
          <a:xfrm>
            <a:off x="7081838" y="1674813"/>
            <a:ext cx="4762" cy="3175"/>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29" name="Rectangle 181"/>
          <p:cNvSpPr>
            <a:spLocks noChangeArrowheads="1"/>
          </p:cNvSpPr>
          <p:nvPr/>
        </p:nvSpPr>
        <p:spPr bwMode="auto">
          <a:xfrm>
            <a:off x="6370638" y="1677988"/>
            <a:ext cx="165100"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30" name="Rectangle 182"/>
          <p:cNvSpPr>
            <a:spLocks noChangeArrowheads="1"/>
          </p:cNvSpPr>
          <p:nvPr/>
        </p:nvSpPr>
        <p:spPr bwMode="auto">
          <a:xfrm>
            <a:off x="6480175" y="1677988"/>
            <a:ext cx="55563" cy="1587"/>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31" name="Rectangle 183"/>
          <p:cNvSpPr>
            <a:spLocks noChangeArrowheads="1"/>
          </p:cNvSpPr>
          <p:nvPr/>
        </p:nvSpPr>
        <p:spPr bwMode="auto">
          <a:xfrm>
            <a:off x="6643688" y="1677988"/>
            <a:ext cx="153987"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32" name="Rectangle 184"/>
          <p:cNvSpPr>
            <a:spLocks noChangeArrowheads="1"/>
          </p:cNvSpPr>
          <p:nvPr/>
        </p:nvSpPr>
        <p:spPr bwMode="auto">
          <a:xfrm>
            <a:off x="6643688" y="1677988"/>
            <a:ext cx="104775" cy="1587"/>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33" name="Rectangle 185"/>
          <p:cNvSpPr>
            <a:spLocks noChangeArrowheads="1"/>
          </p:cNvSpPr>
          <p:nvPr/>
        </p:nvSpPr>
        <p:spPr bwMode="auto">
          <a:xfrm>
            <a:off x="7077075" y="1677988"/>
            <a:ext cx="9525" cy="1587"/>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34" name="Rectangle 186"/>
          <p:cNvSpPr>
            <a:spLocks noChangeArrowheads="1"/>
          </p:cNvSpPr>
          <p:nvPr/>
        </p:nvSpPr>
        <p:spPr bwMode="auto">
          <a:xfrm>
            <a:off x="7077075" y="1677988"/>
            <a:ext cx="4763"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35" name="Rectangle 187"/>
          <p:cNvSpPr>
            <a:spLocks noChangeArrowheads="1"/>
          </p:cNvSpPr>
          <p:nvPr/>
        </p:nvSpPr>
        <p:spPr bwMode="auto">
          <a:xfrm>
            <a:off x="6370638" y="1679575"/>
            <a:ext cx="166687"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36" name="Rectangle 188"/>
          <p:cNvSpPr>
            <a:spLocks noChangeArrowheads="1"/>
          </p:cNvSpPr>
          <p:nvPr/>
        </p:nvSpPr>
        <p:spPr bwMode="auto">
          <a:xfrm>
            <a:off x="6472238" y="1679575"/>
            <a:ext cx="65087" cy="1588"/>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37" name="Rectangle 189"/>
          <p:cNvSpPr>
            <a:spLocks noChangeArrowheads="1"/>
          </p:cNvSpPr>
          <p:nvPr/>
        </p:nvSpPr>
        <p:spPr bwMode="auto">
          <a:xfrm>
            <a:off x="6640513" y="1679575"/>
            <a:ext cx="157162"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38" name="Rectangle 190"/>
          <p:cNvSpPr>
            <a:spLocks noChangeArrowheads="1"/>
          </p:cNvSpPr>
          <p:nvPr/>
        </p:nvSpPr>
        <p:spPr bwMode="auto">
          <a:xfrm>
            <a:off x="6640513" y="1679575"/>
            <a:ext cx="115887" cy="1588"/>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39" name="Rectangle 191"/>
          <p:cNvSpPr>
            <a:spLocks noChangeArrowheads="1"/>
          </p:cNvSpPr>
          <p:nvPr/>
        </p:nvSpPr>
        <p:spPr bwMode="auto">
          <a:xfrm>
            <a:off x="7073900" y="1679575"/>
            <a:ext cx="11113" cy="1588"/>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40" name="Rectangle 192"/>
          <p:cNvSpPr>
            <a:spLocks noChangeArrowheads="1"/>
          </p:cNvSpPr>
          <p:nvPr/>
        </p:nvSpPr>
        <p:spPr bwMode="auto">
          <a:xfrm>
            <a:off x="7073900" y="1679575"/>
            <a:ext cx="11113" cy="1588"/>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41" name="Rectangle 193"/>
          <p:cNvSpPr>
            <a:spLocks noChangeArrowheads="1"/>
          </p:cNvSpPr>
          <p:nvPr/>
        </p:nvSpPr>
        <p:spPr bwMode="auto">
          <a:xfrm>
            <a:off x="6370638" y="1681163"/>
            <a:ext cx="168275" cy="3175"/>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42" name="Rectangle 194"/>
          <p:cNvSpPr>
            <a:spLocks noChangeArrowheads="1"/>
          </p:cNvSpPr>
          <p:nvPr/>
        </p:nvSpPr>
        <p:spPr bwMode="auto">
          <a:xfrm>
            <a:off x="6464300" y="1681163"/>
            <a:ext cx="74613" cy="3175"/>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43" name="Rectangle 195"/>
          <p:cNvSpPr>
            <a:spLocks noChangeArrowheads="1"/>
          </p:cNvSpPr>
          <p:nvPr/>
        </p:nvSpPr>
        <p:spPr bwMode="auto">
          <a:xfrm>
            <a:off x="7069138" y="1681163"/>
            <a:ext cx="15875" cy="3175"/>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44" name="Rectangle 196"/>
          <p:cNvSpPr>
            <a:spLocks noChangeArrowheads="1"/>
          </p:cNvSpPr>
          <p:nvPr/>
        </p:nvSpPr>
        <p:spPr bwMode="auto">
          <a:xfrm>
            <a:off x="6370638" y="1684338"/>
            <a:ext cx="171450" cy="1587"/>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45" name="Rectangle 197"/>
          <p:cNvSpPr>
            <a:spLocks noChangeArrowheads="1"/>
          </p:cNvSpPr>
          <p:nvPr/>
        </p:nvSpPr>
        <p:spPr bwMode="auto">
          <a:xfrm>
            <a:off x="6459538" y="1684338"/>
            <a:ext cx="82550" cy="1587"/>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46" name="Rectangle 198"/>
          <p:cNvSpPr>
            <a:spLocks noChangeArrowheads="1"/>
          </p:cNvSpPr>
          <p:nvPr/>
        </p:nvSpPr>
        <p:spPr bwMode="auto">
          <a:xfrm>
            <a:off x="6638925" y="1681163"/>
            <a:ext cx="161925" cy="476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47" name="Rectangle 199"/>
          <p:cNvSpPr>
            <a:spLocks noChangeArrowheads="1"/>
          </p:cNvSpPr>
          <p:nvPr/>
        </p:nvSpPr>
        <p:spPr bwMode="auto">
          <a:xfrm>
            <a:off x="6638925" y="1681163"/>
            <a:ext cx="123825" cy="3175"/>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48" name="Rectangle 200"/>
          <p:cNvSpPr>
            <a:spLocks noChangeArrowheads="1"/>
          </p:cNvSpPr>
          <p:nvPr/>
        </p:nvSpPr>
        <p:spPr bwMode="auto">
          <a:xfrm>
            <a:off x="6638925" y="1684338"/>
            <a:ext cx="130175" cy="1587"/>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49" name="Rectangle 201"/>
          <p:cNvSpPr>
            <a:spLocks noChangeArrowheads="1"/>
          </p:cNvSpPr>
          <p:nvPr/>
        </p:nvSpPr>
        <p:spPr bwMode="auto">
          <a:xfrm>
            <a:off x="7064375" y="1684338"/>
            <a:ext cx="20638" cy="158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50" name="Rectangle 202"/>
          <p:cNvSpPr>
            <a:spLocks noChangeArrowheads="1"/>
          </p:cNvSpPr>
          <p:nvPr/>
        </p:nvSpPr>
        <p:spPr bwMode="auto">
          <a:xfrm>
            <a:off x="6370638" y="1685925"/>
            <a:ext cx="173037"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51" name="Rectangle 203"/>
          <p:cNvSpPr>
            <a:spLocks noChangeArrowheads="1"/>
          </p:cNvSpPr>
          <p:nvPr/>
        </p:nvSpPr>
        <p:spPr bwMode="auto">
          <a:xfrm>
            <a:off x="6451600" y="1685925"/>
            <a:ext cx="92075" cy="1588"/>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52" name="Rectangle 204"/>
          <p:cNvSpPr>
            <a:spLocks noChangeArrowheads="1"/>
          </p:cNvSpPr>
          <p:nvPr/>
        </p:nvSpPr>
        <p:spPr bwMode="auto">
          <a:xfrm>
            <a:off x="6635750" y="1685925"/>
            <a:ext cx="165100" cy="158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53" name="Rectangle 205"/>
          <p:cNvSpPr>
            <a:spLocks noChangeArrowheads="1"/>
          </p:cNvSpPr>
          <p:nvPr/>
        </p:nvSpPr>
        <p:spPr bwMode="auto">
          <a:xfrm>
            <a:off x="6635750" y="1685925"/>
            <a:ext cx="139700" cy="1588"/>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grpSp>
        <p:nvGrpSpPr>
          <p:cNvPr id="2" name="Group 3104"/>
          <p:cNvGrpSpPr>
            <a:grpSpLocks/>
          </p:cNvGrpSpPr>
          <p:nvPr/>
        </p:nvGrpSpPr>
        <p:grpSpPr bwMode="auto">
          <a:xfrm>
            <a:off x="5918200" y="1524000"/>
            <a:ext cx="1397000" cy="1349375"/>
            <a:chOff x="3767" y="912"/>
            <a:chExt cx="880" cy="850"/>
          </a:xfrm>
        </p:grpSpPr>
        <p:grpSp>
          <p:nvGrpSpPr>
            <p:cNvPr id="3" name="Group 2618"/>
            <p:cNvGrpSpPr>
              <a:grpSpLocks/>
            </p:cNvGrpSpPr>
            <p:nvPr/>
          </p:nvGrpSpPr>
          <p:grpSpPr bwMode="auto">
            <a:xfrm>
              <a:off x="3851" y="1594"/>
              <a:ext cx="531" cy="60"/>
              <a:chOff x="4543" y="1917"/>
              <a:chExt cx="575" cy="71"/>
            </a:xfrm>
          </p:grpSpPr>
          <p:sp>
            <p:nvSpPr>
              <p:cNvPr id="311867" name="Rectangle 2619"/>
              <p:cNvSpPr>
                <a:spLocks noChangeArrowheads="1"/>
              </p:cNvSpPr>
              <p:nvPr/>
            </p:nvSpPr>
            <p:spPr bwMode="auto">
              <a:xfrm>
                <a:off x="4561" y="1918"/>
                <a:ext cx="73"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68" name="Rectangle 2620"/>
              <p:cNvSpPr>
                <a:spLocks noChangeArrowheads="1"/>
              </p:cNvSpPr>
              <p:nvPr/>
            </p:nvSpPr>
            <p:spPr bwMode="auto">
              <a:xfrm>
                <a:off x="4564" y="1918"/>
                <a:ext cx="7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69" name="Rectangle 2621"/>
              <p:cNvSpPr>
                <a:spLocks noChangeArrowheads="1"/>
              </p:cNvSpPr>
              <p:nvPr/>
            </p:nvSpPr>
            <p:spPr bwMode="auto">
              <a:xfrm>
                <a:off x="4729" y="1917"/>
                <a:ext cx="183"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70" name="Rectangle 2622"/>
              <p:cNvSpPr>
                <a:spLocks noChangeArrowheads="1"/>
              </p:cNvSpPr>
              <p:nvPr/>
            </p:nvSpPr>
            <p:spPr bwMode="auto">
              <a:xfrm>
                <a:off x="4764" y="1917"/>
                <a:ext cx="14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71" name="Rectangle 2623"/>
              <p:cNvSpPr>
                <a:spLocks noChangeArrowheads="1"/>
              </p:cNvSpPr>
              <p:nvPr/>
            </p:nvSpPr>
            <p:spPr bwMode="auto">
              <a:xfrm>
                <a:off x="4767" y="1918"/>
                <a:ext cx="14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72" name="Rectangle 2624"/>
              <p:cNvSpPr>
                <a:spLocks noChangeArrowheads="1"/>
              </p:cNvSpPr>
              <p:nvPr/>
            </p:nvSpPr>
            <p:spPr bwMode="auto">
              <a:xfrm>
                <a:off x="4932" y="1918"/>
                <a:ext cx="18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73" name="Rectangle 2625"/>
              <p:cNvSpPr>
                <a:spLocks noChangeArrowheads="1"/>
              </p:cNvSpPr>
              <p:nvPr/>
            </p:nvSpPr>
            <p:spPr bwMode="auto">
              <a:xfrm>
                <a:off x="4932" y="1918"/>
                <a:ext cx="16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74" name="Rectangle 2626"/>
              <p:cNvSpPr>
                <a:spLocks noChangeArrowheads="1"/>
              </p:cNvSpPr>
              <p:nvPr/>
            </p:nvSpPr>
            <p:spPr bwMode="auto">
              <a:xfrm>
                <a:off x="4561" y="1920"/>
                <a:ext cx="70"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75" name="Rectangle 2627"/>
              <p:cNvSpPr>
                <a:spLocks noChangeArrowheads="1"/>
              </p:cNvSpPr>
              <p:nvPr/>
            </p:nvSpPr>
            <p:spPr bwMode="auto">
              <a:xfrm>
                <a:off x="4565" y="1920"/>
                <a:ext cx="6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76" name="Rectangle 2628"/>
              <p:cNvSpPr>
                <a:spLocks noChangeArrowheads="1"/>
              </p:cNvSpPr>
              <p:nvPr/>
            </p:nvSpPr>
            <p:spPr bwMode="auto">
              <a:xfrm>
                <a:off x="4730" y="1920"/>
                <a:ext cx="18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77" name="Rectangle 2629"/>
              <p:cNvSpPr>
                <a:spLocks noChangeArrowheads="1"/>
              </p:cNvSpPr>
              <p:nvPr/>
            </p:nvSpPr>
            <p:spPr bwMode="auto">
              <a:xfrm>
                <a:off x="4770" y="1920"/>
                <a:ext cx="14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78" name="Rectangle 2630"/>
              <p:cNvSpPr>
                <a:spLocks noChangeArrowheads="1"/>
              </p:cNvSpPr>
              <p:nvPr/>
            </p:nvSpPr>
            <p:spPr bwMode="auto">
              <a:xfrm>
                <a:off x="4933" y="1920"/>
                <a:ext cx="18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79" name="Rectangle 2631"/>
              <p:cNvSpPr>
                <a:spLocks noChangeArrowheads="1"/>
              </p:cNvSpPr>
              <p:nvPr/>
            </p:nvSpPr>
            <p:spPr bwMode="auto">
              <a:xfrm>
                <a:off x="4933" y="1920"/>
                <a:ext cx="15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80" name="Rectangle 2632"/>
              <p:cNvSpPr>
                <a:spLocks noChangeArrowheads="1"/>
              </p:cNvSpPr>
              <p:nvPr/>
            </p:nvSpPr>
            <p:spPr bwMode="auto">
              <a:xfrm>
                <a:off x="4561" y="1921"/>
                <a:ext cx="69"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81" name="Rectangle 2633"/>
              <p:cNvSpPr>
                <a:spLocks noChangeArrowheads="1"/>
              </p:cNvSpPr>
              <p:nvPr/>
            </p:nvSpPr>
            <p:spPr bwMode="auto">
              <a:xfrm>
                <a:off x="4567" y="1921"/>
                <a:ext cx="6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82" name="Rectangle 2634"/>
              <p:cNvSpPr>
                <a:spLocks noChangeArrowheads="1"/>
              </p:cNvSpPr>
              <p:nvPr/>
            </p:nvSpPr>
            <p:spPr bwMode="auto">
              <a:xfrm>
                <a:off x="4730" y="1921"/>
                <a:ext cx="17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83" name="Rectangle 2635"/>
              <p:cNvSpPr>
                <a:spLocks noChangeArrowheads="1"/>
              </p:cNvSpPr>
              <p:nvPr/>
            </p:nvSpPr>
            <p:spPr bwMode="auto">
              <a:xfrm>
                <a:off x="4774" y="1921"/>
                <a:ext cx="13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84" name="Rectangle 2636"/>
              <p:cNvSpPr>
                <a:spLocks noChangeArrowheads="1"/>
              </p:cNvSpPr>
              <p:nvPr/>
            </p:nvSpPr>
            <p:spPr bwMode="auto">
              <a:xfrm>
                <a:off x="4935" y="1921"/>
                <a:ext cx="18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85" name="Rectangle 2637"/>
              <p:cNvSpPr>
                <a:spLocks noChangeArrowheads="1"/>
              </p:cNvSpPr>
              <p:nvPr/>
            </p:nvSpPr>
            <p:spPr bwMode="auto">
              <a:xfrm>
                <a:off x="4935" y="1921"/>
                <a:ext cx="15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86" name="Rectangle 2638"/>
              <p:cNvSpPr>
                <a:spLocks noChangeArrowheads="1"/>
              </p:cNvSpPr>
              <p:nvPr/>
            </p:nvSpPr>
            <p:spPr bwMode="auto">
              <a:xfrm>
                <a:off x="4559" y="1923"/>
                <a:ext cx="68"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87" name="Rectangle 2639"/>
              <p:cNvSpPr>
                <a:spLocks noChangeArrowheads="1"/>
              </p:cNvSpPr>
              <p:nvPr/>
            </p:nvSpPr>
            <p:spPr bwMode="auto">
              <a:xfrm>
                <a:off x="4568" y="1923"/>
                <a:ext cx="59"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88" name="Rectangle 2640"/>
              <p:cNvSpPr>
                <a:spLocks noChangeArrowheads="1"/>
              </p:cNvSpPr>
              <p:nvPr/>
            </p:nvSpPr>
            <p:spPr bwMode="auto">
              <a:xfrm>
                <a:off x="4730" y="1923"/>
                <a:ext cx="17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89" name="Rectangle 2641"/>
              <p:cNvSpPr>
                <a:spLocks noChangeArrowheads="1"/>
              </p:cNvSpPr>
              <p:nvPr/>
            </p:nvSpPr>
            <p:spPr bwMode="auto">
              <a:xfrm>
                <a:off x="4777" y="1923"/>
                <a:ext cx="13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90" name="Rectangle 2642"/>
              <p:cNvSpPr>
                <a:spLocks noChangeArrowheads="1"/>
              </p:cNvSpPr>
              <p:nvPr/>
            </p:nvSpPr>
            <p:spPr bwMode="auto">
              <a:xfrm>
                <a:off x="4938" y="1923"/>
                <a:ext cx="18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91" name="Rectangle 2643"/>
              <p:cNvSpPr>
                <a:spLocks noChangeArrowheads="1"/>
              </p:cNvSpPr>
              <p:nvPr/>
            </p:nvSpPr>
            <p:spPr bwMode="auto">
              <a:xfrm>
                <a:off x="4938" y="1923"/>
                <a:ext cx="14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92" name="Rectangle 2644"/>
              <p:cNvSpPr>
                <a:spLocks noChangeArrowheads="1"/>
              </p:cNvSpPr>
              <p:nvPr/>
            </p:nvSpPr>
            <p:spPr bwMode="auto">
              <a:xfrm>
                <a:off x="4559" y="1924"/>
                <a:ext cx="66"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93" name="Rectangle 2645"/>
              <p:cNvSpPr>
                <a:spLocks noChangeArrowheads="1"/>
              </p:cNvSpPr>
              <p:nvPr/>
            </p:nvSpPr>
            <p:spPr bwMode="auto">
              <a:xfrm>
                <a:off x="4568" y="1924"/>
                <a:ext cx="57"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94" name="Rectangle 2646"/>
              <p:cNvSpPr>
                <a:spLocks noChangeArrowheads="1"/>
              </p:cNvSpPr>
              <p:nvPr/>
            </p:nvSpPr>
            <p:spPr bwMode="auto">
              <a:xfrm>
                <a:off x="4939" y="1924"/>
                <a:ext cx="17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95" name="Rectangle 2647"/>
              <p:cNvSpPr>
                <a:spLocks noChangeArrowheads="1"/>
              </p:cNvSpPr>
              <p:nvPr/>
            </p:nvSpPr>
            <p:spPr bwMode="auto">
              <a:xfrm>
                <a:off x="4939" y="1924"/>
                <a:ext cx="14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96" name="Rectangle 2648"/>
              <p:cNvSpPr>
                <a:spLocks noChangeArrowheads="1"/>
              </p:cNvSpPr>
              <p:nvPr/>
            </p:nvSpPr>
            <p:spPr bwMode="auto">
              <a:xfrm>
                <a:off x="4559" y="1926"/>
                <a:ext cx="63"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97" name="Rectangle 2649"/>
              <p:cNvSpPr>
                <a:spLocks noChangeArrowheads="1"/>
              </p:cNvSpPr>
              <p:nvPr/>
            </p:nvSpPr>
            <p:spPr bwMode="auto">
              <a:xfrm>
                <a:off x="4570" y="1926"/>
                <a:ext cx="52"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98" name="Rectangle 2650"/>
              <p:cNvSpPr>
                <a:spLocks noChangeArrowheads="1"/>
              </p:cNvSpPr>
              <p:nvPr/>
            </p:nvSpPr>
            <p:spPr bwMode="auto">
              <a:xfrm>
                <a:off x="4730" y="1924"/>
                <a:ext cx="176"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99" name="Rectangle 2651"/>
              <p:cNvSpPr>
                <a:spLocks noChangeArrowheads="1"/>
              </p:cNvSpPr>
              <p:nvPr/>
            </p:nvSpPr>
            <p:spPr bwMode="auto">
              <a:xfrm>
                <a:off x="4780" y="1924"/>
                <a:ext cx="12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00" name="Rectangle 2652"/>
              <p:cNvSpPr>
                <a:spLocks noChangeArrowheads="1"/>
              </p:cNvSpPr>
              <p:nvPr/>
            </p:nvSpPr>
            <p:spPr bwMode="auto">
              <a:xfrm>
                <a:off x="4785" y="1926"/>
                <a:ext cx="12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01" name="Rectangle 2653"/>
              <p:cNvSpPr>
                <a:spLocks noChangeArrowheads="1"/>
              </p:cNvSpPr>
              <p:nvPr/>
            </p:nvSpPr>
            <p:spPr bwMode="auto">
              <a:xfrm>
                <a:off x="4941" y="1926"/>
                <a:ext cx="17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02" name="Rectangle 2654"/>
              <p:cNvSpPr>
                <a:spLocks noChangeArrowheads="1"/>
              </p:cNvSpPr>
              <p:nvPr/>
            </p:nvSpPr>
            <p:spPr bwMode="auto">
              <a:xfrm>
                <a:off x="4941" y="1926"/>
                <a:ext cx="13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03" name="Rectangle 2655"/>
              <p:cNvSpPr>
                <a:spLocks noChangeArrowheads="1"/>
              </p:cNvSpPr>
              <p:nvPr/>
            </p:nvSpPr>
            <p:spPr bwMode="auto">
              <a:xfrm>
                <a:off x="4558" y="1927"/>
                <a:ext cx="61"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04" name="Rectangle 2656"/>
              <p:cNvSpPr>
                <a:spLocks noChangeArrowheads="1"/>
              </p:cNvSpPr>
              <p:nvPr/>
            </p:nvSpPr>
            <p:spPr bwMode="auto">
              <a:xfrm>
                <a:off x="4571" y="1927"/>
                <a:ext cx="4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05" name="Rectangle 2657"/>
              <p:cNvSpPr>
                <a:spLocks noChangeArrowheads="1"/>
              </p:cNvSpPr>
              <p:nvPr/>
            </p:nvSpPr>
            <p:spPr bwMode="auto">
              <a:xfrm>
                <a:off x="4732" y="1927"/>
                <a:ext cx="17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06" name="Rectangle 2658"/>
              <p:cNvSpPr>
                <a:spLocks noChangeArrowheads="1"/>
              </p:cNvSpPr>
              <p:nvPr/>
            </p:nvSpPr>
            <p:spPr bwMode="auto">
              <a:xfrm>
                <a:off x="4788" y="1927"/>
                <a:ext cx="11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07" name="Rectangle 2659"/>
              <p:cNvSpPr>
                <a:spLocks noChangeArrowheads="1"/>
              </p:cNvSpPr>
              <p:nvPr/>
            </p:nvSpPr>
            <p:spPr bwMode="auto">
              <a:xfrm>
                <a:off x="4942" y="1927"/>
                <a:ext cx="17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08" name="Rectangle 2660"/>
              <p:cNvSpPr>
                <a:spLocks noChangeArrowheads="1"/>
              </p:cNvSpPr>
              <p:nvPr/>
            </p:nvSpPr>
            <p:spPr bwMode="auto">
              <a:xfrm>
                <a:off x="4942" y="1927"/>
                <a:ext cx="13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09" name="Rectangle 2661"/>
              <p:cNvSpPr>
                <a:spLocks noChangeArrowheads="1"/>
              </p:cNvSpPr>
              <p:nvPr/>
            </p:nvSpPr>
            <p:spPr bwMode="auto">
              <a:xfrm>
                <a:off x="4558" y="1929"/>
                <a:ext cx="60"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10" name="Rectangle 2662"/>
              <p:cNvSpPr>
                <a:spLocks noChangeArrowheads="1"/>
              </p:cNvSpPr>
              <p:nvPr/>
            </p:nvSpPr>
            <p:spPr bwMode="auto">
              <a:xfrm>
                <a:off x="4573" y="1929"/>
                <a:ext cx="4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11" name="Rectangle 2663"/>
              <p:cNvSpPr>
                <a:spLocks noChangeArrowheads="1"/>
              </p:cNvSpPr>
              <p:nvPr/>
            </p:nvSpPr>
            <p:spPr bwMode="auto">
              <a:xfrm>
                <a:off x="4732" y="1929"/>
                <a:ext cx="17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12" name="Rectangle 2664"/>
              <p:cNvSpPr>
                <a:spLocks noChangeArrowheads="1"/>
              </p:cNvSpPr>
              <p:nvPr/>
            </p:nvSpPr>
            <p:spPr bwMode="auto">
              <a:xfrm>
                <a:off x="4792" y="1929"/>
                <a:ext cx="11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13" name="Rectangle 2665"/>
              <p:cNvSpPr>
                <a:spLocks noChangeArrowheads="1"/>
              </p:cNvSpPr>
              <p:nvPr/>
            </p:nvSpPr>
            <p:spPr bwMode="auto">
              <a:xfrm>
                <a:off x="4945" y="1929"/>
                <a:ext cx="17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14" name="Rectangle 2666"/>
              <p:cNvSpPr>
                <a:spLocks noChangeArrowheads="1"/>
              </p:cNvSpPr>
              <p:nvPr/>
            </p:nvSpPr>
            <p:spPr bwMode="auto">
              <a:xfrm>
                <a:off x="4945" y="1929"/>
                <a:ext cx="12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15" name="Rectangle 2667"/>
              <p:cNvSpPr>
                <a:spLocks noChangeArrowheads="1"/>
              </p:cNvSpPr>
              <p:nvPr/>
            </p:nvSpPr>
            <p:spPr bwMode="auto">
              <a:xfrm>
                <a:off x="4558" y="1931"/>
                <a:ext cx="57"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16" name="Rectangle 2668"/>
              <p:cNvSpPr>
                <a:spLocks noChangeArrowheads="1"/>
              </p:cNvSpPr>
              <p:nvPr/>
            </p:nvSpPr>
            <p:spPr bwMode="auto">
              <a:xfrm>
                <a:off x="4574" y="1931"/>
                <a:ext cx="41"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17" name="Rectangle 2669"/>
              <p:cNvSpPr>
                <a:spLocks noChangeArrowheads="1"/>
              </p:cNvSpPr>
              <p:nvPr/>
            </p:nvSpPr>
            <p:spPr bwMode="auto">
              <a:xfrm>
                <a:off x="4947" y="1931"/>
                <a:ext cx="17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18" name="Rectangle 2670"/>
              <p:cNvSpPr>
                <a:spLocks noChangeArrowheads="1"/>
              </p:cNvSpPr>
              <p:nvPr/>
            </p:nvSpPr>
            <p:spPr bwMode="auto">
              <a:xfrm>
                <a:off x="4947" y="1931"/>
                <a:ext cx="11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19" name="Rectangle 2671"/>
              <p:cNvSpPr>
                <a:spLocks noChangeArrowheads="1"/>
              </p:cNvSpPr>
              <p:nvPr/>
            </p:nvSpPr>
            <p:spPr bwMode="auto">
              <a:xfrm>
                <a:off x="4556" y="1932"/>
                <a:ext cx="57"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20" name="Rectangle 2672"/>
              <p:cNvSpPr>
                <a:spLocks noChangeArrowheads="1"/>
              </p:cNvSpPr>
              <p:nvPr/>
            </p:nvSpPr>
            <p:spPr bwMode="auto">
              <a:xfrm>
                <a:off x="4576" y="1932"/>
                <a:ext cx="37"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21" name="Rectangle 2673"/>
              <p:cNvSpPr>
                <a:spLocks noChangeArrowheads="1"/>
              </p:cNvSpPr>
              <p:nvPr/>
            </p:nvSpPr>
            <p:spPr bwMode="auto">
              <a:xfrm>
                <a:off x="4732" y="1931"/>
                <a:ext cx="170"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22" name="Rectangle 2674"/>
              <p:cNvSpPr>
                <a:spLocks noChangeArrowheads="1"/>
              </p:cNvSpPr>
              <p:nvPr/>
            </p:nvSpPr>
            <p:spPr bwMode="auto">
              <a:xfrm>
                <a:off x="4797" y="1931"/>
                <a:ext cx="10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23" name="Rectangle 2675"/>
              <p:cNvSpPr>
                <a:spLocks noChangeArrowheads="1"/>
              </p:cNvSpPr>
              <p:nvPr/>
            </p:nvSpPr>
            <p:spPr bwMode="auto">
              <a:xfrm>
                <a:off x="4801" y="1932"/>
                <a:ext cx="10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24" name="Rectangle 2676"/>
              <p:cNvSpPr>
                <a:spLocks noChangeArrowheads="1"/>
              </p:cNvSpPr>
              <p:nvPr/>
            </p:nvSpPr>
            <p:spPr bwMode="auto">
              <a:xfrm>
                <a:off x="4948" y="1932"/>
                <a:ext cx="17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25" name="Rectangle 2677"/>
              <p:cNvSpPr>
                <a:spLocks noChangeArrowheads="1"/>
              </p:cNvSpPr>
              <p:nvPr/>
            </p:nvSpPr>
            <p:spPr bwMode="auto">
              <a:xfrm>
                <a:off x="4948" y="1932"/>
                <a:ext cx="11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26" name="Rectangle 2678"/>
              <p:cNvSpPr>
                <a:spLocks noChangeArrowheads="1"/>
              </p:cNvSpPr>
              <p:nvPr/>
            </p:nvSpPr>
            <p:spPr bwMode="auto">
              <a:xfrm>
                <a:off x="4556" y="1934"/>
                <a:ext cx="54"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27" name="Rectangle 2679"/>
              <p:cNvSpPr>
                <a:spLocks noChangeArrowheads="1"/>
              </p:cNvSpPr>
              <p:nvPr/>
            </p:nvSpPr>
            <p:spPr bwMode="auto">
              <a:xfrm>
                <a:off x="4577" y="1934"/>
                <a:ext cx="33"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28" name="Rectangle 2680"/>
              <p:cNvSpPr>
                <a:spLocks noChangeArrowheads="1"/>
              </p:cNvSpPr>
              <p:nvPr/>
            </p:nvSpPr>
            <p:spPr bwMode="auto">
              <a:xfrm>
                <a:off x="4732" y="1934"/>
                <a:ext cx="16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29" name="Rectangle 2681"/>
              <p:cNvSpPr>
                <a:spLocks noChangeArrowheads="1"/>
              </p:cNvSpPr>
              <p:nvPr/>
            </p:nvSpPr>
            <p:spPr bwMode="auto">
              <a:xfrm>
                <a:off x="4804" y="1934"/>
                <a:ext cx="9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30" name="Rectangle 2682"/>
              <p:cNvSpPr>
                <a:spLocks noChangeArrowheads="1"/>
              </p:cNvSpPr>
              <p:nvPr/>
            </p:nvSpPr>
            <p:spPr bwMode="auto">
              <a:xfrm>
                <a:off x="4951" y="1934"/>
                <a:ext cx="16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31" name="Rectangle 2683"/>
              <p:cNvSpPr>
                <a:spLocks noChangeArrowheads="1"/>
              </p:cNvSpPr>
              <p:nvPr/>
            </p:nvSpPr>
            <p:spPr bwMode="auto">
              <a:xfrm>
                <a:off x="4951" y="1934"/>
                <a:ext cx="10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32" name="Rectangle 2684"/>
              <p:cNvSpPr>
                <a:spLocks noChangeArrowheads="1"/>
              </p:cNvSpPr>
              <p:nvPr/>
            </p:nvSpPr>
            <p:spPr bwMode="auto">
              <a:xfrm>
                <a:off x="4556" y="1935"/>
                <a:ext cx="51"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33" name="Rectangle 2685"/>
              <p:cNvSpPr>
                <a:spLocks noChangeArrowheads="1"/>
              </p:cNvSpPr>
              <p:nvPr/>
            </p:nvSpPr>
            <p:spPr bwMode="auto">
              <a:xfrm>
                <a:off x="4579" y="1935"/>
                <a:ext cx="2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34" name="Rectangle 2686"/>
              <p:cNvSpPr>
                <a:spLocks noChangeArrowheads="1"/>
              </p:cNvSpPr>
              <p:nvPr/>
            </p:nvSpPr>
            <p:spPr bwMode="auto">
              <a:xfrm>
                <a:off x="4732" y="1935"/>
                <a:ext cx="16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35" name="Rectangle 2687"/>
              <p:cNvSpPr>
                <a:spLocks noChangeArrowheads="1"/>
              </p:cNvSpPr>
              <p:nvPr/>
            </p:nvSpPr>
            <p:spPr bwMode="auto">
              <a:xfrm>
                <a:off x="4810" y="1935"/>
                <a:ext cx="8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36" name="Rectangle 2688"/>
              <p:cNvSpPr>
                <a:spLocks noChangeArrowheads="1"/>
              </p:cNvSpPr>
              <p:nvPr/>
            </p:nvSpPr>
            <p:spPr bwMode="auto">
              <a:xfrm>
                <a:off x="4953" y="1935"/>
                <a:ext cx="16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37" name="Rectangle 2689"/>
              <p:cNvSpPr>
                <a:spLocks noChangeArrowheads="1"/>
              </p:cNvSpPr>
              <p:nvPr/>
            </p:nvSpPr>
            <p:spPr bwMode="auto">
              <a:xfrm>
                <a:off x="4953" y="1935"/>
                <a:ext cx="9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38" name="Rectangle 2690"/>
              <p:cNvSpPr>
                <a:spLocks noChangeArrowheads="1"/>
              </p:cNvSpPr>
              <p:nvPr/>
            </p:nvSpPr>
            <p:spPr bwMode="auto">
              <a:xfrm>
                <a:off x="4555" y="1937"/>
                <a:ext cx="51"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39" name="Rectangle 2691"/>
              <p:cNvSpPr>
                <a:spLocks noChangeArrowheads="1"/>
              </p:cNvSpPr>
              <p:nvPr/>
            </p:nvSpPr>
            <p:spPr bwMode="auto">
              <a:xfrm>
                <a:off x="4580" y="1937"/>
                <a:ext cx="2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40" name="Rectangle 2692"/>
              <p:cNvSpPr>
                <a:spLocks noChangeArrowheads="1"/>
              </p:cNvSpPr>
              <p:nvPr/>
            </p:nvSpPr>
            <p:spPr bwMode="auto">
              <a:xfrm>
                <a:off x="4954" y="1937"/>
                <a:ext cx="16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41" name="Rectangle 2693"/>
              <p:cNvSpPr>
                <a:spLocks noChangeArrowheads="1"/>
              </p:cNvSpPr>
              <p:nvPr/>
            </p:nvSpPr>
            <p:spPr bwMode="auto">
              <a:xfrm>
                <a:off x="4954" y="1937"/>
                <a:ext cx="9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42" name="Rectangle 2694"/>
              <p:cNvSpPr>
                <a:spLocks noChangeArrowheads="1"/>
              </p:cNvSpPr>
              <p:nvPr/>
            </p:nvSpPr>
            <p:spPr bwMode="auto">
              <a:xfrm>
                <a:off x="4555" y="1938"/>
                <a:ext cx="48"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43" name="Rectangle 2695"/>
              <p:cNvSpPr>
                <a:spLocks noChangeArrowheads="1"/>
              </p:cNvSpPr>
              <p:nvPr/>
            </p:nvSpPr>
            <p:spPr bwMode="auto">
              <a:xfrm>
                <a:off x="4582" y="1938"/>
                <a:ext cx="21"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44" name="Rectangle 2696"/>
              <p:cNvSpPr>
                <a:spLocks noChangeArrowheads="1"/>
              </p:cNvSpPr>
              <p:nvPr/>
            </p:nvSpPr>
            <p:spPr bwMode="auto">
              <a:xfrm>
                <a:off x="4733" y="1937"/>
                <a:ext cx="164"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45" name="Rectangle 2697"/>
              <p:cNvSpPr>
                <a:spLocks noChangeArrowheads="1"/>
              </p:cNvSpPr>
              <p:nvPr/>
            </p:nvSpPr>
            <p:spPr bwMode="auto">
              <a:xfrm>
                <a:off x="4815" y="1937"/>
                <a:ext cx="8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46" name="Rectangle 2698"/>
              <p:cNvSpPr>
                <a:spLocks noChangeArrowheads="1"/>
              </p:cNvSpPr>
              <p:nvPr/>
            </p:nvSpPr>
            <p:spPr bwMode="auto">
              <a:xfrm>
                <a:off x="4819" y="1938"/>
                <a:ext cx="7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47" name="Rectangle 2699"/>
              <p:cNvSpPr>
                <a:spLocks noChangeArrowheads="1"/>
              </p:cNvSpPr>
              <p:nvPr/>
            </p:nvSpPr>
            <p:spPr bwMode="auto">
              <a:xfrm>
                <a:off x="4956" y="1938"/>
                <a:ext cx="16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48" name="Rectangle 2700"/>
              <p:cNvSpPr>
                <a:spLocks noChangeArrowheads="1"/>
              </p:cNvSpPr>
              <p:nvPr/>
            </p:nvSpPr>
            <p:spPr bwMode="auto">
              <a:xfrm>
                <a:off x="4956" y="1938"/>
                <a:ext cx="8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49" name="Rectangle 2701"/>
              <p:cNvSpPr>
                <a:spLocks noChangeArrowheads="1"/>
              </p:cNvSpPr>
              <p:nvPr/>
            </p:nvSpPr>
            <p:spPr bwMode="auto">
              <a:xfrm>
                <a:off x="4555" y="1940"/>
                <a:ext cx="46"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50" name="Rectangle 2702"/>
              <p:cNvSpPr>
                <a:spLocks noChangeArrowheads="1"/>
              </p:cNvSpPr>
              <p:nvPr/>
            </p:nvSpPr>
            <p:spPr bwMode="auto">
              <a:xfrm>
                <a:off x="4583" y="1940"/>
                <a:ext cx="18"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51" name="Rectangle 2703"/>
              <p:cNvSpPr>
                <a:spLocks noChangeArrowheads="1"/>
              </p:cNvSpPr>
              <p:nvPr/>
            </p:nvSpPr>
            <p:spPr bwMode="auto">
              <a:xfrm>
                <a:off x="4733" y="1940"/>
                <a:ext cx="16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52" name="Rectangle 2704"/>
              <p:cNvSpPr>
                <a:spLocks noChangeArrowheads="1"/>
              </p:cNvSpPr>
              <p:nvPr/>
            </p:nvSpPr>
            <p:spPr bwMode="auto">
              <a:xfrm>
                <a:off x="4824" y="1940"/>
                <a:ext cx="7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53" name="Rectangle 2705"/>
              <p:cNvSpPr>
                <a:spLocks noChangeArrowheads="1"/>
              </p:cNvSpPr>
              <p:nvPr/>
            </p:nvSpPr>
            <p:spPr bwMode="auto">
              <a:xfrm>
                <a:off x="4959" y="1940"/>
                <a:ext cx="15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54" name="Rectangle 2706"/>
              <p:cNvSpPr>
                <a:spLocks noChangeArrowheads="1"/>
              </p:cNvSpPr>
              <p:nvPr/>
            </p:nvSpPr>
            <p:spPr bwMode="auto">
              <a:xfrm>
                <a:off x="4959" y="1940"/>
                <a:ext cx="7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55" name="Rectangle 2707"/>
              <p:cNvSpPr>
                <a:spLocks noChangeArrowheads="1"/>
              </p:cNvSpPr>
              <p:nvPr/>
            </p:nvSpPr>
            <p:spPr bwMode="auto">
              <a:xfrm>
                <a:off x="4553" y="1941"/>
                <a:ext cx="45"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56" name="Rectangle 2708"/>
              <p:cNvSpPr>
                <a:spLocks noChangeArrowheads="1"/>
              </p:cNvSpPr>
              <p:nvPr/>
            </p:nvSpPr>
            <p:spPr bwMode="auto">
              <a:xfrm>
                <a:off x="4586" y="1941"/>
                <a:ext cx="12"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57" name="Rectangle 2709"/>
              <p:cNvSpPr>
                <a:spLocks noChangeArrowheads="1"/>
              </p:cNvSpPr>
              <p:nvPr/>
            </p:nvSpPr>
            <p:spPr bwMode="auto">
              <a:xfrm>
                <a:off x="4733" y="1941"/>
                <a:ext cx="16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58" name="Rectangle 2710"/>
              <p:cNvSpPr>
                <a:spLocks noChangeArrowheads="1"/>
              </p:cNvSpPr>
              <p:nvPr/>
            </p:nvSpPr>
            <p:spPr bwMode="auto">
              <a:xfrm>
                <a:off x="4830" y="1941"/>
                <a:ext cx="6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59" name="Rectangle 2711"/>
              <p:cNvSpPr>
                <a:spLocks noChangeArrowheads="1"/>
              </p:cNvSpPr>
              <p:nvPr/>
            </p:nvSpPr>
            <p:spPr bwMode="auto">
              <a:xfrm>
                <a:off x="4960" y="1941"/>
                <a:ext cx="15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60" name="Rectangle 2712"/>
              <p:cNvSpPr>
                <a:spLocks noChangeArrowheads="1"/>
              </p:cNvSpPr>
              <p:nvPr/>
            </p:nvSpPr>
            <p:spPr bwMode="auto">
              <a:xfrm>
                <a:off x="4960" y="1941"/>
                <a:ext cx="7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61" name="Rectangle 2713"/>
              <p:cNvSpPr>
                <a:spLocks noChangeArrowheads="1"/>
              </p:cNvSpPr>
              <p:nvPr/>
            </p:nvSpPr>
            <p:spPr bwMode="auto">
              <a:xfrm>
                <a:off x="4553" y="1943"/>
                <a:ext cx="42"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62" name="Rectangle 2714"/>
              <p:cNvSpPr>
                <a:spLocks noChangeArrowheads="1"/>
              </p:cNvSpPr>
              <p:nvPr/>
            </p:nvSpPr>
            <p:spPr bwMode="auto">
              <a:xfrm>
                <a:off x="4588" y="1943"/>
                <a:ext cx="7"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63" name="Rectangle 2715"/>
              <p:cNvSpPr>
                <a:spLocks noChangeArrowheads="1"/>
              </p:cNvSpPr>
              <p:nvPr/>
            </p:nvSpPr>
            <p:spPr bwMode="auto">
              <a:xfrm>
                <a:off x="4733" y="1943"/>
                <a:ext cx="16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64" name="Rectangle 2716"/>
              <p:cNvSpPr>
                <a:spLocks noChangeArrowheads="1"/>
              </p:cNvSpPr>
              <p:nvPr/>
            </p:nvSpPr>
            <p:spPr bwMode="auto">
              <a:xfrm>
                <a:off x="4836" y="1943"/>
                <a:ext cx="5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65" name="Rectangle 2717"/>
              <p:cNvSpPr>
                <a:spLocks noChangeArrowheads="1"/>
              </p:cNvSpPr>
              <p:nvPr/>
            </p:nvSpPr>
            <p:spPr bwMode="auto">
              <a:xfrm>
                <a:off x="4962" y="1943"/>
                <a:ext cx="15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66" name="Rectangle 2718"/>
              <p:cNvSpPr>
                <a:spLocks noChangeArrowheads="1"/>
              </p:cNvSpPr>
              <p:nvPr/>
            </p:nvSpPr>
            <p:spPr bwMode="auto">
              <a:xfrm>
                <a:off x="4962" y="1943"/>
                <a:ext cx="6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67" name="Rectangle 2719"/>
              <p:cNvSpPr>
                <a:spLocks noChangeArrowheads="1"/>
              </p:cNvSpPr>
              <p:nvPr/>
            </p:nvSpPr>
            <p:spPr bwMode="auto">
              <a:xfrm>
                <a:off x="4553" y="1945"/>
                <a:ext cx="41"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68" name="Rectangle 2720"/>
              <p:cNvSpPr>
                <a:spLocks noChangeArrowheads="1"/>
              </p:cNvSpPr>
              <p:nvPr/>
            </p:nvSpPr>
            <p:spPr bwMode="auto">
              <a:xfrm>
                <a:off x="4589" y="1945"/>
                <a:ext cx="5"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69" name="Rectangle 2721"/>
              <p:cNvSpPr>
                <a:spLocks noChangeArrowheads="1"/>
              </p:cNvSpPr>
              <p:nvPr/>
            </p:nvSpPr>
            <p:spPr bwMode="auto">
              <a:xfrm>
                <a:off x="4733" y="1945"/>
                <a:ext cx="15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70" name="Rectangle 2722"/>
              <p:cNvSpPr>
                <a:spLocks noChangeArrowheads="1"/>
              </p:cNvSpPr>
              <p:nvPr/>
            </p:nvSpPr>
            <p:spPr bwMode="auto">
              <a:xfrm>
                <a:off x="4842" y="1945"/>
                <a:ext cx="4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71" name="Rectangle 2723"/>
              <p:cNvSpPr>
                <a:spLocks noChangeArrowheads="1"/>
              </p:cNvSpPr>
              <p:nvPr/>
            </p:nvSpPr>
            <p:spPr bwMode="auto">
              <a:xfrm>
                <a:off x="4963" y="1945"/>
                <a:ext cx="15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72" name="Rectangle 2724"/>
              <p:cNvSpPr>
                <a:spLocks noChangeArrowheads="1"/>
              </p:cNvSpPr>
              <p:nvPr/>
            </p:nvSpPr>
            <p:spPr bwMode="auto">
              <a:xfrm>
                <a:off x="4963" y="1945"/>
                <a:ext cx="5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73" name="Rectangle 2725"/>
              <p:cNvSpPr>
                <a:spLocks noChangeArrowheads="1"/>
              </p:cNvSpPr>
              <p:nvPr/>
            </p:nvSpPr>
            <p:spPr bwMode="auto">
              <a:xfrm>
                <a:off x="4552" y="1946"/>
                <a:ext cx="39"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74" name="Rectangle 2726"/>
              <p:cNvSpPr>
                <a:spLocks noChangeArrowheads="1"/>
              </p:cNvSpPr>
              <p:nvPr/>
            </p:nvSpPr>
            <p:spPr bwMode="auto">
              <a:xfrm>
                <a:off x="4735" y="1946"/>
                <a:ext cx="15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75" name="Rectangle 2727"/>
              <p:cNvSpPr>
                <a:spLocks noChangeArrowheads="1"/>
              </p:cNvSpPr>
              <p:nvPr/>
            </p:nvSpPr>
            <p:spPr bwMode="auto">
              <a:xfrm>
                <a:off x="4849" y="1946"/>
                <a:ext cx="4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76" name="Rectangle 2728"/>
              <p:cNvSpPr>
                <a:spLocks noChangeArrowheads="1"/>
              </p:cNvSpPr>
              <p:nvPr/>
            </p:nvSpPr>
            <p:spPr bwMode="auto">
              <a:xfrm>
                <a:off x="4966" y="1946"/>
                <a:ext cx="15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77" name="Rectangle 2729"/>
              <p:cNvSpPr>
                <a:spLocks noChangeArrowheads="1"/>
              </p:cNvSpPr>
              <p:nvPr/>
            </p:nvSpPr>
            <p:spPr bwMode="auto">
              <a:xfrm>
                <a:off x="4966" y="1946"/>
                <a:ext cx="4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78" name="Rectangle 2730"/>
              <p:cNvSpPr>
                <a:spLocks noChangeArrowheads="1"/>
              </p:cNvSpPr>
              <p:nvPr/>
            </p:nvSpPr>
            <p:spPr bwMode="auto">
              <a:xfrm>
                <a:off x="4552" y="1948"/>
                <a:ext cx="37"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79" name="Rectangle 2731"/>
              <p:cNvSpPr>
                <a:spLocks noChangeArrowheads="1"/>
              </p:cNvSpPr>
              <p:nvPr/>
            </p:nvSpPr>
            <p:spPr bwMode="auto">
              <a:xfrm>
                <a:off x="4735" y="1948"/>
                <a:ext cx="15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80" name="Rectangle 2732"/>
              <p:cNvSpPr>
                <a:spLocks noChangeArrowheads="1"/>
              </p:cNvSpPr>
              <p:nvPr/>
            </p:nvSpPr>
            <p:spPr bwMode="auto">
              <a:xfrm>
                <a:off x="4857" y="1948"/>
                <a:ext cx="3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81" name="Rectangle 2733"/>
              <p:cNvSpPr>
                <a:spLocks noChangeArrowheads="1"/>
              </p:cNvSpPr>
              <p:nvPr/>
            </p:nvSpPr>
            <p:spPr bwMode="auto">
              <a:xfrm>
                <a:off x="4968" y="1948"/>
                <a:ext cx="15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82" name="Rectangle 2734"/>
              <p:cNvSpPr>
                <a:spLocks noChangeArrowheads="1"/>
              </p:cNvSpPr>
              <p:nvPr/>
            </p:nvSpPr>
            <p:spPr bwMode="auto">
              <a:xfrm>
                <a:off x="4968" y="1948"/>
                <a:ext cx="3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83" name="Rectangle 2735"/>
              <p:cNvSpPr>
                <a:spLocks noChangeArrowheads="1"/>
              </p:cNvSpPr>
              <p:nvPr/>
            </p:nvSpPr>
            <p:spPr bwMode="auto">
              <a:xfrm>
                <a:off x="4552" y="1949"/>
                <a:ext cx="34"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84" name="Rectangle 2736"/>
              <p:cNvSpPr>
                <a:spLocks noChangeArrowheads="1"/>
              </p:cNvSpPr>
              <p:nvPr/>
            </p:nvSpPr>
            <p:spPr bwMode="auto">
              <a:xfrm>
                <a:off x="4735" y="1949"/>
                <a:ext cx="15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85" name="Rectangle 2737"/>
              <p:cNvSpPr>
                <a:spLocks noChangeArrowheads="1"/>
              </p:cNvSpPr>
              <p:nvPr/>
            </p:nvSpPr>
            <p:spPr bwMode="auto">
              <a:xfrm>
                <a:off x="4866" y="1949"/>
                <a:ext cx="2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86" name="Rectangle 2738"/>
              <p:cNvSpPr>
                <a:spLocks noChangeArrowheads="1"/>
              </p:cNvSpPr>
              <p:nvPr/>
            </p:nvSpPr>
            <p:spPr bwMode="auto">
              <a:xfrm>
                <a:off x="4970" y="1949"/>
                <a:ext cx="14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87" name="Rectangle 2739"/>
              <p:cNvSpPr>
                <a:spLocks noChangeArrowheads="1"/>
              </p:cNvSpPr>
              <p:nvPr/>
            </p:nvSpPr>
            <p:spPr bwMode="auto">
              <a:xfrm>
                <a:off x="4970" y="1949"/>
                <a:ext cx="2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88" name="Rectangle 2740"/>
              <p:cNvSpPr>
                <a:spLocks noChangeArrowheads="1"/>
              </p:cNvSpPr>
              <p:nvPr/>
            </p:nvSpPr>
            <p:spPr bwMode="auto">
              <a:xfrm>
                <a:off x="4550" y="1951"/>
                <a:ext cx="35"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89" name="Rectangle 2741"/>
              <p:cNvSpPr>
                <a:spLocks noChangeArrowheads="1"/>
              </p:cNvSpPr>
              <p:nvPr/>
            </p:nvSpPr>
            <p:spPr bwMode="auto">
              <a:xfrm>
                <a:off x="4971" y="1951"/>
                <a:ext cx="14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90" name="Rectangle 2742"/>
              <p:cNvSpPr>
                <a:spLocks noChangeArrowheads="1"/>
              </p:cNvSpPr>
              <p:nvPr/>
            </p:nvSpPr>
            <p:spPr bwMode="auto">
              <a:xfrm>
                <a:off x="4971" y="1951"/>
                <a:ext cx="1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91" name="Rectangle 2743"/>
              <p:cNvSpPr>
                <a:spLocks noChangeArrowheads="1"/>
              </p:cNvSpPr>
              <p:nvPr/>
            </p:nvSpPr>
            <p:spPr bwMode="auto">
              <a:xfrm>
                <a:off x="4550" y="1952"/>
                <a:ext cx="32"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92" name="Rectangle 2744"/>
              <p:cNvSpPr>
                <a:spLocks noChangeArrowheads="1"/>
              </p:cNvSpPr>
              <p:nvPr/>
            </p:nvSpPr>
            <p:spPr bwMode="auto">
              <a:xfrm>
                <a:off x="4735" y="1951"/>
                <a:ext cx="152"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93" name="Rectangle 2745"/>
              <p:cNvSpPr>
                <a:spLocks noChangeArrowheads="1"/>
              </p:cNvSpPr>
              <p:nvPr/>
            </p:nvSpPr>
            <p:spPr bwMode="auto">
              <a:xfrm>
                <a:off x="4875" y="1951"/>
                <a:ext cx="1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94" name="Rectangle 2746"/>
              <p:cNvSpPr>
                <a:spLocks noChangeArrowheads="1"/>
              </p:cNvSpPr>
              <p:nvPr/>
            </p:nvSpPr>
            <p:spPr bwMode="auto">
              <a:xfrm>
                <a:off x="4974" y="1952"/>
                <a:ext cx="14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95" name="Rectangle 2747"/>
              <p:cNvSpPr>
                <a:spLocks noChangeArrowheads="1"/>
              </p:cNvSpPr>
              <p:nvPr/>
            </p:nvSpPr>
            <p:spPr bwMode="auto">
              <a:xfrm>
                <a:off x="4550" y="1954"/>
                <a:ext cx="29"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96" name="Rectangle 2748"/>
              <p:cNvSpPr>
                <a:spLocks noChangeArrowheads="1"/>
              </p:cNvSpPr>
              <p:nvPr/>
            </p:nvSpPr>
            <p:spPr bwMode="auto">
              <a:xfrm>
                <a:off x="4736" y="1954"/>
                <a:ext cx="14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97" name="Rectangle 2749"/>
              <p:cNvSpPr>
                <a:spLocks noChangeArrowheads="1"/>
              </p:cNvSpPr>
              <p:nvPr/>
            </p:nvSpPr>
            <p:spPr bwMode="auto">
              <a:xfrm>
                <a:off x="4976" y="1954"/>
                <a:ext cx="14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98" name="Rectangle 2750"/>
              <p:cNvSpPr>
                <a:spLocks noChangeArrowheads="1"/>
              </p:cNvSpPr>
              <p:nvPr/>
            </p:nvSpPr>
            <p:spPr bwMode="auto">
              <a:xfrm>
                <a:off x="4550" y="1955"/>
                <a:ext cx="27"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999" name="Rectangle 2751"/>
              <p:cNvSpPr>
                <a:spLocks noChangeArrowheads="1"/>
              </p:cNvSpPr>
              <p:nvPr/>
            </p:nvSpPr>
            <p:spPr bwMode="auto">
              <a:xfrm>
                <a:off x="4736" y="1955"/>
                <a:ext cx="14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00" name="Rectangle 2752"/>
              <p:cNvSpPr>
                <a:spLocks noChangeArrowheads="1"/>
              </p:cNvSpPr>
              <p:nvPr/>
            </p:nvSpPr>
            <p:spPr bwMode="auto">
              <a:xfrm>
                <a:off x="4977" y="1955"/>
                <a:ext cx="14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01" name="Rectangle 2753"/>
              <p:cNvSpPr>
                <a:spLocks noChangeArrowheads="1"/>
              </p:cNvSpPr>
              <p:nvPr/>
            </p:nvSpPr>
            <p:spPr bwMode="auto">
              <a:xfrm>
                <a:off x="4549" y="1957"/>
                <a:ext cx="25"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02" name="Rectangle 2754"/>
              <p:cNvSpPr>
                <a:spLocks noChangeArrowheads="1"/>
              </p:cNvSpPr>
              <p:nvPr/>
            </p:nvSpPr>
            <p:spPr bwMode="auto">
              <a:xfrm>
                <a:off x="4736" y="1957"/>
                <a:ext cx="14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03" name="Rectangle 2755"/>
              <p:cNvSpPr>
                <a:spLocks noChangeArrowheads="1"/>
              </p:cNvSpPr>
              <p:nvPr/>
            </p:nvSpPr>
            <p:spPr bwMode="auto">
              <a:xfrm>
                <a:off x="4980" y="1957"/>
                <a:ext cx="13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04" name="Rectangle 2756"/>
              <p:cNvSpPr>
                <a:spLocks noChangeArrowheads="1"/>
              </p:cNvSpPr>
              <p:nvPr/>
            </p:nvSpPr>
            <p:spPr bwMode="auto">
              <a:xfrm>
                <a:off x="4549" y="1959"/>
                <a:ext cx="24"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05" name="Rectangle 2757"/>
              <p:cNvSpPr>
                <a:spLocks noChangeArrowheads="1"/>
              </p:cNvSpPr>
              <p:nvPr/>
            </p:nvSpPr>
            <p:spPr bwMode="auto">
              <a:xfrm>
                <a:off x="4982" y="1959"/>
                <a:ext cx="13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06" name="Rectangle 2758"/>
              <p:cNvSpPr>
                <a:spLocks noChangeArrowheads="1"/>
              </p:cNvSpPr>
              <p:nvPr/>
            </p:nvSpPr>
            <p:spPr bwMode="auto">
              <a:xfrm>
                <a:off x="4549" y="1960"/>
                <a:ext cx="21"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07" name="Rectangle 2759"/>
              <p:cNvSpPr>
                <a:spLocks noChangeArrowheads="1"/>
              </p:cNvSpPr>
              <p:nvPr/>
            </p:nvSpPr>
            <p:spPr bwMode="auto">
              <a:xfrm>
                <a:off x="4736" y="1959"/>
                <a:ext cx="145"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08" name="Rectangle 2760"/>
              <p:cNvSpPr>
                <a:spLocks noChangeArrowheads="1"/>
              </p:cNvSpPr>
              <p:nvPr/>
            </p:nvSpPr>
            <p:spPr bwMode="auto">
              <a:xfrm>
                <a:off x="4983" y="1960"/>
                <a:ext cx="13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09" name="Rectangle 2761"/>
              <p:cNvSpPr>
                <a:spLocks noChangeArrowheads="1"/>
              </p:cNvSpPr>
              <p:nvPr/>
            </p:nvSpPr>
            <p:spPr bwMode="auto">
              <a:xfrm>
                <a:off x="4547" y="1962"/>
                <a:ext cx="20"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10" name="Rectangle 2762"/>
              <p:cNvSpPr>
                <a:spLocks noChangeArrowheads="1"/>
              </p:cNvSpPr>
              <p:nvPr/>
            </p:nvSpPr>
            <p:spPr bwMode="auto">
              <a:xfrm>
                <a:off x="4736" y="1962"/>
                <a:ext cx="14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11" name="Rectangle 2763"/>
              <p:cNvSpPr>
                <a:spLocks noChangeArrowheads="1"/>
              </p:cNvSpPr>
              <p:nvPr/>
            </p:nvSpPr>
            <p:spPr bwMode="auto">
              <a:xfrm>
                <a:off x="4985" y="1962"/>
                <a:ext cx="13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12" name="Rectangle 2764"/>
              <p:cNvSpPr>
                <a:spLocks noChangeArrowheads="1"/>
              </p:cNvSpPr>
              <p:nvPr/>
            </p:nvSpPr>
            <p:spPr bwMode="auto">
              <a:xfrm>
                <a:off x="4547" y="1963"/>
                <a:ext cx="18"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13" name="Rectangle 2765"/>
              <p:cNvSpPr>
                <a:spLocks noChangeArrowheads="1"/>
              </p:cNvSpPr>
              <p:nvPr/>
            </p:nvSpPr>
            <p:spPr bwMode="auto">
              <a:xfrm>
                <a:off x="4738" y="1963"/>
                <a:ext cx="14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14" name="Rectangle 2766"/>
              <p:cNvSpPr>
                <a:spLocks noChangeArrowheads="1"/>
              </p:cNvSpPr>
              <p:nvPr/>
            </p:nvSpPr>
            <p:spPr bwMode="auto">
              <a:xfrm>
                <a:off x="4988" y="1963"/>
                <a:ext cx="13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15" name="Rectangle 2767"/>
              <p:cNvSpPr>
                <a:spLocks noChangeArrowheads="1"/>
              </p:cNvSpPr>
              <p:nvPr/>
            </p:nvSpPr>
            <p:spPr bwMode="auto">
              <a:xfrm>
                <a:off x="4547" y="1965"/>
                <a:ext cx="15"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16" name="Rectangle 2768"/>
              <p:cNvSpPr>
                <a:spLocks noChangeArrowheads="1"/>
              </p:cNvSpPr>
              <p:nvPr/>
            </p:nvSpPr>
            <p:spPr bwMode="auto">
              <a:xfrm>
                <a:off x="4989" y="1965"/>
                <a:ext cx="12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17" name="Rectangle 2769"/>
              <p:cNvSpPr>
                <a:spLocks noChangeArrowheads="1"/>
              </p:cNvSpPr>
              <p:nvPr/>
            </p:nvSpPr>
            <p:spPr bwMode="auto">
              <a:xfrm>
                <a:off x="4546" y="1966"/>
                <a:ext cx="15"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18" name="Rectangle 2770"/>
              <p:cNvSpPr>
                <a:spLocks noChangeArrowheads="1"/>
              </p:cNvSpPr>
              <p:nvPr/>
            </p:nvSpPr>
            <p:spPr bwMode="auto">
              <a:xfrm>
                <a:off x="4738" y="1965"/>
                <a:ext cx="138"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19" name="Rectangle 2771"/>
              <p:cNvSpPr>
                <a:spLocks noChangeArrowheads="1"/>
              </p:cNvSpPr>
              <p:nvPr/>
            </p:nvSpPr>
            <p:spPr bwMode="auto">
              <a:xfrm>
                <a:off x="4991" y="1966"/>
                <a:ext cx="12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20" name="Rectangle 2772"/>
              <p:cNvSpPr>
                <a:spLocks noChangeArrowheads="1"/>
              </p:cNvSpPr>
              <p:nvPr/>
            </p:nvSpPr>
            <p:spPr bwMode="auto">
              <a:xfrm>
                <a:off x="4546" y="1968"/>
                <a:ext cx="12"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21" name="Rectangle 2773"/>
              <p:cNvSpPr>
                <a:spLocks noChangeArrowheads="1"/>
              </p:cNvSpPr>
              <p:nvPr/>
            </p:nvSpPr>
            <p:spPr bwMode="auto">
              <a:xfrm>
                <a:off x="4738" y="1968"/>
                <a:ext cx="13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22" name="Rectangle 2774"/>
              <p:cNvSpPr>
                <a:spLocks noChangeArrowheads="1"/>
              </p:cNvSpPr>
              <p:nvPr/>
            </p:nvSpPr>
            <p:spPr bwMode="auto">
              <a:xfrm>
                <a:off x="4992" y="1968"/>
                <a:ext cx="12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23" name="Rectangle 2775"/>
              <p:cNvSpPr>
                <a:spLocks noChangeArrowheads="1"/>
              </p:cNvSpPr>
              <p:nvPr/>
            </p:nvSpPr>
            <p:spPr bwMode="auto">
              <a:xfrm>
                <a:off x="4546" y="1970"/>
                <a:ext cx="10"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24" name="Rectangle 2776"/>
              <p:cNvSpPr>
                <a:spLocks noChangeArrowheads="1"/>
              </p:cNvSpPr>
              <p:nvPr/>
            </p:nvSpPr>
            <p:spPr bwMode="auto">
              <a:xfrm>
                <a:off x="4738" y="1970"/>
                <a:ext cx="13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25" name="Rectangle 2777"/>
              <p:cNvSpPr>
                <a:spLocks noChangeArrowheads="1"/>
              </p:cNvSpPr>
              <p:nvPr/>
            </p:nvSpPr>
            <p:spPr bwMode="auto">
              <a:xfrm>
                <a:off x="4995" y="1970"/>
                <a:ext cx="12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26" name="Rectangle 2778"/>
              <p:cNvSpPr>
                <a:spLocks noChangeArrowheads="1"/>
              </p:cNvSpPr>
              <p:nvPr/>
            </p:nvSpPr>
            <p:spPr bwMode="auto">
              <a:xfrm>
                <a:off x="4544" y="1971"/>
                <a:ext cx="9"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27" name="Rectangle 2779"/>
              <p:cNvSpPr>
                <a:spLocks noChangeArrowheads="1"/>
              </p:cNvSpPr>
              <p:nvPr/>
            </p:nvSpPr>
            <p:spPr bwMode="auto">
              <a:xfrm>
                <a:off x="4739" y="1971"/>
                <a:ext cx="13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28" name="Rectangle 2780"/>
              <p:cNvSpPr>
                <a:spLocks noChangeArrowheads="1"/>
              </p:cNvSpPr>
              <p:nvPr/>
            </p:nvSpPr>
            <p:spPr bwMode="auto">
              <a:xfrm>
                <a:off x="4997" y="1971"/>
                <a:ext cx="12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29" name="Rectangle 2781"/>
              <p:cNvSpPr>
                <a:spLocks noChangeArrowheads="1"/>
              </p:cNvSpPr>
              <p:nvPr/>
            </p:nvSpPr>
            <p:spPr bwMode="auto">
              <a:xfrm>
                <a:off x="4544" y="1973"/>
                <a:ext cx="6"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30" name="Rectangle 2782"/>
              <p:cNvSpPr>
                <a:spLocks noChangeArrowheads="1"/>
              </p:cNvSpPr>
              <p:nvPr/>
            </p:nvSpPr>
            <p:spPr bwMode="auto">
              <a:xfrm>
                <a:off x="4998" y="1973"/>
                <a:ext cx="12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31" name="Rectangle 2783"/>
              <p:cNvSpPr>
                <a:spLocks noChangeArrowheads="1"/>
              </p:cNvSpPr>
              <p:nvPr/>
            </p:nvSpPr>
            <p:spPr bwMode="auto">
              <a:xfrm>
                <a:off x="4544" y="1974"/>
                <a:ext cx="5"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32" name="Rectangle 2784"/>
              <p:cNvSpPr>
                <a:spLocks noChangeArrowheads="1"/>
              </p:cNvSpPr>
              <p:nvPr/>
            </p:nvSpPr>
            <p:spPr bwMode="auto">
              <a:xfrm>
                <a:off x="4739" y="1973"/>
                <a:ext cx="131" cy="3"/>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33" name="Rectangle 2785"/>
              <p:cNvSpPr>
                <a:spLocks noChangeArrowheads="1"/>
              </p:cNvSpPr>
              <p:nvPr/>
            </p:nvSpPr>
            <p:spPr bwMode="auto">
              <a:xfrm>
                <a:off x="4739" y="1973"/>
                <a:ext cx="13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34" name="Rectangle 2786"/>
              <p:cNvSpPr>
                <a:spLocks noChangeArrowheads="1"/>
              </p:cNvSpPr>
              <p:nvPr/>
            </p:nvSpPr>
            <p:spPr bwMode="auto">
              <a:xfrm>
                <a:off x="4741" y="1974"/>
                <a:ext cx="12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35" name="Rectangle 2787"/>
              <p:cNvSpPr>
                <a:spLocks noChangeArrowheads="1"/>
              </p:cNvSpPr>
              <p:nvPr/>
            </p:nvSpPr>
            <p:spPr bwMode="auto">
              <a:xfrm>
                <a:off x="5000" y="1974"/>
                <a:ext cx="11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36" name="Rectangle 2788"/>
              <p:cNvSpPr>
                <a:spLocks noChangeArrowheads="1"/>
              </p:cNvSpPr>
              <p:nvPr/>
            </p:nvSpPr>
            <p:spPr bwMode="auto">
              <a:xfrm>
                <a:off x="5000" y="1974"/>
                <a:ext cx="11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37" name="Rectangle 2789"/>
              <p:cNvSpPr>
                <a:spLocks noChangeArrowheads="1"/>
              </p:cNvSpPr>
              <p:nvPr/>
            </p:nvSpPr>
            <p:spPr bwMode="auto">
              <a:xfrm>
                <a:off x="4543" y="1976"/>
                <a:ext cx="3"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38" name="Rectangle 2790"/>
              <p:cNvSpPr>
                <a:spLocks noChangeArrowheads="1"/>
              </p:cNvSpPr>
              <p:nvPr/>
            </p:nvSpPr>
            <p:spPr bwMode="auto">
              <a:xfrm>
                <a:off x="4739" y="1976"/>
                <a:ext cx="130"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39" name="Rectangle 2791"/>
              <p:cNvSpPr>
                <a:spLocks noChangeArrowheads="1"/>
              </p:cNvSpPr>
              <p:nvPr/>
            </p:nvSpPr>
            <p:spPr bwMode="auto">
              <a:xfrm>
                <a:off x="4744" y="1976"/>
                <a:ext cx="12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40" name="Rectangle 2792"/>
              <p:cNvSpPr>
                <a:spLocks noChangeArrowheads="1"/>
              </p:cNvSpPr>
              <p:nvPr/>
            </p:nvSpPr>
            <p:spPr bwMode="auto">
              <a:xfrm>
                <a:off x="5003" y="1976"/>
                <a:ext cx="115"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41" name="Rectangle 2793"/>
              <p:cNvSpPr>
                <a:spLocks noChangeArrowheads="1"/>
              </p:cNvSpPr>
              <p:nvPr/>
            </p:nvSpPr>
            <p:spPr bwMode="auto">
              <a:xfrm>
                <a:off x="5003" y="1976"/>
                <a:ext cx="11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42" name="Rectangle 2794"/>
              <p:cNvSpPr>
                <a:spLocks noChangeArrowheads="1"/>
              </p:cNvSpPr>
              <p:nvPr/>
            </p:nvSpPr>
            <p:spPr bwMode="auto">
              <a:xfrm>
                <a:off x="4543" y="1977"/>
                <a:ext cx="1"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43" name="Rectangle 2795"/>
              <p:cNvSpPr>
                <a:spLocks noChangeArrowheads="1"/>
              </p:cNvSpPr>
              <p:nvPr/>
            </p:nvSpPr>
            <p:spPr bwMode="auto">
              <a:xfrm>
                <a:off x="4739" y="1977"/>
                <a:ext cx="12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44" name="Rectangle 2796"/>
              <p:cNvSpPr>
                <a:spLocks noChangeArrowheads="1"/>
              </p:cNvSpPr>
              <p:nvPr/>
            </p:nvSpPr>
            <p:spPr bwMode="auto">
              <a:xfrm>
                <a:off x="4747" y="1977"/>
                <a:ext cx="12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45" name="Rectangle 2797"/>
              <p:cNvSpPr>
                <a:spLocks noChangeArrowheads="1"/>
              </p:cNvSpPr>
              <p:nvPr/>
            </p:nvSpPr>
            <p:spPr bwMode="auto">
              <a:xfrm>
                <a:off x="5004" y="1977"/>
                <a:ext cx="114"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46" name="Rectangle 2798"/>
              <p:cNvSpPr>
                <a:spLocks noChangeArrowheads="1"/>
              </p:cNvSpPr>
              <p:nvPr/>
            </p:nvSpPr>
            <p:spPr bwMode="auto">
              <a:xfrm>
                <a:off x="5004" y="1977"/>
                <a:ext cx="10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47" name="Rectangle 2799"/>
              <p:cNvSpPr>
                <a:spLocks noChangeArrowheads="1"/>
              </p:cNvSpPr>
              <p:nvPr/>
            </p:nvSpPr>
            <p:spPr bwMode="auto">
              <a:xfrm>
                <a:off x="4739" y="1979"/>
                <a:ext cx="127"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48" name="Rectangle 2800"/>
              <p:cNvSpPr>
                <a:spLocks noChangeArrowheads="1"/>
              </p:cNvSpPr>
              <p:nvPr/>
            </p:nvSpPr>
            <p:spPr bwMode="auto">
              <a:xfrm>
                <a:off x="4750" y="1979"/>
                <a:ext cx="11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49" name="Rectangle 2801"/>
              <p:cNvSpPr>
                <a:spLocks noChangeArrowheads="1"/>
              </p:cNvSpPr>
              <p:nvPr/>
            </p:nvSpPr>
            <p:spPr bwMode="auto">
              <a:xfrm>
                <a:off x="5006" y="1979"/>
                <a:ext cx="112"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50" name="Rectangle 2802"/>
              <p:cNvSpPr>
                <a:spLocks noChangeArrowheads="1"/>
              </p:cNvSpPr>
              <p:nvPr/>
            </p:nvSpPr>
            <p:spPr bwMode="auto">
              <a:xfrm>
                <a:off x="5006" y="1979"/>
                <a:ext cx="10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51" name="Rectangle 2803"/>
              <p:cNvSpPr>
                <a:spLocks noChangeArrowheads="1"/>
              </p:cNvSpPr>
              <p:nvPr/>
            </p:nvSpPr>
            <p:spPr bwMode="auto">
              <a:xfrm>
                <a:off x="4741" y="1980"/>
                <a:ext cx="12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52" name="Rectangle 2804"/>
              <p:cNvSpPr>
                <a:spLocks noChangeArrowheads="1"/>
              </p:cNvSpPr>
              <p:nvPr/>
            </p:nvSpPr>
            <p:spPr bwMode="auto">
              <a:xfrm>
                <a:off x="4755" y="1980"/>
                <a:ext cx="11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53" name="Rectangle 2805"/>
              <p:cNvSpPr>
                <a:spLocks noChangeArrowheads="1"/>
              </p:cNvSpPr>
              <p:nvPr/>
            </p:nvSpPr>
            <p:spPr bwMode="auto">
              <a:xfrm>
                <a:off x="5009" y="1980"/>
                <a:ext cx="109"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54" name="Rectangle 2806"/>
              <p:cNvSpPr>
                <a:spLocks noChangeArrowheads="1"/>
              </p:cNvSpPr>
              <p:nvPr/>
            </p:nvSpPr>
            <p:spPr bwMode="auto">
              <a:xfrm>
                <a:off x="5009" y="1980"/>
                <a:ext cx="9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55" name="Rectangle 2807"/>
              <p:cNvSpPr>
                <a:spLocks noChangeArrowheads="1"/>
              </p:cNvSpPr>
              <p:nvPr/>
            </p:nvSpPr>
            <p:spPr bwMode="auto">
              <a:xfrm>
                <a:off x="4741" y="1982"/>
                <a:ext cx="12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56" name="Rectangle 2808"/>
              <p:cNvSpPr>
                <a:spLocks noChangeArrowheads="1"/>
              </p:cNvSpPr>
              <p:nvPr/>
            </p:nvSpPr>
            <p:spPr bwMode="auto">
              <a:xfrm>
                <a:off x="4758" y="1982"/>
                <a:ext cx="10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57" name="Rectangle 2809"/>
              <p:cNvSpPr>
                <a:spLocks noChangeArrowheads="1"/>
              </p:cNvSpPr>
              <p:nvPr/>
            </p:nvSpPr>
            <p:spPr bwMode="auto">
              <a:xfrm>
                <a:off x="5010" y="1982"/>
                <a:ext cx="10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58" name="Rectangle 2810"/>
              <p:cNvSpPr>
                <a:spLocks noChangeArrowheads="1"/>
              </p:cNvSpPr>
              <p:nvPr/>
            </p:nvSpPr>
            <p:spPr bwMode="auto">
              <a:xfrm>
                <a:off x="5010" y="1982"/>
                <a:ext cx="9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59" name="Rectangle 2811"/>
              <p:cNvSpPr>
                <a:spLocks noChangeArrowheads="1"/>
              </p:cNvSpPr>
              <p:nvPr/>
            </p:nvSpPr>
            <p:spPr bwMode="auto">
              <a:xfrm>
                <a:off x="4741" y="1984"/>
                <a:ext cx="122"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60" name="Rectangle 2812"/>
              <p:cNvSpPr>
                <a:spLocks noChangeArrowheads="1"/>
              </p:cNvSpPr>
              <p:nvPr/>
            </p:nvSpPr>
            <p:spPr bwMode="auto">
              <a:xfrm>
                <a:off x="4762" y="1984"/>
                <a:ext cx="10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61" name="Rectangle 2813"/>
              <p:cNvSpPr>
                <a:spLocks noChangeArrowheads="1"/>
              </p:cNvSpPr>
              <p:nvPr/>
            </p:nvSpPr>
            <p:spPr bwMode="auto">
              <a:xfrm>
                <a:off x="5012" y="1984"/>
                <a:ext cx="10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62" name="Rectangle 2814"/>
              <p:cNvSpPr>
                <a:spLocks noChangeArrowheads="1"/>
              </p:cNvSpPr>
              <p:nvPr/>
            </p:nvSpPr>
            <p:spPr bwMode="auto">
              <a:xfrm>
                <a:off x="5012" y="1984"/>
                <a:ext cx="8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63" name="Rectangle 2815"/>
              <p:cNvSpPr>
                <a:spLocks noChangeArrowheads="1"/>
              </p:cNvSpPr>
              <p:nvPr/>
            </p:nvSpPr>
            <p:spPr bwMode="auto">
              <a:xfrm>
                <a:off x="5013" y="1985"/>
                <a:ext cx="10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64" name="Rectangle 2816"/>
              <p:cNvSpPr>
                <a:spLocks noChangeArrowheads="1"/>
              </p:cNvSpPr>
              <p:nvPr/>
            </p:nvSpPr>
            <p:spPr bwMode="auto">
              <a:xfrm>
                <a:off x="5013" y="1985"/>
                <a:ext cx="8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65" name="Rectangle 2817"/>
              <p:cNvSpPr>
                <a:spLocks noChangeArrowheads="1"/>
              </p:cNvSpPr>
              <p:nvPr/>
            </p:nvSpPr>
            <p:spPr bwMode="auto">
              <a:xfrm>
                <a:off x="4741" y="1985"/>
                <a:ext cx="120" cy="3"/>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66" name="Rectangle 2818"/>
              <p:cNvSpPr>
                <a:spLocks noChangeArrowheads="1"/>
              </p:cNvSpPr>
              <p:nvPr/>
            </p:nvSpPr>
            <p:spPr bwMode="auto">
              <a:xfrm>
                <a:off x="4765" y="1985"/>
                <a:ext cx="9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grpSp>
        <p:grpSp>
          <p:nvGrpSpPr>
            <p:cNvPr id="4" name="Group 3103"/>
            <p:cNvGrpSpPr>
              <a:grpSpLocks/>
            </p:cNvGrpSpPr>
            <p:nvPr/>
          </p:nvGrpSpPr>
          <p:grpSpPr bwMode="auto">
            <a:xfrm>
              <a:off x="3767" y="912"/>
              <a:ext cx="880" cy="850"/>
              <a:chOff x="3767" y="912"/>
              <a:chExt cx="880" cy="850"/>
            </a:xfrm>
          </p:grpSpPr>
          <p:grpSp>
            <p:nvGrpSpPr>
              <p:cNvPr id="5" name="Group 206"/>
              <p:cNvGrpSpPr>
                <a:grpSpLocks/>
              </p:cNvGrpSpPr>
              <p:nvPr/>
            </p:nvGrpSpPr>
            <p:grpSpPr bwMode="auto">
              <a:xfrm>
                <a:off x="3890" y="1015"/>
                <a:ext cx="615" cy="59"/>
                <a:chOff x="4586" y="1227"/>
                <a:chExt cx="665" cy="70"/>
              </a:xfrm>
            </p:grpSpPr>
            <p:sp>
              <p:nvSpPr>
                <p:cNvPr id="309455" name="Rectangle 207"/>
                <p:cNvSpPr>
                  <a:spLocks noChangeArrowheads="1"/>
                </p:cNvSpPr>
                <p:nvPr/>
              </p:nvSpPr>
              <p:spPr bwMode="auto">
                <a:xfrm>
                  <a:off x="5234" y="1227"/>
                  <a:ext cx="1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56" name="Rectangle 208"/>
                <p:cNvSpPr>
                  <a:spLocks noChangeArrowheads="1"/>
                </p:cNvSpPr>
                <p:nvPr/>
              </p:nvSpPr>
              <p:spPr bwMode="auto">
                <a:xfrm>
                  <a:off x="4764" y="1229"/>
                  <a:ext cx="12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57" name="Rectangle 209"/>
                <p:cNvSpPr>
                  <a:spLocks noChangeArrowheads="1"/>
                </p:cNvSpPr>
                <p:nvPr/>
              </p:nvSpPr>
              <p:spPr bwMode="auto">
                <a:xfrm>
                  <a:off x="4815" y="1229"/>
                  <a:ext cx="6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58" name="Rectangle 210"/>
                <p:cNvSpPr>
                  <a:spLocks noChangeArrowheads="1"/>
                </p:cNvSpPr>
                <p:nvPr/>
              </p:nvSpPr>
              <p:spPr bwMode="auto">
                <a:xfrm>
                  <a:off x="4944" y="1229"/>
                  <a:ext cx="11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59" name="Rectangle 211"/>
                <p:cNvSpPr>
                  <a:spLocks noChangeArrowheads="1"/>
                </p:cNvSpPr>
                <p:nvPr/>
              </p:nvSpPr>
              <p:spPr bwMode="auto">
                <a:xfrm>
                  <a:off x="4944" y="1229"/>
                  <a:ext cx="10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60" name="Rectangle 212"/>
                <p:cNvSpPr>
                  <a:spLocks noChangeArrowheads="1"/>
                </p:cNvSpPr>
                <p:nvPr/>
              </p:nvSpPr>
              <p:spPr bwMode="auto">
                <a:xfrm>
                  <a:off x="5231" y="1229"/>
                  <a:ext cx="1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61" name="Rectangle 213"/>
                <p:cNvSpPr>
                  <a:spLocks noChangeArrowheads="1"/>
                </p:cNvSpPr>
                <p:nvPr/>
              </p:nvSpPr>
              <p:spPr bwMode="auto">
                <a:xfrm>
                  <a:off x="4764" y="1230"/>
                  <a:ext cx="12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62" name="Rectangle 214"/>
                <p:cNvSpPr>
                  <a:spLocks noChangeArrowheads="1"/>
                </p:cNvSpPr>
                <p:nvPr/>
              </p:nvSpPr>
              <p:spPr bwMode="auto">
                <a:xfrm>
                  <a:off x="4812" y="1230"/>
                  <a:ext cx="7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63" name="Rectangle 215"/>
                <p:cNvSpPr>
                  <a:spLocks noChangeArrowheads="1"/>
                </p:cNvSpPr>
                <p:nvPr/>
              </p:nvSpPr>
              <p:spPr bwMode="auto">
                <a:xfrm>
                  <a:off x="4944" y="1230"/>
                  <a:ext cx="11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64" name="Rectangle 216"/>
                <p:cNvSpPr>
                  <a:spLocks noChangeArrowheads="1"/>
                </p:cNvSpPr>
                <p:nvPr/>
              </p:nvSpPr>
              <p:spPr bwMode="auto">
                <a:xfrm>
                  <a:off x="4944" y="1230"/>
                  <a:ext cx="10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65" name="Rectangle 217"/>
                <p:cNvSpPr>
                  <a:spLocks noChangeArrowheads="1"/>
                </p:cNvSpPr>
                <p:nvPr/>
              </p:nvSpPr>
              <p:spPr bwMode="auto">
                <a:xfrm>
                  <a:off x="5228" y="1230"/>
                  <a:ext cx="2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66" name="Rectangle 218"/>
                <p:cNvSpPr>
                  <a:spLocks noChangeArrowheads="1"/>
                </p:cNvSpPr>
                <p:nvPr/>
              </p:nvSpPr>
              <p:spPr bwMode="auto">
                <a:xfrm>
                  <a:off x="4764" y="1232"/>
                  <a:ext cx="12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67" name="Rectangle 219"/>
                <p:cNvSpPr>
                  <a:spLocks noChangeArrowheads="1"/>
                </p:cNvSpPr>
                <p:nvPr/>
              </p:nvSpPr>
              <p:spPr bwMode="auto">
                <a:xfrm>
                  <a:off x="4807" y="1232"/>
                  <a:ext cx="8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68" name="Rectangle 220"/>
                <p:cNvSpPr>
                  <a:spLocks noChangeArrowheads="1"/>
                </p:cNvSpPr>
                <p:nvPr/>
              </p:nvSpPr>
              <p:spPr bwMode="auto">
                <a:xfrm>
                  <a:off x="4942" y="1232"/>
                  <a:ext cx="11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69" name="Rectangle 221"/>
                <p:cNvSpPr>
                  <a:spLocks noChangeArrowheads="1"/>
                </p:cNvSpPr>
                <p:nvPr/>
              </p:nvSpPr>
              <p:spPr bwMode="auto">
                <a:xfrm>
                  <a:off x="4942" y="1232"/>
                  <a:ext cx="11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70" name="Rectangle 222"/>
                <p:cNvSpPr>
                  <a:spLocks noChangeArrowheads="1"/>
                </p:cNvSpPr>
                <p:nvPr/>
              </p:nvSpPr>
              <p:spPr bwMode="auto">
                <a:xfrm>
                  <a:off x="5225" y="1232"/>
                  <a:ext cx="2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71" name="Rectangle 223"/>
                <p:cNvSpPr>
                  <a:spLocks noChangeArrowheads="1"/>
                </p:cNvSpPr>
                <p:nvPr/>
              </p:nvSpPr>
              <p:spPr bwMode="auto">
                <a:xfrm>
                  <a:off x="4764" y="1233"/>
                  <a:ext cx="12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72" name="Rectangle 224"/>
                <p:cNvSpPr>
                  <a:spLocks noChangeArrowheads="1"/>
                </p:cNvSpPr>
                <p:nvPr/>
              </p:nvSpPr>
              <p:spPr bwMode="auto">
                <a:xfrm>
                  <a:off x="4804" y="1233"/>
                  <a:ext cx="8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73" name="Rectangle 225"/>
                <p:cNvSpPr>
                  <a:spLocks noChangeArrowheads="1"/>
                </p:cNvSpPr>
                <p:nvPr/>
              </p:nvSpPr>
              <p:spPr bwMode="auto">
                <a:xfrm>
                  <a:off x="4941" y="1233"/>
                  <a:ext cx="11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74" name="Rectangle 226"/>
                <p:cNvSpPr>
                  <a:spLocks noChangeArrowheads="1"/>
                </p:cNvSpPr>
                <p:nvPr/>
              </p:nvSpPr>
              <p:spPr bwMode="auto">
                <a:xfrm>
                  <a:off x="4941" y="1233"/>
                  <a:ext cx="11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75" name="Rectangle 227"/>
                <p:cNvSpPr>
                  <a:spLocks noChangeArrowheads="1"/>
                </p:cNvSpPr>
                <p:nvPr/>
              </p:nvSpPr>
              <p:spPr bwMode="auto">
                <a:xfrm>
                  <a:off x="5222" y="1233"/>
                  <a:ext cx="2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76" name="Rectangle 228"/>
                <p:cNvSpPr>
                  <a:spLocks noChangeArrowheads="1"/>
                </p:cNvSpPr>
                <p:nvPr/>
              </p:nvSpPr>
              <p:spPr bwMode="auto">
                <a:xfrm>
                  <a:off x="4764" y="1235"/>
                  <a:ext cx="12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77" name="Rectangle 229"/>
                <p:cNvSpPr>
                  <a:spLocks noChangeArrowheads="1"/>
                </p:cNvSpPr>
                <p:nvPr/>
              </p:nvSpPr>
              <p:spPr bwMode="auto">
                <a:xfrm>
                  <a:off x="4800" y="1235"/>
                  <a:ext cx="9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78" name="Rectangle 230"/>
                <p:cNvSpPr>
                  <a:spLocks noChangeArrowheads="1"/>
                </p:cNvSpPr>
                <p:nvPr/>
              </p:nvSpPr>
              <p:spPr bwMode="auto">
                <a:xfrm>
                  <a:off x="5219" y="1235"/>
                  <a:ext cx="2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79" name="Rectangle 231"/>
                <p:cNvSpPr>
                  <a:spLocks noChangeArrowheads="1"/>
                </p:cNvSpPr>
                <p:nvPr/>
              </p:nvSpPr>
              <p:spPr bwMode="auto">
                <a:xfrm>
                  <a:off x="4764" y="1237"/>
                  <a:ext cx="12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80" name="Rectangle 232"/>
                <p:cNvSpPr>
                  <a:spLocks noChangeArrowheads="1"/>
                </p:cNvSpPr>
                <p:nvPr/>
              </p:nvSpPr>
              <p:spPr bwMode="auto">
                <a:xfrm>
                  <a:off x="4797" y="1237"/>
                  <a:ext cx="9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81" name="Rectangle 233"/>
                <p:cNvSpPr>
                  <a:spLocks noChangeArrowheads="1"/>
                </p:cNvSpPr>
                <p:nvPr/>
              </p:nvSpPr>
              <p:spPr bwMode="auto">
                <a:xfrm>
                  <a:off x="4939" y="1235"/>
                  <a:ext cx="119"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82" name="Rectangle 234"/>
                <p:cNvSpPr>
                  <a:spLocks noChangeArrowheads="1"/>
                </p:cNvSpPr>
                <p:nvPr/>
              </p:nvSpPr>
              <p:spPr bwMode="auto">
                <a:xfrm>
                  <a:off x="4939" y="1235"/>
                  <a:ext cx="119"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83" name="Rectangle 235"/>
                <p:cNvSpPr>
                  <a:spLocks noChangeArrowheads="1"/>
                </p:cNvSpPr>
                <p:nvPr/>
              </p:nvSpPr>
              <p:spPr bwMode="auto">
                <a:xfrm>
                  <a:off x="5216" y="1237"/>
                  <a:ext cx="3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84" name="Rectangle 236"/>
                <p:cNvSpPr>
                  <a:spLocks noChangeArrowheads="1"/>
                </p:cNvSpPr>
                <p:nvPr/>
              </p:nvSpPr>
              <p:spPr bwMode="auto">
                <a:xfrm>
                  <a:off x="4764" y="1238"/>
                  <a:ext cx="12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85" name="Rectangle 237"/>
                <p:cNvSpPr>
                  <a:spLocks noChangeArrowheads="1"/>
                </p:cNvSpPr>
                <p:nvPr/>
              </p:nvSpPr>
              <p:spPr bwMode="auto">
                <a:xfrm>
                  <a:off x="4794" y="1238"/>
                  <a:ext cx="9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86" name="Rectangle 238"/>
                <p:cNvSpPr>
                  <a:spLocks noChangeArrowheads="1"/>
                </p:cNvSpPr>
                <p:nvPr/>
              </p:nvSpPr>
              <p:spPr bwMode="auto">
                <a:xfrm>
                  <a:off x="4938" y="1238"/>
                  <a:ext cx="12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87" name="Rectangle 239"/>
                <p:cNvSpPr>
                  <a:spLocks noChangeArrowheads="1"/>
                </p:cNvSpPr>
                <p:nvPr/>
              </p:nvSpPr>
              <p:spPr bwMode="auto">
                <a:xfrm>
                  <a:off x="5213" y="1238"/>
                  <a:ext cx="3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88" name="Rectangle 240"/>
                <p:cNvSpPr>
                  <a:spLocks noChangeArrowheads="1"/>
                </p:cNvSpPr>
                <p:nvPr/>
              </p:nvSpPr>
              <p:spPr bwMode="auto">
                <a:xfrm>
                  <a:off x="4764" y="1240"/>
                  <a:ext cx="13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89" name="Rectangle 241"/>
                <p:cNvSpPr>
                  <a:spLocks noChangeArrowheads="1"/>
                </p:cNvSpPr>
                <p:nvPr/>
              </p:nvSpPr>
              <p:spPr bwMode="auto">
                <a:xfrm>
                  <a:off x="4789" y="1240"/>
                  <a:ext cx="10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90" name="Rectangle 242"/>
                <p:cNvSpPr>
                  <a:spLocks noChangeArrowheads="1"/>
                </p:cNvSpPr>
                <p:nvPr/>
              </p:nvSpPr>
              <p:spPr bwMode="auto">
                <a:xfrm>
                  <a:off x="4936" y="1240"/>
                  <a:ext cx="12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91" name="Rectangle 243"/>
                <p:cNvSpPr>
                  <a:spLocks noChangeArrowheads="1"/>
                </p:cNvSpPr>
                <p:nvPr/>
              </p:nvSpPr>
              <p:spPr bwMode="auto">
                <a:xfrm>
                  <a:off x="5210" y="1240"/>
                  <a:ext cx="3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92" name="Rectangle 244"/>
                <p:cNvSpPr>
                  <a:spLocks noChangeArrowheads="1"/>
                </p:cNvSpPr>
                <p:nvPr/>
              </p:nvSpPr>
              <p:spPr bwMode="auto">
                <a:xfrm>
                  <a:off x="4764" y="1241"/>
                  <a:ext cx="13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93" name="Rectangle 245"/>
                <p:cNvSpPr>
                  <a:spLocks noChangeArrowheads="1"/>
                </p:cNvSpPr>
                <p:nvPr/>
              </p:nvSpPr>
              <p:spPr bwMode="auto">
                <a:xfrm>
                  <a:off x="4786" y="1241"/>
                  <a:ext cx="11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94" name="Rectangle 246"/>
                <p:cNvSpPr>
                  <a:spLocks noChangeArrowheads="1"/>
                </p:cNvSpPr>
                <p:nvPr/>
              </p:nvSpPr>
              <p:spPr bwMode="auto">
                <a:xfrm>
                  <a:off x="5207" y="1241"/>
                  <a:ext cx="3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95" name="Rectangle 247"/>
                <p:cNvSpPr>
                  <a:spLocks noChangeArrowheads="1"/>
                </p:cNvSpPr>
                <p:nvPr/>
              </p:nvSpPr>
              <p:spPr bwMode="auto">
                <a:xfrm>
                  <a:off x="4764" y="1243"/>
                  <a:ext cx="13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96" name="Rectangle 248"/>
                <p:cNvSpPr>
                  <a:spLocks noChangeArrowheads="1"/>
                </p:cNvSpPr>
                <p:nvPr/>
              </p:nvSpPr>
              <p:spPr bwMode="auto">
                <a:xfrm>
                  <a:off x="4783" y="1243"/>
                  <a:ext cx="11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97" name="Rectangle 249"/>
                <p:cNvSpPr>
                  <a:spLocks noChangeArrowheads="1"/>
                </p:cNvSpPr>
                <p:nvPr/>
              </p:nvSpPr>
              <p:spPr bwMode="auto">
                <a:xfrm>
                  <a:off x="4935" y="1241"/>
                  <a:ext cx="125"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98" name="Rectangle 250"/>
                <p:cNvSpPr>
                  <a:spLocks noChangeArrowheads="1"/>
                </p:cNvSpPr>
                <p:nvPr/>
              </p:nvSpPr>
              <p:spPr bwMode="auto">
                <a:xfrm>
                  <a:off x="5204" y="1243"/>
                  <a:ext cx="4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499" name="Rectangle 251"/>
                <p:cNvSpPr>
                  <a:spLocks noChangeArrowheads="1"/>
                </p:cNvSpPr>
                <p:nvPr/>
              </p:nvSpPr>
              <p:spPr bwMode="auto">
                <a:xfrm>
                  <a:off x="4764" y="1244"/>
                  <a:ext cx="13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00" name="Rectangle 252"/>
                <p:cNvSpPr>
                  <a:spLocks noChangeArrowheads="1"/>
                </p:cNvSpPr>
                <p:nvPr/>
              </p:nvSpPr>
              <p:spPr bwMode="auto">
                <a:xfrm>
                  <a:off x="4780" y="1244"/>
                  <a:ext cx="11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01" name="Rectangle 253"/>
                <p:cNvSpPr>
                  <a:spLocks noChangeArrowheads="1"/>
                </p:cNvSpPr>
                <p:nvPr/>
              </p:nvSpPr>
              <p:spPr bwMode="auto">
                <a:xfrm>
                  <a:off x="4933" y="1244"/>
                  <a:ext cx="12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02" name="Rectangle 254"/>
                <p:cNvSpPr>
                  <a:spLocks noChangeArrowheads="1"/>
                </p:cNvSpPr>
                <p:nvPr/>
              </p:nvSpPr>
              <p:spPr bwMode="auto">
                <a:xfrm>
                  <a:off x="5201" y="1244"/>
                  <a:ext cx="4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03" name="Rectangle 255"/>
                <p:cNvSpPr>
                  <a:spLocks noChangeArrowheads="1"/>
                </p:cNvSpPr>
                <p:nvPr/>
              </p:nvSpPr>
              <p:spPr bwMode="auto">
                <a:xfrm>
                  <a:off x="4764" y="1246"/>
                  <a:ext cx="13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04" name="Rectangle 256"/>
                <p:cNvSpPr>
                  <a:spLocks noChangeArrowheads="1"/>
                </p:cNvSpPr>
                <p:nvPr/>
              </p:nvSpPr>
              <p:spPr bwMode="auto">
                <a:xfrm>
                  <a:off x="4777" y="1246"/>
                  <a:ext cx="12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05" name="Rectangle 257"/>
                <p:cNvSpPr>
                  <a:spLocks noChangeArrowheads="1"/>
                </p:cNvSpPr>
                <p:nvPr/>
              </p:nvSpPr>
              <p:spPr bwMode="auto">
                <a:xfrm>
                  <a:off x="5198" y="1246"/>
                  <a:ext cx="4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06" name="Rectangle 258"/>
                <p:cNvSpPr>
                  <a:spLocks noChangeArrowheads="1"/>
                </p:cNvSpPr>
                <p:nvPr/>
              </p:nvSpPr>
              <p:spPr bwMode="auto">
                <a:xfrm>
                  <a:off x="4764" y="1247"/>
                  <a:ext cx="13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07" name="Rectangle 259"/>
                <p:cNvSpPr>
                  <a:spLocks noChangeArrowheads="1"/>
                </p:cNvSpPr>
                <p:nvPr/>
              </p:nvSpPr>
              <p:spPr bwMode="auto">
                <a:xfrm>
                  <a:off x="4774" y="1247"/>
                  <a:ext cx="12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08" name="Rectangle 260"/>
                <p:cNvSpPr>
                  <a:spLocks noChangeArrowheads="1"/>
                </p:cNvSpPr>
                <p:nvPr/>
              </p:nvSpPr>
              <p:spPr bwMode="auto">
                <a:xfrm>
                  <a:off x="4932" y="1246"/>
                  <a:ext cx="129"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09" name="Rectangle 261"/>
                <p:cNvSpPr>
                  <a:spLocks noChangeArrowheads="1"/>
                </p:cNvSpPr>
                <p:nvPr/>
              </p:nvSpPr>
              <p:spPr bwMode="auto">
                <a:xfrm>
                  <a:off x="5195" y="1247"/>
                  <a:ext cx="5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10" name="Rectangle 262"/>
                <p:cNvSpPr>
                  <a:spLocks noChangeArrowheads="1"/>
                </p:cNvSpPr>
                <p:nvPr/>
              </p:nvSpPr>
              <p:spPr bwMode="auto">
                <a:xfrm>
                  <a:off x="4764" y="1249"/>
                  <a:ext cx="1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11" name="Rectangle 263"/>
                <p:cNvSpPr>
                  <a:spLocks noChangeArrowheads="1"/>
                </p:cNvSpPr>
                <p:nvPr/>
              </p:nvSpPr>
              <p:spPr bwMode="auto">
                <a:xfrm>
                  <a:off x="4773" y="1249"/>
                  <a:ext cx="13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12" name="Rectangle 264"/>
                <p:cNvSpPr>
                  <a:spLocks noChangeArrowheads="1"/>
                </p:cNvSpPr>
                <p:nvPr/>
              </p:nvSpPr>
              <p:spPr bwMode="auto">
                <a:xfrm>
                  <a:off x="4930" y="1249"/>
                  <a:ext cx="13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13" name="Rectangle 265"/>
                <p:cNvSpPr>
                  <a:spLocks noChangeArrowheads="1"/>
                </p:cNvSpPr>
                <p:nvPr/>
              </p:nvSpPr>
              <p:spPr bwMode="auto">
                <a:xfrm>
                  <a:off x="5192" y="1249"/>
                  <a:ext cx="5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14" name="Rectangle 266"/>
                <p:cNvSpPr>
                  <a:spLocks noChangeArrowheads="1"/>
                </p:cNvSpPr>
                <p:nvPr/>
              </p:nvSpPr>
              <p:spPr bwMode="auto">
                <a:xfrm>
                  <a:off x="4764" y="1251"/>
                  <a:ext cx="14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15" name="Rectangle 267"/>
                <p:cNvSpPr>
                  <a:spLocks noChangeArrowheads="1"/>
                </p:cNvSpPr>
                <p:nvPr/>
              </p:nvSpPr>
              <p:spPr bwMode="auto">
                <a:xfrm>
                  <a:off x="4770" y="1251"/>
                  <a:ext cx="13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16" name="Rectangle 268"/>
                <p:cNvSpPr>
                  <a:spLocks noChangeArrowheads="1"/>
                </p:cNvSpPr>
                <p:nvPr/>
              </p:nvSpPr>
              <p:spPr bwMode="auto">
                <a:xfrm>
                  <a:off x="4929" y="1251"/>
                  <a:ext cx="132"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17" name="Rectangle 269"/>
                <p:cNvSpPr>
                  <a:spLocks noChangeArrowheads="1"/>
                </p:cNvSpPr>
                <p:nvPr/>
              </p:nvSpPr>
              <p:spPr bwMode="auto">
                <a:xfrm>
                  <a:off x="5189" y="1251"/>
                  <a:ext cx="5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18" name="Rectangle 270"/>
                <p:cNvSpPr>
                  <a:spLocks noChangeArrowheads="1"/>
                </p:cNvSpPr>
                <p:nvPr/>
              </p:nvSpPr>
              <p:spPr bwMode="auto">
                <a:xfrm>
                  <a:off x="5189" y="1251"/>
                  <a:ext cx="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19" name="Rectangle 271"/>
                <p:cNvSpPr>
                  <a:spLocks noChangeArrowheads="1"/>
                </p:cNvSpPr>
                <p:nvPr/>
              </p:nvSpPr>
              <p:spPr bwMode="auto">
                <a:xfrm>
                  <a:off x="4764" y="1252"/>
                  <a:ext cx="14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20" name="Rectangle 272"/>
                <p:cNvSpPr>
                  <a:spLocks noChangeArrowheads="1"/>
                </p:cNvSpPr>
                <p:nvPr/>
              </p:nvSpPr>
              <p:spPr bwMode="auto">
                <a:xfrm>
                  <a:off x="4767" y="1252"/>
                  <a:ext cx="13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21" name="Rectangle 273"/>
                <p:cNvSpPr>
                  <a:spLocks noChangeArrowheads="1"/>
                </p:cNvSpPr>
                <p:nvPr/>
              </p:nvSpPr>
              <p:spPr bwMode="auto">
                <a:xfrm>
                  <a:off x="5186" y="1252"/>
                  <a:ext cx="5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22" name="Rectangle 274"/>
                <p:cNvSpPr>
                  <a:spLocks noChangeArrowheads="1"/>
                </p:cNvSpPr>
                <p:nvPr/>
              </p:nvSpPr>
              <p:spPr bwMode="auto">
                <a:xfrm>
                  <a:off x="5186" y="1252"/>
                  <a:ext cx="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23" name="Rectangle 275"/>
                <p:cNvSpPr>
                  <a:spLocks noChangeArrowheads="1"/>
                </p:cNvSpPr>
                <p:nvPr/>
              </p:nvSpPr>
              <p:spPr bwMode="auto">
                <a:xfrm>
                  <a:off x="4764" y="1254"/>
                  <a:ext cx="14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24" name="Rectangle 276"/>
                <p:cNvSpPr>
                  <a:spLocks noChangeArrowheads="1"/>
                </p:cNvSpPr>
                <p:nvPr/>
              </p:nvSpPr>
              <p:spPr bwMode="auto">
                <a:xfrm>
                  <a:off x="4764" y="1254"/>
                  <a:ext cx="14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25" name="Rectangle 277"/>
                <p:cNvSpPr>
                  <a:spLocks noChangeArrowheads="1"/>
                </p:cNvSpPr>
                <p:nvPr/>
              </p:nvSpPr>
              <p:spPr bwMode="auto">
                <a:xfrm>
                  <a:off x="4927" y="1252"/>
                  <a:ext cx="136"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26" name="Rectangle 278"/>
                <p:cNvSpPr>
                  <a:spLocks noChangeArrowheads="1"/>
                </p:cNvSpPr>
                <p:nvPr/>
              </p:nvSpPr>
              <p:spPr bwMode="auto">
                <a:xfrm>
                  <a:off x="5183" y="1254"/>
                  <a:ext cx="6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27" name="Rectangle 279"/>
                <p:cNvSpPr>
                  <a:spLocks noChangeArrowheads="1"/>
                </p:cNvSpPr>
                <p:nvPr/>
              </p:nvSpPr>
              <p:spPr bwMode="auto">
                <a:xfrm>
                  <a:off x="5183" y="1254"/>
                  <a:ext cx="1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28" name="Rectangle 280"/>
                <p:cNvSpPr>
                  <a:spLocks noChangeArrowheads="1"/>
                </p:cNvSpPr>
                <p:nvPr/>
              </p:nvSpPr>
              <p:spPr bwMode="auto">
                <a:xfrm>
                  <a:off x="4764" y="1255"/>
                  <a:ext cx="14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29" name="Rectangle 281"/>
                <p:cNvSpPr>
                  <a:spLocks noChangeArrowheads="1"/>
                </p:cNvSpPr>
                <p:nvPr/>
              </p:nvSpPr>
              <p:spPr bwMode="auto">
                <a:xfrm>
                  <a:off x="4764" y="1255"/>
                  <a:ext cx="14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30" name="Rectangle 282"/>
                <p:cNvSpPr>
                  <a:spLocks noChangeArrowheads="1"/>
                </p:cNvSpPr>
                <p:nvPr/>
              </p:nvSpPr>
              <p:spPr bwMode="auto">
                <a:xfrm>
                  <a:off x="4926" y="1255"/>
                  <a:ext cx="13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31" name="Rectangle 283"/>
                <p:cNvSpPr>
                  <a:spLocks noChangeArrowheads="1"/>
                </p:cNvSpPr>
                <p:nvPr/>
              </p:nvSpPr>
              <p:spPr bwMode="auto">
                <a:xfrm>
                  <a:off x="5180" y="1255"/>
                  <a:ext cx="6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32" name="Rectangle 284"/>
                <p:cNvSpPr>
                  <a:spLocks noChangeArrowheads="1"/>
                </p:cNvSpPr>
                <p:nvPr/>
              </p:nvSpPr>
              <p:spPr bwMode="auto">
                <a:xfrm>
                  <a:off x="5180" y="1255"/>
                  <a:ext cx="1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33" name="Rectangle 285"/>
                <p:cNvSpPr>
                  <a:spLocks noChangeArrowheads="1"/>
                </p:cNvSpPr>
                <p:nvPr/>
              </p:nvSpPr>
              <p:spPr bwMode="auto">
                <a:xfrm>
                  <a:off x="4764" y="1257"/>
                  <a:ext cx="14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34" name="Rectangle 286"/>
                <p:cNvSpPr>
                  <a:spLocks noChangeArrowheads="1"/>
                </p:cNvSpPr>
                <p:nvPr/>
              </p:nvSpPr>
              <p:spPr bwMode="auto">
                <a:xfrm>
                  <a:off x="4924" y="1257"/>
                  <a:ext cx="13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35" name="Rectangle 287"/>
                <p:cNvSpPr>
                  <a:spLocks noChangeArrowheads="1"/>
                </p:cNvSpPr>
                <p:nvPr/>
              </p:nvSpPr>
              <p:spPr bwMode="auto">
                <a:xfrm>
                  <a:off x="5177" y="1257"/>
                  <a:ext cx="6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36" name="Rectangle 288"/>
                <p:cNvSpPr>
                  <a:spLocks noChangeArrowheads="1"/>
                </p:cNvSpPr>
                <p:nvPr/>
              </p:nvSpPr>
              <p:spPr bwMode="auto">
                <a:xfrm>
                  <a:off x="5177" y="1257"/>
                  <a:ext cx="2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37" name="Rectangle 289"/>
                <p:cNvSpPr>
                  <a:spLocks noChangeArrowheads="1"/>
                </p:cNvSpPr>
                <p:nvPr/>
              </p:nvSpPr>
              <p:spPr bwMode="auto">
                <a:xfrm>
                  <a:off x="4764" y="1258"/>
                  <a:ext cx="14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38" name="Rectangle 290"/>
                <p:cNvSpPr>
                  <a:spLocks noChangeArrowheads="1"/>
                </p:cNvSpPr>
                <p:nvPr/>
              </p:nvSpPr>
              <p:spPr bwMode="auto">
                <a:xfrm>
                  <a:off x="4924" y="1258"/>
                  <a:ext cx="14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39" name="Rectangle 291"/>
                <p:cNvSpPr>
                  <a:spLocks noChangeArrowheads="1"/>
                </p:cNvSpPr>
                <p:nvPr/>
              </p:nvSpPr>
              <p:spPr bwMode="auto">
                <a:xfrm>
                  <a:off x="5174" y="1258"/>
                  <a:ext cx="6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40" name="Rectangle 292"/>
                <p:cNvSpPr>
                  <a:spLocks noChangeArrowheads="1"/>
                </p:cNvSpPr>
                <p:nvPr/>
              </p:nvSpPr>
              <p:spPr bwMode="auto">
                <a:xfrm>
                  <a:off x="5174" y="1258"/>
                  <a:ext cx="2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41" name="Rectangle 293"/>
                <p:cNvSpPr>
                  <a:spLocks noChangeArrowheads="1"/>
                </p:cNvSpPr>
                <p:nvPr/>
              </p:nvSpPr>
              <p:spPr bwMode="auto">
                <a:xfrm>
                  <a:off x="4764" y="1260"/>
                  <a:ext cx="15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42" name="Rectangle 294"/>
                <p:cNvSpPr>
                  <a:spLocks noChangeArrowheads="1"/>
                </p:cNvSpPr>
                <p:nvPr/>
              </p:nvSpPr>
              <p:spPr bwMode="auto">
                <a:xfrm>
                  <a:off x="4923" y="1260"/>
                  <a:ext cx="14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43" name="Rectangle 295"/>
                <p:cNvSpPr>
                  <a:spLocks noChangeArrowheads="1"/>
                </p:cNvSpPr>
                <p:nvPr/>
              </p:nvSpPr>
              <p:spPr bwMode="auto">
                <a:xfrm>
                  <a:off x="5171" y="1260"/>
                  <a:ext cx="7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44" name="Rectangle 296"/>
                <p:cNvSpPr>
                  <a:spLocks noChangeArrowheads="1"/>
                </p:cNvSpPr>
                <p:nvPr/>
              </p:nvSpPr>
              <p:spPr bwMode="auto">
                <a:xfrm>
                  <a:off x="5171" y="1260"/>
                  <a:ext cx="3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45" name="Rectangle 297"/>
                <p:cNvSpPr>
                  <a:spLocks noChangeArrowheads="1"/>
                </p:cNvSpPr>
                <p:nvPr/>
              </p:nvSpPr>
              <p:spPr bwMode="auto">
                <a:xfrm>
                  <a:off x="4764" y="1262"/>
                  <a:ext cx="15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46" name="Rectangle 298"/>
                <p:cNvSpPr>
                  <a:spLocks noChangeArrowheads="1"/>
                </p:cNvSpPr>
                <p:nvPr/>
              </p:nvSpPr>
              <p:spPr bwMode="auto">
                <a:xfrm>
                  <a:off x="4921" y="1262"/>
                  <a:ext cx="14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47" name="Rectangle 299"/>
                <p:cNvSpPr>
                  <a:spLocks noChangeArrowheads="1"/>
                </p:cNvSpPr>
                <p:nvPr/>
              </p:nvSpPr>
              <p:spPr bwMode="auto">
                <a:xfrm>
                  <a:off x="5168" y="1262"/>
                  <a:ext cx="7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48" name="Rectangle 300"/>
                <p:cNvSpPr>
                  <a:spLocks noChangeArrowheads="1"/>
                </p:cNvSpPr>
                <p:nvPr/>
              </p:nvSpPr>
              <p:spPr bwMode="auto">
                <a:xfrm>
                  <a:off x="5168" y="1262"/>
                  <a:ext cx="3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49" name="Rectangle 301"/>
                <p:cNvSpPr>
                  <a:spLocks noChangeArrowheads="1"/>
                </p:cNvSpPr>
                <p:nvPr/>
              </p:nvSpPr>
              <p:spPr bwMode="auto">
                <a:xfrm>
                  <a:off x="4764" y="1263"/>
                  <a:ext cx="15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50" name="Rectangle 302"/>
                <p:cNvSpPr>
                  <a:spLocks noChangeArrowheads="1"/>
                </p:cNvSpPr>
                <p:nvPr/>
              </p:nvSpPr>
              <p:spPr bwMode="auto">
                <a:xfrm>
                  <a:off x="5165" y="1263"/>
                  <a:ext cx="7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51" name="Rectangle 303"/>
                <p:cNvSpPr>
                  <a:spLocks noChangeArrowheads="1"/>
                </p:cNvSpPr>
                <p:nvPr/>
              </p:nvSpPr>
              <p:spPr bwMode="auto">
                <a:xfrm>
                  <a:off x="5165" y="1263"/>
                  <a:ext cx="4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52" name="Rectangle 304"/>
                <p:cNvSpPr>
                  <a:spLocks noChangeArrowheads="1"/>
                </p:cNvSpPr>
                <p:nvPr/>
              </p:nvSpPr>
              <p:spPr bwMode="auto">
                <a:xfrm>
                  <a:off x="4764" y="1265"/>
                  <a:ext cx="15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53" name="Rectangle 305"/>
                <p:cNvSpPr>
                  <a:spLocks noChangeArrowheads="1"/>
                </p:cNvSpPr>
                <p:nvPr/>
              </p:nvSpPr>
              <p:spPr bwMode="auto">
                <a:xfrm>
                  <a:off x="4920" y="1263"/>
                  <a:ext cx="144"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54" name="Rectangle 306"/>
                <p:cNvSpPr>
                  <a:spLocks noChangeArrowheads="1"/>
                </p:cNvSpPr>
                <p:nvPr/>
              </p:nvSpPr>
              <p:spPr bwMode="auto">
                <a:xfrm>
                  <a:off x="5163" y="1265"/>
                  <a:ext cx="7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55" name="Rectangle 307"/>
                <p:cNvSpPr>
                  <a:spLocks noChangeArrowheads="1"/>
                </p:cNvSpPr>
                <p:nvPr/>
              </p:nvSpPr>
              <p:spPr bwMode="auto">
                <a:xfrm>
                  <a:off x="5163" y="1265"/>
                  <a:ext cx="4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56" name="Rectangle 308"/>
                <p:cNvSpPr>
                  <a:spLocks noChangeArrowheads="1"/>
                </p:cNvSpPr>
                <p:nvPr/>
              </p:nvSpPr>
              <p:spPr bwMode="auto">
                <a:xfrm>
                  <a:off x="4586" y="1266"/>
                  <a:ext cx="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57" name="Rectangle 309"/>
                <p:cNvSpPr>
                  <a:spLocks noChangeArrowheads="1"/>
                </p:cNvSpPr>
                <p:nvPr/>
              </p:nvSpPr>
              <p:spPr bwMode="auto">
                <a:xfrm>
                  <a:off x="5160" y="1266"/>
                  <a:ext cx="8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58" name="Rectangle 310"/>
                <p:cNvSpPr>
                  <a:spLocks noChangeArrowheads="1"/>
                </p:cNvSpPr>
                <p:nvPr/>
              </p:nvSpPr>
              <p:spPr bwMode="auto">
                <a:xfrm>
                  <a:off x="5160" y="1266"/>
                  <a:ext cx="4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59" name="Rectangle 311"/>
                <p:cNvSpPr>
                  <a:spLocks noChangeArrowheads="1"/>
                </p:cNvSpPr>
                <p:nvPr/>
              </p:nvSpPr>
              <p:spPr bwMode="auto">
                <a:xfrm>
                  <a:off x="4588" y="1268"/>
                  <a:ext cx="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60" name="Rectangle 312"/>
                <p:cNvSpPr>
                  <a:spLocks noChangeArrowheads="1"/>
                </p:cNvSpPr>
                <p:nvPr/>
              </p:nvSpPr>
              <p:spPr bwMode="auto">
                <a:xfrm>
                  <a:off x="5157" y="1268"/>
                  <a:ext cx="8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61" name="Rectangle 313"/>
                <p:cNvSpPr>
                  <a:spLocks noChangeArrowheads="1"/>
                </p:cNvSpPr>
                <p:nvPr/>
              </p:nvSpPr>
              <p:spPr bwMode="auto">
                <a:xfrm>
                  <a:off x="5157" y="1268"/>
                  <a:ext cx="5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62" name="Rectangle 314"/>
                <p:cNvSpPr>
                  <a:spLocks noChangeArrowheads="1"/>
                </p:cNvSpPr>
                <p:nvPr/>
              </p:nvSpPr>
              <p:spPr bwMode="auto">
                <a:xfrm>
                  <a:off x="4588" y="1269"/>
                  <a:ext cx="1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63" name="Rectangle 315"/>
                <p:cNvSpPr>
                  <a:spLocks noChangeArrowheads="1"/>
                </p:cNvSpPr>
                <p:nvPr/>
              </p:nvSpPr>
              <p:spPr bwMode="auto">
                <a:xfrm>
                  <a:off x="5154" y="1269"/>
                  <a:ext cx="8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64" name="Rectangle 316"/>
                <p:cNvSpPr>
                  <a:spLocks noChangeArrowheads="1"/>
                </p:cNvSpPr>
                <p:nvPr/>
              </p:nvSpPr>
              <p:spPr bwMode="auto">
                <a:xfrm>
                  <a:off x="5154" y="1269"/>
                  <a:ext cx="5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65" name="Rectangle 317"/>
                <p:cNvSpPr>
                  <a:spLocks noChangeArrowheads="1"/>
                </p:cNvSpPr>
                <p:nvPr/>
              </p:nvSpPr>
              <p:spPr bwMode="auto">
                <a:xfrm>
                  <a:off x="4589" y="1271"/>
                  <a:ext cx="2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66" name="Rectangle 318"/>
                <p:cNvSpPr>
                  <a:spLocks noChangeArrowheads="1"/>
                </p:cNvSpPr>
                <p:nvPr/>
              </p:nvSpPr>
              <p:spPr bwMode="auto">
                <a:xfrm>
                  <a:off x="4764" y="1266"/>
                  <a:ext cx="302" cy="6"/>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67" name="Rectangle 319"/>
                <p:cNvSpPr>
                  <a:spLocks noChangeArrowheads="1"/>
                </p:cNvSpPr>
                <p:nvPr/>
              </p:nvSpPr>
              <p:spPr bwMode="auto">
                <a:xfrm>
                  <a:off x="4909" y="1269"/>
                  <a:ext cx="4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68" name="Rectangle 320"/>
                <p:cNvSpPr>
                  <a:spLocks noChangeArrowheads="1"/>
                </p:cNvSpPr>
                <p:nvPr/>
              </p:nvSpPr>
              <p:spPr bwMode="auto">
                <a:xfrm>
                  <a:off x="4894" y="1271"/>
                  <a:ext cx="7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69" name="Rectangle 321"/>
                <p:cNvSpPr>
                  <a:spLocks noChangeArrowheads="1"/>
                </p:cNvSpPr>
                <p:nvPr/>
              </p:nvSpPr>
              <p:spPr bwMode="auto">
                <a:xfrm>
                  <a:off x="5151" y="1271"/>
                  <a:ext cx="8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70" name="Rectangle 322"/>
                <p:cNvSpPr>
                  <a:spLocks noChangeArrowheads="1"/>
                </p:cNvSpPr>
                <p:nvPr/>
              </p:nvSpPr>
              <p:spPr bwMode="auto">
                <a:xfrm>
                  <a:off x="5151" y="1271"/>
                  <a:ext cx="6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71" name="Rectangle 323"/>
                <p:cNvSpPr>
                  <a:spLocks noChangeArrowheads="1"/>
                </p:cNvSpPr>
                <p:nvPr/>
              </p:nvSpPr>
              <p:spPr bwMode="auto">
                <a:xfrm>
                  <a:off x="4589" y="1272"/>
                  <a:ext cx="2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72" name="Rectangle 324"/>
                <p:cNvSpPr>
                  <a:spLocks noChangeArrowheads="1"/>
                </p:cNvSpPr>
                <p:nvPr/>
              </p:nvSpPr>
              <p:spPr bwMode="auto">
                <a:xfrm>
                  <a:off x="5148" y="1272"/>
                  <a:ext cx="9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73" name="Rectangle 325"/>
                <p:cNvSpPr>
                  <a:spLocks noChangeArrowheads="1"/>
                </p:cNvSpPr>
                <p:nvPr/>
              </p:nvSpPr>
              <p:spPr bwMode="auto">
                <a:xfrm>
                  <a:off x="5148" y="1272"/>
                  <a:ext cx="6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74" name="Rectangle 326"/>
                <p:cNvSpPr>
                  <a:spLocks noChangeArrowheads="1"/>
                </p:cNvSpPr>
                <p:nvPr/>
              </p:nvSpPr>
              <p:spPr bwMode="auto">
                <a:xfrm>
                  <a:off x="4591" y="1274"/>
                  <a:ext cx="3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75" name="Rectangle 327"/>
                <p:cNvSpPr>
                  <a:spLocks noChangeArrowheads="1"/>
                </p:cNvSpPr>
                <p:nvPr/>
              </p:nvSpPr>
              <p:spPr bwMode="auto">
                <a:xfrm>
                  <a:off x="5145" y="1274"/>
                  <a:ext cx="9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76" name="Rectangle 328"/>
                <p:cNvSpPr>
                  <a:spLocks noChangeArrowheads="1"/>
                </p:cNvSpPr>
                <p:nvPr/>
              </p:nvSpPr>
              <p:spPr bwMode="auto">
                <a:xfrm>
                  <a:off x="5145" y="1274"/>
                  <a:ext cx="7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77" name="Rectangle 329"/>
                <p:cNvSpPr>
                  <a:spLocks noChangeArrowheads="1"/>
                </p:cNvSpPr>
                <p:nvPr/>
              </p:nvSpPr>
              <p:spPr bwMode="auto">
                <a:xfrm>
                  <a:off x="4591" y="1276"/>
                  <a:ext cx="3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78" name="Rectangle 330"/>
                <p:cNvSpPr>
                  <a:spLocks noChangeArrowheads="1"/>
                </p:cNvSpPr>
                <p:nvPr/>
              </p:nvSpPr>
              <p:spPr bwMode="auto">
                <a:xfrm>
                  <a:off x="5142" y="1276"/>
                  <a:ext cx="9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79" name="Rectangle 331"/>
                <p:cNvSpPr>
                  <a:spLocks noChangeArrowheads="1"/>
                </p:cNvSpPr>
                <p:nvPr/>
              </p:nvSpPr>
              <p:spPr bwMode="auto">
                <a:xfrm>
                  <a:off x="5142" y="1276"/>
                  <a:ext cx="7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80" name="Rectangle 332"/>
                <p:cNvSpPr>
                  <a:spLocks noChangeArrowheads="1"/>
                </p:cNvSpPr>
                <p:nvPr/>
              </p:nvSpPr>
              <p:spPr bwMode="auto">
                <a:xfrm>
                  <a:off x="4592" y="1277"/>
                  <a:ext cx="4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81" name="Rectangle 333"/>
                <p:cNvSpPr>
                  <a:spLocks noChangeArrowheads="1"/>
                </p:cNvSpPr>
                <p:nvPr/>
              </p:nvSpPr>
              <p:spPr bwMode="auto">
                <a:xfrm>
                  <a:off x="5139" y="1277"/>
                  <a:ext cx="9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82" name="Rectangle 334"/>
                <p:cNvSpPr>
                  <a:spLocks noChangeArrowheads="1"/>
                </p:cNvSpPr>
                <p:nvPr/>
              </p:nvSpPr>
              <p:spPr bwMode="auto">
                <a:xfrm>
                  <a:off x="5139" y="1277"/>
                  <a:ext cx="7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83" name="Rectangle 335"/>
                <p:cNvSpPr>
                  <a:spLocks noChangeArrowheads="1"/>
                </p:cNvSpPr>
                <p:nvPr/>
              </p:nvSpPr>
              <p:spPr bwMode="auto">
                <a:xfrm>
                  <a:off x="4594" y="1279"/>
                  <a:ext cx="4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84" name="Rectangle 336"/>
                <p:cNvSpPr>
                  <a:spLocks noChangeArrowheads="1"/>
                </p:cNvSpPr>
                <p:nvPr/>
              </p:nvSpPr>
              <p:spPr bwMode="auto">
                <a:xfrm>
                  <a:off x="4764" y="1272"/>
                  <a:ext cx="303" cy="8"/>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85" name="Rectangle 337"/>
                <p:cNvSpPr>
                  <a:spLocks noChangeArrowheads="1"/>
                </p:cNvSpPr>
                <p:nvPr/>
              </p:nvSpPr>
              <p:spPr bwMode="auto">
                <a:xfrm>
                  <a:off x="4884" y="1272"/>
                  <a:ext cx="92"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86" name="Rectangle 338"/>
                <p:cNvSpPr>
                  <a:spLocks noChangeArrowheads="1"/>
                </p:cNvSpPr>
                <p:nvPr/>
              </p:nvSpPr>
              <p:spPr bwMode="auto">
                <a:xfrm>
                  <a:off x="4876" y="1274"/>
                  <a:ext cx="10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87" name="Rectangle 339"/>
                <p:cNvSpPr>
                  <a:spLocks noChangeArrowheads="1"/>
                </p:cNvSpPr>
                <p:nvPr/>
              </p:nvSpPr>
              <p:spPr bwMode="auto">
                <a:xfrm>
                  <a:off x="4869" y="1276"/>
                  <a:ext cx="122"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88" name="Rectangle 340"/>
                <p:cNvSpPr>
                  <a:spLocks noChangeArrowheads="1"/>
                </p:cNvSpPr>
                <p:nvPr/>
              </p:nvSpPr>
              <p:spPr bwMode="auto">
                <a:xfrm>
                  <a:off x="4863" y="1277"/>
                  <a:ext cx="134"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89" name="Rectangle 341"/>
                <p:cNvSpPr>
                  <a:spLocks noChangeArrowheads="1"/>
                </p:cNvSpPr>
                <p:nvPr/>
              </p:nvSpPr>
              <p:spPr bwMode="auto">
                <a:xfrm>
                  <a:off x="4857" y="1279"/>
                  <a:ext cx="146"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90" name="Rectangle 342"/>
                <p:cNvSpPr>
                  <a:spLocks noChangeArrowheads="1"/>
                </p:cNvSpPr>
                <p:nvPr/>
              </p:nvSpPr>
              <p:spPr bwMode="auto">
                <a:xfrm>
                  <a:off x="5136" y="1279"/>
                  <a:ext cx="10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91" name="Rectangle 343"/>
                <p:cNvSpPr>
                  <a:spLocks noChangeArrowheads="1"/>
                </p:cNvSpPr>
                <p:nvPr/>
              </p:nvSpPr>
              <p:spPr bwMode="auto">
                <a:xfrm>
                  <a:off x="5136" y="1279"/>
                  <a:ext cx="8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92" name="Rectangle 344"/>
                <p:cNvSpPr>
                  <a:spLocks noChangeArrowheads="1"/>
                </p:cNvSpPr>
                <p:nvPr/>
              </p:nvSpPr>
              <p:spPr bwMode="auto">
                <a:xfrm>
                  <a:off x="4594" y="1280"/>
                  <a:ext cx="5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93" name="Rectangle 345"/>
                <p:cNvSpPr>
                  <a:spLocks noChangeArrowheads="1"/>
                </p:cNvSpPr>
                <p:nvPr/>
              </p:nvSpPr>
              <p:spPr bwMode="auto">
                <a:xfrm>
                  <a:off x="4639" y="1280"/>
                  <a:ext cx="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94" name="Rectangle 346"/>
                <p:cNvSpPr>
                  <a:spLocks noChangeArrowheads="1"/>
                </p:cNvSpPr>
                <p:nvPr/>
              </p:nvSpPr>
              <p:spPr bwMode="auto">
                <a:xfrm>
                  <a:off x="5133" y="1280"/>
                  <a:ext cx="10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95" name="Rectangle 347"/>
                <p:cNvSpPr>
                  <a:spLocks noChangeArrowheads="1"/>
                </p:cNvSpPr>
                <p:nvPr/>
              </p:nvSpPr>
              <p:spPr bwMode="auto">
                <a:xfrm>
                  <a:off x="5133" y="1280"/>
                  <a:ext cx="8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96" name="Rectangle 348"/>
                <p:cNvSpPr>
                  <a:spLocks noChangeArrowheads="1"/>
                </p:cNvSpPr>
                <p:nvPr/>
              </p:nvSpPr>
              <p:spPr bwMode="auto">
                <a:xfrm>
                  <a:off x="4595" y="1282"/>
                  <a:ext cx="5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97" name="Rectangle 349"/>
                <p:cNvSpPr>
                  <a:spLocks noChangeArrowheads="1"/>
                </p:cNvSpPr>
                <p:nvPr/>
              </p:nvSpPr>
              <p:spPr bwMode="auto">
                <a:xfrm>
                  <a:off x="4637" y="1282"/>
                  <a:ext cx="1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98" name="Rectangle 350"/>
                <p:cNvSpPr>
                  <a:spLocks noChangeArrowheads="1"/>
                </p:cNvSpPr>
                <p:nvPr/>
              </p:nvSpPr>
              <p:spPr bwMode="auto">
                <a:xfrm>
                  <a:off x="5130" y="1282"/>
                  <a:ext cx="10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599" name="Rectangle 351"/>
                <p:cNvSpPr>
                  <a:spLocks noChangeArrowheads="1"/>
                </p:cNvSpPr>
                <p:nvPr/>
              </p:nvSpPr>
              <p:spPr bwMode="auto">
                <a:xfrm>
                  <a:off x="5130" y="1282"/>
                  <a:ext cx="9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00" name="Rectangle 352"/>
                <p:cNvSpPr>
                  <a:spLocks noChangeArrowheads="1"/>
                </p:cNvSpPr>
                <p:nvPr/>
              </p:nvSpPr>
              <p:spPr bwMode="auto">
                <a:xfrm>
                  <a:off x="5130" y="1282"/>
                  <a:ext cx="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01" name="Rectangle 353"/>
                <p:cNvSpPr>
                  <a:spLocks noChangeArrowheads="1"/>
                </p:cNvSpPr>
                <p:nvPr/>
              </p:nvSpPr>
              <p:spPr bwMode="auto">
                <a:xfrm>
                  <a:off x="4595" y="1283"/>
                  <a:ext cx="6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02" name="Rectangle 354"/>
                <p:cNvSpPr>
                  <a:spLocks noChangeArrowheads="1"/>
                </p:cNvSpPr>
                <p:nvPr/>
              </p:nvSpPr>
              <p:spPr bwMode="auto">
                <a:xfrm>
                  <a:off x="4636" y="1283"/>
                  <a:ext cx="2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03" name="Rectangle 355"/>
                <p:cNvSpPr>
                  <a:spLocks noChangeArrowheads="1"/>
                </p:cNvSpPr>
                <p:nvPr/>
              </p:nvSpPr>
              <p:spPr bwMode="auto">
                <a:xfrm>
                  <a:off x="5127" y="1283"/>
                  <a:ext cx="10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04" name="Rectangle 356"/>
                <p:cNvSpPr>
                  <a:spLocks noChangeArrowheads="1"/>
                </p:cNvSpPr>
                <p:nvPr/>
              </p:nvSpPr>
              <p:spPr bwMode="auto">
                <a:xfrm>
                  <a:off x="5127" y="1283"/>
                  <a:ext cx="9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05" name="Rectangle 357"/>
                <p:cNvSpPr>
                  <a:spLocks noChangeArrowheads="1"/>
                </p:cNvSpPr>
                <p:nvPr/>
              </p:nvSpPr>
              <p:spPr bwMode="auto">
                <a:xfrm>
                  <a:off x="5127" y="1283"/>
                  <a:ext cx="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06" name="Rectangle 358"/>
                <p:cNvSpPr>
                  <a:spLocks noChangeArrowheads="1"/>
                </p:cNvSpPr>
                <p:nvPr/>
              </p:nvSpPr>
              <p:spPr bwMode="auto">
                <a:xfrm>
                  <a:off x="4597" y="1285"/>
                  <a:ext cx="6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07" name="Rectangle 359"/>
                <p:cNvSpPr>
                  <a:spLocks noChangeArrowheads="1"/>
                </p:cNvSpPr>
                <p:nvPr/>
              </p:nvSpPr>
              <p:spPr bwMode="auto">
                <a:xfrm>
                  <a:off x="4636" y="1285"/>
                  <a:ext cx="2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08" name="Rectangle 360"/>
                <p:cNvSpPr>
                  <a:spLocks noChangeArrowheads="1"/>
                </p:cNvSpPr>
                <p:nvPr/>
              </p:nvSpPr>
              <p:spPr bwMode="auto">
                <a:xfrm>
                  <a:off x="5124" y="1285"/>
                  <a:ext cx="11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09" name="Rectangle 361"/>
                <p:cNvSpPr>
                  <a:spLocks noChangeArrowheads="1"/>
                </p:cNvSpPr>
                <p:nvPr/>
              </p:nvSpPr>
              <p:spPr bwMode="auto">
                <a:xfrm>
                  <a:off x="5124" y="1285"/>
                  <a:ext cx="10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10" name="Rectangle 362"/>
                <p:cNvSpPr>
                  <a:spLocks noChangeArrowheads="1"/>
                </p:cNvSpPr>
                <p:nvPr/>
              </p:nvSpPr>
              <p:spPr bwMode="auto">
                <a:xfrm>
                  <a:off x="5124" y="1285"/>
                  <a:ext cx="1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11" name="Rectangle 363"/>
                <p:cNvSpPr>
                  <a:spLocks noChangeArrowheads="1"/>
                </p:cNvSpPr>
                <p:nvPr/>
              </p:nvSpPr>
              <p:spPr bwMode="auto">
                <a:xfrm>
                  <a:off x="4597" y="1286"/>
                  <a:ext cx="7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12" name="Rectangle 364"/>
                <p:cNvSpPr>
                  <a:spLocks noChangeArrowheads="1"/>
                </p:cNvSpPr>
                <p:nvPr/>
              </p:nvSpPr>
              <p:spPr bwMode="auto">
                <a:xfrm>
                  <a:off x="4634" y="1286"/>
                  <a:ext cx="3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13" name="Rectangle 365"/>
                <p:cNvSpPr>
                  <a:spLocks noChangeArrowheads="1"/>
                </p:cNvSpPr>
                <p:nvPr/>
              </p:nvSpPr>
              <p:spPr bwMode="auto">
                <a:xfrm>
                  <a:off x="4764" y="1280"/>
                  <a:ext cx="305" cy="8"/>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14" name="Rectangle 366"/>
                <p:cNvSpPr>
                  <a:spLocks noChangeArrowheads="1"/>
                </p:cNvSpPr>
                <p:nvPr/>
              </p:nvSpPr>
              <p:spPr bwMode="auto">
                <a:xfrm>
                  <a:off x="4852" y="1280"/>
                  <a:ext cx="15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15" name="Rectangle 367"/>
                <p:cNvSpPr>
                  <a:spLocks noChangeArrowheads="1"/>
                </p:cNvSpPr>
                <p:nvPr/>
              </p:nvSpPr>
              <p:spPr bwMode="auto">
                <a:xfrm>
                  <a:off x="4846" y="1282"/>
                  <a:ext cx="16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16" name="Rectangle 368"/>
                <p:cNvSpPr>
                  <a:spLocks noChangeArrowheads="1"/>
                </p:cNvSpPr>
                <p:nvPr/>
              </p:nvSpPr>
              <p:spPr bwMode="auto">
                <a:xfrm>
                  <a:off x="4842" y="1283"/>
                  <a:ext cx="176"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17" name="Rectangle 369"/>
                <p:cNvSpPr>
                  <a:spLocks noChangeArrowheads="1"/>
                </p:cNvSpPr>
                <p:nvPr/>
              </p:nvSpPr>
              <p:spPr bwMode="auto">
                <a:xfrm>
                  <a:off x="4837" y="1285"/>
                  <a:ext cx="18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18" name="Rectangle 370"/>
                <p:cNvSpPr>
                  <a:spLocks noChangeArrowheads="1"/>
                </p:cNvSpPr>
                <p:nvPr/>
              </p:nvSpPr>
              <p:spPr bwMode="auto">
                <a:xfrm>
                  <a:off x="4834" y="1286"/>
                  <a:ext cx="19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19" name="Rectangle 371"/>
                <p:cNvSpPr>
                  <a:spLocks noChangeArrowheads="1"/>
                </p:cNvSpPr>
                <p:nvPr/>
              </p:nvSpPr>
              <p:spPr bwMode="auto">
                <a:xfrm>
                  <a:off x="5121" y="1286"/>
                  <a:ext cx="11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20" name="Rectangle 372"/>
                <p:cNvSpPr>
                  <a:spLocks noChangeArrowheads="1"/>
                </p:cNvSpPr>
                <p:nvPr/>
              </p:nvSpPr>
              <p:spPr bwMode="auto">
                <a:xfrm>
                  <a:off x="5121" y="1286"/>
                  <a:ext cx="10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21" name="Rectangle 373"/>
                <p:cNvSpPr>
                  <a:spLocks noChangeArrowheads="1"/>
                </p:cNvSpPr>
                <p:nvPr/>
              </p:nvSpPr>
              <p:spPr bwMode="auto">
                <a:xfrm>
                  <a:off x="5121" y="1286"/>
                  <a:ext cx="2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22" name="Rectangle 374"/>
                <p:cNvSpPr>
                  <a:spLocks noChangeArrowheads="1"/>
                </p:cNvSpPr>
                <p:nvPr/>
              </p:nvSpPr>
              <p:spPr bwMode="auto">
                <a:xfrm>
                  <a:off x="4598" y="1288"/>
                  <a:ext cx="7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23" name="Rectangle 375"/>
                <p:cNvSpPr>
                  <a:spLocks noChangeArrowheads="1"/>
                </p:cNvSpPr>
                <p:nvPr/>
              </p:nvSpPr>
              <p:spPr bwMode="auto">
                <a:xfrm>
                  <a:off x="4633" y="1288"/>
                  <a:ext cx="4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24" name="Rectangle 376"/>
                <p:cNvSpPr>
                  <a:spLocks noChangeArrowheads="1"/>
                </p:cNvSpPr>
                <p:nvPr/>
              </p:nvSpPr>
              <p:spPr bwMode="auto">
                <a:xfrm>
                  <a:off x="5118" y="1288"/>
                  <a:ext cx="11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25" name="Rectangle 377"/>
                <p:cNvSpPr>
                  <a:spLocks noChangeArrowheads="1"/>
                </p:cNvSpPr>
                <p:nvPr/>
              </p:nvSpPr>
              <p:spPr bwMode="auto">
                <a:xfrm>
                  <a:off x="5118" y="1288"/>
                  <a:ext cx="10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26" name="Rectangle 378"/>
                <p:cNvSpPr>
                  <a:spLocks noChangeArrowheads="1"/>
                </p:cNvSpPr>
                <p:nvPr/>
              </p:nvSpPr>
              <p:spPr bwMode="auto">
                <a:xfrm>
                  <a:off x="5118" y="1288"/>
                  <a:ext cx="2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27" name="Rectangle 379"/>
                <p:cNvSpPr>
                  <a:spLocks noChangeArrowheads="1"/>
                </p:cNvSpPr>
                <p:nvPr/>
              </p:nvSpPr>
              <p:spPr bwMode="auto">
                <a:xfrm>
                  <a:off x="4600" y="1290"/>
                  <a:ext cx="7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28" name="Rectangle 380"/>
                <p:cNvSpPr>
                  <a:spLocks noChangeArrowheads="1"/>
                </p:cNvSpPr>
                <p:nvPr/>
              </p:nvSpPr>
              <p:spPr bwMode="auto">
                <a:xfrm>
                  <a:off x="4631" y="1290"/>
                  <a:ext cx="4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29" name="Rectangle 381"/>
                <p:cNvSpPr>
                  <a:spLocks noChangeArrowheads="1"/>
                </p:cNvSpPr>
                <p:nvPr/>
              </p:nvSpPr>
              <p:spPr bwMode="auto">
                <a:xfrm>
                  <a:off x="5115" y="1290"/>
                  <a:ext cx="11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30" name="Rectangle 382"/>
                <p:cNvSpPr>
                  <a:spLocks noChangeArrowheads="1"/>
                </p:cNvSpPr>
                <p:nvPr/>
              </p:nvSpPr>
              <p:spPr bwMode="auto">
                <a:xfrm>
                  <a:off x="5115" y="1290"/>
                  <a:ext cx="11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31" name="Rectangle 383"/>
                <p:cNvSpPr>
                  <a:spLocks noChangeArrowheads="1"/>
                </p:cNvSpPr>
                <p:nvPr/>
              </p:nvSpPr>
              <p:spPr bwMode="auto">
                <a:xfrm>
                  <a:off x="5115" y="1290"/>
                  <a:ext cx="2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32" name="Rectangle 384"/>
                <p:cNvSpPr>
                  <a:spLocks noChangeArrowheads="1"/>
                </p:cNvSpPr>
                <p:nvPr/>
              </p:nvSpPr>
              <p:spPr bwMode="auto">
                <a:xfrm>
                  <a:off x="4600" y="1291"/>
                  <a:ext cx="8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33" name="Rectangle 385"/>
                <p:cNvSpPr>
                  <a:spLocks noChangeArrowheads="1"/>
                </p:cNvSpPr>
                <p:nvPr/>
              </p:nvSpPr>
              <p:spPr bwMode="auto">
                <a:xfrm>
                  <a:off x="4630" y="1291"/>
                  <a:ext cx="5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34" name="Rectangle 386"/>
                <p:cNvSpPr>
                  <a:spLocks noChangeArrowheads="1"/>
                </p:cNvSpPr>
                <p:nvPr/>
              </p:nvSpPr>
              <p:spPr bwMode="auto">
                <a:xfrm>
                  <a:off x="5112" y="1291"/>
                  <a:ext cx="12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35" name="Rectangle 387"/>
                <p:cNvSpPr>
                  <a:spLocks noChangeArrowheads="1"/>
                </p:cNvSpPr>
                <p:nvPr/>
              </p:nvSpPr>
              <p:spPr bwMode="auto">
                <a:xfrm>
                  <a:off x="5112" y="1291"/>
                  <a:ext cx="11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36" name="Rectangle 388"/>
                <p:cNvSpPr>
                  <a:spLocks noChangeArrowheads="1"/>
                </p:cNvSpPr>
                <p:nvPr/>
              </p:nvSpPr>
              <p:spPr bwMode="auto">
                <a:xfrm>
                  <a:off x="5112" y="1291"/>
                  <a:ext cx="3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37" name="Rectangle 389"/>
                <p:cNvSpPr>
                  <a:spLocks noChangeArrowheads="1"/>
                </p:cNvSpPr>
                <p:nvPr/>
              </p:nvSpPr>
              <p:spPr bwMode="auto">
                <a:xfrm>
                  <a:off x="4601" y="1293"/>
                  <a:ext cx="9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38" name="Rectangle 390"/>
                <p:cNvSpPr>
                  <a:spLocks noChangeArrowheads="1"/>
                </p:cNvSpPr>
                <p:nvPr/>
              </p:nvSpPr>
              <p:spPr bwMode="auto">
                <a:xfrm>
                  <a:off x="4628" y="1293"/>
                  <a:ext cx="6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39" name="Rectangle 391"/>
                <p:cNvSpPr>
                  <a:spLocks noChangeArrowheads="1"/>
                </p:cNvSpPr>
                <p:nvPr/>
              </p:nvSpPr>
              <p:spPr bwMode="auto">
                <a:xfrm>
                  <a:off x="4764" y="1288"/>
                  <a:ext cx="306" cy="6"/>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40" name="Rectangle 392"/>
                <p:cNvSpPr>
                  <a:spLocks noChangeArrowheads="1"/>
                </p:cNvSpPr>
                <p:nvPr/>
              </p:nvSpPr>
              <p:spPr bwMode="auto">
                <a:xfrm>
                  <a:off x="4830" y="1288"/>
                  <a:ext cx="20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41" name="Rectangle 393"/>
                <p:cNvSpPr>
                  <a:spLocks noChangeArrowheads="1"/>
                </p:cNvSpPr>
                <p:nvPr/>
              </p:nvSpPr>
              <p:spPr bwMode="auto">
                <a:xfrm>
                  <a:off x="4827" y="1290"/>
                  <a:ext cx="206"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42" name="Rectangle 394"/>
                <p:cNvSpPr>
                  <a:spLocks noChangeArrowheads="1"/>
                </p:cNvSpPr>
                <p:nvPr/>
              </p:nvSpPr>
              <p:spPr bwMode="auto">
                <a:xfrm>
                  <a:off x="4822" y="1291"/>
                  <a:ext cx="21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43" name="Rectangle 395"/>
                <p:cNvSpPr>
                  <a:spLocks noChangeArrowheads="1"/>
                </p:cNvSpPr>
                <p:nvPr/>
              </p:nvSpPr>
              <p:spPr bwMode="auto">
                <a:xfrm>
                  <a:off x="4819" y="1293"/>
                  <a:ext cx="22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44" name="Rectangle 396"/>
                <p:cNvSpPr>
                  <a:spLocks noChangeArrowheads="1"/>
                </p:cNvSpPr>
                <p:nvPr/>
              </p:nvSpPr>
              <p:spPr bwMode="auto">
                <a:xfrm>
                  <a:off x="5109" y="1293"/>
                  <a:ext cx="12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45" name="Rectangle 397"/>
                <p:cNvSpPr>
                  <a:spLocks noChangeArrowheads="1"/>
                </p:cNvSpPr>
                <p:nvPr/>
              </p:nvSpPr>
              <p:spPr bwMode="auto">
                <a:xfrm>
                  <a:off x="5109" y="1293"/>
                  <a:ext cx="12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46" name="Rectangle 398"/>
                <p:cNvSpPr>
                  <a:spLocks noChangeArrowheads="1"/>
                </p:cNvSpPr>
                <p:nvPr/>
              </p:nvSpPr>
              <p:spPr bwMode="auto">
                <a:xfrm>
                  <a:off x="5109" y="1293"/>
                  <a:ext cx="3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47" name="Rectangle 399"/>
                <p:cNvSpPr>
                  <a:spLocks noChangeArrowheads="1"/>
                </p:cNvSpPr>
                <p:nvPr/>
              </p:nvSpPr>
              <p:spPr bwMode="auto">
                <a:xfrm>
                  <a:off x="4601" y="1294"/>
                  <a:ext cx="9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48" name="Rectangle 400"/>
                <p:cNvSpPr>
                  <a:spLocks noChangeArrowheads="1"/>
                </p:cNvSpPr>
                <p:nvPr/>
              </p:nvSpPr>
              <p:spPr bwMode="auto">
                <a:xfrm>
                  <a:off x="4628" y="1294"/>
                  <a:ext cx="6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49" name="Rectangle 401"/>
                <p:cNvSpPr>
                  <a:spLocks noChangeArrowheads="1"/>
                </p:cNvSpPr>
                <p:nvPr/>
              </p:nvSpPr>
              <p:spPr bwMode="auto">
                <a:xfrm>
                  <a:off x="5106" y="1294"/>
                  <a:ext cx="12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50" name="Rectangle 402"/>
                <p:cNvSpPr>
                  <a:spLocks noChangeArrowheads="1"/>
                </p:cNvSpPr>
                <p:nvPr/>
              </p:nvSpPr>
              <p:spPr bwMode="auto">
                <a:xfrm>
                  <a:off x="5106" y="1294"/>
                  <a:ext cx="12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51" name="Rectangle 403"/>
                <p:cNvSpPr>
                  <a:spLocks noChangeArrowheads="1"/>
                </p:cNvSpPr>
                <p:nvPr/>
              </p:nvSpPr>
              <p:spPr bwMode="auto">
                <a:xfrm>
                  <a:off x="5106" y="1294"/>
                  <a:ext cx="4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52" name="Rectangle 404"/>
                <p:cNvSpPr>
                  <a:spLocks noChangeArrowheads="1"/>
                </p:cNvSpPr>
                <p:nvPr/>
              </p:nvSpPr>
              <p:spPr bwMode="auto">
                <a:xfrm>
                  <a:off x="4603" y="1296"/>
                  <a:ext cx="10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53" name="Rectangle 405"/>
                <p:cNvSpPr>
                  <a:spLocks noChangeArrowheads="1"/>
                </p:cNvSpPr>
                <p:nvPr/>
              </p:nvSpPr>
              <p:spPr bwMode="auto">
                <a:xfrm>
                  <a:off x="4627" y="1296"/>
                  <a:ext cx="7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54" name="Rectangle 406"/>
                <p:cNvSpPr>
                  <a:spLocks noChangeArrowheads="1"/>
                </p:cNvSpPr>
                <p:nvPr/>
              </p:nvSpPr>
              <p:spPr bwMode="auto">
                <a:xfrm>
                  <a:off x="5103" y="1296"/>
                  <a:ext cx="12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grpSp>
          <p:grpSp>
            <p:nvGrpSpPr>
              <p:cNvPr id="6" name="Group 407"/>
              <p:cNvGrpSpPr>
                <a:grpSpLocks/>
              </p:cNvGrpSpPr>
              <p:nvPr/>
            </p:nvGrpSpPr>
            <p:grpSpPr bwMode="auto">
              <a:xfrm>
                <a:off x="3906" y="1071"/>
                <a:ext cx="580" cy="70"/>
                <a:chOff x="4603" y="1294"/>
                <a:chExt cx="628" cy="83"/>
              </a:xfrm>
            </p:grpSpPr>
            <p:sp>
              <p:nvSpPr>
                <p:cNvPr id="309656" name="Rectangle 408"/>
                <p:cNvSpPr>
                  <a:spLocks noChangeArrowheads="1"/>
                </p:cNvSpPr>
                <p:nvPr/>
              </p:nvSpPr>
              <p:spPr bwMode="auto">
                <a:xfrm>
                  <a:off x="5103" y="1296"/>
                  <a:ext cx="4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57" name="Rectangle 409"/>
                <p:cNvSpPr>
                  <a:spLocks noChangeArrowheads="1"/>
                </p:cNvSpPr>
                <p:nvPr/>
              </p:nvSpPr>
              <p:spPr bwMode="auto">
                <a:xfrm>
                  <a:off x="4603" y="1297"/>
                  <a:ext cx="10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58" name="Rectangle 410"/>
                <p:cNvSpPr>
                  <a:spLocks noChangeArrowheads="1"/>
                </p:cNvSpPr>
                <p:nvPr/>
              </p:nvSpPr>
              <p:spPr bwMode="auto">
                <a:xfrm>
                  <a:off x="4625" y="1297"/>
                  <a:ext cx="8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59" name="Rectangle 411"/>
                <p:cNvSpPr>
                  <a:spLocks noChangeArrowheads="1"/>
                </p:cNvSpPr>
                <p:nvPr/>
              </p:nvSpPr>
              <p:spPr bwMode="auto">
                <a:xfrm>
                  <a:off x="4706" y="1297"/>
                  <a:ext cx="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60" name="Rectangle 412"/>
                <p:cNvSpPr>
                  <a:spLocks noChangeArrowheads="1"/>
                </p:cNvSpPr>
                <p:nvPr/>
              </p:nvSpPr>
              <p:spPr bwMode="auto">
                <a:xfrm>
                  <a:off x="5100" y="1297"/>
                  <a:ext cx="13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61" name="Rectangle 413"/>
                <p:cNvSpPr>
                  <a:spLocks noChangeArrowheads="1"/>
                </p:cNvSpPr>
                <p:nvPr/>
              </p:nvSpPr>
              <p:spPr bwMode="auto">
                <a:xfrm>
                  <a:off x="5100" y="1297"/>
                  <a:ext cx="5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62" name="Rectangle 414"/>
                <p:cNvSpPr>
                  <a:spLocks noChangeArrowheads="1"/>
                </p:cNvSpPr>
                <p:nvPr/>
              </p:nvSpPr>
              <p:spPr bwMode="auto">
                <a:xfrm>
                  <a:off x="4604" y="1299"/>
                  <a:ext cx="11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63" name="Rectangle 415"/>
                <p:cNvSpPr>
                  <a:spLocks noChangeArrowheads="1"/>
                </p:cNvSpPr>
                <p:nvPr/>
              </p:nvSpPr>
              <p:spPr bwMode="auto">
                <a:xfrm>
                  <a:off x="4624" y="1299"/>
                  <a:ext cx="9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64" name="Rectangle 416"/>
                <p:cNvSpPr>
                  <a:spLocks noChangeArrowheads="1"/>
                </p:cNvSpPr>
                <p:nvPr/>
              </p:nvSpPr>
              <p:spPr bwMode="auto">
                <a:xfrm>
                  <a:off x="4705" y="1299"/>
                  <a:ext cx="1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65" name="Rectangle 417"/>
                <p:cNvSpPr>
                  <a:spLocks noChangeArrowheads="1"/>
                </p:cNvSpPr>
                <p:nvPr/>
              </p:nvSpPr>
              <p:spPr bwMode="auto">
                <a:xfrm>
                  <a:off x="5097" y="1299"/>
                  <a:ext cx="13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66" name="Rectangle 418"/>
                <p:cNvSpPr>
                  <a:spLocks noChangeArrowheads="1"/>
                </p:cNvSpPr>
                <p:nvPr/>
              </p:nvSpPr>
              <p:spPr bwMode="auto">
                <a:xfrm>
                  <a:off x="5097" y="1299"/>
                  <a:ext cx="5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67" name="Rectangle 419"/>
                <p:cNvSpPr>
                  <a:spLocks noChangeArrowheads="1"/>
                </p:cNvSpPr>
                <p:nvPr/>
              </p:nvSpPr>
              <p:spPr bwMode="auto">
                <a:xfrm>
                  <a:off x="4606" y="1300"/>
                  <a:ext cx="11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68" name="Rectangle 420"/>
                <p:cNvSpPr>
                  <a:spLocks noChangeArrowheads="1"/>
                </p:cNvSpPr>
                <p:nvPr/>
              </p:nvSpPr>
              <p:spPr bwMode="auto">
                <a:xfrm>
                  <a:off x="4622" y="1300"/>
                  <a:ext cx="9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69" name="Rectangle 421"/>
                <p:cNvSpPr>
                  <a:spLocks noChangeArrowheads="1"/>
                </p:cNvSpPr>
                <p:nvPr/>
              </p:nvSpPr>
              <p:spPr bwMode="auto">
                <a:xfrm>
                  <a:off x="4703" y="1300"/>
                  <a:ext cx="1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70" name="Rectangle 422"/>
                <p:cNvSpPr>
                  <a:spLocks noChangeArrowheads="1"/>
                </p:cNvSpPr>
                <p:nvPr/>
              </p:nvSpPr>
              <p:spPr bwMode="auto">
                <a:xfrm>
                  <a:off x="4764" y="1294"/>
                  <a:ext cx="308" cy="8"/>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71" name="Rectangle 423"/>
                <p:cNvSpPr>
                  <a:spLocks noChangeArrowheads="1"/>
                </p:cNvSpPr>
                <p:nvPr/>
              </p:nvSpPr>
              <p:spPr bwMode="auto">
                <a:xfrm>
                  <a:off x="4816" y="1294"/>
                  <a:ext cx="22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72" name="Rectangle 424"/>
                <p:cNvSpPr>
                  <a:spLocks noChangeArrowheads="1"/>
                </p:cNvSpPr>
                <p:nvPr/>
              </p:nvSpPr>
              <p:spPr bwMode="auto">
                <a:xfrm>
                  <a:off x="4813" y="1296"/>
                  <a:ext cx="23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73" name="Rectangle 425"/>
                <p:cNvSpPr>
                  <a:spLocks noChangeArrowheads="1"/>
                </p:cNvSpPr>
                <p:nvPr/>
              </p:nvSpPr>
              <p:spPr bwMode="auto">
                <a:xfrm>
                  <a:off x="4810" y="1297"/>
                  <a:ext cx="23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74" name="Rectangle 426"/>
                <p:cNvSpPr>
                  <a:spLocks noChangeArrowheads="1"/>
                </p:cNvSpPr>
                <p:nvPr/>
              </p:nvSpPr>
              <p:spPr bwMode="auto">
                <a:xfrm>
                  <a:off x="4807" y="1299"/>
                  <a:ext cx="24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75" name="Rectangle 427"/>
                <p:cNvSpPr>
                  <a:spLocks noChangeArrowheads="1"/>
                </p:cNvSpPr>
                <p:nvPr/>
              </p:nvSpPr>
              <p:spPr bwMode="auto">
                <a:xfrm>
                  <a:off x="4804" y="1300"/>
                  <a:ext cx="25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76" name="Rectangle 428"/>
                <p:cNvSpPr>
                  <a:spLocks noChangeArrowheads="1"/>
                </p:cNvSpPr>
                <p:nvPr/>
              </p:nvSpPr>
              <p:spPr bwMode="auto">
                <a:xfrm>
                  <a:off x="5094" y="1300"/>
                  <a:ext cx="13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77" name="Rectangle 429"/>
                <p:cNvSpPr>
                  <a:spLocks noChangeArrowheads="1"/>
                </p:cNvSpPr>
                <p:nvPr/>
              </p:nvSpPr>
              <p:spPr bwMode="auto">
                <a:xfrm>
                  <a:off x="5094" y="1300"/>
                  <a:ext cx="6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78" name="Rectangle 430"/>
                <p:cNvSpPr>
                  <a:spLocks noChangeArrowheads="1"/>
                </p:cNvSpPr>
                <p:nvPr/>
              </p:nvSpPr>
              <p:spPr bwMode="auto">
                <a:xfrm>
                  <a:off x="4606" y="1302"/>
                  <a:ext cx="12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79" name="Rectangle 431"/>
                <p:cNvSpPr>
                  <a:spLocks noChangeArrowheads="1"/>
                </p:cNvSpPr>
                <p:nvPr/>
              </p:nvSpPr>
              <p:spPr bwMode="auto">
                <a:xfrm>
                  <a:off x="4622" y="1302"/>
                  <a:ext cx="10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80" name="Rectangle 432"/>
                <p:cNvSpPr>
                  <a:spLocks noChangeArrowheads="1"/>
                </p:cNvSpPr>
                <p:nvPr/>
              </p:nvSpPr>
              <p:spPr bwMode="auto">
                <a:xfrm>
                  <a:off x="4702" y="1302"/>
                  <a:ext cx="2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81" name="Rectangle 433"/>
                <p:cNvSpPr>
                  <a:spLocks noChangeArrowheads="1"/>
                </p:cNvSpPr>
                <p:nvPr/>
              </p:nvSpPr>
              <p:spPr bwMode="auto">
                <a:xfrm>
                  <a:off x="5091" y="1302"/>
                  <a:ext cx="1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82" name="Rectangle 434"/>
                <p:cNvSpPr>
                  <a:spLocks noChangeArrowheads="1"/>
                </p:cNvSpPr>
                <p:nvPr/>
              </p:nvSpPr>
              <p:spPr bwMode="auto">
                <a:xfrm>
                  <a:off x="5091" y="1302"/>
                  <a:ext cx="6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83" name="Rectangle 435"/>
                <p:cNvSpPr>
                  <a:spLocks noChangeArrowheads="1"/>
                </p:cNvSpPr>
                <p:nvPr/>
              </p:nvSpPr>
              <p:spPr bwMode="auto">
                <a:xfrm>
                  <a:off x="4607" y="1304"/>
                  <a:ext cx="12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84" name="Rectangle 436"/>
                <p:cNvSpPr>
                  <a:spLocks noChangeArrowheads="1"/>
                </p:cNvSpPr>
                <p:nvPr/>
              </p:nvSpPr>
              <p:spPr bwMode="auto">
                <a:xfrm>
                  <a:off x="4621" y="1304"/>
                  <a:ext cx="11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85" name="Rectangle 437"/>
                <p:cNvSpPr>
                  <a:spLocks noChangeArrowheads="1"/>
                </p:cNvSpPr>
                <p:nvPr/>
              </p:nvSpPr>
              <p:spPr bwMode="auto">
                <a:xfrm>
                  <a:off x="4700" y="1304"/>
                  <a:ext cx="3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86" name="Rectangle 438"/>
                <p:cNvSpPr>
                  <a:spLocks noChangeArrowheads="1"/>
                </p:cNvSpPr>
                <p:nvPr/>
              </p:nvSpPr>
              <p:spPr bwMode="auto">
                <a:xfrm>
                  <a:off x="5088" y="1304"/>
                  <a:ext cx="14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87" name="Rectangle 439"/>
                <p:cNvSpPr>
                  <a:spLocks noChangeArrowheads="1"/>
                </p:cNvSpPr>
                <p:nvPr/>
              </p:nvSpPr>
              <p:spPr bwMode="auto">
                <a:xfrm>
                  <a:off x="5088" y="1304"/>
                  <a:ext cx="7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88" name="Rectangle 440"/>
                <p:cNvSpPr>
                  <a:spLocks noChangeArrowheads="1"/>
                </p:cNvSpPr>
                <p:nvPr/>
              </p:nvSpPr>
              <p:spPr bwMode="auto">
                <a:xfrm>
                  <a:off x="4607" y="1305"/>
                  <a:ext cx="13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89" name="Rectangle 441"/>
                <p:cNvSpPr>
                  <a:spLocks noChangeArrowheads="1"/>
                </p:cNvSpPr>
                <p:nvPr/>
              </p:nvSpPr>
              <p:spPr bwMode="auto">
                <a:xfrm>
                  <a:off x="4619" y="1305"/>
                  <a:ext cx="12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90" name="Rectangle 442"/>
                <p:cNvSpPr>
                  <a:spLocks noChangeArrowheads="1"/>
                </p:cNvSpPr>
                <p:nvPr/>
              </p:nvSpPr>
              <p:spPr bwMode="auto">
                <a:xfrm>
                  <a:off x="4699" y="1305"/>
                  <a:ext cx="4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91" name="Rectangle 443"/>
                <p:cNvSpPr>
                  <a:spLocks noChangeArrowheads="1"/>
                </p:cNvSpPr>
                <p:nvPr/>
              </p:nvSpPr>
              <p:spPr bwMode="auto">
                <a:xfrm>
                  <a:off x="5085" y="1305"/>
                  <a:ext cx="14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92" name="Rectangle 444"/>
                <p:cNvSpPr>
                  <a:spLocks noChangeArrowheads="1"/>
                </p:cNvSpPr>
                <p:nvPr/>
              </p:nvSpPr>
              <p:spPr bwMode="auto">
                <a:xfrm>
                  <a:off x="5085" y="1305"/>
                  <a:ext cx="7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93" name="Rectangle 445"/>
                <p:cNvSpPr>
                  <a:spLocks noChangeArrowheads="1"/>
                </p:cNvSpPr>
                <p:nvPr/>
              </p:nvSpPr>
              <p:spPr bwMode="auto">
                <a:xfrm>
                  <a:off x="4609" y="1307"/>
                  <a:ext cx="13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94" name="Rectangle 446"/>
                <p:cNvSpPr>
                  <a:spLocks noChangeArrowheads="1"/>
                </p:cNvSpPr>
                <p:nvPr/>
              </p:nvSpPr>
              <p:spPr bwMode="auto">
                <a:xfrm>
                  <a:off x="4618" y="1307"/>
                  <a:ext cx="12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95" name="Rectangle 447"/>
                <p:cNvSpPr>
                  <a:spLocks noChangeArrowheads="1"/>
                </p:cNvSpPr>
                <p:nvPr/>
              </p:nvSpPr>
              <p:spPr bwMode="auto">
                <a:xfrm>
                  <a:off x="4697" y="1307"/>
                  <a:ext cx="4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96" name="Rectangle 448"/>
                <p:cNvSpPr>
                  <a:spLocks noChangeArrowheads="1"/>
                </p:cNvSpPr>
                <p:nvPr/>
              </p:nvSpPr>
              <p:spPr bwMode="auto">
                <a:xfrm>
                  <a:off x="4764" y="1302"/>
                  <a:ext cx="309" cy="6"/>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97" name="Rectangle 449"/>
                <p:cNvSpPr>
                  <a:spLocks noChangeArrowheads="1"/>
                </p:cNvSpPr>
                <p:nvPr/>
              </p:nvSpPr>
              <p:spPr bwMode="auto">
                <a:xfrm>
                  <a:off x="4801" y="1302"/>
                  <a:ext cx="25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98" name="Rectangle 450"/>
                <p:cNvSpPr>
                  <a:spLocks noChangeArrowheads="1"/>
                </p:cNvSpPr>
                <p:nvPr/>
              </p:nvSpPr>
              <p:spPr bwMode="auto">
                <a:xfrm>
                  <a:off x="4798" y="1304"/>
                  <a:ext cx="26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699" name="Rectangle 451"/>
                <p:cNvSpPr>
                  <a:spLocks noChangeArrowheads="1"/>
                </p:cNvSpPr>
                <p:nvPr/>
              </p:nvSpPr>
              <p:spPr bwMode="auto">
                <a:xfrm>
                  <a:off x="4795" y="1305"/>
                  <a:ext cx="26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00" name="Rectangle 452"/>
                <p:cNvSpPr>
                  <a:spLocks noChangeArrowheads="1"/>
                </p:cNvSpPr>
                <p:nvPr/>
              </p:nvSpPr>
              <p:spPr bwMode="auto">
                <a:xfrm>
                  <a:off x="4792" y="1307"/>
                  <a:ext cx="27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01" name="Rectangle 453"/>
                <p:cNvSpPr>
                  <a:spLocks noChangeArrowheads="1"/>
                </p:cNvSpPr>
                <p:nvPr/>
              </p:nvSpPr>
              <p:spPr bwMode="auto">
                <a:xfrm>
                  <a:off x="5082" y="1307"/>
                  <a:ext cx="14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02" name="Rectangle 454"/>
                <p:cNvSpPr>
                  <a:spLocks noChangeArrowheads="1"/>
                </p:cNvSpPr>
                <p:nvPr/>
              </p:nvSpPr>
              <p:spPr bwMode="auto">
                <a:xfrm>
                  <a:off x="5082" y="1307"/>
                  <a:ext cx="8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03" name="Rectangle 455"/>
                <p:cNvSpPr>
                  <a:spLocks noChangeArrowheads="1"/>
                </p:cNvSpPr>
                <p:nvPr/>
              </p:nvSpPr>
              <p:spPr bwMode="auto">
                <a:xfrm>
                  <a:off x="4609" y="1308"/>
                  <a:ext cx="14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04" name="Rectangle 456"/>
                <p:cNvSpPr>
                  <a:spLocks noChangeArrowheads="1"/>
                </p:cNvSpPr>
                <p:nvPr/>
              </p:nvSpPr>
              <p:spPr bwMode="auto">
                <a:xfrm>
                  <a:off x="4618" y="1308"/>
                  <a:ext cx="13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05" name="Rectangle 457"/>
                <p:cNvSpPr>
                  <a:spLocks noChangeArrowheads="1"/>
                </p:cNvSpPr>
                <p:nvPr/>
              </p:nvSpPr>
              <p:spPr bwMode="auto">
                <a:xfrm>
                  <a:off x="4696" y="1308"/>
                  <a:ext cx="5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06" name="Rectangle 458"/>
                <p:cNvSpPr>
                  <a:spLocks noChangeArrowheads="1"/>
                </p:cNvSpPr>
                <p:nvPr/>
              </p:nvSpPr>
              <p:spPr bwMode="auto">
                <a:xfrm>
                  <a:off x="5079" y="1308"/>
                  <a:ext cx="14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07" name="Rectangle 459"/>
                <p:cNvSpPr>
                  <a:spLocks noChangeArrowheads="1"/>
                </p:cNvSpPr>
                <p:nvPr/>
              </p:nvSpPr>
              <p:spPr bwMode="auto">
                <a:xfrm>
                  <a:off x="5079" y="1308"/>
                  <a:ext cx="8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08" name="Rectangle 460"/>
                <p:cNvSpPr>
                  <a:spLocks noChangeArrowheads="1"/>
                </p:cNvSpPr>
                <p:nvPr/>
              </p:nvSpPr>
              <p:spPr bwMode="auto">
                <a:xfrm>
                  <a:off x="4610" y="1310"/>
                  <a:ext cx="14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09" name="Rectangle 461"/>
                <p:cNvSpPr>
                  <a:spLocks noChangeArrowheads="1"/>
                </p:cNvSpPr>
                <p:nvPr/>
              </p:nvSpPr>
              <p:spPr bwMode="auto">
                <a:xfrm>
                  <a:off x="4616" y="1310"/>
                  <a:ext cx="14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10" name="Rectangle 462"/>
                <p:cNvSpPr>
                  <a:spLocks noChangeArrowheads="1"/>
                </p:cNvSpPr>
                <p:nvPr/>
              </p:nvSpPr>
              <p:spPr bwMode="auto">
                <a:xfrm>
                  <a:off x="4694" y="1310"/>
                  <a:ext cx="6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11" name="Rectangle 463"/>
                <p:cNvSpPr>
                  <a:spLocks noChangeArrowheads="1"/>
                </p:cNvSpPr>
                <p:nvPr/>
              </p:nvSpPr>
              <p:spPr bwMode="auto">
                <a:xfrm>
                  <a:off x="4764" y="1308"/>
                  <a:ext cx="311"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12" name="Rectangle 464"/>
                <p:cNvSpPr>
                  <a:spLocks noChangeArrowheads="1"/>
                </p:cNvSpPr>
                <p:nvPr/>
              </p:nvSpPr>
              <p:spPr bwMode="auto">
                <a:xfrm>
                  <a:off x="4791" y="1308"/>
                  <a:ext cx="278"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13" name="Rectangle 465"/>
                <p:cNvSpPr>
                  <a:spLocks noChangeArrowheads="1"/>
                </p:cNvSpPr>
                <p:nvPr/>
              </p:nvSpPr>
              <p:spPr bwMode="auto">
                <a:xfrm>
                  <a:off x="4788" y="1310"/>
                  <a:ext cx="284"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14" name="Rectangle 466"/>
                <p:cNvSpPr>
                  <a:spLocks noChangeArrowheads="1"/>
                </p:cNvSpPr>
                <p:nvPr/>
              </p:nvSpPr>
              <p:spPr bwMode="auto">
                <a:xfrm>
                  <a:off x="5076" y="1310"/>
                  <a:ext cx="15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15" name="Rectangle 467"/>
                <p:cNvSpPr>
                  <a:spLocks noChangeArrowheads="1"/>
                </p:cNvSpPr>
                <p:nvPr/>
              </p:nvSpPr>
              <p:spPr bwMode="auto">
                <a:xfrm>
                  <a:off x="5076" y="1310"/>
                  <a:ext cx="8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16" name="Rectangle 468"/>
                <p:cNvSpPr>
                  <a:spLocks noChangeArrowheads="1"/>
                </p:cNvSpPr>
                <p:nvPr/>
              </p:nvSpPr>
              <p:spPr bwMode="auto">
                <a:xfrm>
                  <a:off x="4612" y="1311"/>
                  <a:ext cx="61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17" name="Rectangle 469"/>
                <p:cNvSpPr>
                  <a:spLocks noChangeArrowheads="1"/>
                </p:cNvSpPr>
                <p:nvPr/>
              </p:nvSpPr>
              <p:spPr bwMode="auto">
                <a:xfrm>
                  <a:off x="4615" y="1311"/>
                  <a:ext cx="61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18" name="Rectangle 470"/>
                <p:cNvSpPr>
                  <a:spLocks noChangeArrowheads="1"/>
                </p:cNvSpPr>
                <p:nvPr/>
              </p:nvSpPr>
              <p:spPr bwMode="auto">
                <a:xfrm>
                  <a:off x="4693" y="1311"/>
                  <a:ext cx="47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19" name="Rectangle 471"/>
                <p:cNvSpPr>
                  <a:spLocks noChangeArrowheads="1"/>
                </p:cNvSpPr>
                <p:nvPr/>
              </p:nvSpPr>
              <p:spPr bwMode="auto">
                <a:xfrm>
                  <a:off x="4785" y="1311"/>
                  <a:ext cx="29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20" name="Rectangle 472"/>
                <p:cNvSpPr>
                  <a:spLocks noChangeArrowheads="1"/>
                </p:cNvSpPr>
                <p:nvPr/>
              </p:nvSpPr>
              <p:spPr bwMode="auto">
                <a:xfrm>
                  <a:off x="4612" y="1313"/>
                  <a:ext cx="61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21" name="Rectangle 473"/>
                <p:cNvSpPr>
                  <a:spLocks noChangeArrowheads="1"/>
                </p:cNvSpPr>
                <p:nvPr/>
              </p:nvSpPr>
              <p:spPr bwMode="auto">
                <a:xfrm>
                  <a:off x="4613" y="1313"/>
                  <a:ext cx="61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22" name="Rectangle 474"/>
                <p:cNvSpPr>
                  <a:spLocks noChangeArrowheads="1"/>
                </p:cNvSpPr>
                <p:nvPr/>
              </p:nvSpPr>
              <p:spPr bwMode="auto">
                <a:xfrm>
                  <a:off x="4691" y="1313"/>
                  <a:ext cx="47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23" name="Rectangle 475"/>
                <p:cNvSpPr>
                  <a:spLocks noChangeArrowheads="1"/>
                </p:cNvSpPr>
                <p:nvPr/>
              </p:nvSpPr>
              <p:spPr bwMode="auto">
                <a:xfrm>
                  <a:off x="4783" y="1313"/>
                  <a:ext cx="29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24" name="Rectangle 476"/>
                <p:cNvSpPr>
                  <a:spLocks noChangeArrowheads="1"/>
                </p:cNvSpPr>
                <p:nvPr/>
              </p:nvSpPr>
              <p:spPr bwMode="auto">
                <a:xfrm>
                  <a:off x="4613" y="1315"/>
                  <a:ext cx="614"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25" name="Rectangle 477"/>
                <p:cNvSpPr>
                  <a:spLocks noChangeArrowheads="1"/>
                </p:cNvSpPr>
                <p:nvPr/>
              </p:nvSpPr>
              <p:spPr bwMode="auto">
                <a:xfrm>
                  <a:off x="4613" y="1315"/>
                  <a:ext cx="614"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26" name="Rectangle 478"/>
                <p:cNvSpPr>
                  <a:spLocks noChangeArrowheads="1"/>
                </p:cNvSpPr>
                <p:nvPr/>
              </p:nvSpPr>
              <p:spPr bwMode="auto">
                <a:xfrm>
                  <a:off x="4690" y="1315"/>
                  <a:ext cx="47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27" name="Rectangle 479"/>
                <p:cNvSpPr>
                  <a:spLocks noChangeArrowheads="1"/>
                </p:cNvSpPr>
                <p:nvPr/>
              </p:nvSpPr>
              <p:spPr bwMode="auto">
                <a:xfrm>
                  <a:off x="4688" y="1316"/>
                  <a:ext cx="48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28" name="Rectangle 480"/>
                <p:cNvSpPr>
                  <a:spLocks noChangeArrowheads="1"/>
                </p:cNvSpPr>
                <p:nvPr/>
              </p:nvSpPr>
              <p:spPr bwMode="auto">
                <a:xfrm>
                  <a:off x="4780" y="1315"/>
                  <a:ext cx="29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29" name="Rectangle 481"/>
                <p:cNvSpPr>
                  <a:spLocks noChangeArrowheads="1"/>
                </p:cNvSpPr>
                <p:nvPr/>
              </p:nvSpPr>
              <p:spPr bwMode="auto">
                <a:xfrm>
                  <a:off x="4779" y="1316"/>
                  <a:ext cx="302"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30" name="Rectangle 482"/>
                <p:cNvSpPr>
                  <a:spLocks noChangeArrowheads="1"/>
                </p:cNvSpPr>
                <p:nvPr/>
              </p:nvSpPr>
              <p:spPr bwMode="auto">
                <a:xfrm>
                  <a:off x="4615" y="1318"/>
                  <a:ext cx="61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31" name="Rectangle 483"/>
                <p:cNvSpPr>
                  <a:spLocks noChangeArrowheads="1"/>
                </p:cNvSpPr>
                <p:nvPr/>
              </p:nvSpPr>
              <p:spPr bwMode="auto">
                <a:xfrm>
                  <a:off x="4688" y="1318"/>
                  <a:ext cx="48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32" name="Rectangle 484"/>
                <p:cNvSpPr>
                  <a:spLocks noChangeArrowheads="1"/>
                </p:cNvSpPr>
                <p:nvPr/>
              </p:nvSpPr>
              <p:spPr bwMode="auto">
                <a:xfrm>
                  <a:off x="4776" y="1318"/>
                  <a:ext cx="308"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33" name="Rectangle 485"/>
                <p:cNvSpPr>
                  <a:spLocks noChangeArrowheads="1"/>
                </p:cNvSpPr>
                <p:nvPr/>
              </p:nvSpPr>
              <p:spPr bwMode="auto">
                <a:xfrm>
                  <a:off x="4615" y="1319"/>
                  <a:ext cx="61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34" name="Rectangle 486"/>
                <p:cNvSpPr>
                  <a:spLocks noChangeArrowheads="1"/>
                </p:cNvSpPr>
                <p:nvPr/>
              </p:nvSpPr>
              <p:spPr bwMode="auto">
                <a:xfrm>
                  <a:off x="4687" y="1319"/>
                  <a:ext cx="48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35" name="Rectangle 487"/>
                <p:cNvSpPr>
                  <a:spLocks noChangeArrowheads="1"/>
                </p:cNvSpPr>
                <p:nvPr/>
              </p:nvSpPr>
              <p:spPr bwMode="auto">
                <a:xfrm>
                  <a:off x="4774" y="1319"/>
                  <a:ext cx="31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36" name="Rectangle 488"/>
                <p:cNvSpPr>
                  <a:spLocks noChangeArrowheads="1"/>
                </p:cNvSpPr>
                <p:nvPr/>
              </p:nvSpPr>
              <p:spPr bwMode="auto">
                <a:xfrm>
                  <a:off x="4616" y="1321"/>
                  <a:ext cx="60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37" name="Rectangle 489"/>
                <p:cNvSpPr>
                  <a:spLocks noChangeArrowheads="1"/>
                </p:cNvSpPr>
                <p:nvPr/>
              </p:nvSpPr>
              <p:spPr bwMode="auto">
                <a:xfrm>
                  <a:off x="4685" y="1321"/>
                  <a:ext cx="48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38" name="Rectangle 490"/>
                <p:cNvSpPr>
                  <a:spLocks noChangeArrowheads="1"/>
                </p:cNvSpPr>
                <p:nvPr/>
              </p:nvSpPr>
              <p:spPr bwMode="auto">
                <a:xfrm>
                  <a:off x="4771" y="1321"/>
                  <a:ext cx="31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39" name="Rectangle 491"/>
                <p:cNvSpPr>
                  <a:spLocks noChangeArrowheads="1"/>
                </p:cNvSpPr>
                <p:nvPr/>
              </p:nvSpPr>
              <p:spPr bwMode="auto">
                <a:xfrm>
                  <a:off x="4618" y="1322"/>
                  <a:ext cx="607"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40" name="Rectangle 492"/>
                <p:cNvSpPr>
                  <a:spLocks noChangeArrowheads="1"/>
                </p:cNvSpPr>
                <p:nvPr/>
              </p:nvSpPr>
              <p:spPr bwMode="auto">
                <a:xfrm>
                  <a:off x="4684" y="1322"/>
                  <a:ext cx="49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41" name="Rectangle 493"/>
                <p:cNvSpPr>
                  <a:spLocks noChangeArrowheads="1"/>
                </p:cNvSpPr>
                <p:nvPr/>
              </p:nvSpPr>
              <p:spPr bwMode="auto">
                <a:xfrm>
                  <a:off x="4682" y="1324"/>
                  <a:ext cx="49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42" name="Rectangle 494"/>
                <p:cNvSpPr>
                  <a:spLocks noChangeArrowheads="1"/>
                </p:cNvSpPr>
                <p:nvPr/>
              </p:nvSpPr>
              <p:spPr bwMode="auto">
                <a:xfrm>
                  <a:off x="4770" y="1322"/>
                  <a:ext cx="32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43" name="Rectangle 495"/>
                <p:cNvSpPr>
                  <a:spLocks noChangeArrowheads="1"/>
                </p:cNvSpPr>
                <p:nvPr/>
              </p:nvSpPr>
              <p:spPr bwMode="auto">
                <a:xfrm>
                  <a:off x="4768" y="1324"/>
                  <a:ext cx="32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44" name="Rectangle 496"/>
                <p:cNvSpPr>
                  <a:spLocks noChangeArrowheads="1"/>
                </p:cNvSpPr>
                <p:nvPr/>
              </p:nvSpPr>
              <p:spPr bwMode="auto">
                <a:xfrm>
                  <a:off x="4619" y="1325"/>
                  <a:ext cx="605" cy="4"/>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45" name="Rectangle 497"/>
                <p:cNvSpPr>
                  <a:spLocks noChangeArrowheads="1"/>
                </p:cNvSpPr>
                <p:nvPr/>
              </p:nvSpPr>
              <p:spPr bwMode="auto">
                <a:xfrm>
                  <a:off x="4681" y="1325"/>
                  <a:ext cx="49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46" name="Rectangle 498"/>
                <p:cNvSpPr>
                  <a:spLocks noChangeArrowheads="1"/>
                </p:cNvSpPr>
                <p:nvPr/>
              </p:nvSpPr>
              <p:spPr bwMode="auto">
                <a:xfrm>
                  <a:off x="4679" y="1327"/>
                  <a:ext cx="50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47" name="Rectangle 499"/>
                <p:cNvSpPr>
                  <a:spLocks noChangeArrowheads="1"/>
                </p:cNvSpPr>
                <p:nvPr/>
              </p:nvSpPr>
              <p:spPr bwMode="auto">
                <a:xfrm>
                  <a:off x="4765" y="1325"/>
                  <a:ext cx="32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48" name="Rectangle 500"/>
                <p:cNvSpPr>
                  <a:spLocks noChangeArrowheads="1"/>
                </p:cNvSpPr>
                <p:nvPr/>
              </p:nvSpPr>
              <p:spPr bwMode="auto">
                <a:xfrm>
                  <a:off x="4764" y="1327"/>
                  <a:ext cx="332"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49" name="Rectangle 501"/>
                <p:cNvSpPr>
                  <a:spLocks noChangeArrowheads="1"/>
                </p:cNvSpPr>
                <p:nvPr/>
              </p:nvSpPr>
              <p:spPr bwMode="auto">
                <a:xfrm>
                  <a:off x="4621" y="1329"/>
                  <a:ext cx="60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50" name="Rectangle 502"/>
                <p:cNvSpPr>
                  <a:spLocks noChangeArrowheads="1"/>
                </p:cNvSpPr>
                <p:nvPr/>
              </p:nvSpPr>
              <p:spPr bwMode="auto">
                <a:xfrm>
                  <a:off x="4678" y="1329"/>
                  <a:ext cx="50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51" name="Rectangle 503"/>
                <p:cNvSpPr>
                  <a:spLocks noChangeArrowheads="1"/>
                </p:cNvSpPr>
                <p:nvPr/>
              </p:nvSpPr>
              <p:spPr bwMode="auto">
                <a:xfrm>
                  <a:off x="4762" y="1329"/>
                  <a:ext cx="33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52" name="Rectangle 504"/>
                <p:cNvSpPr>
                  <a:spLocks noChangeArrowheads="1"/>
                </p:cNvSpPr>
                <p:nvPr/>
              </p:nvSpPr>
              <p:spPr bwMode="auto">
                <a:xfrm>
                  <a:off x="4621" y="1330"/>
                  <a:ext cx="60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53" name="Rectangle 505"/>
                <p:cNvSpPr>
                  <a:spLocks noChangeArrowheads="1"/>
                </p:cNvSpPr>
                <p:nvPr/>
              </p:nvSpPr>
              <p:spPr bwMode="auto">
                <a:xfrm>
                  <a:off x="4676" y="1330"/>
                  <a:ext cx="50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54" name="Rectangle 506"/>
                <p:cNvSpPr>
                  <a:spLocks noChangeArrowheads="1"/>
                </p:cNvSpPr>
                <p:nvPr/>
              </p:nvSpPr>
              <p:spPr bwMode="auto">
                <a:xfrm>
                  <a:off x="4759" y="1330"/>
                  <a:ext cx="34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55" name="Rectangle 507"/>
                <p:cNvSpPr>
                  <a:spLocks noChangeArrowheads="1"/>
                </p:cNvSpPr>
                <p:nvPr/>
              </p:nvSpPr>
              <p:spPr bwMode="auto">
                <a:xfrm>
                  <a:off x="4622" y="1332"/>
                  <a:ext cx="60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56" name="Rectangle 508"/>
                <p:cNvSpPr>
                  <a:spLocks noChangeArrowheads="1"/>
                </p:cNvSpPr>
                <p:nvPr/>
              </p:nvSpPr>
              <p:spPr bwMode="auto">
                <a:xfrm>
                  <a:off x="4676" y="1332"/>
                  <a:ext cx="50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57" name="Rectangle 509"/>
                <p:cNvSpPr>
                  <a:spLocks noChangeArrowheads="1"/>
                </p:cNvSpPr>
                <p:nvPr/>
              </p:nvSpPr>
              <p:spPr bwMode="auto">
                <a:xfrm>
                  <a:off x="4758" y="1332"/>
                  <a:ext cx="344"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58" name="Rectangle 510"/>
                <p:cNvSpPr>
                  <a:spLocks noChangeArrowheads="1"/>
                </p:cNvSpPr>
                <p:nvPr/>
              </p:nvSpPr>
              <p:spPr bwMode="auto">
                <a:xfrm>
                  <a:off x="4911" y="1332"/>
                  <a:ext cx="3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59" name="Rectangle 511"/>
                <p:cNvSpPr>
                  <a:spLocks noChangeArrowheads="1"/>
                </p:cNvSpPr>
                <p:nvPr/>
              </p:nvSpPr>
              <p:spPr bwMode="auto">
                <a:xfrm>
                  <a:off x="4624" y="1333"/>
                  <a:ext cx="598"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60" name="Rectangle 512"/>
                <p:cNvSpPr>
                  <a:spLocks noChangeArrowheads="1"/>
                </p:cNvSpPr>
                <p:nvPr/>
              </p:nvSpPr>
              <p:spPr bwMode="auto">
                <a:xfrm>
                  <a:off x="4675" y="1333"/>
                  <a:ext cx="50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61" name="Rectangle 513"/>
                <p:cNvSpPr>
                  <a:spLocks noChangeArrowheads="1"/>
                </p:cNvSpPr>
                <p:nvPr/>
              </p:nvSpPr>
              <p:spPr bwMode="auto">
                <a:xfrm>
                  <a:off x="4673" y="1335"/>
                  <a:ext cx="51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62" name="Rectangle 514"/>
                <p:cNvSpPr>
                  <a:spLocks noChangeArrowheads="1"/>
                </p:cNvSpPr>
                <p:nvPr/>
              </p:nvSpPr>
              <p:spPr bwMode="auto">
                <a:xfrm>
                  <a:off x="4756" y="1333"/>
                  <a:ext cx="34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63" name="Rectangle 515"/>
                <p:cNvSpPr>
                  <a:spLocks noChangeArrowheads="1"/>
                </p:cNvSpPr>
                <p:nvPr/>
              </p:nvSpPr>
              <p:spPr bwMode="auto">
                <a:xfrm>
                  <a:off x="4755" y="1335"/>
                  <a:ext cx="35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64" name="Rectangle 516"/>
                <p:cNvSpPr>
                  <a:spLocks noChangeArrowheads="1"/>
                </p:cNvSpPr>
                <p:nvPr/>
              </p:nvSpPr>
              <p:spPr bwMode="auto">
                <a:xfrm>
                  <a:off x="4899" y="1333"/>
                  <a:ext cx="6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65" name="Rectangle 517"/>
                <p:cNvSpPr>
                  <a:spLocks noChangeArrowheads="1"/>
                </p:cNvSpPr>
                <p:nvPr/>
              </p:nvSpPr>
              <p:spPr bwMode="auto">
                <a:xfrm>
                  <a:off x="4890" y="1335"/>
                  <a:ext cx="80"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66" name="Rectangle 518"/>
                <p:cNvSpPr>
                  <a:spLocks noChangeArrowheads="1"/>
                </p:cNvSpPr>
                <p:nvPr/>
              </p:nvSpPr>
              <p:spPr bwMode="auto">
                <a:xfrm>
                  <a:off x="4625" y="1336"/>
                  <a:ext cx="596"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67" name="Rectangle 519"/>
                <p:cNvSpPr>
                  <a:spLocks noChangeArrowheads="1"/>
                </p:cNvSpPr>
                <p:nvPr/>
              </p:nvSpPr>
              <p:spPr bwMode="auto">
                <a:xfrm>
                  <a:off x="4672" y="1336"/>
                  <a:ext cx="51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68" name="Rectangle 520"/>
                <p:cNvSpPr>
                  <a:spLocks noChangeArrowheads="1"/>
                </p:cNvSpPr>
                <p:nvPr/>
              </p:nvSpPr>
              <p:spPr bwMode="auto">
                <a:xfrm>
                  <a:off x="4670" y="1338"/>
                  <a:ext cx="51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69" name="Rectangle 521"/>
                <p:cNvSpPr>
                  <a:spLocks noChangeArrowheads="1"/>
                </p:cNvSpPr>
                <p:nvPr/>
              </p:nvSpPr>
              <p:spPr bwMode="auto">
                <a:xfrm>
                  <a:off x="4753" y="1336"/>
                  <a:ext cx="35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70" name="Rectangle 522"/>
                <p:cNvSpPr>
                  <a:spLocks noChangeArrowheads="1"/>
                </p:cNvSpPr>
                <p:nvPr/>
              </p:nvSpPr>
              <p:spPr bwMode="auto">
                <a:xfrm>
                  <a:off x="4752" y="1338"/>
                  <a:ext cx="356"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71" name="Rectangle 523"/>
                <p:cNvSpPr>
                  <a:spLocks noChangeArrowheads="1"/>
                </p:cNvSpPr>
                <p:nvPr/>
              </p:nvSpPr>
              <p:spPr bwMode="auto">
                <a:xfrm>
                  <a:off x="4882" y="1336"/>
                  <a:ext cx="9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72" name="Rectangle 524"/>
                <p:cNvSpPr>
                  <a:spLocks noChangeArrowheads="1"/>
                </p:cNvSpPr>
                <p:nvPr/>
              </p:nvSpPr>
              <p:spPr bwMode="auto">
                <a:xfrm>
                  <a:off x="4876" y="1338"/>
                  <a:ext cx="10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73" name="Rectangle 525"/>
                <p:cNvSpPr>
                  <a:spLocks noChangeArrowheads="1"/>
                </p:cNvSpPr>
                <p:nvPr/>
              </p:nvSpPr>
              <p:spPr bwMode="auto">
                <a:xfrm>
                  <a:off x="4627" y="1339"/>
                  <a:ext cx="59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74" name="Rectangle 526"/>
                <p:cNvSpPr>
                  <a:spLocks noChangeArrowheads="1"/>
                </p:cNvSpPr>
                <p:nvPr/>
              </p:nvSpPr>
              <p:spPr bwMode="auto">
                <a:xfrm>
                  <a:off x="4670" y="1339"/>
                  <a:ext cx="51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75" name="Rectangle 527"/>
                <p:cNvSpPr>
                  <a:spLocks noChangeArrowheads="1"/>
                </p:cNvSpPr>
                <p:nvPr/>
              </p:nvSpPr>
              <p:spPr bwMode="auto">
                <a:xfrm>
                  <a:off x="4748" y="1339"/>
                  <a:ext cx="36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76" name="Rectangle 528"/>
                <p:cNvSpPr>
                  <a:spLocks noChangeArrowheads="1"/>
                </p:cNvSpPr>
                <p:nvPr/>
              </p:nvSpPr>
              <p:spPr bwMode="auto">
                <a:xfrm>
                  <a:off x="4870" y="1339"/>
                  <a:ext cx="11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77" name="Rectangle 529"/>
                <p:cNvSpPr>
                  <a:spLocks noChangeArrowheads="1"/>
                </p:cNvSpPr>
                <p:nvPr/>
              </p:nvSpPr>
              <p:spPr bwMode="auto">
                <a:xfrm>
                  <a:off x="4627" y="1341"/>
                  <a:ext cx="59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78" name="Rectangle 530"/>
                <p:cNvSpPr>
                  <a:spLocks noChangeArrowheads="1"/>
                </p:cNvSpPr>
                <p:nvPr/>
              </p:nvSpPr>
              <p:spPr bwMode="auto">
                <a:xfrm>
                  <a:off x="4669" y="1341"/>
                  <a:ext cx="52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79" name="Rectangle 531"/>
                <p:cNvSpPr>
                  <a:spLocks noChangeArrowheads="1"/>
                </p:cNvSpPr>
                <p:nvPr/>
              </p:nvSpPr>
              <p:spPr bwMode="auto">
                <a:xfrm>
                  <a:off x="4747" y="1341"/>
                  <a:ext cx="36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80" name="Rectangle 532"/>
                <p:cNvSpPr>
                  <a:spLocks noChangeArrowheads="1"/>
                </p:cNvSpPr>
                <p:nvPr/>
              </p:nvSpPr>
              <p:spPr bwMode="auto">
                <a:xfrm>
                  <a:off x="4866" y="1341"/>
                  <a:ext cx="128"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81" name="Rectangle 533"/>
                <p:cNvSpPr>
                  <a:spLocks noChangeArrowheads="1"/>
                </p:cNvSpPr>
                <p:nvPr/>
              </p:nvSpPr>
              <p:spPr bwMode="auto">
                <a:xfrm>
                  <a:off x="4628" y="1343"/>
                  <a:ext cx="59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82" name="Rectangle 534"/>
                <p:cNvSpPr>
                  <a:spLocks noChangeArrowheads="1"/>
                </p:cNvSpPr>
                <p:nvPr/>
              </p:nvSpPr>
              <p:spPr bwMode="auto">
                <a:xfrm>
                  <a:off x="4667" y="1343"/>
                  <a:ext cx="52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83" name="Rectangle 535"/>
                <p:cNvSpPr>
                  <a:spLocks noChangeArrowheads="1"/>
                </p:cNvSpPr>
                <p:nvPr/>
              </p:nvSpPr>
              <p:spPr bwMode="auto">
                <a:xfrm>
                  <a:off x="4745" y="1343"/>
                  <a:ext cx="36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84" name="Rectangle 536"/>
                <p:cNvSpPr>
                  <a:spLocks noChangeArrowheads="1"/>
                </p:cNvSpPr>
                <p:nvPr/>
              </p:nvSpPr>
              <p:spPr bwMode="auto">
                <a:xfrm>
                  <a:off x="4861" y="1343"/>
                  <a:ext cx="13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85" name="Rectangle 537"/>
                <p:cNvSpPr>
                  <a:spLocks noChangeArrowheads="1"/>
                </p:cNvSpPr>
                <p:nvPr/>
              </p:nvSpPr>
              <p:spPr bwMode="auto">
                <a:xfrm>
                  <a:off x="4630" y="1344"/>
                  <a:ext cx="589"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86" name="Rectangle 538"/>
                <p:cNvSpPr>
                  <a:spLocks noChangeArrowheads="1"/>
                </p:cNvSpPr>
                <p:nvPr/>
              </p:nvSpPr>
              <p:spPr bwMode="auto">
                <a:xfrm>
                  <a:off x="4666" y="1344"/>
                  <a:ext cx="528"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87" name="Rectangle 539"/>
                <p:cNvSpPr>
                  <a:spLocks noChangeArrowheads="1"/>
                </p:cNvSpPr>
                <p:nvPr/>
              </p:nvSpPr>
              <p:spPr bwMode="auto">
                <a:xfrm>
                  <a:off x="4744" y="1344"/>
                  <a:ext cx="37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88" name="Rectangle 540"/>
                <p:cNvSpPr>
                  <a:spLocks noChangeArrowheads="1"/>
                </p:cNvSpPr>
                <p:nvPr/>
              </p:nvSpPr>
              <p:spPr bwMode="auto">
                <a:xfrm>
                  <a:off x="4742" y="1346"/>
                  <a:ext cx="37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89" name="Rectangle 541"/>
                <p:cNvSpPr>
                  <a:spLocks noChangeArrowheads="1"/>
                </p:cNvSpPr>
                <p:nvPr/>
              </p:nvSpPr>
              <p:spPr bwMode="auto">
                <a:xfrm>
                  <a:off x="4857" y="1344"/>
                  <a:ext cx="14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90" name="Rectangle 542"/>
                <p:cNvSpPr>
                  <a:spLocks noChangeArrowheads="1"/>
                </p:cNvSpPr>
                <p:nvPr/>
              </p:nvSpPr>
              <p:spPr bwMode="auto">
                <a:xfrm>
                  <a:off x="4852" y="1346"/>
                  <a:ext cx="15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91" name="Rectangle 543"/>
                <p:cNvSpPr>
                  <a:spLocks noChangeArrowheads="1"/>
                </p:cNvSpPr>
                <p:nvPr/>
              </p:nvSpPr>
              <p:spPr bwMode="auto">
                <a:xfrm>
                  <a:off x="4631" y="1347"/>
                  <a:ext cx="587"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92" name="Rectangle 544"/>
                <p:cNvSpPr>
                  <a:spLocks noChangeArrowheads="1"/>
                </p:cNvSpPr>
                <p:nvPr/>
              </p:nvSpPr>
              <p:spPr bwMode="auto">
                <a:xfrm>
                  <a:off x="4664" y="1347"/>
                  <a:ext cx="53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93" name="Rectangle 545"/>
                <p:cNvSpPr>
                  <a:spLocks noChangeArrowheads="1"/>
                </p:cNvSpPr>
                <p:nvPr/>
              </p:nvSpPr>
              <p:spPr bwMode="auto">
                <a:xfrm>
                  <a:off x="4663" y="1349"/>
                  <a:ext cx="53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94" name="Rectangle 546"/>
                <p:cNvSpPr>
                  <a:spLocks noChangeArrowheads="1"/>
                </p:cNvSpPr>
                <p:nvPr/>
              </p:nvSpPr>
              <p:spPr bwMode="auto">
                <a:xfrm>
                  <a:off x="4741" y="1347"/>
                  <a:ext cx="37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95" name="Rectangle 547"/>
                <p:cNvSpPr>
                  <a:spLocks noChangeArrowheads="1"/>
                </p:cNvSpPr>
                <p:nvPr/>
              </p:nvSpPr>
              <p:spPr bwMode="auto">
                <a:xfrm>
                  <a:off x="4739" y="1349"/>
                  <a:ext cx="38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96" name="Rectangle 548"/>
                <p:cNvSpPr>
                  <a:spLocks noChangeArrowheads="1"/>
                </p:cNvSpPr>
                <p:nvPr/>
              </p:nvSpPr>
              <p:spPr bwMode="auto">
                <a:xfrm>
                  <a:off x="4849" y="1347"/>
                  <a:ext cx="16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97" name="Rectangle 549"/>
                <p:cNvSpPr>
                  <a:spLocks noChangeArrowheads="1"/>
                </p:cNvSpPr>
                <p:nvPr/>
              </p:nvSpPr>
              <p:spPr bwMode="auto">
                <a:xfrm>
                  <a:off x="4845" y="1349"/>
                  <a:ext cx="170"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98" name="Rectangle 550"/>
                <p:cNvSpPr>
                  <a:spLocks noChangeArrowheads="1"/>
                </p:cNvSpPr>
                <p:nvPr/>
              </p:nvSpPr>
              <p:spPr bwMode="auto">
                <a:xfrm>
                  <a:off x="4633" y="1350"/>
                  <a:ext cx="58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799" name="Rectangle 551"/>
                <p:cNvSpPr>
                  <a:spLocks noChangeArrowheads="1"/>
                </p:cNvSpPr>
                <p:nvPr/>
              </p:nvSpPr>
              <p:spPr bwMode="auto">
                <a:xfrm>
                  <a:off x="4661" y="1350"/>
                  <a:ext cx="53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00" name="Rectangle 552"/>
                <p:cNvSpPr>
                  <a:spLocks noChangeArrowheads="1"/>
                </p:cNvSpPr>
                <p:nvPr/>
              </p:nvSpPr>
              <p:spPr bwMode="auto">
                <a:xfrm>
                  <a:off x="4738" y="1350"/>
                  <a:ext cx="38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01" name="Rectangle 553"/>
                <p:cNvSpPr>
                  <a:spLocks noChangeArrowheads="1"/>
                </p:cNvSpPr>
                <p:nvPr/>
              </p:nvSpPr>
              <p:spPr bwMode="auto">
                <a:xfrm>
                  <a:off x="4842" y="1350"/>
                  <a:ext cx="17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02" name="Rectangle 554"/>
                <p:cNvSpPr>
                  <a:spLocks noChangeArrowheads="1"/>
                </p:cNvSpPr>
                <p:nvPr/>
              </p:nvSpPr>
              <p:spPr bwMode="auto">
                <a:xfrm>
                  <a:off x="4634" y="1352"/>
                  <a:ext cx="58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03" name="Rectangle 555"/>
                <p:cNvSpPr>
                  <a:spLocks noChangeArrowheads="1"/>
                </p:cNvSpPr>
                <p:nvPr/>
              </p:nvSpPr>
              <p:spPr bwMode="auto">
                <a:xfrm>
                  <a:off x="4661" y="1352"/>
                  <a:ext cx="53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04" name="Rectangle 556"/>
                <p:cNvSpPr>
                  <a:spLocks noChangeArrowheads="1"/>
                </p:cNvSpPr>
                <p:nvPr/>
              </p:nvSpPr>
              <p:spPr bwMode="auto">
                <a:xfrm>
                  <a:off x="4736" y="1352"/>
                  <a:ext cx="38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05" name="Rectangle 557"/>
                <p:cNvSpPr>
                  <a:spLocks noChangeArrowheads="1"/>
                </p:cNvSpPr>
                <p:nvPr/>
              </p:nvSpPr>
              <p:spPr bwMode="auto">
                <a:xfrm>
                  <a:off x="4839" y="1352"/>
                  <a:ext cx="182"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06" name="Rectangle 558"/>
                <p:cNvSpPr>
                  <a:spLocks noChangeArrowheads="1"/>
                </p:cNvSpPr>
                <p:nvPr/>
              </p:nvSpPr>
              <p:spPr bwMode="auto">
                <a:xfrm>
                  <a:off x="4634" y="1354"/>
                  <a:ext cx="58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07" name="Rectangle 559"/>
                <p:cNvSpPr>
                  <a:spLocks noChangeArrowheads="1"/>
                </p:cNvSpPr>
                <p:nvPr/>
              </p:nvSpPr>
              <p:spPr bwMode="auto">
                <a:xfrm>
                  <a:off x="4660" y="1354"/>
                  <a:ext cx="54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08" name="Rectangle 560"/>
                <p:cNvSpPr>
                  <a:spLocks noChangeArrowheads="1"/>
                </p:cNvSpPr>
                <p:nvPr/>
              </p:nvSpPr>
              <p:spPr bwMode="auto">
                <a:xfrm>
                  <a:off x="4735" y="1354"/>
                  <a:ext cx="38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09" name="Rectangle 561"/>
                <p:cNvSpPr>
                  <a:spLocks noChangeArrowheads="1"/>
                </p:cNvSpPr>
                <p:nvPr/>
              </p:nvSpPr>
              <p:spPr bwMode="auto">
                <a:xfrm>
                  <a:off x="4836" y="1354"/>
                  <a:ext cx="188"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10" name="Rectangle 562"/>
                <p:cNvSpPr>
                  <a:spLocks noChangeArrowheads="1"/>
                </p:cNvSpPr>
                <p:nvPr/>
              </p:nvSpPr>
              <p:spPr bwMode="auto">
                <a:xfrm>
                  <a:off x="4636" y="1355"/>
                  <a:ext cx="580"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11" name="Rectangle 563"/>
                <p:cNvSpPr>
                  <a:spLocks noChangeArrowheads="1"/>
                </p:cNvSpPr>
                <p:nvPr/>
              </p:nvSpPr>
              <p:spPr bwMode="auto">
                <a:xfrm>
                  <a:off x="4658" y="1355"/>
                  <a:ext cx="54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12" name="Rectangle 564"/>
                <p:cNvSpPr>
                  <a:spLocks noChangeArrowheads="1"/>
                </p:cNvSpPr>
                <p:nvPr/>
              </p:nvSpPr>
              <p:spPr bwMode="auto">
                <a:xfrm>
                  <a:off x="4657" y="1357"/>
                  <a:ext cx="54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13" name="Rectangle 565"/>
                <p:cNvSpPr>
                  <a:spLocks noChangeArrowheads="1"/>
                </p:cNvSpPr>
                <p:nvPr/>
              </p:nvSpPr>
              <p:spPr bwMode="auto">
                <a:xfrm>
                  <a:off x="4733" y="1355"/>
                  <a:ext cx="393" cy="3"/>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14" name="Rectangle 566"/>
                <p:cNvSpPr>
                  <a:spLocks noChangeArrowheads="1"/>
                </p:cNvSpPr>
                <p:nvPr/>
              </p:nvSpPr>
              <p:spPr bwMode="auto">
                <a:xfrm>
                  <a:off x="4833" y="1355"/>
                  <a:ext cx="194"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15" name="Rectangle 567"/>
                <p:cNvSpPr>
                  <a:spLocks noChangeArrowheads="1"/>
                </p:cNvSpPr>
                <p:nvPr/>
              </p:nvSpPr>
              <p:spPr bwMode="auto">
                <a:xfrm>
                  <a:off x="4830" y="1357"/>
                  <a:ext cx="200"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16" name="Rectangle 568"/>
                <p:cNvSpPr>
                  <a:spLocks noChangeArrowheads="1"/>
                </p:cNvSpPr>
                <p:nvPr/>
              </p:nvSpPr>
              <p:spPr bwMode="auto">
                <a:xfrm>
                  <a:off x="4637" y="1358"/>
                  <a:ext cx="578"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17" name="Rectangle 569"/>
                <p:cNvSpPr>
                  <a:spLocks noChangeArrowheads="1"/>
                </p:cNvSpPr>
                <p:nvPr/>
              </p:nvSpPr>
              <p:spPr bwMode="auto">
                <a:xfrm>
                  <a:off x="4657" y="1358"/>
                  <a:ext cx="54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18" name="Rectangle 570"/>
                <p:cNvSpPr>
                  <a:spLocks noChangeArrowheads="1"/>
                </p:cNvSpPr>
                <p:nvPr/>
              </p:nvSpPr>
              <p:spPr bwMode="auto">
                <a:xfrm>
                  <a:off x="4655" y="1360"/>
                  <a:ext cx="54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19" name="Rectangle 571"/>
                <p:cNvSpPr>
                  <a:spLocks noChangeArrowheads="1"/>
                </p:cNvSpPr>
                <p:nvPr/>
              </p:nvSpPr>
              <p:spPr bwMode="auto">
                <a:xfrm>
                  <a:off x="4732" y="1358"/>
                  <a:ext cx="39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20" name="Rectangle 572"/>
                <p:cNvSpPr>
                  <a:spLocks noChangeArrowheads="1"/>
                </p:cNvSpPr>
                <p:nvPr/>
              </p:nvSpPr>
              <p:spPr bwMode="auto">
                <a:xfrm>
                  <a:off x="4730" y="1360"/>
                  <a:ext cx="39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21" name="Rectangle 573"/>
                <p:cNvSpPr>
                  <a:spLocks noChangeArrowheads="1"/>
                </p:cNvSpPr>
                <p:nvPr/>
              </p:nvSpPr>
              <p:spPr bwMode="auto">
                <a:xfrm>
                  <a:off x="4827" y="1358"/>
                  <a:ext cx="20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22" name="Rectangle 574"/>
                <p:cNvSpPr>
                  <a:spLocks noChangeArrowheads="1"/>
                </p:cNvSpPr>
                <p:nvPr/>
              </p:nvSpPr>
              <p:spPr bwMode="auto">
                <a:xfrm>
                  <a:off x="4824" y="1360"/>
                  <a:ext cx="212"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23" name="Rectangle 575"/>
                <p:cNvSpPr>
                  <a:spLocks noChangeArrowheads="1"/>
                </p:cNvSpPr>
                <p:nvPr/>
              </p:nvSpPr>
              <p:spPr bwMode="auto">
                <a:xfrm>
                  <a:off x="4639" y="1361"/>
                  <a:ext cx="57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24" name="Rectangle 576"/>
                <p:cNvSpPr>
                  <a:spLocks noChangeArrowheads="1"/>
                </p:cNvSpPr>
                <p:nvPr/>
              </p:nvSpPr>
              <p:spPr bwMode="auto">
                <a:xfrm>
                  <a:off x="4654" y="1361"/>
                  <a:ext cx="55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25" name="Rectangle 577"/>
                <p:cNvSpPr>
                  <a:spLocks noChangeArrowheads="1"/>
                </p:cNvSpPr>
                <p:nvPr/>
              </p:nvSpPr>
              <p:spPr bwMode="auto">
                <a:xfrm>
                  <a:off x="4729" y="1361"/>
                  <a:ext cx="40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26" name="Rectangle 578"/>
                <p:cNvSpPr>
                  <a:spLocks noChangeArrowheads="1"/>
                </p:cNvSpPr>
                <p:nvPr/>
              </p:nvSpPr>
              <p:spPr bwMode="auto">
                <a:xfrm>
                  <a:off x="4822" y="1361"/>
                  <a:ext cx="21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27" name="Rectangle 579"/>
                <p:cNvSpPr>
                  <a:spLocks noChangeArrowheads="1"/>
                </p:cNvSpPr>
                <p:nvPr/>
              </p:nvSpPr>
              <p:spPr bwMode="auto">
                <a:xfrm>
                  <a:off x="4640" y="1363"/>
                  <a:ext cx="57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28" name="Rectangle 580"/>
                <p:cNvSpPr>
                  <a:spLocks noChangeArrowheads="1"/>
                </p:cNvSpPr>
                <p:nvPr/>
              </p:nvSpPr>
              <p:spPr bwMode="auto">
                <a:xfrm>
                  <a:off x="4654" y="1363"/>
                  <a:ext cx="552"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29" name="Rectangle 581"/>
                <p:cNvSpPr>
                  <a:spLocks noChangeArrowheads="1"/>
                </p:cNvSpPr>
                <p:nvPr/>
              </p:nvSpPr>
              <p:spPr bwMode="auto">
                <a:xfrm>
                  <a:off x="4727" y="1363"/>
                  <a:ext cx="40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30" name="Rectangle 582"/>
                <p:cNvSpPr>
                  <a:spLocks noChangeArrowheads="1"/>
                </p:cNvSpPr>
                <p:nvPr/>
              </p:nvSpPr>
              <p:spPr bwMode="auto">
                <a:xfrm>
                  <a:off x="4819" y="1363"/>
                  <a:ext cx="22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31" name="Rectangle 583"/>
                <p:cNvSpPr>
                  <a:spLocks noChangeArrowheads="1"/>
                </p:cNvSpPr>
                <p:nvPr/>
              </p:nvSpPr>
              <p:spPr bwMode="auto">
                <a:xfrm>
                  <a:off x="4640" y="1364"/>
                  <a:ext cx="57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32" name="Rectangle 584"/>
                <p:cNvSpPr>
                  <a:spLocks noChangeArrowheads="1"/>
                </p:cNvSpPr>
                <p:nvPr/>
              </p:nvSpPr>
              <p:spPr bwMode="auto">
                <a:xfrm>
                  <a:off x="4652" y="1364"/>
                  <a:ext cx="55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33" name="Rectangle 585"/>
                <p:cNvSpPr>
                  <a:spLocks noChangeArrowheads="1"/>
                </p:cNvSpPr>
                <p:nvPr/>
              </p:nvSpPr>
              <p:spPr bwMode="auto">
                <a:xfrm>
                  <a:off x="4726" y="1364"/>
                  <a:ext cx="40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34" name="Rectangle 586"/>
                <p:cNvSpPr>
                  <a:spLocks noChangeArrowheads="1"/>
                </p:cNvSpPr>
                <p:nvPr/>
              </p:nvSpPr>
              <p:spPr bwMode="auto">
                <a:xfrm>
                  <a:off x="4816" y="1364"/>
                  <a:ext cx="22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35" name="Rectangle 587"/>
                <p:cNvSpPr>
                  <a:spLocks noChangeArrowheads="1"/>
                </p:cNvSpPr>
                <p:nvPr/>
              </p:nvSpPr>
              <p:spPr bwMode="auto">
                <a:xfrm>
                  <a:off x="4642" y="1366"/>
                  <a:ext cx="571"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36" name="Rectangle 588"/>
                <p:cNvSpPr>
                  <a:spLocks noChangeArrowheads="1"/>
                </p:cNvSpPr>
                <p:nvPr/>
              </p:nvSpPr>
              <p:spPr bwMode="auto">
                <a:xfrm>
                  <a:off x="4652" y="1366"/>
                  <a:ext cx="55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37" name="Rectangle 589"/>
                <p:cNvSpPr>
                  <a:spLocks noChangeArrowheads="1"/>
                </p:cNvSpPr>
                <p:nvPr/>
              </p:nvSpPr>
              <p:spPr bwMode="auto">
                <a:xfrm>
                  <a:off x="4651" y="1368"/>
                  <a:ext cx="55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38" name="Rectangle 590"/>
                <p:cNvSpPr>
                  <a:spLocks noChangeArrowheads="1"/>
                </p:cNvSpPr>
                <p:nvPr/>
              </p:nvSpPr>
              <p:spPr bwMode="auto">
                <a:xfrm>
                  <a:off x="4724" y="1366"/>
                  <a:ext cx="41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39" name="Rectangle 591"/>
                <p:cNvSpPr>
                  <a:spLocks noChangeArrowheads="1"/>
                </p:cNvSpPr>
                <p:nvPr/>
              </p:nvSpPr>
              <p:spPr bwMode="auto">
                <a:xfrm>
                  <a:off x="4723" y="1368"/>
                  <a:ext cx="41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40" name="Rectangle 592"/>
                <p:cNvSpPr>
                  <a:spLocks noChangeArrowheads="1"/>
                </p:cNvSpPr>
                <p:nvPr/>
              </p:nvSpPr>
              <p:spPr bwMode="auto">
                <a:xfrm>
                  <a:off x="4815" y="1366"/>
                  <a:ext cx="230"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41" name="Rectangle 593"/>
                <p:cNvSpPr>
                  <a:spLocks noChangeArrowheads="1"/>
                </p:cNvSpPr>
                <p:nvPr/>
              </p:nvSpPr>
              <p:spPr bwMode="auto">
                <a:xfrm>
                  <a:off x="4812" y="1368"/>
                  <a:ext cx="236"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42" name="Rectangle 594"/>
                <p:cNvSpPr>
                  <a:spLocks noChangeArrowheads="1"/>
                </p:cNvSpPr>
                <p:nvPr/>
              </p:nvSpPr>
              <p:spPr bwMode="auto">
                <a:xfrm>
                  <a:off x="4643" y="1369"/>
                  <a:ext cx="569"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43" name="Rectangle 595"/>
                <p:cNvSpPr>
                  <a:spLocks noChangeArrowheads="1"/>
                </p:cNvSpPr>
                <p:nvPr/>
              </p:nvSpPr>
              <p:spPr bwMode="auto">
                <a:xfrm>
                  <a:off x="4649" y="1369"/>
                  <a:ext cx="561"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44" name="Rectangle 596"/>
                <p:cNvSpPr>
                  <a:spLocks noChangeArrowheads="1"/>
                </p:cNvSpPr>
                <p:nvPr/>
              </p:nvSpPr>
              <p:spPr bwMode="auto">
                <a:xfrm>
                  <a:off x="4721" y="1369"/>
                  <a:ext cx="417" cy="3"/>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45" name="Rectangle 597"/>
                <p:cNvSpPr>
                  <a:spLocks noChangeArrowheads="1"/>
                </p:cNvSpPr>
                <p:nvPr/>
              </p:nvSpPr>
              <p:spPr bwMode="auto">
                <a:xfrm>
                  <a:off x="4810" y="1369"/>
                  <a:ext cx="23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46" name="Rectangle 598"/>
                <p:cNvSpPr>
                  <a:spLocks noChangeArrowheads="1"/>
                </p:cNvSpPr>
                <p:nvPr/>
              </p:nvSpPr>
              <p:spPr bwMode="auto">
                <a:xfrm>
                  <a:off x="4807" y="1371"/>
                  <a:ext cx="24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47" name="Rectangle 599"/>
                <p:cNvSpPr>
                  <a:spLocks noChangeArrowheads="1"/>
                </p:cNvSpPr>
                <p:nvPr/>
              </p:nvSpPr>
              <p:spPr bwMode="auto">
                <a:xfrm>
                  <a:off x="4645" y="1372"/>
                  <a:ext cx="56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48" name="Rectangle 600"/>
                <p:cNvSpPr>
                  <a:spLocks noChangeArrowheads="1"/>
                </p:cNvSpPr>
                <p:nvPr/>
              </p:nvSpPr>
              <p:spPr bwMode="auto">
                <a:xfrm>
                  <a:off x="4648" y="1372"/>
                  <a:ext cx="56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49" name="Rectangle 601"/>
                <p:cNvSpPr>
                  <a:spLocks noChangeArrowheads="1"/>
                </p:cNvSpPr>
                <p:nvPr/>
              </p:nvSpPr>
              <p:spPr bwMode="auto">
                <a:xfrm>
                  <a:off x="4720" y="1372"/>
                  <a:ext cx="41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50" name="Rectangle 602"/>
                <p:cNvSpPr>
                  <a:spLocks noChangeArrowheads="1"/>
                </p:cNvSpPr>
                <p:nvPr/>
              </p:nvSpPr>
              <p:spPr bwMode="auto">
                <a:xfrm>
                  <a:off x="4806" y="1372"/>
                  <a:ext cx="248"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51" name="Rectangle 603"/>
                <p:cNvSpPr>
                  <a:spLocks noChangeArrowheads="1"/>
                </p:cNvSpPr>
                <p:nvPr/>
              </p:nvSpPr>
              <p:spPr bwMode="auto">
                <a:xfrm>
                  <a:off x="4646" y="1374"/>
                  <a:ext cx="56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52" name="Rectangle 604"/>
                <p:cNvSpPr>
                  <a:spLocks noChangeArrowheads="1"/>
                </p:cNvSpPr>
                <p:nvPr/>
              </p:nvSpPr>
              <p:spPr bwMode="auto">
                <a:xfrm>
                  <a:off x="4646" y="1374"/>
                  <a:ext cx="56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53" name="Rectangle 605"/>
                <p:cNvSpPr>
                  <a:spLocks noChangeArrowheads="1"/>
                </p:cNvSpPr>
                <p:nvPr/>
              </p:nvSpPr>
              <p:spPr bwMode="auto">
                <a:xfrm>
                  <a:off x="4718" y="1374"/>
                  <a:ext cx="42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54" name="Rectangle 606"/>
                <p:cNvSpPr>
                  <a:spLocks noChangeArrowheads="1"/>
                </p:cNvSpPr>
                <p:nvPr/>
              </p:nvSpPr>
              <p:spPr bwMode="auto">
                <a:xfrm>
                  <a:off x="4804" y="1374"/>
                  <a:ext cx="25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55" name="Rectangle 607"/>
                <p:cNvSpPr>
                  <a:spLocks noChangeArrowheads="1"/>
                </p:cNvSpPr>
                <p:nvPr/>
              </p:nvSpPr>
              <p:spPr bwMode="auto">
                <a:xfrm>
                  <a:off x="4646" y="1375"/>
                  <a:ext cx="56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grpSp>
          <p:grpSp>
            <p:nvGrpSpPr>
              <p:cNvPr id="7" name="Group 608"/>
              <p:cNvGrpSpPr>
                <a:grpSpLocks/>
              </p:cNvGrpSpPr>
              <p:nvPr/>
            </p:nvGrpSpPr>
            <p:grpSpPr bwMode="auto">
              <a:xfrm>
                <a:off x="3788" y="1139"/>
                <a:ext cx="679" cy="68"/>
                <a:chOff x="4475" y="1375"/>
                <a:chExt cx="735" cy="80"/>
              </a:xfrm>
            </p:grpSpPr>
            <p:sp>
              <p:nvSpPr>
                <p:cNvPr id="309857" name="Rectangle 609"/>
                <p:cNvSpPr>
                  <a:spLocks noChangeArrowheads="1"/>
                </p:cNvSpPr>
                <p:nvPr/>
              </p:nvSpPr>
              <p:spPr bwMode="auto">
                <a:xfrm>
                  <a:off x="4646" y="1375"/>
                  <a:ext cx="56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58" name="Rectangle 610"/>
                <p:cNvSpPr>
                  <a:spLocks noChangeArrowheads="1"/>
                </p:cNvSpPr>
                <p:nvPr/>
              </p:nvSpPr>
              <p:spPr bwMode="auto">
                <a:xfrm>
                  <a:off x="4717" y="1375"/>
                  <a:ext cx="42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59" name="Rectangle 611"/>
                <p:cNvSpPr>
                  <a:spLocks noChangeArrowheads="1"/>
                </p:cNvSpPr>
                <p:nvPr/>
              </p:nvSpPr>
              <p:spPr bwMode="auto">
                <a:xfrm>
                  <a:off x="4801" y="1375"/>
                  <a:ext cx="25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60" name="Rectangle 612"/>
                <p:cNvSpPr>
                  <a:spLocks noChangeArrowheads="1"/>
                </p:cNvSpPr>
                <p:nvPr/>
              </p:nvSpPr>
              <p:spPr bwMode="auto">
                <a:xfrm>
                  <a:off x="4648" y="1377"/>
                  <a:ext cx="562"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61" name="Rectangle 613"/>
                <p:cNvSpPr>
                  <a:spLocks noChangeArrowheads="1"/>
                </p:cNvSpPr>
                <p:nvPr/>
              </p:nvSpPr>
              <p:spPr bwMode="auto">
                <a:xfrm>
                  <a:off x="4715" y="1377"/>
                  <a:ext cx="429" cy="3"/>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62" name="Rectangle 614"/>
                <p:cNvSpPr>
                  <a:spLocks noChangeArrowheads="1"/>
                </p:cNvSpPr>
                <p:nvPr/>
              </p:nvSpPr>
              <p:spPr bwMode="auto">
                <a:xfrm>
                  <a:off x="4800" y="1377"/>
                  <a:ext cx="260"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63" name="Rectangle 615"/>
                <p:cNvSpPr>
                  <a:spLocks noChangeArrowheads="1"/>
                </p:cNvSpPr>
                <p:nvPr/>
              </p:nvSpPr>
              <p:spPr bwMode="auto">
                <a:xfrm>
                  <a:off x="4798" y="1378"/>
                  <a:ext cx="26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64" name="Rectangle 616"/>
                <p:cNvSpPr>
                  <a:spLocks noChangeArrowheads="1"/>
                </p:cNvSpPr>
                <p:nvPr/>
              </p:nvSpPr>
              <p:spPr bwMode="auto">
                <a:xfrm>
                  <a:off x="4649" y="1380"/>
                  <a:ext cx="56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65" name="Rectangle 617"/>
                <p:cNvSpPr>
                  <a:spLocks noChangeArrowheads="1"/>
                </p:cNvSpPr>
                <p:nvPr/>
              </p:nvSpPr>
              <p:spPr bwMode="auto">
                <a:xfrm>
                  <a:off x="4714" y="1380"/>
                  <a:ext cx="43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66" name="Rectangle 618"/>
                <p:cNvSpPr>
                  <a:spLocks noChangeArrowheads="1"/>
                </p:cNvSpPr>
                <p:nvPr/>
              </p:nvSpPr>
              <p:spPr bwMode="auto">
                <a:xfrm>
                  <a:off x="4797" y="1380"/>
                  <a:ext cx="26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67" name="Rectangle 619"/>
                <p:cNvSpPr>
                  <a:spLocks noChangeArrowheads="1"/>
                </p:cNvSpPr>
                <p:nvPr/>
              </p:nvSpPr>
              <p:spPr bwMode="auto">
                <a:xfrm>
                  <a:off x="4649" y="1382"/>
                  <a:ext cx="5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68" name="Rectangle 620"/>
                <p:cNvSpPr>
                  <a:spLocks noChangeArrowheads="1"/>
                </p:cNvSpPr>
                <p:nvPr/>
              </p:nvSpPr>
              <p:spPr bwMode="auto">
                <a:xfrm>
                  <a:off x="4712" y="1382"/>
                  <a:ext cx="43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69" name="Rectangle 621"/>
                <p:cNvSpPr>
                  <a:spLocks noChangeArrowheads="1"/>
                </p:cNvSpPr>
                <p:nvPr/>
              </p:nvSpPr>
              <p:spPr bwMode="auto">
                <a:xfrm>
                  <a:off x="4794" y="1382"/>
                  <a:ext cx="272"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70" name="Rectangle 622"/>
                <p:cNvSpPr>
                  <a:spLocks noChangeArrowheads="1"/>
                </p:cNvSpPr>
                <p:nvPr/>
              </p:nvSpPr>
              <p:spPr bwMode="auto">
                <a:xfrm>
                  <a:off x="4651" y="1383"/>
                  <a:ext cx="55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71" name="Rectangle 623"/>
                <p:cNvSpPr>
                  <a:spLocks noChangeArrowheads="1"/>
                </p:cNvSpPr>
                <p:nvPr/>
              </p:nvSpPr>
              <p:spPr bwMode="auto">
                <a:xfrm>
                  <a:off x="4711" y="1383"/>
                  <a:ext cx="43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72" name="Rectangle 624"/>
                <p:cNvSpPr>
                  <a:spLocks noChangeArrowheads="1"/>
                </p:cNvSpPr>
                <p:nvPr/>
              </p:nvSpPr>
              <p:spPr bwMode="auto">
                <a:xfrm>
                  <a:off x="4792" y="1383"/>
                  <a:ext cx="27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73" name="Rectangle 625"/>
                <p:cNvSpPr>
                  <a:spLocks noChangeArrowheads="1"/>
                </p:cNvSpPr>
                <p:nvPr/>
              </p:nvSpPr>
              <p:spPr bwMode="auto">
                <a:xfrm>
                  <a:off x="4652" y="1385"/>
                  <a:ext cx="55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74" name="Rectangle 626"/>
                <p:cNvSpPr>
                  <a:spLocks noChangeArrowheads="1"/>
                </p:cNvSpPr>
                <p:nvPr/>
              </p:nvSpPr>
              <p:spPr bwMode="auto">
                <a:xfrm>
                  <a:off x="4711" y="1385"/>
                  <a:ext cx="43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75" name="Rectangle 627"/>
                <p:cNvSpPr>
                  <a:spLocks noChangeArrowheads="1"/>
                </p:cNvSpPr>
                <p:nvPr/>
              </p:nvSpPr>
              <p:spPr bwMode="auto">
                <a:xfrm>
                  <a:off x="4791" y="1385"/>
                  <a:ext cx="278"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76" name="Rectangle 628"/>
                <p:cNvSpPr>
                  <a:spLocks noChangeArrowheads="1"/>
                </p:cNvSpPr>
                <p:nvPr/>
              </p:nvSpPr>
              <p:spPr bwMode="auto">
                <a:xfrm>
                  <a:off x="4652" y="1386"/>
                  <a:ext cx="55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77" name="Rectangle 629"/>
                <p:cNvSpPr>
                  <a:spLocks noChangeArrowheads="1"/>
                </p:cNvSpPr>
                <p:nvPr/>
              </p:nvSpPr>
              <p:spPr bwMode="auto">
                <a:xfrm>
                  <a:off x="4709" y="1386"/>
                  <a:ext cx="44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78" name="Rectangle 630"/>
                <p:cNvSpPr>
                  <a:spLocks noChangeArrowheads="1"/>
                </p:cNvSpPr>
                <p:nvPr/>
              </p:nvSpPr>
              <p:spPr bwMode="auto">
                <a:xfrm>
                  <a:off x="4789" y="1386"/>
                  <a:ext cx="28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79" name="Rectangle 631"/>
                <p:cNvSpPr>
                  <a:spLocks noChangeArrowheads="1"/>
                </p:cNvSpPr>
                <p:nvPr/>
              </p:nvSpPr>
              <p:spPr bwMode="auto">
                <a:xfrm>
                  <a:off x="4654" y="1388"/>
                  <a:ext cx="553"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80" name="Rectangle 632"/>
                <p:cNvSpPr>
                  <a:spLocks noChangeArrowheads="1"/>
                </p:cNvSpPr>
                <p:nvPr/>
              </p:nvSpPr>
              <p:spPr bwMode="auto">
                <a:xfrm>
                  <a:off x="4708" y="1388"/>
                  <a:ext cx="4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81" name="Rectangle 633"/>
                <p:cNvSpPr>
                  <a:spLocks noChangeArrowheads="1"/>
                </p:cNvSpPr>
                <p:nvPr/>
              </p:nvSpPr>
              <p:spPr bwMode="auto">
                <a:xfrm>
                  <a:off x="4706" y="1389"/>
                  <a:ext cx="44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82" name="Rectangle 634"/>
                <p:cNvSpPr>
                  <a:spLocks noChangeArrowheads="1"/>
                </p:cNvSpPr>
                <p:nvPr/>
              </p:nvSpPr>
              <p:spPr bwMode="auto">
                <a:xfrm>
                  <a:off x="4788" y="1388"/>
                  <a:ext cx="284"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83" name="Rectangle 635"/>
                <p:cNvSpPr>
                  <a:spLocks noChangeArrowheads="1"/>
                </p:cNvSpPr>
                <p:nvPr/>
              </p:nvSpPr>
              <p:spPr bwMode="auto">
                <a:xfrm>
                  <a:off x="4786" y="1389"/>
                  <a:ext cx="28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84" name="Rectangle 636"/>
                <p:cNvSpPr>
                  <a:spLocks noChangeArrowheads="1"/>
                </p:cNvSpPr>
                <p:nvPr/>
              </p:nvSpPr>
              <p:spPr bwMode="auto">
                <a:xfrm>
                  <a:off x="4655" y="1391"/>
                  <a:ext cx="55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85" name="Rectangle 637"/>
                <p:cNvSpPr>
                  <a:spLocks noChangeArrowheads="1"/>
                </p:cNvSpPr>
                <p:nvPr/>
              </p:nvSpPr>
              <p:spPr bwMode="auto">
                <a:xfrm>
                  <a:off x="4706" y="1391"/>
                  <a:ext cx="44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86" name="Rectangle 638"/>
                <p:cNvSpPr>
                  <a:spLocks noChangeArrowheads="1"/>
                </p:cNvSpPr>
                <p:nvPr/>
              </p:nvSpPr>
              <p:spPr bwMode="auto">
                <a:xfrm>
                  <a:off x="4785" y="1391"/>
                  <a:ext cx="290"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87" name="Rectangle 639"/>
                <p:cNvSpPr>
                  <a:spLocks noChangeArrowheads="1"/>
                </p:cNvSpPr>
                <p:nvPr/>
              </p:nvSpPr>
              <p:spPr bwMode="auto">
                <a:xfrm>
                  <a:off x="4655" y="1393"/>
                  <a:ext cx="55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88" name="Rectangle 640"/>
                <p:cNvSpPr>
                  <a:spLocks noChangeArrowheads="1"/>
                </p:cNvSpPr>
                <p:nvPr/>
              </p:nvSpPr>
              <p:spPr bwMode="auto">
                <a:xfrm>
                  <a:off x="4705" y="1393"/>
                  <a:ext cx="44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89" name="Rectangle 641"/>
                <p:cNvSpPr>
                  <a:spLocks noChangeArrowheads="1"/>
                </p:cNvSpPr>
                <p:nvPr/>
              </p:nvSpPr>
              <p:spPr bwMode="auto">
                <a:xfrm>
                  <a:off x="4783" y="1393"/>
                  <a:ext cx="29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90" name="Rectangle 642"/>
                <p:cNvSpPr>
                  <a:spLocks noChangeArrowheads="1"/>
                </p:cNvSpPr>
                <p:nvPr/>
              </p:nvSpPr>
              <p:spPr bwMode="auto">
                <a:xfrm>
                  <a:off x="4657" y="1394"/>
                  <a:ext cx="54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91" name="Rectangle 643"/>
                <p:cNvSpPr>
                  <a:spLocks noChangeArrowheads="1"/>
                </p:cNvSpPr>
                <p:nvPr/>
              </p:nvSpPr>
              <p:spPr bwMode="auto">
                <a:xfrm>
                  <a:off x="4703" y="1394"/>
                  <a:ext cx="45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92" name="Rectangle 644"/>
                <p:cNvSpPr>
                  <a:spLocks noChangeArrowheads="1"/>
                </p:cNvSpPr>
                <p:nvPr/>
              </p:nvSpPr>
              <p:spPr bwMode="auto">
                <a:xfrm>
                  <a:off x="4782" y="1394"/>
                  <a:ext cx="29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93" name="Rectangle 645"/>
                <p:cNvSpPr>
                  <a:spLocks noChangeArrowheads="1"/>
                </p:cNvSpPr>
                <p:nvPr/>
              </p:nvSpPr>
              <p:spPr bwMode="auto">
                <a:xfrm>
                  <a:off x="4914" y="1394"/>
                  <a:ext cx="31"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94" name="Rectangle 646"/>
                <p:cNvSpPr>
                  <a:spLocks noChangeArrowheads="1"/>
                </p:cNvSpPr>
                <p:nvPr/>
              </p:nvSpPr>
              <p:spPr bwMode="auto">
                <a:xfrm>
                  <a:off x="4658" y="1396"/>
                  <a:ext cx="548"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95" name="Rectangle 647"/>
                <p:cNvSpPr>
                  <a:spLocks noChangeArrowheads="1"/>
                </p:cNvSpPr>
                <p:nvPr/>
              </p:nvSpPr>
              <p:spPr bwMode="auto">
                <a:xfrm>
                  <a:off x="4703" y="1396"/>
                  <a:ext cx="45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96" name="Rectangle 648"/>
                <p:cNvSpPr>
                  <a:spLocks noChangeArrowheads="1"/>
                </p:cNvSpPr>
                <p:nvPr/>
              </p:nvSpPr>
              <p:spPr bwMode="auto">
                <a:xfrm>
                  <a:off x="4702" y="1397"/>
                  <a:ext cx="45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97" name="Rectangle 649"/>
                <p:cNvSpPr>
                  <a:spLocks noChangeArrowheads="1"/>
                </p:cNvSpPr>
                <p:nvPr/>
              </p:nvSpPr>
              <p:spPr bwMode="auto">
                <a:xfrm>
                  <a:off x="4780" y="1396"/>
                  <a:ext cx="29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98" name="Rectangle 650"/>
                <p:cNvSpPr>
                  <a:spLocks noChangeArrowheads="1"/>
                </p:cNvSpPr>
                <p:nvPr/>
              </p:nvSpPr>
              <p:spPr bwMode="auto">
                <a:xfrm>
                  <a:off x="4779" y="1397"/>
                  <a:ext cx="302"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899" name="Rectangle 651"/>
                <p:cNvSpPr>
                  <a:spLocks noChangeArrowheads="1"/>
                </p:cNvSpPr>
                <p:nvPr/>
              </p:nvSpPr>
              <p:spPr bwMode="auto">
                <a:xfrm>
                  <a:off x="4903" y="1396"/>
                  <a:ext cx="53"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00" name="Rectangle 652"/>
                <p:cNvSpPr>
                  <a:spLocks noChangeArrowheads="1"/>
                </p:cNvSpPr>
                <p:nvPr/>
              </p:nvSpPr>
              <p:spPr bwMode="auto">
                <a:xfrm>
                  <a:off x="4896" y="1397"/>
                  <a:ext cx="67"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01" name="Rectangle 653"/>
                <p:cNvSpPr>
                  <a:spLocks noChangeArrowheads="1"/>
                </p:cNvSpPr>
                <p:nvPr/>
              </p:nvSpPr>
              <p:spPr bwMode="auto">
                <a:xfrm>
                  <a:off x="4660" y="1399"/>
                  <a:ext cx="544"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02" name="Rectangle 654"/>
                <p:cNvSpPr>
                  <a:spLocks noChangeArrowheads="1"/>
                </p:cNvSpPr>
                <p:nvPr/>
              </p:nvSpPr>
              <p:spPr bwMode="auto">
                <a:xfrm>
                  <a:off x="4700" y="1399"/>
                  <a:ext cx="459" cy="3"/>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03" name="Rectangle 655"/>
                <p:cNvSpPr>
                  <a:spLocks noChangeArrowheads="1"/>
                </p:cNvSpPr>
                <p:nvPr/>
              </p:nvSpPr>
              <p:spPr bwMode="auto">
                <a:xfrm>
                  <a:off x="4777" y="1399"/>
                  <a:ext cx="30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04" name="Rectangle 656"/>
                <p:cNvSpPr>
                  <a:spLocks noChangeArrowheads="1"/>
                </p:cNvSpPr>
                <p:nvPr/>
              </p:nvSpPr>
              <p:spPr bwMode="auto">
                <a:xfrm>
                  <a:off x="4776" y="1400"/>
                  <a:ext cx="308"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05" name="Rectangle 657"/>
                <p:cNvSpPr>
                  <a:spLocks noChangeArrowheads="1"/>
                </p:cNvSpPr>
                <p:nvPr/>
              </p:nvSpPr>
              <p:spPr bwMode="auto">
                <a:xfrm>
                  <a:off x="4890" y="1399"/>
                  <a:ext cx="80"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06" name="Rectangle 658"/>
                <p:cNvSpPr>
                  <a:spLocks noChangeArrowheads="1"/>
                </p:cNvSpPr>
                <p:nvPr/>
              </p:nvSpPr>
              <p:spPr bwMode="auto">
                <a:xfrm>
                  <a:off x="4884" y="1400"/>
                  <a:ext cx="9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07" name="Rectangle 659"/>
                <p:cNvSpPr>
                  <a:spLocks noChangeArrowheads="1"/>
                </p:cNvSpPr>
                <p:nvPr/>
              </p:nvSpPr>
              <p:spPr bwMode="auto">
                <a:xfrm>
                  <a:off x="4661" y="1402"/>
                  <a:ext cx="54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08" name="Rectangle 660"/>
                <p:cNvSpPr>
                  <a:spLocks noChangeArrowheads="1"/>
                </p:cNvSpPr>
                <p:nvPr/>
              </p:nvSpPr>
              <p:spPr bwMode="auto">
                <a:xfrm>
                  <a:off x="4699" y="1402"/>
                  <a:ext cx="46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09" name="Rectangle 661"/>
                <p:cNvSpPr>
                  <a:spLocks noChangeArrowheads="1"/>
                </p:cNvSpPr>
                <p:nvPr/>
              </p:nvSpPr>
              <p:spPr bwMode="auto">
                <a:xfrm>
                  <a:off x="4774" y="1402"/>
                  <a:ext cx="31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10" name="Rectangle 662"/>
                <p:cNvSpPr>
                  <a:spLocks noChangeArrowheads="1"/>
                </p:cNvSpPr>
                <p:nvPr/>
              </p:nvSpPr>
              <p:spPr bwMode="auto">
                <a:xfrm>
                  <a:off x="4879" y="1402"/>
                  <a:ext cx="101"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11" name="Rectangle 663"/>
                <p:cNvSpPr>
                  <a:spLocks noChangeArrowheads="1"/>
                </p:cNvSpPr>
                <p:nvPr/>
              </p:nvSpPr>
              <p:spPr bwMode="auto">
                <a:xfrm>
                  <a:off x="4661" y="1403"/>
                  <a:ext cx="54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12" name="Rectangle 664"/>
                <p:cNvSpPr>
                  <a:spLocks noChangeArrowheads="1"/>
                </p:cNvSpPr>
                <p:nvPr/>
              </p:nvSpPr>
              <p:spPr bwMode="auto">
                <a:xfrm>
                  <a:off x="4697" y="1403"/>
                  <a:ext cx="46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13" name="Rectangle 665"/>
                <p:cNvSpPr>
                  <a:spLocks noChangeArrowheads="1"/>
                </p:cNvSpPr>
                <p:nvPr/>
              </p:nvSpPr>
              <p:spPr bwMode="auto">
                <a:xfrm>
                  <a:off x="4773" y="1403"/>
                  <a:ext cx="314"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14" name="Rectangle 666"/>
                <p:cNvSpPr>
                  <a:spLocks noChangeArrowheads="1"/>
                </p:cNvSpPr>
                <p:nvPr/>
              </p:nvSpPr>
              <p:spPr bwMode="auto">
                <a:xfrm>
                  <a:off x="4876" y="1403"/>
                  <a:ext cx="107"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15" name="Rectangle 667"/>
                <p:cNvSpPr>
                  <a:spLocks noChangeArrowheads="1"/>
                </p:cNvSpPr>
                <p:nvPr/>
              </p:nvSpPr>
              <p:spPr bwMode="auto">
                <a:xfrm>
                  <a:off x="4663" y="1405"/>
                  <a:ext cx="54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16" name="Rectangle 668"/>
                <p:cNvSpPr>
                  <a:spLocks noChangeArrowheads="1"/>
                </p:cNvSpPr>
                <p:nvPr/>
              </p:nvSpPr>
              <p:spPr bwMode="auto">
                <a:xfrm>
                  <a:off x="4697" y="1405"/>
                  <a:ext cx="46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17" name="Rectangle 669"/>
                <p:cNvSpPr>
                  <a:spLocks noChangeArrowheads="1"/>
                </p:cNvSpPr>
                <p:nvPr/>
              </p:nvSpPr>
              <p:spPr bwMode="auto">
                <a:xfrm>
                  <a:off x="4771" y="1405"/>
                  <a:ext cx="31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18" name="Rectangle 670"/>
                <p:cNvSpPr>
                  <a:spLocks noChangeArrowheads="1"/>
                </p:cNvSpPr>
                <p:nvPr/>
              </p:nvSpPr>
              <p:spPr bwMode="auto">
                <a:xfrm>
                  <a:off x="4872" y="1405"/>
                  <a:ext cx="11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19" name="Rectangle 671"/>
                <p:cNvSpPr>
                  <a:spLocks noChangeArrowheads="1"/>
                </p:cNvSpPr>
                <p:nvPr/>
              </p:nvSpPr>
              <p:spPr bwMode="auto">
                <a:xfrm>
                  <a:off x="4664" y="1407"/>
                  <a:ext cx="539"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20" name="Rectangle 672"/>
                <p:cNvSpPr>
                  <a:spLocks noChangeArrowheads="1"/>
                </p:cNvSpPr>
                <p:nvPr/>
              </p:nvSpPr>
              <p:spPr bwMode="auto">
                <a:xfrm>
                  <a:off x="4696" y="1407"/>
                  <a:ext cx="467" cy="3"/>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21" name="Rectangle 673"/>
                <p:cNvSpPr>
                  <a:spLocks noChangeArrowheads="1"/>
                </p:cNvSpPr>
                <p:nvPr/>
              </p:nvSpPr>
              <p:spPr bwMode="auto">
                <a:xfrm>
                  <a:off x="4770" y="1407"/>
                  <a:ext cx="320" cy="3"/>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22" name="Rectangle 674"/>
                <p:cNvSpPr>
                  <a:spLocks noChangeArrowheads="1"/>
                </p:cNvSpPr>
                <p:nvPr/>
              </p:nvSpPr>
              <p:spPr bwMode="auto">
                <a:xfrm>
                  <a:off x="4869" y="1407"/>
                  <a:ext cx="12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23" name="Rectangle 675"/>
                <p:cNvSpPr>
                  <a:spLocks noChangeArrowheads="1"/>
                </p:cNvSpPr>
                <p:nvPr/>
              </p:nvSpPr>
              <p:spPr bwMode="auto">
                <a:xfrm>
                  <a:off x="4864" y="1408"/>
                  <a:ext cx="131"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24" name="Rectangle 676"/>
                <p:cNvSpPr>
                  <a:spLocks noChangeArrowheads="1"/>
                </p:cNvSpPr>
                <p:nvPr/>
              </p:nvSpPr>
              <p:spPr bwMode="auto">
                <a:xfrm>
                  <a:off x="4666" y="1410"/>
                  <a:ext cx="535"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25" name="Rectangle 677"/>
                <p:cNvSpPr>
                  <a:spLocks noChangeArrowheads="1"/>
                </p:cNvSpPr>
                <p:nvPr/>
              </p:nvSpPr>
              <p:spPr bwMode="auto">
                <a:xfrm>
                  <a:off x="4694" y="1410"/>
                  <a:ext cx="471" cy="3"/>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26" name="Rectangle 678"/>
                <p:cNvSpPr>
                  <a:spLocks noChangeArrowheads="1"/>
                </p:cNvSpPr>
                <p:nvPr/>
              </p:nvSpPr>
              <p:spPr bwMode="auto">
                <a:xfrm>
                  <a:off x="4768" y="1410"/>
                  <a:ext cx="32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27" name="Rectangle 679"/>
                <p:cNvSpPr>
                  <a:spLocks noChangeArrowheads="1"/>
                </p:cNvSpPr>
                <p:nvPr/>
              </p:nvSpPr>
              <p:spPr bwMode="auto">
                <a:xfrm>
                  <a:off x="4767" y="1411"/>
                  <a:ext cx="32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28" name="Rectangle 680"/>
                <p:cNvSpPr>
                  <a:spLocks noChangeArrowheads="1"/>
                </p:cNvSpPr>
                <p:nvPr/>
              </p:nvSpPr>
              <p:spPr bwMode="auto">
                <a:xfrm>
                  <a:off x="4861" y="1410"/>
                  <a:ext cx="137"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29" name="Rectangle 681"/>
                <p:cNvSpPr>
                  <a:spLocks noChangeArrowheads="1"/>
                </p:cNvSpPr>
                <p:nvPr/>
              </p:nvSpPr>
              <p:spPr bwMode="auto">
                <a:xfrm>
                  <a:off x="4858" y="1411"/>
                  <a:ext cx="14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30" name="Rectangle 682"/>
                <p:cNvSpPr>
                  <a:spLocks noChangeArrowheads="1"/>
                </p:cNvSpPr>
                <p:nvPr/>
              </p:nvSpPr>
              <p:spPr bwMode="auto">
                <a:xfrm>
                  <a:off x="4667" y="1413"/>
                  <a:ext cx="53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31" name="Rectangle 683"/>
                <p:cNvSpPr>
                  <a:spLocks noChangeArrowheads="1"/>
                </p:cNvSpPr>
                <p:nvPr/>
              </p:nvSpPr>
              <p:spPr bwMode="auto">
                <a:xfrm>
                  <a:off x="4693" y="1413"/>
                  <a:ext cx="47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32" name="Rectangle 684"/>
                <p:cNvSpPr>
                  <a:spLocks noChangeArrowheads="1"/>
                </p:cNvSpPr>
                <p:nvPr/>
              </p:nvSpPr>
              <p:spPr bwMode="auto">
                <a:xfrm>
                  <a:off x="4765" y="1413"/>
                  <a:ext cx="32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33" name="Rectangle 685"/>
                <p:cNvSpPr>
                  <a:spLocks noChangeArrowheads="1"/>
                </p:cNvSpPr>
                <p:nvPr/>
              </p:nvSpPr>
              <p:spPr bwMode="auto">
                <a:xfrm>
                  <a:off x="4857" y="1413"/>
                  <a:ext cx="146"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34" name="Rectangle 686"/>
                <p:cNvSpPr>
                  <a:spLocks noChangeArrowheads="1"/>
                </p:cNvSpPr>
                <p:nvPr/>
              </p:nvSpPr>
              <p:spPr bwMode="auto">
                <a:xfrm>
                  <a:off x="4667" y="1414"/>
                  <a:ext cx="53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35" name="Rectangle 687"/>
                <p:cNvSpPr>
                  <a:spLocks noChangeArrowheads="1"/>
                </p:cNvSpPr>
                <p:nvPr/>
              </p:nvSpPr>
              <p:spPr bwMode="auto">
                <a:xfrm>
                  <a:off x="4691" y="1414"/>
                  <a:ext cx="47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36" name="Rectangle 688"/>
                <p:cNvSpPr>
                  <a:spLocks noChangeArrowheads="1"/>
                </p:cNvSpPr>
                <p:nvPr/>
              </p:nvSpPr>
              <p:spPr bwMode="auto">
                <a:xfrm>
                  <a:off x="4764" y="1414"/>
                  <a:ext cx="332"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37" name="Rectangle 689"/>
                <p:cNvSpPr>
                  <a:spLocks noChangeArrowheads="1"/>
                </p:cNvSpPr>
                <p:nvPr/>
              </p:nvSpPr>
              <p:spPr bwMode="auto">
                <a:xfrm>
                  <a:off x="4854" y="1414"/>
                  <a:ext cx="15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38" name="Rectangle 690"/>
                <p:cNvSpPr>
                  <a:spLocks noChangeArrowheads="1"/>
                </p:cNvSpPr>
                <p:nvPr/>
              </p:nvSpPr>
              <p:spPr bwMode="auto">
                <a:xfrm>
                  <a:off x="4669" y="1416"/>
                  <a:ext cx="53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39" name="Rectangle 691"/>
                <p:cNvSpPr>
                  <a:spLocks noChangeArrowheads="1"/>
                </p:cNvSpPr>
                <p:nvPr/>
              </p:nvSpPr>
              <p:spPr bwMode="auto">
                <a:xfrm>
                  <a:off x="4691" y="1416"/>
                  <a:ext cx="47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40" name="Rectangle 692"/>
                <p:cNvSpPr>
                  <a:spLocks noChangeArrowheads="1"/>
                </p:cNvSpPr>
                <p:nvPr/>
              </p:nvSpPr>
              <p:spPr bwMode="auto">
                <a:xfrm>
                  <a:off x="4764" y="1416"/>
                  <a:ext cx="332"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41" name="Rectangle 693"/>
                <p:cNvSpPr>
                  <a:spLocks noChangeArrowheads="1"/>
                </p:cNvSpPr>
                <p:nvPr/>
              </p:nvSpPr>
              <p:spPr bwMode="auto">
                <a:xfrm>
                  <a:off x="4851" y="1416"/>
                  <a:ext cx="158"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42" name="Rectangle 694"/>
                <p:cNvSpPr>
                  <a:spLocks noChangeArrowheads="1"/>
                </p:cNvSpPr>
                <p:nvPr/>
              </p:nvSpPr>
              <p:spPr bwMode="auto">
                <a:xfrm>
                  <a:off x="4670" y="1417"/>
                  <a:ext cx="530" cy="4"/>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43" name="Rectangle 695"/>
                <p:cNvSpPr>
                  <a:spLocks noChangeArrowheads="1"/>
                </p:cNvSpPr>
                <p:nvPr/>
              </p:nvSpPr>
              <p:spPr bwMode="auto">
                <a:xfrm>
                  <a:off x="4690" y="1417"/>
                  <a:ext cx="479" cy="4"/>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44" name="Rectangle 696"/>
                <p:cNvSpPr>
                  <a:spLocks noChangeArrowheads="1"/>
                </p:cNvSpPr>
                <p:nvPr/>
              </p:nvSpPr>
              <p:spPr bwMode="auto">
                <a:xfrm>
                  <a:off x="4762" y="1417"/>
                  <a:ext cx="33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45" name="Rectangle 697"/>
                <p:cNvSpPr>
                  <a:spLocks noChangeArrowheads="1"/>
                </p:cNvSpPr>
                <p:nvPr/>
              </p:nvSpPr>
              <p:spPr bwMode="auto">
                <a:xfrm>
                  <a:off x="4761" y="1419"/>
                  <a:ext cx="338"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46" name="Rectangle 698"/>
                <p:cNvSpPr>
                  <a:spLocks noChangeArrowheads="1"/>
                </p:cNvSpPr>
                <p:nvPr/>
              </p:nvSpPr>
              <p:spPr bwMode="auto">
                <a:xfrm>
                  <a:off x="4849" y="1417"/>
                  <a:ext cx="161"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47" name="Rectangle 699"/>
                <p:cNvSpPr>
                  <a:spLocks noChangeArrowheads="1"/>
                </p:cNvSpPr>
                <p:nvPr/>
              </p:nvSpPr>
              <p:spPr bwMode="auto">
                <a:xfrm>
                  <a:off x="4846" y="1419"/>
                  <a:ext cx="167"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48" name="Rectangle 700"/>
                <p:cNvSpPr>
                  <a:spLocks noChangeArrowheads="1"/>
                </p:cNvSpPr>
                <p:nvPr/>
              </p:nvSpPr>
              <p:spPr bwMode="auto">
                <a:xfrm>
                  <a:off x="4672" y="1421"/>
                  <a:ext cx="526"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49" name="Rectangle 701"/>
                <p:cNvSpPr>
                  <a:spLocks noChangeArrowheads="1"/>
                </p:cNvSpPr>
                <p:nvPr/>
              </p:nvSpPr>
              <p:spPr bwMode="auto">
                <a:xfrm>
                  <a:off x="4688" y="1421"/>
                  <a:ext cx="483" cy="3"/>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50" name="Rectangle 702"/>
                <p:cNvSpPr>
                  <a:spLocks noChangeArrowheads="1"/>
                </p:cNvSpPr>
                <p:nvPr/>
              </p:nvSpPr>
              <p:spPr bwMode="auto">
                <a:xfrm>
                  <a:off x="4759" y="1421"/>
                  <a:ext cx="341" cy="3"/>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51" name="Rectangle 703"/>
                <p:cNvSpPr>
                  <a:spLocks noChangeArrowheads="1"/>
                </p:cNvSpPr>
                <p:nvPr/>
              </p:nvSpPr>
              <p:spPr bwMode="auto">
                <a:xfrm>
                  <a:off x="4843" y="1421"/>
                  <a:ext cx="173"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52" name="Rectangle 704"/>
                <p:cNvSpPr>
                  <a:spLocks noChangeArrowheads="1"/>
                </p:cNvSpPr>
                <p:nvPr/>
              </p:nvSpPr>
              <p:spPr bwMode="auto">
                <a:xfrm>
                  <a:off x="4842" y="1422"/>
                  <a:ext cx="17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53" name="Rectangle 705"/>
                <p:cNvSpPr>
                  <a:spLocks noChangeArrowheads="1"/>
                </p:cNvSpPr>
                <p:nvPr/>
              </p:nvSpPr>
              <p:spPr bwMode="auto">
                <a:xfrm>
                  <a:off x="4673" y="1424"/>
                  <a:ext cx="525"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54" name="Rectangle 706"/>
                <p:cNvSpPr>
                  <a:spLocks noChangeArrowheads="1"/>
                </p:cNvSpPr>
                <p:nvPr/>
              </p:nvSpPr>
              <p:spPr bwMode="auto">
                <a:xfrm>
                  <a:off x="4687" y="1424"/>
                  <a:ext cx="485" cy="3"/>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55" name="Rectangle 707"/>
                <p:cNvSpPr>
                  <a:spLocks noChangeArrowheads="1"/>
                </p:cNvSpPr>
                <p:nvPr/>
              </p:nvSpPr>
              <p:spPr bwMode="auto">
                <a:xfrm>
                  <a:off x="4758" y="1424"/>
                  <a:ext cx="344"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56" name="Rectangle 708"/>
                <p:cNvSpPr>
                  <a:spLocks noChangeArrowheads="1"/>
                </p:cNvSpPr>
                <p:nvPr/>
              </p:nvSpPr>
              <p:spPr bwMode="auto">
                <a:xfrm>
                  <a:off x="4756" y="1425"/>
                  <a:ext cx="34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57" name="Rectangle 709"/>
                <p:cNvSpPr>
                  <a:spLocks noChangeArrowheads="1"/>
                </p:cNvSpPr>
                <p:nvPr/>
              </p:nvSpPr>
              <p:spPr bwMode="auto">
                <a:xfrm>
                  <a:off x="4840" y="1424"/>
                  <a:ext cx="17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58" name="Rectangle 710"/>
                <p:cNvSpPr>
                  <a:spLocks noChangeArrowheads="1"/>
                </p:cNvSpPr>
                <p:nvPr/>
              </p:nvSpPr>
              <p:spPr bwMode="auto">
                <a:xfrm>
                  <a:off x="4837" y="1425"/>
                  <a:ext cx="185"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59" name="Rectangle 711"/>
                <p:cNvSpPr>
                  <a:spLocks noChangeArrowheads="1"/>
                </p:cNvSpPr>
                <p:nvPr/>
              </p:nvSpPr>
              <p:spPr bwMode="auto">
                <a:xfrm>
                  <a:off x="4663" y="1427"/>
                  <a:ext cx="53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60" name="Rectangle 712"/>
                <p:cNvSpPr>
                  <a:spLocks noChangeArrowheads="1"/>
                </p:cNvSpPr>
                <p:nvPr/>
              </p:nvSpPr>
              <p:spPr bwMode="auto">
                <a:xfrm>
                  <a:off x="4685" y="1427"/>
                  <a:ext cx="48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61" name="Rectangle 713"/>
                <p:cNvSpPr>
                  <a:spLocks noChangeArrowheads="1"/>
                </p:cNvSpPr>
                <p:nvPr/>
              </p:nvSpPr>
              <p:spPr bwMode="auto">
                <a:xfrm>
                  <a:off x="4755" y="1427"/>
                  <a:ext cx="350"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62" name="Rectangle 714"/>
                <p:cNvSpPr>
                  <a:spLocks noChangeArrowheads="1"/>
                </p:cNvSpPr>
                <p:nvPr/>
              </p:nvSpPr>
              <p:spPr bwMode="auto">
                <a:xfrm>
                  <a:off x="4836" y="1427"/>
                  <a:ext cx="188"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63" name="Rectangle 715"/>
                <p:cNvSpPr>
                  <a:spLocks noChangeArrowheads="1"/>
                </p:cNvSpPr>
                <p:nvPr/>
              </p:nvSpPr>
              <p:spPr bwMode="auto">
                <a:xfrm>
                  <a:off x="4649" y="1428"/>
                  <a:ext cx="54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64" name="Rectangle 716"/>
                <p:cNvSpPr>
                  <a:spLocks noChangeArrowheads="1"/>
                </p:cNvSpPr>
                <p:nvPr/>
              </p:nvSpPr>
              <p:spPr bwMode="auto">
                <a:xfrm>
                  <a:off x="4685" y="1428"/>
                  <a:ext cx="48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65" name="Rectangle 717"/>
                <p:cNvSpPr>
                  <a:spLocks noChangeArrowheads="1"/>
                </p:cNvSpPr>
                <p:nvPr/>
              </p:nvSpPr>
              <p:spPr bwMode="auto">
                <a:xfrm>
                  <a:off x="4755" y="1428"/>
                  <a:ext cx="350"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66" name="Rectangle 718"/>
                <p:cNvSpPr>
                  <a:spLocks noChangeArrowheads="1"/>
                </p:cNvSpPr>
                <p:nvPr/>
              </p:nvSpPr>
              <p:spPr bwMode="auto">
                <a:xfrm>
                  <a:off x="4834" y="1428"/>
                  <a:ext cx="191"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67" name="Rectangle 719"/>
                <p:cNvSpPr>
                  <a:spLocks noChangeArrowheads="1"/>
                </p:cNvSpPr>
                <p:nvPr/>
              </p:nvSpPr>
              <p:spPr bwMode="auto">
                <a:xfrm>
                  <a:off x="4636" y="1430"/>
                  <a:ext cx="56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68" name="Rectangle 720"/>
                <p:cNvSpPr>
                  <a:spLocks noChangeArrowheads="1"/>
                </p:cNvSpPr>
                <p:nvPr/>
              </p:nvSpPr>
              <p:spPr bwMode="auto">
                <a:xfrm>
                  <a:off x="4684" y="1430"/>
                  <a:ext cx="49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69" name="Rectangle 721"/>
                <p:cNvSpPr>
                  <a:spLocks noChangeArrowheads="1"/>
                </p:cNvSpPr>
                <p:nvPr/>
              </p:nvSpPr>
              <p:spPr bwMode="auto">
                <a:xfrm>
                  <a:off x="4753" y="1430"/>
                  <a:ext cx="35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70" name="Rectangle 722"/>
                <p:cNvSpPr>
                  <a:spLocks noChangeArrowheads="1"/>
                </p:cNvSpPr>
                <p:nvPr/>
              </p:nvSpPr>
              <p:spPr bwMode="auto">
                <a:xfrm>
                  <a:off x="4833" y="1430"/>
                  <a:ext cx="194"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71" name="Rectangle 723"/>
                <p:cNvSpPr>
                  <a:spLocks noChangeArrowheads="1"/>
                </p:cNvSpPr>
                <p:nvPr/>
              </p:nvSpPr>
              <p:spPr bwMode="auto">
                <a:xfrm>
                  <a:off x="4622" y="1431"/>
                  <a:ext cx="57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72" name="Rectangle 724"/>
                <p:cNvSpPr>
                  <a:spLocks noChangeArrowheads="1"/>
                </p:cNvSpPr>
                <p:nvPr/>
              </p:nvSpPr>
              <p:spPr bwMode="auto">
                <a:xfrm>
                  <a:off x="4684" y="1431"/>
                  <a:ext cx="49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73" name="Rectangle 725"/>
                <p:cNvSpPr>
                  <a:spLocks noChangeArrowheads="1"/>
                </p:cNvSpPr>
                <p:nvPr/>
              </p:nvSpPr>
              <p:spPr bwMode="auto">
                <a:xfrm>
                  <a:off x="4752" y="1431"/>
                  <a:ext cx="35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74" name="Rectangle 726"/>
                <p:cNvSpPr>
                  <a:spLocks noChangeArrowheads="1"/>
                </p:cNvSpPr>
                <p:nvPr/>
              </p:nvSpPr>
              <p:spPr bwMode="auto">
                <a:xfrm>
                  <a:off x="4830" y="1431"/>
                  <a:ext cx="200"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75" name="Rectangle 727"/>
                <p:cNvSpPr>
                  <a:spLocks noChangeArrowheads="1"/>
                </p:cNvSpPr>
                <p:nvPr/>
              </p:nvSpPr>
              <p:spPr bwMode="auto">
                <a:xfrm>
                  <a:off x="4609" y="1433"/>
                  <a:ext cx="58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76" name="Rectangle 728"/>
                <p:cNvSpPr>
                  <a:spLocks noChangeArrowheads="1"/>
                </p:cNvSpPr>
                <p:nvPr/>
              </p:nvSpPr>
              <p:spPr bwMode="auto">
                <a:xfrm>
                  <a:off x="4619" y="1433"/>
                  <a:ext cx="57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77" name="Rectangle 729"/>
                <p:cNvSpPr>
                  <a:spLocks noChangeArrowheads="1"/>
                </p:cNvSpPr>
                <p:nvPr/>
              </p:nvSpPr>
              <p:spPr bwMode="auto">
                <a:xfrm>
                  <a:off x="4682" y="1433"/>
                  <a:ext cx="49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78" name="Rectangle 730"/>
                <p:cNvSpPr>
                  <a:spLocks noChangeArrowheads="1"/>
                </p:cNvSpPr>
                <p:nvPr/>
              </p:nvSpPr>
              <p:spPr bwMode="auto">
                <a:xfrm>
                  <a:off x="4752" y="1433"/>
                  <a:ext cx="35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79" name="Rectangle 731"/>
                <p:cNvSpPr>
                  <a:spLocks noChangeArrowheads="1"/>
                </p:cNvSpPr>
                <p:nvPr/>
              </p:nvSpPr>
              <p:spPr bwMode="auto">
                <a:xfrm>
                  <a:off x="4828" y="1433"/>
                  <a:ext cx="20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80" name="Rectangle 732"/>
                <p:cNvSpPr>
                  <a:spLocks noChangeArrowheads="1"/>
                </p:cNvSpPr>
                <p:nvPr/>
              </p:nvSpPr>
              <p:spPr bwMode="auto">
                <a:xfrm>
                  <a:off x="4595" y="1435"/>
                  <a:ext cx="60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81" name="Rectangle 733"/>
                <p:cNvSpPr>
                  <a:spLocks noChangeArrowheads="1"/>
                </p:cNvSpPr>
                <p:nvPr/>
              </p:nvSpPr>
              <p:spPr bwMode="auto">
                <a:xfrm>
                  <a:off x="4619" y="1435"/>
                  <a:ext cx="57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82" name="Rectangle 734"/>
                <p:cNvSpPr>
                  <a:spLocks noChangeArrowheads="1"/>
                </p:cNvSpPr>
                <p:nvPr/>
              </p:nvSpPr>
              <p:spPr bwMode="auto">
                <a:xfrm>
                  <a:off x="4682" y="1435"/>
                  <a:ext cx="49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83" name="Rectangle 735"/>
                <p:cNvSpPr>
                  <a:spLocks noChangeArrowheads="1"/>
                </p:cNvSpPr>
                <p:nvPr/>
              </p:nvSpPr>
              <p:spPr bwMode="auto">
                <a:xfrm>
                  <a:off x="4750" y="1435"/>
                  <a:ext cx="35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84" name="Rectangle 736"/>
                <p:cNvSpPr>
                  <a:spLocks noChangeArrowheads="1"/>
                </p:cNvSpPr>
                <p:nvPr/>
              </p:nvSpPr>
              <p:spPr bwMode="auto">
                <a:xfrm>
                  <a:off x="4827" y="1435"/>
                  <a:ext cx="206"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85" name="Rectangle 737"/>
                <p:cNvSpPr>
                  <a:spLocks noChangeArrowheads="1"/>
                </p:cNvSpPr>
                <p:nvPr/>
              </p:nvSpPr>
              <p:spPr bwMode="auto">
                <a:xfrm>
                  <a:off x="4582" y="1436"/>
                  <a:ext cx="61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86" name="Rectangle 738"/>
                <p:cNvSpPr>
                  <a:spLocks noChangeArrowheads="1"/>
                </p:cNvSpPr>
                <p:nvPr/>
              </p:nvSpPr>
              <p:spPr bwMode="auto">
                <a:xfrm>
                  <a:off x="4619" y="1436"/>
                  <a:ext cx="57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87" name="Rectangle 739"/>
                <p:cNvSpPr>
                  <a:spLocks noChangeArrowheads="1"/>
                </p:cNvSpPr>
                <p:nvPr/>
              </p:nvSpPr>
              <p:spPr bwMode="auto">
                <a:xfrm>
                  <a:off x="4681" y="1436"/>
                  <a:ext cx="49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88" name="Rectangle 740"/>
                <p:cNvSpPr>
                  <a:spLocks noChangeArrowheads="1"/>
                </p:cNvSpPr>
                <p:nvPr/>
              </p:nvSpPr>
              <p:spPr bwMode="auto">
                <a:xfrm>
                  <a:off x="4750" y="1436"/>
                  <a:ext cx="35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89" name="Rectangle 741"/>
                <p:cNvSpPr>
                  <a:spLocks noChangeArrowheads="1"/>
                </p:cNvSpPr>
                <p:nvPr/>
              </p:nvSpPr>
              <p:spPr bwMode="auto">
                <a:xfrm>
                  <a:off x="4825" y="1436"/>
                  <a:ext cx="20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90" name="Rectangle 742"/>
                <p:cNvSpPr>
                  <a:spLocks noChangeArrowheads="1"/>
                </p:cNvSpPr>
                <p:nvPr/>
              </p:nvSpPr>
              <p:spPr bwMode="auto">
                <a:xfrm>
                  <a:off x="4570" y="1438"/>
                  <a:ext cx="62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91" name="Rectangle 743"/>
                <p:cNvSpPr>
                  <a:spLocks noChangeArrowheads="1"/>
                </p:cNvSpPr>
                <p:nvPr/>
              </p:nvSpPr>
              <p:spPr bwMode="auto">
                <a:xfrm>
                  <a:off x="4618" y="1438"/>
                  <a:ext cx="57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92" name="Rectangle 744"/>
                <p:cNvSpPr>
                  <a:spLocks noChangeArrowheads="1"/>
                </p:cNvSpPr>
                <p:nvPr/>
              </p:nvSpPr>
              <p:spPr bwMode="auto">
                <a:xfrm>
                  <a:off x="4681" y="1438"/>
                  <a:ext cx="49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93" name="Rectangle 745"/>
                <p:cNvSpPr>
                  <a:spLocks noChangeArrowheads="1"/>
                </p:cNvSpPr>
                <p:nvPr/>
              </p:nvSpPr>
              <p:spPr bwMode="auto">
                <a:xfrm>
                  <a:off x="4748" y="1438"/>
                  <a:ext cx="36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94" name="Rectangle 746"/>
                <p:cNvSpPr>
                  <a:spLocks noChangeArrowheads="1"/>
                </p:cNvSpPr>
                <p:nvPr/>
              </p:nvSpPr>
              <p:spPr bwMode="auto">
                <a:xfrm>
                  <a:off x="4824" y="1438"/>
                  <a:ext cx="21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95" name="Rectangle 747"/>
                <p:cNvSpPr>
                  <a:spLocks noChangeArrowheads="1"/>
                </p:cNvSpPr>
                <p:nvPr/>
              </p:nvSpPr>
              <p:spPr bwMode="auto">
                <a:xfrm>
                  <a:off x="4556" y="1439"/>
                  <a:ext cx="63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96" name="Rectangle 748"/>
                <p:cNvSpPr>
                  <a:spLocks noChangeArrowheads="1"/>
                </p:cNvSpPr>
                <p:nvPr/>
              </p:nvSpPr>
              <p:spPr bwMode="auto">
                <a:xfrm>
                  <a:off x="4618" y="1439"/>
                  <a:ext cx="57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97" name="Rectangle 749"/>
                <p:cNvSpPr>
                  <a:spLocks noChangeArrowheads="1"/>
                </p:cNvSpPr>
                <p:nvPr/>
              </p:nvSpPr>
              <p:spPr bwMode="auto">
                <a:xfrm>
                  <a:off x="4681" y="1439"/>
                  <a:ext cx="49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98" name="Rectangle 750"/>
                <p:cNvSpPr>
                  <a:spLocks noChangeArrowheads="1"/>
                </p:cNvSpPr>
                <p:nvPr/>
              </p:nvSpPr>
              <p:spPr bwMode="auto">
                <a:xfrm>
                  <a:off x="4747" y="1439"/>
                  <a:ext cx="36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09999" name="Rectangle 751"/>
                <p:cNvSpPr>
                  <a:spLocks noChangeArrowheads="1"/>
                </p:cNvSpPr>
                <p:nvPr/>
              </p:nvSpPr>
              <p:spPr bwMode="auto">
                <a:xfrm>
                  <a:off x="4822" y="1439"/>
                  <a:ext cx="215"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00" name="Rectangle 752"/>
                <p:cNvSpPr>
                  <a:spLocks noChangeArrowheads="1"/>
                </p:cNvSpPr>
                <p:nvPr/>
              </p:nvSpPr>
              <p:spPr bwMode="auto">
                <a:xfrm>
                  <a:off x="4543" y="1441"/>
                  <a:ext cx="65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01" name="Rectangle 753"/>
                <p:cNvSpPr>
                  <a:spLocks noChangeArrowheads="1"/>
                </p:cNvSpPr>
                <p:nvPr/>
              </p:nvSpPr>
              <p:spPr bwMode="auto">
                <a:xfrm>
                  <a:off x="4555" y="1441"/>
                  <a:ext cx="63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02" name="Rectangle 754"/>
                <p:cNvSpPr>
                  <a:spLocks noChangeArrowheads="1"/>
                </p:cNvSpPr>
                <p:nvPr/>
              </p:nvSpPr>
              <p:spPr bwMode="auto">
                <a:xfrm>
                  <a:off x="4616" y="1441"/>
                  <a:ext cx="57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03" name="Rectangle 755"/>
                <p:cNvSpPr>
                  <a:spLocks noChangeArrowheads="1"/>
                </p:cNvSpPr>
                <p:nvPr/>
              </p:nvSpPr>
              <p:spPr bwMode="auto">
                <a:xfrm>
                  <a:off x="4679" y="1441"/>
                  <a:ext cx="50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04" name="Rectangle 756"/>
                <p:cNvSpPr>
                  <a:spLocks noChangeArrowheads="1"/>
                </p:cNvSpPr>
                <p:nvPr/>
              </p:nvSpPr>
              <p:spPr bwMode="auto">
                <a:xfrm>
                  <a:off x="4747" y="1441"/>
                  <a:ext cx="36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05" name="Rectangle 757"/>
                <p:cNvSpPr>
                  <a:spLocks noChangeArrowheads="1"/>
                </p:cNvSpPr>
                <p:nvPr/>
              </p:nvSpPr>
              <p:spPr bwMode="auto">
                <a:xfrm>
                  <a:off x="4822" y="1441"/>
                  <a:ext cx="215"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06" name="Rectangle 758"/>
                <p:cNvSpPr>
                  <a:spLocks noChangeArrowheads="1"/>
                </p:cNvSpPr>
                <p:nvPr/>
              </p:nvSpPr>
              <p:spPr bwMode="auto">
                <a:xfrm>
                  <a:off x="4529" y="1442"/>
                  <a:ext cx="66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07" name="Rectangle 759"/>
                <p:cNvSpPr>
                  <a:spLocks noChangeArrowheads="1"/>
                </p:cNvSpPr>
                <p:nvPr/>
              </p:nvSpPr>
              <p:spPr bwMode="auto">
                <a:xfrm>
                  <a:off x="4553" y="1442"/>
                  <a:ext cx="64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08" name="Rectangle 760"/>
                <p:cNvSpPr>
                  <a:spLocks noChangeArrowheads="1"/>
                </p:cNvSpPr>
                <p:nvPr/>
              </p:nvSpPr>
              <p:spPr bwMode="auto">
                <a:xfrm>
                  <a:off x="4616" y="1442"/>
                  <a:ext cx="57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09" name="Rectangle 761"/>
                <p:cNvSpPr>
                  <a:spLocks noChangeArrowheads="1"/>
                </p:cNvSpPr>
                <p:nvPr/>
              </p:nvSpPr>
              <p:spPr bwMode="auto">
                <a:xfrm>
                  <a:off x="4679" y="1442"/>
                  <a:ext cx="50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10" name="Rectangle 762"/>
                <p:cNvSpPr>
                  <a:spLocks noChangeArrowheads="1"/>
                </p:cNvSpPr>
                <p:nvPr/>
              </p:nvSpPr>
              <p:spPr bwMode="auto">
                <a:xfrm>
                  <a:off x="4745" y="1442"/>
                  <a:ext cx="36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11" name="Rectangle 763"/>
                <p:cNvSpPr>
                  <a:spLocks noChangeArrowheads="1"/>
                </p:cNvSpPr>
                <p:nvPr/>
              </p:nvSpPr>
              <p:spPr bwMode="auto">
                <a:xfrm>
                  <a:off x="4821" y="1442"/>
                  <a:ext cx="218"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12" name="Rectangle 764"/>
                <p:cNvSpPr>
                  <a:spLocks noChangeArrowheads="1"/>
                </p:cNvSpPr>
                <p:nvPr/>
              </p:nvSpPr>
              <p:spPr bwMode="auto">
                <a:xfrm>
                  <a:off x="4515" y="1444"/>
                  <a:ext cx="67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13" name="Rectangle 765"/>
                <p:cNvSpPr>
                  <a:spLocks noChangeArrowheads="1"/>
                </p:cNvSpPr>
                <p:nvPr/>
              </p:nvSpPr>
              <p:spPr bwMode="auto">
                <a:xfrm>
                  <a:off x="4553" y="1444"/>
                  <a:ext cx="6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14" name="Rectangle 766"/>
                <p:cNvSpPr>
                  <a:spLocks noChangeArrowheads="1"/>
                </p:cNvSpPr>
                <p:nvPr/>
              </p:nvSpPr>
              <p:spPr bwMode="auto">
                <a:xfrm>
                  <a:off x="4616" y="1444"/>
                  <a:ext cx="57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15" name="Rectangle 767"/>
                <p:cNvSpPr>
                  <a:spLocks noChangeArrowheads="1"/>
                </p:cNvSpPr>
                <p:nvPr/>
              </p:nvSpPr>
              <p:spPr bwMode="auto">
                <a:xfrm>
                  <a:off x="4678" y="1444"/>
                  <a:ext cx="50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16" name="Rectangle 768"/>
                <p:cNvSpPr>
                  <a:spLocks noChangeArrowheads="1"/>
                </p:cNvSpPr>
                <p:nvPr/>
              </p:nvSpPr>
              <p:spPr bwMode="auto">
                <a:xfrm>
                  <a:off x="4745" y="1444"/>
                  <a:ext cx="36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17" name="Rectangle 769"/>
                <p:cNvSpPr>
                  <a:spLocks noChangeArrowheads="1"/>
                </p:cNvSpPr>
                <p:nvPr/>
              </p:nvSpPr>
              <p:spPr bwMode="auto">
                <a:xfrm>
                  <a:off x="4819" y="1444"/>
                  <a:ext cx="221"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18" name="Rectangle 770"/>
                <p:cNvSpPr>
                  <a:spLocks noChangeArrowheads="1"/>
                </p:cNvSpPr>
                <p:nvPr/>
              </p:nvSpPr>
              <p:spPr bwMode="auto">
                <a:xfrm>
                  <a:off x="4502" y="1446"/>
                  <a:ext cx="69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19" name="Rectangle 771"/>
                <p:cNvSpPr>
                  <a:spLocks noChangeArrowheads="1"/>
                </p:cNvSpPr>
                <p:nvPr/>
              </p:nvSpPr>
              <p:spPr bwMode="auto">
                <a:xfrm>
                  <a:off x="4553" y="1446"/>
                  <a:ext cx="63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20" name="Rectangle 772"/>
                <p:cNvSpPr>
                  <a:spLocks noChangeArrowheads="1"/>
                </p:cNvSpPr>
                <p:nvPr/>
              </p:nvSpPr>
              <p:spPr bwMode="auto">
                <a:xfrm>
                  <a:off x="4616" y="1446"/>
                  <a:ext cx="57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21" name="Rectangle 773"/>
                <p:cNvSpPr>
                  <a:spLocks noChangeArrowheads="1"/>
                </p:cNvSpPr>
                <p:nvPr/>
              </p:nvSpPr>
              <p:spPr bwMode="auto">
                <a:xfrm>
                  <a:off x="4678" y="1446"/>
                  <a:ext cx="50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22" name="Rectangle 774"/>
                <p:cNvSpPr>
                  <a:spLocks noChangeArrowheads="1"/>
                </p:cNvSpPr>
                <p:nvPr/>
              </p:nvSpPr>
              <p:spPr bwMode="auto">
                <a:xfrm>
                  <a:off x="4744" y="1446"/>
                  <a:ext cx="37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23" name="Rectangle 775"/>
                <p:cNvSpPr>
                  <a:spLocks noChangeArrowheads="1"/>
                </p:cNvSpPr>
                <p:nvPr/>
              </p:nvSpPr>
              <p:spPr bwMode="auto">
                <a:xfrm>
                  <a:off x="4818" y="1446"/>
                  <a:ext cx="224"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24" name="Rectangle 776"/>
                <p:cNvSpPr>
                  <a:spLocks noChangeArrowheads="1"/>
                </p:cNvSpPr>
                <p:nvPr/>
              </p:nvSpPr>
              <p:spPr bwMode="auto">
                <a:xfrm>
                  <a:off x="4488" y="1447"/>
                  <a:ext cx="704"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25" name="Rectangle 777"/>
                <p:cNvSpPr>
                  <a:spLocks noChangeArrowheads="1"/>
                </p:cNvSpPr>
                <p:nvPr/>
              </p:nvSpPr>
              <p:spPr bwMode="auto">
                <a:xfrm>
                  <a:off x="4490" y="1447"/>
                  <a:ext cx="70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26" name="Rectangle 778"/>
                <p:cNvSpPr>
                  <a:spLocks noChangeArrowheads="1"/>
                </p:cNvSpPr>
                <p:nvPr/>
              </p:nvSpPr>
              <p:spPr bwMode="auto">
                <a:xfrm>
                  <a:off x="4553" y="1447"/>
                  <a:ext cx="6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27" name="Rectangle 779"/>
                <p:cNvSpPr>
                  <a:spLocks noChangeArrowheads="1"/>
                </p:cNvSpPr>
                <p:nvPr/>
              </p:nvSpPr>
              <p:spPr bwMode="auto">
                <a:xfrm>
                  <a:off x="4615" y="1447"/>
                  <a:ext cx="57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28" name="Rectangle 780"/>
                <p:cNvSpPr>
                  <a:spLocks noChangeArrowheads="1"/>
                </p:cNvSpPr>
                <p:nvPr/>
              </p:nvSpPr>
              <p:spPr bwMode="auto">
                <a:xfrm>
                  <a:off x="4678" y="1447"/>
                  <a:ext cx="50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29" name="Rectangle 781"/>
                <p:cNvSpPr>
                  <a:spLocks noChangeArrowheads="1"/>
                </p:cNvSpPr>
                <p:nvPr/>
              </p:nvSpPr>
              <p:spPr bwMode="auto">
                <a:xfrm>
                  <a:off x="4744" y="1447"/>
                  <a:ext cx="37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30" name="Rectangle 782"/>
                <p:cNvSpPr>
                  <a:spLocks noChangeArrowheads="1"/>
                </p:cNvSpPr>
                <p:nvPr/>
              </p:nvSpPr>
              <p:spPr bwMode="auto">
                <a:xfrm>
                  <a:off x="4816" y="1447"/>
                  <a:ext cx="227"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31" name="Rectangle 783"/>
                <p:cNvSpPr>
                  <a:spLocks noChangeArrowheads="1"/>
                </p:cNvSpPr>
                <p:nvPr/>
              </p:nvSpPr>
              <p:spPr bwMode="auto">
                <a:xfrm>
                  <a:off x="4475" y="1449"/>
                  <a:ext cx="71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32" name="Rectangle 784"/>
                <p:cNvSpPr>
                  <a:spLocks noChangeArrowheads="1"/>
                </p:cNvSpPr>
                <p:nvPr/>
              </p:nvSpPr>
              <p:spPr bwMode="auto">
                <a:xfrm>
                  <a:off x="4490" y="1449"/>
                  <a:ext cx="70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33" name="Rectangle 785"/>
                <p:cNvSpPr>
                  <a:spLocks noChangeArrowheads="1"/>
                </p:cNvSpPr>
                <p:nvPr/>
              </p:nvSpPr>
              <p:spPr bwMode="auto">
                <a:xfrm>
                  <a:off x="4552" y="1449"/>
                  <a:ext cx="63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34" name="Rectangle 786"/>
                <p:cNvSpPr>
                  <a:spLocks noChangeArrowheads="1"/>
                </p:cNvSpPr>
                <p:nvPr/>
              </p:nvSpPr>
              <p:spPr bwMode="auto">
                <a:xfrm>
                  <a:off x="4615" y="1449"/>
                  <a:ext cx="57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35" name="Rectangle 787"/>
                <p:cNvSpPr>
                  <a:spLocks noChangeArrowheads="1"/>
                </p:cNvSpPr>
                <p:nvPr/>
              </p:nvSpPr>
              <p:spPr bwMode="auto">
                <a:xfrm>
                  <a:off x="4676" y="1449"/>
                  <a:ext cx="50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36" name="Rectangle 788"/>
                <p:cNvSpPr>
                  <a:spLocks noChangeArrowheads="1"/>
                </p:cNvSpPr>
                <p:nvPr/>
              </p:nvSpPr>
              <p:spPr bwMode="auto">
                <a:xfrm>
                  <a:off x="4742" y="1449"/>
                  <a:ext cx="37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37" name="Rectangle 789"/>
                <p:cNvSpPr>
                  <a:spLocks noChangeArrowheads="1"/>
                </p:cNvSpPr>
                <p:nvPr/>
              </p:nvSpPr>
              <p:spPr bwMode="auto">
                <a:xfrm>
                  <a:off x="4815" y="1449"/>
                  <a:ext cx="230"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38" name="Rectangle 790"/>
                <p:cNvSpPr>
                  <a:spLocks noChangeArrowheads="1"/>
                </p:cNvSpPr>
                <p:nvPr/>
              </p:nvSpPr>
              <p:spPr bwMode="auto">
                <a:xfrm>
                  <a:off x="4476" y="1450"/>
                  <a:ext cx="71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39" name="Rectangle 791"/>
                <p:cNvSpPr>
                  <a:spLocks noChangeArrowheads="1"/>
                </p:cNvSpPr>
                <p:nvPr/>
              </p:nvSpPr>
              <p:spPr bwMode="auto">
                <a:xfrm>
                  <a:off x="4490" y="1450"/>
                  <a:ext cx="70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40" name="Rectangle 792"/>
                <p:cNvSpPr>
                  <a:spLocks noChangeArrowheads="1"/>
                </p:cNvSpPr>
                <p:nvPr/>
              </p:nvSpPr>
              <p:spPr bwMode="auto">
                <a:xfrm>
                  <a:off x="4552" y="1450"/>
                  <a:ext cx="6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41" name="Rectangle 793"/>
                <p:cNvSpPr>
                  <a:spLocks noChangeArrowheads="1"/>
                </p:cNvSpPr>
                <p:nvPr/>
              </p:nvSpPr>
              <p:spPr bwMode="auto">
                <a:xfrm>
                  <a:off x="4615" y="1450"/>
                  <a:ext cx="57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42" name="Rectangle 794"/>
                <p:cNvSpPr>
                  <a:spLocks noChangeArrowheads="1"/>
                </p:cNvSpPr>
                <p:nvPr/>
              </p:nvSpPr>
              <p:spPr bwMode="auto">
                <a:xfrm>
                  <a:off x="4676" y="1450"/>
                  <a:ext cx="50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43" name="Rectangle 795"/>
                <p:cNvSpPr>
                  <a:spLocks noChangeArrowheads="1"/>
                </p:cNvSpPr>
                <p:nvPr/>
              </p:nvSpPr>
              <p:spPr bwMode="auto">
                <a:xfrm>
                  <a:off x="4741" y="1450"/>
                  <a:ext cx="37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44" name="Rectangle 796"/>
                <p:cNvSpPr>
                  <a:spLocks noChangeArrowheads="1"/>
                </p:cNvSpPr>
                <p:nvPr/>
              </p:nvSpPr>
              <p:spPr bwMode="auto">
                <a:xfrm>
                  <a:off x="4813" y="1450"/>
                  <a:ext cx="23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45" name="Rectangle 797"/>
                <p:cNvSpPr>
                  <a:spLocks noChangeArrowheads="1"/>
                </p:cNvSpPr>
                <p:nvPr/>
              </p:nvSpPr>
              <p:spPr bwMode="auto">
                <a:xfrm>
                  <a:off x="4479" y="1452"/>
                  <a:ext cx="712"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46" name="Rectangle 798"/>
                <p:cNvSpPr>
                  <a:spLocks noChangeArrowheads="1"/>
                </p:cNvSpPr>
                <p:nvPr/>
              </p:nvSpPr>
              <p:spPr bwMode="auto">
                <a:xfrm>
                  <a:off x="4490" y="1452"/>
                  <a:ext cx="70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47" name="Rectangle 799"/>
                <p:cNvSpPr>
                  <a:spLocks noChangeArrowheads="1"/>
                </p:cNvSpPr>
                <p:nvPr/>
              </p:nvSpPr>
              <p:spPr bwMode="auto">
                <a:xfrm>
                  <a:off x="4552" y="1452"/>
                  <a:ext cx="63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48" name="Rectangle 800"/>
                <p:cNvSpPr>
                  <a:spLocks noChangeArrowheads="1"/>
                </p:cNvSpPr>
                <p:nvPr/>
              </p:nvSpPr>
              <p:spPr bwMode="auto">
                <a:xfrm>
                  <a:off x="4613" y="1452"/>
                  <a:ext cx="57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49" name="Rectangle 801"/>
                <p:cNvSpPr>
                  <a:spLocks noChangeArrowheads="1"/>
                </p:cNvSpPr>
                <p:nvPr/>
              </p:nvSpPr>
              <p:spPr bwMode="auto">
                <a:xfrm>
                  <a:off x="4675" y="1452"/>
                  <a:ext cx="50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50" name="Rectangle 802"/>
                <p:cNvSpPr>
                  <a:spLocks noChangeArrowheads="1"/>
                </p:cNvSpPr>
                <p:nvPr/>
              </p:nvSpPr>
              <p:spPr bwMode="auto">
                <a:xfrm>
                  <a:off x="4741" y="1452"/>
                  <a:ext cx="37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51" name="Rectangle 803"/>
                <p:cNvSpPr>
                  <a:spLocks noChangeArrowheads="1"/>
                </p:cNvSpPr>
                <p:nvPr/>
              </p:nvSpPr>
              <p:spPr bwMode="auto">
                <a:xfrm>
                  <a:off x="4812" y="1452"/>
                  <a:ext cx="236"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52" name="Rectangle 804"/>
                <p:cNvSpPr>
                  <a:spLocks noChangeArrowheads="1"/>
                </p:cNvSpPr>
                <p:nvPr/>
              </p:nvSpPr>
              <p:spPr bwMode="auto">
                <a:xfrm>
                  <a:off x="4481" y="1453"/>
                  <a:ext cx="71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53" name="Rectangle 805"/>
                <p:cNvSpPr>
                  <a:spLocks noChangeArrowheads="1"/>
                </p:cNvSpPr>
                <p:nvPr/>
              </p:nvSpPr>
              <p:spPr bwMode="auto">
                <a:xfrm>
                  <a:off x="4488" y="1453"/>
                  <a:ext cx="70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54" name="Rectangle 806"/>
                <p:cNvSpPr>
                  <a:spLocks noChangeArrowheads="1"/>
                </p:cNvSpPr>
                <p:nvPr/>
              </p:nvSpPr>
              <p:spPr bwMode="auto">
                <a:xfrm>
                  <a:off x="4552" y="1453"/>
                  <a:ext cx="6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55" name="Rectangle 807"/>
                <p:cNvSpPr>
                  <a:spLocks noChangeArrowheads="1"/>
                </p:cNvSpPr>
                <p:nvPr/>
              </p:nvSpPr>
              <p:spPr bwMode="auto">
                <a:xfrm>
                  <a:off x="4613" y="1453"/>
                  <a:ext cx="57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56" name="Rectangle 808"/>
                <p:cNvSpPr>
                  <a:spLocks noChangeArrowheads="1"/>
                </p:cNvSpPr>
                <p:nvPr/>
              </p:nvSpPr>
              <p:spPr bwMode="auto">
                <a:xfrm>
                  <a:off x="4675" y="1453"/>
                  <a:ext cx="50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grpSp>
          <p:grpSp>
            <p:nvGrpSpPr>
              <p:cNvPr id="8" name="Group 809"/>
              <p:cNvGrpSpPr>
                <a:grpSpLocks/>
              </p:cNvGrpSpPr>
              <p:nvPr/>
            </p:nvGrpSpPr>
            <p:grpSpPr bwMode="auto">
              <a:xfrm>
                <a:off x="3794" y="1205"/>
                <a:ext cx="853" cy="39"/>
                <a:chOff x="4482" y="1453"/>
                <a:chExt cx="923" cy="46"/>
              </a:xfrm>
            </p:grpSpPr>
            <p:sp>
              <p:nvSpPr>
                <p:cNvPr id="310058" name="Rectangle 810"/>
                <p:cNvSpPr>
                  <a:spLocks noChangeArrowheads="1"/>
                </p:cNvSpPr>
                <p:nvPr/>
              </p:nvSpPr>
              <p:spPr bwMode="auto">
                <a:xfrm>
                  <a:off x="4739" y="1453"/>
                  <a:ext cx="38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59" name="Rectangle 811"/>
                <p:cNvSpPr>
                  <a:spLocks noChangeArrowheads="1"/>
                </p:cNvSpPr>
                <p:nvPr/>
              </p:nvSpPr>
              <p:spPr bwMode="auto">
                <a:xfrm>
                  <a:off x="4812" y="1453"/>
                  <a:ext cx="23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60" name="Rectangle 812"/>
                <p:cNvSpPr>
                  <a:spLocks noChangeArrowheads="1"/>
                </p:cNvSpPr>
                <p:nvPr/>
              </p:nvSpPr>
              <p:spPr bwMode="auto">
                <a:xfrm>
                  <a:off x="4482" y="1455"/>
                  <a:ext cx="707"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61" name="Rectangle 813"/>
                <p:cNvSpPr>
                  <a:spLocks noChangeArrowheads="1"/>
                </p:cNvSpPr>
                <p:nvPr/>
              </p:nvSpPr>
              <p:spPr bwMode="auto">
                <a:xfrm>
                  <a:off x="4488" y="1455"/>
                  <a:ext cx="70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62" name="Rectangle 814"/>
                <p:cNvSpPr>
                  <a:spLocks noChangeArrowheads="1"/>
                </p:cNvSpPr>
                <p:nvPr/>
              </p:nvSpPr>
              <p:spPr bwMode="auto">
                <a:xfrm>
                  <a:off x="4550" y="1455"/>
                  <a:ext cx="63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63" name="Rectangle 815"/>
                <p:cNvSpPr>
                  <a:spLocks noChangeArrowheads="1"/>
                </p:cNvSpPr>
                <p:nvPr/>
              </p:nvSpPr>
              <p:spPr bwMode="auto">
                <a:xfrm>
                  <a:off x="4613" y="1455"/>
                  <a:ext cx="57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64" name="Rectangle 816"/>
                <p:cNvSpPr>
                  <a:spLocks noChangeArrowheads="1"/>
                </p:cNvSpPr>
                <p:nvPr/>
              </p:nvSpPr>
              <p:spPr bwMode="auto">
                <a:xfrm>
                  <a:off x="4675" y="1455"/>
                  <a:ext cx="50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65" name="Rectangle 817"/>
                <p:cNvSpPr>
                  <a:spLocks noChangeArrowheads="1"/>
                </p:cNvSpPr>
                <p:nvPr/>
              </p:nvSpPr>
              <p:spPr bwMode="auto">
                <a:xfrm>
                  <a:off x="4739" y="1455"/>
                  <a:ext cx="38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66" name="Rectangle 818"/>
                <p:cNvSpPr>
                  <a:spLocks noChangeArrowheads="1"/>
                </p:cNvSpPr>
                <p:nvPr/>
              </p:nvSpPr>
              <p:spPr bwMode="auto">
                <a:xfrm>
                  <a:off x="4810" y="1455"/>
                  <a:ext cx="23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67" name="Rectangle 819"/>
                <p:cNvSpPr>
                  <a:spLocks noChangeArrowheads="1"/>
                </p:cNvSpPr>
                <p:nvPr/>
              </p:nvSpPr>
              <p:spPr bwMode="auto">
                <a:xfrm>
                  <a:off x="4484" y="1456"/>
                  <a:ext cx="70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68" name="Rectangle 820"/>
                <p:cNvSpPr>
                  <a:spLocks noChangeArrowheads="1"/>
                </p:cNvSpPr>
                <p:nvPr/>
              </p:nvSpPr>
              <p:spPr bwMode="auto">
                <a:xfrm>
                  <a:off x="4488" y="1456"/>
                  <a:ext cx="70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69" name="Rectangle 821"/>
                <p:cNvSpPr>
                  <a:spLocks noChangeArrowheads="1"/>
                </p:cNvSpPr>
                <p:nvPr/>
              </p:nvSpPr>
              <p:spPr bwMode="auto">
                <a:xfrm>
                  <a:off x="4550" y="1456"/>
                  <a:ext cx="6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70" name="Rectangle 822"/>
                <p:cNvSpPr>
                  <a:spLocks noChangeArrowheads="1"/>
                </p:cNvSpPr>
                <p:nvPr/>
              </p:nvSpPr>
              <p:spPr bwMode="auto">
                <a:xfrm>
                  <a:off x="4612" y="1456"/>
                  <a:ext cx="57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71" name="Rectangle 823"/>
                <p:cNvSpPr>
                  <a:spLocks noChangeArrowheads="1"/>
                </p:cNvSpPr>
                <p:nvPr/>
              </p:nvSpPr>
              <p:spPr bwMode="auto">
                <a:xfrm>
                  <a:off x="4673" y="1456"/>
                  <a:ext cx="51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72" name="Rectangle 824"/>
                <p:cNvSpPr>
                  <a:spLocks noChangeArrowheads="1"/>
                </p:cNvSpPr>
                <p:nvPr/>
              </p:nvSpPr>
              <p:spPr bwMode="auto">
                <a:xfrm>
                  <a:off x="4739" y="1456"/>
                  <a:ext cx="38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73" name="Rectangle 825"/>
                <p:cNvSpPr>
                  <a:spLocks noChangeArrowheads="1"/>
                </p:cNvSpPr>
                <p:nvPr/>
              </p:nvSpPr>
              <p:spPr bwMode="auto">
                <a:xfrm>
                  <a:off x="4809" y="1456"/>
                  <a:ext cx="24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74" name="Rectangle 826"/>
                <p:cNvSpPr>
                  <a:spLocks noChangeArrowheads="1"/>
                </p:cNvSpPr>
                <p:nvPr/>
              </p:nvSpPr>
              <p:spPr bwMode="auto">
                <a:xfrm>
                  <a:off x="4917" y="1456"/>
                  <a:ext cx="25"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75" name="Rectangle 827"/>
                <p:cNvSpPr>
                  <a:spLocks noChangeArrowheads="1"/>
                </p:cNvSpPr>
                <p:nvPr/>
              </p:nvSpPr>
              <p:spPr bwMode="auto">
                <a:xfrm>
                  <a:off x="4487" y="1458"/>
                  <a:ext cx="702"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76" name="Rectangle 828"/>
                <p:cNvSpPr>
                  <a:spLocks noChangeArrowheads="1"/>
                </p:cNvSpPr>
                <p:nvPr/>
              </p:nvSpPr>
              <p:spPr bwMode="auto">
                <a:xfrm>
                  <a:off x="4488" y="1458"/>
                  <a:ext cx="70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77" name="Rectangle 829"/>
                <p:cNvSpPr>
                  <a:spLocks noChangeArrowheads="1"/>
                </p:cNvSpPr>
                <p:nvPr/>
              </p:nvSpPr>
              <p:spPr bwMode="auto">
                <a:xfrm>
                  <a:off x="4550" y="1458"/>
                  <a:ext cx="6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78" name="Rectangle 830"/>
                <p:cNvSpPr>
                  <a:spLocks noChangeArrowheads="1"/>
                </p:cNvSpPr>
                <p:nvPr/>
              </p:nvSpPr>
              <p:spPr bwMode="auto">
                <a:xfrm>
                  <a:off x="4612" y="1458"/>
                  <a:ext cx="57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79" name="Rectangle 831"/>
                <p:cNvSpPr>
                  <a:spLocks noChangeArrowheads="1"/>
                </p:cNvSpPr>
                <p:nvPr/>
              </p:nvSpPr>
              <p:spPr bwMode="auto">
                <a:xfrm>
                  <a:off x="4673" y="1458"/>
                  <a:ext cx="51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80" name="Rectangle 832"/>
                <p:cNvSpPr>
                  <a:spLocks noChangeArrowheads="1"/>
                </p:cNvSpPr>
                <p:nvPr/>
              </p:nvSpPr>
              <p:spPr bwMode="auto">
                <a:xfrm>
                  <a:off x="4738" y="1458"/>
                  <a:ext cx="38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81" name="Rectangle 833"/>
                <p:cNvSpPr>
                  <a:spLocks noChangeArrowheads="1"/>
                </p:cNvSpPr>
                <p:nvPr/>
              </p:nvSpPr>
              <p:spPr bwMode="auto">
                <a:xfrm>
                  <a:off x="4807" y="1458"/>
                  <a:ext cx="245"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82" name="Rectangle 834"/>
                <p:cNvSpPr>
                  <a:spLocks noChangeArrowheads="1"/>
                </p:cNvSpPr>
                <p:nvPr/>
              </p:nvSpPr>
              <p:spPr bwMode="auto">
                <a:xfrm>
                  <a:off x="4909" y="1458"/>
                  <a:ext cx="41"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83" name="Rectangle 835"/>
                <p:cNvSpPr>
                  <a:spLocks noChangeArrowheads="1"/>
                </p:cNvSpPr>
                <p:nvPr/>
              </p:nvSpPr>
              <p:spPr bwMode="auto">
                <a:xfrm>
                  <a:off x="4488" y="1460"/>
                  <a:ext cx="699"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84" name="Rectangle 836"/>
                <p:cNvSpPr>
                  <a:spLocks noChangeArrowheads="1"/>
                </p:cNvSpPr>
                <p:nvPr/>
              </p:nvSpPr>
              <p:spPr bwMode="auto">
                <a:xfrm>
                  <a:off x="4488" y="1460"/>
                  <a:ext cx="69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85" name="Rectangle 837"/>
                <p:cNvSpPr>
                  <a:spLocks noChangeArrowheads="1"/>
                </p:cNvSpPr>
                <p:nvPr/>
              </p:nvSpPr>
              <p:spPr bwMode="auto">
                <a:xfrm>
                  <a:off x="4550" y="1460"/>
                  <a:ext cx="63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86" name="Rectangle 838"/>
                <p:cNvSpPr>
                  <a:spLocks noChangeArrowheads="1"/>
                </p:cNvSpPr>
                <p:nvPr/>
              </p:nvSpPr>
              <p:spPr bwMode="auto">
                <a:xfrm>
                  <a:off x="4612" y="1460"/>
                  <a:ext cx="57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87" name="Rectangle 839"/>
                <p:cNvSpPr>
                  <a:spLocks noChangeArrowheads="1"/>
                </p:cNvSpPr>
                <p:nvPr/>
              </p:nvSpPr>
              <p:spPr bwMode="auto">
                <a:xfrm>
                  <a:off x="4673" y="1460"/>
                  <a:ext cx="51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88" name="Rectangle 840"/>
                <p:cNvSpPr>
                  <a:spLocks noChangeArrowheads="1"/>
                </p:cNvSpPr>
                <p:nvPr/>
              </p:nvSpPr>
              <p:spPr bwMode="auto">
                <a:xfrm>
                  <a:off x="4738" y="1460"/>
                  <a:ext cx="38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89" name="Rectangle 841"/>
                <p:cNvSpPr>
                  <a:spLocks noChangeArrowheads="1"/>
                </p:cNvSpPr>
                <p:nvPr/>
              </p:nvSpPr>
              <p:spPr bwMode="auto">
                <a:xfrm>
                  <a:off x="4807" y="1460"/>
                  <a:ext cx="245"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90" name="Rectangle 842"/>
                <p:cNvSpPr>
                  <a:spLocks noChangeArrowheads="1"/>
                </p:cNvSpPr>
                <p:nvPr/>
              </p:nvSpPr>
              <p:spPr bwMode="auto">
                <a:xfrm>
                  <a:off x="4903" y="1460"/>
                  <a:ext cx="53"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91" name="Rectangle 843"/>
                <p:cNvSpPr>
                  <a:spLocks noChangeArrowheads="1"/>
                </p:cNvSpPr>
                <p:nvPr/>
              </p:nvSpPr>
              <p:spPr bwMode="auto">
                <a:xfrm>
                  <a:off x="4490" y="1461"/>
                  <a:ext cx="69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92" name="Rectangle 844"/>
                <p:cNvSpPr>
                  <a:spLocks noChangeArrowheads="1"/>
                </p:cNvSpPr>
                <p:nvPr/>
              </p:nvSpPr>
              <p:spPr bwMode="auto">
                <a:xfrm>
                  <a:off x="4549" y="1461"/>
                  <a:ext cx="63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93" name="Rectangle 845"/>
                <p:cNvSpPr>
                  <a:spLocks noChangeArrowheads="1"/>
                </p:cNvSpPr>
                <p:nvPr/>
              </p:nvSpPr>
              <p:spPr bwMode="auto">
                <a:xfrm>
                  <a:off x="4612" y="1461"/>
                  <a:ext cx="57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94" name="Rectangle 846"/>
                <p:cNvSpPr>
                  <a:spLocks noChangeArrowheads="1"/>
                </p:cNvSpPr>
                <p:nvPr/>
              </p:nvSpPr>
              <p:spPr bwMode="auto">
                <a:xfrm>
                  <a:off x="4672" y="1461"/>
                  <a:ext cx="51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95" name="Rectangle 847"/>
                <p:cNvSpPr>
                  <a:spLocks noChangeArrowheads="1"/>
                </p:cNvSpPr>
                <p:nvPr/>
              </p:nvSpPr>
              <p:spPr bwMode="auto">
                <a:xfrm>
                  <a:off x="4736" y="1461"/>
                  <a:ext cx="38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96" name="Rectangle 848"/>
                <p:cNvSpPr>
                  <a:spLocks noChangeArrowheads="1"/>
                </p:cNvSpPr>
                <p:nvPr/>
              </p:nvSpPr>
              <p:spPr bwMode="auto">
                <a:xfrm>
                  <a:off x="4806" y="1461"/>
                  <a:ext cx="248"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97" name="Rectangle 849"/>
                <p:cNvSpPr>
                  <a:spLocks noChangeArrowheads="1"/>
                </p:cNvSpPr>
                <p:nvPr/>
              </p:nvSpPr>
              <p:spPr bwMode="auto">
                <a:xfrm>
                  <a:off x="4899" y="1461"/>
                  <a:ext cx="61"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98" name="Rectangle 850"/>
                <p:cNvSpPr>
                  <a:spLocks noChangeArrowheads="1"/>
                </p:cNvSpPr>
                <p:nvPr/>
              </p:nvSpPr>
              <p:spPr bwMode="auto">
                <a:xfrm>
                  <a:off x="4491" y="1463"/>
                  <a:ext cx="69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099" name="Rectangle 851"/>
                <p:cNvSpPr>
                  <a:spLocks noChangeArrowheads="1"/>
                </p:cNvSpPr>
                <p:nvPr/>
              </p:nvSpPr>
              <p:spPr bwMode="auto">
                <a:xfrm>
                  <a:off x="4549" y="1463"/>
                  <a:ext cx="63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00" name="Rectangle 852"/>
                <p:cNvSpPr>
                  <a:spLocks noChangeArrowheads="1"/>
                </p:cNvSpPr>
                <p:nvPr/>
              </p:nvSpPr>
              <p:spPr bwMode="auto">
                <a:xfrm>
                  <a:off x="4610" y="1463"/>
                  <a:ext cx="57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01" name="Rectangle 853"/>
                <p:cNvSpPr>
                  <a:spLocks noChangeArrowheads="1"/>
                </p:cNvSpPr>
                <p:nvPr/>
              </p:nvSpPr>
              <p:spPr bwMode="auto">
                <a:xfrm>
                  <a:off x="4672" y="1463"/>
                  <a:ext cx="51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02" name="Rectangle 854"/>
                <p:cNvSpPr>
                  <a:spLocks noChangeArrowheads="1"/>
                </p:cNvSpPr>
                <p:nvPr/>
              </p:nvSpPr>
              <p:spPr bwMode="auto">
                <a:xfrm>
                  <a:off x="4736" y="1463"/>
                  <a:ext cx="38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03" name="Rectangle 855"/>
                <p:cNvSpPr>
                  <a:spLocks noChangeArrowheads="1"/>
                </p:cNvSpPr>
                <p:nvPr/>
              </p:nvSpPr>
              <p:spPr bwMode="auto">
                <a:xfrm>
                  <a:off x="4804" y="1463"/>
                  <a:ext cx="251"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04" name="Rectangle 856"/>
                <p:cNvSpPr>
                  <a:spLocks noChangeArrowheads="1"/>
                </p:cNvSpPr>
                <p:nvPr/>
              </p:nvSpPr>
              <p:spPr bwMode="auto">
                <a:xfrm>
                  <a:off x="4894" y="1463"/>
                  <a:ext cx="71"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05" name="Rectangle 857"/>
                <p:cNvSpPr>
                  <a:spLocks noChangeArrowheads="1"/>
                </p:cNvSpPr>
                <p:nvPr/>
              </p:nvSpPr>
              <p:spPr bwMode="auto">
                <a:xfrm>
                  <a:off x="4494" y="1464"/>
                  <a:ext cx="69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06" name="Rectangle 858"/>
                <p:cNvSpPr>
                  <a:spLocks noChangeArrowheads="1"/>
                </p:cNvSpPr>
                <p:nvPr/>
              </p:nvSpPr>
              <p:spPr bwMode="auto">
                <a:xfrm>
                  <a:off x="4549" y="1464"/>
                  <a:ext cx="63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07" name="Rectangle 859"/>
                <p:cNvSpPr>
                  <a:spLocks noChangeArrowheads="1"/>
                </p:cNvSpPr>
                <p:nvPr/>
              </p:nvSpPr>
              <p:spPr bwMode="auto">
                <a:xfrm>
                  <a:off x="4610" y="1464"/>
                  <a:ext cx="57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08" name="Rectangle 860"/>
                <p:cNvSpPr>
                  <a:spLocks noChangeArrowheads="1"/>
                </p:cNvSpPr>
                <p:nvPr/>
              </p:nvSpPr>
              <p:spPr bwMode="auto">
                <a:xfrm>
                  <a:off x="4672" y="1464"/>
                  <a:ext cx="51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09" name="Rectangle 861"/>
                <p:cNvSpPr>
                  <a:spLocks noChangeArrowheads="1"/>
                </p:cNvSpPr>
                <p:nvPr/>
              </p:nvSpPr>
              <p:spPr bwMode="auto">
                <a:xfrm>
                  <a:off x="4735" y="1464"/>
                  <a:ext cx="38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10" name="Rectangle 862"/>
                <p:cNvSpPr>
                  <a:spLocks noChangeArrowheads="1"/>
                </p:cNvSpPr>
                <p:nvPr/>
              </p:nvSpPr>
              <p:spPr bwMode="auto">
                <a:xfrm>
                  <a:off x="4803" y="1464"/>
                  <a:ext cx="254"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11" name="Rectangle 863"/>
                <p:cNvSpPr>
                  <a:spLocks noChangeArrowheads="1"/>
                </p:cNvSpPr>
                <p:nvPr/>
              </p:nvSpPr>
              <p:spPr bwMode="auto">
                <a:xfrm>
                  <a:off x="4891" y="1464"/>
                  <a:ext cx="77"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12" name="Rectangle 864"/>
                <p:cNvSpPr>
                  <a:spLocks noChangeArrowheads="1"/>
                </p:cNvSpPr>
                <p:nvPr/>
              </p:nvSpPr>
              <p:spPr bwMode="auto">
                <a:xfrm>
                  <a:off x="4496" y="1466"/>
                  <a:ext cx="69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13" name="Rectangle 865"/>
                <p:cNvSpPr>
                  <a:spLocks noChangeArrowheads="1"/>
                </p:cNvSpPr>
                <p:nvPr/>
              </p:nvSpPr>
              <p:spPr bwMode="auto">
                <a:xfrm>
                  <a:off x="4549" y="1466"/>
                  <a:ext cx="63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14" name="Rectangle 866"/>
                <p:cNvSpPr>
                  <a:spLocks noChangeArrowheads="1"/>
                </p:cNvSpPr>
                <p:nvPr/>
              </p:nvSpPr>
              <p:spPr bwMode="auto">
                <a:xfrm>
                  <a:off x="4610" y="1466"/>
                  <a:ext cx="57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15" name="Rectangle 867"/>
                <p:cNvSpPr>
                  <a:spLocks noChangeArrowheads="1"/>
                </p:cNvSpPr>
                <p:nvPr/>
              </p:nvSpPr>
              <p:spPr bwMode="auto">
                <a:xfrm>
                  <a:off x="4670" y="1466"/>
                  <a:ext cx="516"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16" name="Rectangle 868"/>
                <p:cNvSpPr>
                  <a:spLocks noChangeArrowheads="1"/>
                </p:cNvSpPr>
                <p:nvPr/>
              </p:nvSpPr>
              <p:spPr bwMode="auto">
                <a:xfrm>
                  <a:off x="4735" y="1466"/>
                  <a:ext cx="38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17" name="Rectangle 869"/>
                <p:cNvSpPr>
                  <a:spLocks noChangeArrowheads="1"/>
                </p:cNvSpPr>
                <p:nvPr/>
              </p:nvSpPr>
              <p:spPr bwMode="auto">
                <a:xfrm>
                  <a:off x="4803" y="1466"/>
                  <a:ext cx="254"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18" name="Rectangle 870"/>
                <p:cNvSpPr>
                  <a:spLocks noChangeArrowheads="1"/>
                </p:cNvSpPr>
                <p:nvPr/>
              </p:nvSpPr>
              <p:spPr bwMode="auto">
                <a:xfrm>
                  <a:off x="4888" y="1466"/>
                  <a:ext cx="83"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19" name="Rectangle 871"/>
                <p:cNvSpPr>
                  <a:spLocks noChangeArrowheads="1"/>
                </p:cNvSpPr>
                <p:nvPr/>
              </p:nvSpPr>
              <p:spPr bwMode="auto">
                <a:xfrm>
                  <a:off x="4497" y="1467"/>
                  <a:ext cx="68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20" name="Rectangle 872"/>
                <p:cNvSpPr>
                  <a:spLocks noChangeArrowheads="1"/>
                </p:cNvSpPr>
                <p:nvPr/>
              </p:nvSpPr>
              <p:spPr bwMode="auto">
                <a:xfrm>
                  <a:off x="4547" y="1467"/>
                  <a:ext cx="6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21" name="Rectangle 873"/>
                <p:cNvSpPr>
                  <a:spLocks noChangeArrowheads="1"/>
                </p:cNvSpPr>
                <p:nvPr/>
              </p:nvSpPr>
              <p:spPr bwMode="auto">
                <a:xfrm>
                  <a:off x="4610" y="1467"/>
                  <a:ext cx="57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22" name="Rectangle 874"/>
                <p:cNvSpPr>
                  <a:spLocks noChangeArrowheads="1"/>
                </p:cNvSpPr>
                <p:nvPr/>
              </p:nvSpPr>
              <p:spPr bwMode="auto">
                <a:xfrm>
                  <a:off x="4670" y="1467"/>
                  <a:ext cx="516"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23" name="Rectangle 875"/>
                <p:cNvSpPr>
                  <a:spLocks noChangeArrowheads="1"/>
                </p:cNvSpPr>
                <p:nvPr/>
              </p:nvSpPr>
              <p:spPr bwMode="auto">
                <a:xfrm>
                  <a:off x="4733" y="1467"/>
                  <a:ext cx="39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24" name="Rectangle 876"/>
                <p:cNvSpPr>
                  <a:spLocks noChangeArrowheads="1"/>
                </p:cNvSpPr>
                <p:nvPr/>
              </p:nvSpPr>
              <p:spPr bwMode="auto">
                <a:xfrm>
                  <a:off x="4801" y="1467"/>
                  <a:ext cx="257"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25" name="Rectangle 877"/>
                <p:cNvSpPr>
                  <a:spLocks noChangeArrowheads="1"/>
                </p:cNvSpPr>
                <p:nvPr/>
              </p:nvSpPr>
              <p:spPr bwMode="auto">
                <a:xfrm>
                  <a:off x="4885" y="1467"/>
                  <a:ext cx="8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26" name="Rectangle 878"/>
                <p:cNvSpPr>
                  <a:spLocks noChangeArrowheads="1"/>
                </p:cNvSpPr>
                <p:nvPr/>
              </p:nvSpPr>
              <p:spPr bwMode="auto">
                <a:xfrm>
                  <a:off x="4499" y="1469"/>
                  <a:ext cx="68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27" name="Rectangle 879"/>
                <p:cNvSpPr>
                  <a:spLocks noChangeArrowheads="1"/>
                </p:cNvSpPr>
                <p:nvPr/>
              </p:nvSpPr>
              <p:spPr bwMode="auto">
                <a:xfrm>
                  <a:off x="4547" y="1469"/>
                  <a:ext cx="63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28" name="Rectangle 880"/>
                <p:cNvSpPr>
                  <a:spLocks noChangeArrowheads="1"/>
                </p:cNvSpPr>
                <p:nvPr/>
              </p:nvSpPr>
              <p:spPr bwMode="auto">
                <a:xfrm>
                  <a:off x="4609" y="1469"/>
                  <a:ext cx="57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29" name="Rectangle 881"/>
                <p:cNvSpPr>
                  <a:spLocks noChangeArrowheads="1"/>
                </p:cNvSpPr>
                <p:nvPr/>
              </p:nvSpPr>
              <p:spPr bwMode="auto">
                <a:xfrm>
                  <a:off x="4670" y="1469"/>
                  <a:ext cx="516"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30" name="Rectangle 882"/>
                <p:cNvSpPr>
                  <a:spLocks noChangeArrowheads="1"/>
                </p:cNvSpPr>
                <p:nvPr/>
              </p:nvSpPr>
              <p:spPr bwMode="auto">
                <a:xfrm>
                  <a:off x="4733" y="1469"/>
                  <a:ext cx="39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31" name="Rectangle 883"/>
                <p:cNvSpPr>
                  <a:spLocks noChangeArrowheads="1"/>
                </p:cNvSpPr>
                <p:nvPr/>
              </p:nvSpPr>
              <p:spPr bwMode="auto">
                <a:xfrm>
                  <a:off x="4801" y="1469"/>
                  <a:ext cx="257"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32" name="Rectangle 884"/>
                <p:cNvSpPr>
                  <a:spLocks noChangeArrowheads="1"/>
                </p:cNvSpPr>
                <p:nvPr/>
              </p:nvSpPr>
              <p:spPr bwMode="auto">
                <a:xfrm>
                  <a:off x="4882" y="1469"/>
                  <a:ext cx="95"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33" name="Rectangle 885"/>
                <p:cNvSpPr>
                  <a:spLocks noChangeArrowheads="1"/>
                </p:cNvSpPr>
                <p:nvPr/>
              </p:nvSpPr>
              <p:spPr bwMode="auto">
                <a:xfrm>
                  <a:off x="4502" y="1470"/>
                  <a:ext cx="68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34" name="Rectangle 886"/>
                <p:cNvSpPr>
                  <a:spLocks noChangeArrowheads="1"/>
                </p:cNvSpPr>
                <p:nvPr/>
              </p:nvSpPr>
              <p:spPr bwMode="auto">
                <a:xfrm>
                  <a:off x="4547" y="1470"/>
                  <a:ext cx="6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35" name="Rectangle 887"/>
                <p:cNvSpPr>
                  <a:spLocks noChangeArrowheads="1"/>
                </p:cNvSpPr>
                <p:nvPr/>
              </p:nvSpPr>
              <p:spPr bwMode="auto">
                <a:xfrm>
                  <a:off x="4609" y="1470"/>
                  <a:ext cx="57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36" name="Rectangle 888"/>
                <p:cNvSpPr>
                  <a:spLocks noChangeArrowheads="1"/>
                </p:cNvSpPr>
                <p:nvPr/>
              </p:nvSpPr>
              <p:spPr bwMode="auto">
                <a:xfrm>
                  <a:off x="4669" y="1470"/>
                  <a:ext cx="51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37" name="Rectangle 889"/>
                <p:cNvSpPr>
                  <a:spLocks noChangeArrowheads="1"/>
                </p:cNvSpPr>
                <p:nvPr/>
              </p:nvSpPr>
              <p:spPr bwMode="auto">
                <a:xfrm>
                  <a:off x="4733" y="1470"/>
                  <a:ext cx="39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38" name="Rectangle 890"/>
                <p:cNvSpPr>
                  <a:spLocks noChangeArrowheads="1"/>
                </p:cNvSpPr>
                <p:nvPr/>
              </p:nvSpPr>
              <p:spPr bwMode="auto">
                <a:xfrm>
                  <a:off x="4800" y="1470"/>
                  <a:ext cx="260"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39" name="Rectangle 891"/>
                <p:cNvSpPr>
                  <a:spLocks noChangeArrowheads="1"/>
                </p:cNvSpPr>
                <p:nvPr/>
              </p:nvSpPr>
              <p:spPr bwMode="auto">
                <a:xfrm>
                  <a:off x="4881" y="1470"/>
                  <a:ext cx="98"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40" name="Rectangle 892"/>
                <p:cNvSpPr>
                  <a:spLocks noChangeArrowheads="1"/>
                </p:cNvSpPr>
                <p:nvPr/>
              </p:nvSpPr>
              <p:spPr bwMode="auto">
                <a:xfrm>
                  <a:off x="4503" y="1472"/>
                  <a:ext cx="68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41" name="Rectangle 893"/>
                <p:cNvSpPr>
                  <a:spLocks noChangeArrowheads="1"/>
                </p:cNvSpPr>
                <p:nvPr/>
              </p:nvSpPr>
              <p:spPr bwMode="auto">
                <a:xfrm>
                  <a:off x="4547" y="1472"/>
                  <a:ext cx="63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42" name="Rectangle 894"/>
                <p:cNvSpPr>
                  <a:spLocks noChangeArrowheads="1"/>
                </p:cNvSpPr>
                <p:nvPr/>
              </p:nvSpPr>
              <p:spPr bwMode="auto">
                <a:xfrm>
                  <a:off x="4609" y="1472"/>
                  <a:ext cx="57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43" name="Rectangle 895"/>
                <p:cNvSpPr>
                  <a:spLocks noChangeArrowheads="1"/>
                </p:cNvSpPr>
                <p:nvPr/>
              </p:nvSpPr>
              <p:spPr bwMode="auto">
                <a:xfrm>
                  <a:off x="4669" y="1472"/>
                  <a:ext cx="51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44" name="Rectangle 896"/>
                <p:cNvSpPr>
                  <a:spLocks noChangeArrowheads="1"/>
                </p:cNvSpPr>
                <p:nvPr/>
              </p:nvSpPr>
              <p:spPr bwMode="auto">
                <a:xfrm>
                  <a:off x="4732" y="1472"/>
                  <a:ext cx="39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45" name="Rectangle 897"/>
                <p:cNvSpPr>
                  <a:spLocks noChangeArrowheads="1"/>
                </p:cNvSpPr>
                <p:nvPr/>
              </p:nvSpPr>
              <p:spPr bwMode="auto">
                <a:xfrm>
                  <a:off x="4798" y="1472"/>
                  <a:ext cx="26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46" name="Rectangle 898"/>
                <p:cNvSpPr>
                  <a:spLocks noChangeArrowheads="1"/>
                </p:cNvSpPr>
                <p:nvPr/>
              </p:nvSpPr>
              <p:spPr bwMode="auto">
                <a:xfrm>
                  <a:off x="4878" y="1472"/>
                  <a:ext cx="104"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47" name="Rectangle 899"/>
                <p:cNvSpPr>
                  <a:spLocks noChangeArrowheads="1"/>
                </p:cNvSpPr>
                <p:nvPr/>
              </p:nvSpPr>
              <p:spPr bwMode="auto">
                <a:xfrm>
                  <a:off x="4505" y="1474"/>
                  <a:ext cx="69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48" name="Rectangle 900"/>
                <p:cNvSpPr>
                  <a:spLocks noChangeArrowheads="1"/>
                </p:cNvSpPr>
                <p:nvPr/>
              </p:nvSpPr>
              <p:spPr bwMode="auto">
                <a:xfrm>
                  <a:off x="4547" y="1474"/>
                  <a:ext cx="65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49" name="Rectangle 901"/>
                <p:cNvSpPr>
                  <a:spLocks noChangeArrowheads="1"/>
                </p:cNvSpPr>
                <p:nvPr/>
              </p:nvSpPr>
              <p:spPr bwMode="auto">
                <a:xfrm>
                  <a:off x="4609" y="1474"/>
                  <a:ext cx="58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50" name="Rectangle 902"/>
                <p:cNvSpPr>
                  <a:spLocks noChangeArrowheads="1"/>
                </p:cNvSpPr>
                <p:nvPr/>
              </p:nvSpPr>
              <p:spPr bwMode="auto">
                <a:xfrm>
                  <a:off x="4669" y="1474"/>
                  <a:ext cx="522"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51" name="Rectangle 903"/>
                <p:cNvSpPr>
                  <a:spLocks noChangeArrowheads="1"/>
                </p:cNvSpPr>
                <p:nvPr/>
              </p:nvSpPr>
              <p:spPr bwMode="auto">
                <a:xfrm>
                  <a:off x="4732" y="1474"/>
                  <a:ext cx="39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52" name="Rectangle 904"/>
                <p:cNvSpPr>
                  <a:spLocks noChangeArrowheads="1"/>
                </p:cNvSpPr>
                <p:nvPr/>
              </p:nvSpPr>
              <p:spPr bwMode="auto">
                <a:xfrm>
                  <a:off x="4798" y="1474"/>
                  <a:ext cx="263"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53" name="Rectangle 905"/>
                <p:cNvSpPr>
                  <a:spLocks noChangeArrowheads="1"/>
                </p:cNvSpPr>
                <p:nvPr/>
              </p:nvSpPr>
              <p:spPr bwMode="auto">
                <a:xfrm>
                  <a:off x="4876" y="1474"/>
                  <a:ext cx="107"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54" name="Rectangle 906"/>
                <p:cNvSpPr>
                  <a:spLocks noChangeArrowheads="1"/>
                </p:cNvSpPr>
                <p:nvPr/>
              </p:nvSpPr>
              <p:spPr bwMode="auto">
                <a:xfrm>
                  <a:off x="4506" y="1475"/>
                  <a:ext cx="70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55" name="Rectangle 907"/>
                <p:cNvSpPr>
                  <a:spLocks noChangeArrowheads="1"/>
                </p:cNvSpPr>
                <p:nvPr/>
              </p:nvSpPr>
              <p:spPr bwMode="auto">
                <a:xfrm>
                  <a:off x="4546" y="1475"/>
                  <a:ext cx="66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56" name="Rectangle 908"/>
                <p:cNvSpPr>
                  <a:spLocks noChangeArrowheads="1"/>
                </p:cNvSpPr>
                <p:nvPr/>
              </p:nvSpPr>
              <p:spPr bwMode="auto">
                <a:xfrm>
                  <a:off x="4607" y="1475"/>
                  <a:ext cx="60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57" name="Rectangle 909"/>
                <p:cNvSpPr>
                  <a:spLocks noChangeArrowheads="1"/>
                </p:cNvSpPr>
                <p:nvPr/>
              </p:nvSpPr>
              <p:spPr bwMode="auto">
                <a:xfrm>
                  <a:off x="4669" y="1475"/>
                  <a:ext cx="522"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58" name="Rectangle 910"/>
                <p:cNvSpPr>
                  <a:spLocks noChangeArrowheads="1"/>
                </p:cNvSpPr>
                <p:nvPr/>
              </p:nvSpPr>
              <p:spPr bwMode="auto">
                <a:xfrm>
                  <a:off x="4730" y="1475"/>
                  <a:ext cx="39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59" name="Rectangle 911"/>
                <p:cNvSpPr>
                  <a:spLocks noChangeArrowheads="1"/>
                </p:cNvSpPr>
                <p:nvPr/>
              </p:nvSpPr>
              <p:spPr bwMode="auto">
                <a:xfrm>
                  <a:off x="4797" y="1475"/>
                  <a:ext cx="26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60" name="Rectangle 912"/>
                <p:cNvSpPr>
                  <a:spLocks noChangeArrowheads="1"/>
                </p:cNvSpPr>
                <p:nvPr/>
              </p:nvSpPr>
              <p:spPr bwMode="auto">
                <a:xfrm>
                  <a:off x="4873" y="1475"/>
                  <a:ext cx="113"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61" name="Rectangle 913"/>
                <p:cNvSpPr>
                  <a:spLocks noChangeArrowheads="1"/>
                </p:cNvSpPr>
                <p:nvPr/>
              </p:nvSpPr>
              <p:spPr bwMode="auto">
                <a:xfrm>
                  <a:off x="4509" y="1477"/>
                  <a:ext cx="71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62" name="Rectangle 914"/>
                <p:cNvSpPr>
                  <a:spLocks noChangeArrowheads="1"/>
                </p:cNvSpPr>
                <p:nvPr/>
              </p:nvSpPr>
              <p:spPr bwMode="auto">
                <a:xfrm>
                  <a:off x="4546" y="1477"/>
                  <a:ext cx="68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63" name="Rectangle 915"/>
                <p:cNvSpPr>
                  <a:spLocks noChangeArrowheads="1"/>
                </p:cNvSpPr>
                <p:nvPr/>
              </p:nvSpPr>
              <p:spPr bwMode="auto">
                <a:xfrm>
                  <a:off x="4607" y="1477"/>
                  <a:ext cx="62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64" name="Rectangle 916"/>
                <p:cNvSpPr>
                  <a:spLocks noChangeArrowheads="1"/>
                </p:cNvSpPr>
                <p:nvPr/>
              </p:nvSpPr>
              <p:spPr bwMode="auto">
                <a:xfrm>
                  <a:off x="4667" y="1477"/>
                  <a:ext cx="52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65" name="Rectangle 917"/>
                <p:cNvSpPr>
                  <a:spLocks noChangeArrowheads="1"/>
                </p:cNvSpPr>
                <p:nvPr/>
              </p:nvSpPr>
              <p:spPr bwMode="auto">
                <a:xfrm>
                  <a:off x="4730" y="1477"/>
                  <a:ext cx="39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66" name="Rectangle 918"/>
                <p:cNvSpPr>
                  <a:spLocks noChangeArrowheads="1"/>
                </p:cNvSpPr>
                <p:nvPr/>
              </p:nvSpPr>
              <p:spPr bwMode="auto">
                <a:xfrm>
                  <a:off x="4797" y="1477"/>
                  <a:ext cx="266"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67" name="Rectangle 919"/>
                <p:cNvSpPr>
                  <a:spLocks noChangeArrowheads="1"/>
                </p:cNvSpPr>
                <p:nvPr/>
              </p:nvSpPr>
              <p:spPr bwMode="auto">
                <a:xfrm>
                  <a:off x="4872" y="1477"/>
                  <a:ext cx="116"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68" name="Rectangle 920"/>
                <p:cNvSpPr>
                  <a:spLocks noChangeArrowheads="1"/>
                </p:cNvSpPr>
                <p:nvPr/>
              </p:nvSpPr>
              <p:spPr bwMode="auto">
                <a:xfrm>
                  <a:off x="4511" y="1478"/>
                  <a:ext cx="72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69" name="Rectangle 921"/>
                <p:cNvSpPr>
                  <a:spLocks noChangeArrowheads="1"/>
                </p:cNvSpPr>
                <p:nvPr/>
              </p:nvSpPr>
              <p:spPr bwMode="auto">
                <a:xfrm>
                  <a:off x="4546" y="1478"/>
                  <a:ext cx="69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70" name="Rectangle 922"/>
                <p:cNvSpPr>
                  <a:spLocks noChangeArrowheads="1"/>
                </p:cNvSpPr>
                <p:nvPr/>
              </p:nvSpPr>
              <p:spPr bwMode="auto">
                <a:xfrm>
                  <a:off x="4607" y="1478"/>
                  <a:ext cx="63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71" name="Rectangle 923"/>
                <p:cNvSpPr>
                  <a:spLocks noChangeArrowheads="1"/>
                </p:cNvSpPr>
                <p:nvPr/>
              </p:nvSpPr>
              <p:spPr bwMode="auto">
                <a:xfrm>
                  <a:off x="4667" y="1478"/>
                  <a:ext cx="52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72" name="Rectangle 924"/>
                <p:cNvSpPr>
                  <a:spLocks noChangeArrowheads="1"/>
                </p:cNvSpPr>
                <p:nvPr/>
              </p:nvSpPr>
              <p:spPr bwMode="auto">
                <a:xfrm>
                  <a:off x="4730" y="1478"/>
                  <a:ext cx="39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73" name="Rectangle 925"/>
                <p:cNvSpPr>
                  <a:spLocks noChangeArrowheads="1"/>
                </p:cNvSpPr>
                <p:nvPr/>
              </p:nvSpPr>
              <p:spPr bwMode="auto">
                <a:xfrm>
                  <a:off x="4795" y="1478"/>
                  <a:ext cx="26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74" name="Rectangle 926"/>
                <p:cNvSpPr>
                  <a:spLocks noChangeArrowheads="1"/>
                </p:cNvSpPr>
                <p:nvPr/>
              </p:nvSpPr>
              <p:spPr bwMode="auto">
                <a:xfrm>
                  <a:off x="4870" y="1478"/>
                  <a:ext cx="11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75" name="Rectangle 927"/>
                <p:cNvSpPr>
                  <a:spLocks noChangeArrowheads="1"/>
                </p:cNvSpPr>
                <p:nvPr/>
              </p:nvSpPr>
              <p:spPr bwMode="auto">
                <a:xfrm>
                  <a:off x="4512" y="1480"/>
                  <a:ext cx="74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76" name="Rectangle 928"/>
                <p:cNvSpPr>
                  <a:spLocks noChangeArrowheads="1"/>
                </p:cNvSpPr>
                <p:nvPr/>
              </p:nvSpPr>
              <p:spPr bwMode="auto">
                <a:xfrm>
                  <a:off x="4546" y="1480"/>
                  <a:ext cx="70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77" name="Rectangle 929"/>
                <p:cNvSpPr>
                  <a:spLocks noChangeArrowheads="1"/>
                </p:cNvSpPr>
                <p:nvPr/>
              </p:nvSpPr>
              <p:spPr bwMode="auto">
                <a:xfrm>
                  <a:off x="4607" y="1480"/>
                  <a:ext cx="64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78" name="Rectangle 930"/>
                <p:cNvSpPr>
                  <a:spLocks noChangeArrowheads="1"/>
                </p:cNvSpPr>
                <p:nvPr/>
              </p:nvSpPr>
              <p:spPr bwMode="auto">
                <a:xfrm>
                  <a:off x="4667" y="1480"/>
                  <a:ext cx="52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79" name="Rectangle 931"/>
                <p:cNvSpPr>
                  <a:spLocks noChangeArrowheads="1"/>
                </p:cNvSpPr>
                <p:nvPr/>
              </p:nvSpPr>
              <p:spPr bwMode="auto">
                <a:xfrm>
                  <a:off x="4729" y="1480"/>
                  <a:ext cx="40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80" name="Rectangle 932"/>
                <p:cNvSpPr>
                  <a:spLocks noChangeArrowheads="1"/>
                </p:cNvSpPr>
                <p:nvPr/>
              </p:nvSpPr>
              <p:spPr bwMode="auto">
                <a:xfrm>
                  <a:off x="4795" y="1480"/>
                  <a:ext cx="26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81" name="Rectangle 933"/>
                <p:cNvSpPr>
                  <a:spLocks noChangeArrowheads="1"/>
                </p:cNvSpPr>
                <p:nvPr/>
              </p:nvSpPr>
              <p:spPr bwMode="auto">
                <a:xfrm>
                  <a:off x="4869" y="1480"/>
                  <a:ext cx="122"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82" name="Rectangle 934"/>
                <p:cNvSpPr>
                  <a:spLocks noChangeArrowheads="1"/>
                </p:cNvSpPr>
                <p:nvPr/>
              </p:nvSpPr>
              <p:spPr bwMode="auto">
                <a:xfrm>
                  <a:off x="4514" y="1481"/>
                  <a:ext cx="75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83" name="Rectangle 935"/>
                <p:cNvSpPr>
                  <a:spLocks noChangeArrowheads="1"/>
                </p:cNvSpPr>
                <p:nvPr/>
              </p:nvSpPr>
              <p:spPr bwMode="auto">
                <a:xfrm>
                  <a:off x="4546" y="1481"/>
                  <a:ext cx="72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84" name="Rectangle 936"/>
                <p:cNvSpPr>
                  <a:spLocks noChangeArrowheads="1"/>
                </p:cNvSpPr>
                <p:nvPr/>
              </p:nvSpPr>
              <p:spPr bwMode="auto">
                <a:xfrm>
                  <a:off x="4606" y="1481"/>
                  <a:ext cx="64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85" name="Rectangle 937"/>
                <p:cNvSpPr>
                  <a:spLocks noChangeArrowheads="1"/>
                </p:cNvSpPr>
                <p:nvPr/>
              </p:nvSpPr>
              <p:spPr bwMode="auto">
                <a:xfrm>
                  <a:off x="4666" y="1481"/>
                  <a:ext cx="528"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86" name="Rectangle 938"/>
                <p:cNvSpPr>
                  <a:spLocks noChangeArrowheads="1"/>
                </p:cNvSpPr>
                <p:nvPr/>
              </p:nvSpPr>
              <p:spPr bwMode="auto">
                <a:xfrm>
                  <a:off x="4729" y="1481"/>
                  <a:ext cx="40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87" name="Rectangle 939"/>
                <p:cNvSpPr>
                  <a:spLocks noChangeArrowheads="1"/>
                </p:cNvSpPr>
                <p:nvPr/>
              </p:nvSpPr>
              <p:spPr bwMode="auto">
                <a:xfrm>
                  <a:off x="4794" y="1481"/>
                  <a:ext cx="27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88" name="Rectangle 940"/>
                <p:cNvSpPr>
                  <a:spLocks noChangeArrowheads="1"/>
                </p:cNvSpPr>
                <p:nvPr/>
              </p:nvSpPr>
              <p:spPr bwMode="auto">
                <a:xfrm>
                  <a:off x="4867" y="1481"/>
                  <a:ext cx="125"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89" name="Rectangle 941"/>
                <p:cNvSpPr>
                  <a:spLocks noChangeArrowheads="1"/>
                </p:cNvSpPr>
                <p:nvPr/>
              </p:nvSpPr>
              <p:spPr bwMode="auto">
                <a:xfrm>
                  <a:off x="4517" y="1483"/>
                  <a:ext cx="76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90" name="Rectangle 942"/>
                <p:cNvSpPr>
                  <a:spLocks noChangeArrowheads="1"/>
                </p:cNvSpPr>
                <p:nvPr/>
              </p:nvSpPr>
              <p:spPr bwMode="auto">
                <a:xfrm>
                  <a:off x="4546" y="1483"/>
                  <a:ext cx="7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91" name="Rectangle 943"/>
                <p:cNvSpPr>
                  <a:spLocks noChangeArrowheads="1"/>
                </p:cNvSpPr>
                <p:nvPr/>
              </p:nvSpPr>
              <p:spPr bwMode="auto">
                <a:xfrm>
                  <a:off x="4606" y="1483"/>
                  <a:ext cx="64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92" name="Rectangle 944"/>
                <p:cNvSpPr>
                  <a:spLocks noChangeArrowheads="1"/>
                </p:cNvSpPr>
                <p:nvPr/>
              </p:nvSpPr>
              <p:spPr bwMode="auto">
                <a:xfrm>
                  <a:off x="4666" y="1483"/>
                  <a:ext cx="528"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93" name="Rectangle 945"/>
                <p:cNvSpPr>
                  <a:spLocks noChangeArrowheads="1"/>
                </p:cNvSpPr>
                <p:nvPr/>
              </p:nvSpPr>
              <p:spPr bwMode="auto">
                <a:xfrm>
                  <a:off x="4729" y="1483"/>
                  <a:ext cx="40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94" name="Rectangle 946"/>
                <p:cNvSpPr>
                  <a:spLocks noChangeArrowheads="1"/>
                </p:cNvSpPr>
                <p:nvPr/>
              </p:nvSpPr>
              <p:spPr bwMode="auto">
                <a:xfrm>
                  <a:off x="4794" y="1483"/>
                  <a:ext cx="27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95" name="Rectangle 947"/>
                <p:cNvSpPr>
                  <a:spLocks noChangeArrowheads="1"/>
                </p:cNvSpPr>
                <p:nvPr/>
              </p:nvSpPr>
              <p:spPr bwMode="auto">
                <a:xfrm>
                  <a:off x="4866" y="1483"/>
                  <a:ext cx="128"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96" name="Rectangle 948"/>
                <p:cNvSpPr>
                  <a:spLocks noChangeArrowheads="1"/>
                </p:cNvSpPr>
                <p:nvPr/>
              </p:nvSpPr>
              <p:spPr bwMode="auto">
                <a:xfrm>
                  <a:off x="4518" y="1485"/>
                  <a:ext cx="78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97" name="Rectangle 949"/>
                <p:cNvSpPr>
                  <a:spLocks noChangeArrowheads="1"/>
                </p:cNvSpPr>
                <p:nvPr/>
              </p:nvSpPr>
              <p:spPr bwMode="auto">
                <a:xfrm>
                  <a:off x="4544" y="1485"/>
                  <a:ext cx="75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98" name="Rectangle 950"/>
                <p:cNvSpPr>
                  <a:spLocks noChangeArrowheads="1"/>
                </p:cNvSpPr>
                <p:nvPr/>
              </p:nvSpPr>
              <p:spPr bwMode="auto">
                <a:xfrm>
                  <a:off x="4606" y="1485"/>
                  <a:ext cx="64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199" name="Rectangle 951"/>
                <p:cNvSpPr>
                  <a:spLocks noChangeArrowheads="1"/>
                </p:cNvSpPr>
                <p:nvPr/>
              </p:nvSpPr>
              <p:spPr bwMode="auto">
                <a:xfrm>
                  <a:off x="4666" y="1485"/>
                  <a:ext cx="528"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00" name="Rectangle 952"/>
                <p:cNvSpPr>
                  <a:spLocks noChangeArrowheads="1"/>
                </p:cNvSpPr>
                <p:nvPr/>
              </p:nvSpPr>
              <p:spPr bwMode="auto">
                <a:xfrm>
                  <a:off x="4727" y="1485"/>
                  <a:ext cx="40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01" name="Rectangle 953"/>
                <p:cNvSpPr>
                  <a:spLocks noChangeArrowheads="1"/>
                </p:cNvSpPr>
                <p:nvPr/>
              </p:nvSpPr>
              <p:spPr bwMode="auto">
                <a:xfrm>
                  <a:off x="4792" y="1485"/>
                  <a:ext cx="275"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02" name="Rectangle 954"/>
                <p:cNvSpPr>
                  <a:spLocks noChangeArrowheads="1"/>
                </p:cNvSpPr>
                <p:nvPr/>
              </p:nvSpPr>
              <p:spPr bwMode="auto">
                <a:xfrm>
                  <a:off x="4864" y="1485"/>
                  <a:ext cx="131"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03" name="Rectangle 955"/>
                <p:cNvSpPr>
                  <a:spLocks noChangeArrowheads="1"/>
                </p:cNvSpPr>
                <p:nvPr/>
              </p:nvSpPr>
              <p:spPr bwMode="auto">
                <a:xfrm>
                  <a:off x="4520" y="1486"/>
                  <a:ext cx="79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04" name="Rectangle 956"/>
                <p:cNvSpPr>
                  <a:spLocks noChangeArrowheads="1"/>
                </p:cNvSpPr>
                <p:nvPr/>
              </p:nvSpPr>
              <p:spPr bwMode="auto">
                <a:xfrm>
                  <a:off x="4544" y="1486"/>
                  <a:ext cx="77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05" name="Rectangle 957"/>
                <p:cNvSpPr>
                  <a:spLocks noChangeArrowheads="1"/>
                </p:cNvSpPr>
                <p:nvPr/>
              </p:nvSpPr>
              <p:spPr bwMode="auto">
                <a:xfrm>
                  <a:off x="4606" y="1486"/>
                  <a:ext cx="64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06" name="Rectangle 958"/>
                <p:cNvSpPr>
                  <a:spLocks noChangeArrowheads="1"/>
                </p:cNvSpPr>
                <p:nvPr/>
              </p:nvSpPr>
              <p:spPr bwMode="auto">
                <a:xfrm>
                  <a:off x="4666" y="1486"/>
                  <a:ext cx="528"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07" name="Rectangle 959"/>
                <p:cNvSpPr>
                  <a:spLocks noChangeArrowheads="1"/>
                </p:cNvSpPr>
                <p:nvPr/>
              </p:nvSpPr>
              <p:spPr bwMode="auto">
                <a:xfrm>
                  <a:off x="4727" y="1486"/>
                  <a:ext cx="40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08" name="Rectangle 960"/>
                <p:cNvSpPr>
                  <a:spLocks noChangeArrowheads="1"/>
                </p:cNvSpPr>
                <p:nvPr/>
              </p:nvSpPr>
              <p:spPr bwMode="auto">
                <a:xfrm>
                  <a:off x="4792" y="1486"/>
                  <a:ext cx="275"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09" name="Rectangle 961"/>
                <p:cNvSpPr>
                  <a:spLocks noChangeArrowheads="1"/>
                </p:cNvSpPr>
                <p:nvPr/>
              </p:nvSpPr>
              <p:spPr bwMode="auto">
                <a:xfrm>
                  <a:off x="4863" y="1486"/>
                  <a:ext cx="134"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10" name="Rectangle 962"/>
                <p:cNvSpPr>
                  <a:spLocks noChangeArrowheads="1"/>
                </p:cNvSpPr>
                <p:nvPr/>
              </p:nvSpPr>
              <p:spPr bwMode="auto">
                <a:xfrm>
                  <a:off x="4521" y="1488"/>
                  <a:ext cx="80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11" name="Rectangle 963"/>
                <p:cNvSpPr>
                  <a:spLocks noChangeArrowheads="1"/>
                </p:cNvSpPr>
                <p:nvPr/>
              </p:nvSpPr>
              <p:spPr bwMode="auto">
                <a:xfrm>
                  <a:off x="4544" y="1488"/>
                  <a:ext cx="77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12" name="Rectangle 964"/>
                <p:cNvSpPr>
                  <a:spLocks noChangeArrowheads="1"/>
                </p:cNvSpPr>
                <p:nvPr/>
              </p:nvSpPr>
              <p:spPr bwMode="auto">
                <a:xfrm>
                  <a:off x="4606" y="1488"/>
                  <a:ext cx="64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13" name="Rectangle 965"/>
                <p:cNvSpPr>
                  <a:spLocks noChangeArrowheads="1"/>
                </p:cNvSpPr>
                <p:nvPr/>
              </p:nvSpPr>
              <p:spPr bwMode="auto">
                <a:xfrm>
                  <a:off x="4666" y="1488"/>
                  <a:ext cx="528"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14" name="Rectangle 966"/>
                <p:cNvSpPr>
                  <a:spLocks noChangeArrowheads="1"/>
                </p:cNvSpPr>
                <p:nvPr/>
              </p:nvSpPr>
              <p:spPr bwMode="auto">
                <a:xfrm>
                  <a:off x="4727" y="1488"/>
                  <a:ext cx="40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15" name="Rectangle 967"/>
                <p:cNvSpPr>
                  <a:spLocks noChangeArrowheads="1"/>
                </p:cNvSpPr>
                <p:nvPr/>
              </p:nvSpPr>
              <p:spPr bwMode="auto">
                <a:xfrm>
                  <a:off x="4791" y="1488"/>
                  <a:ext cx="278"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16" name="Rectangle 968"/>
                <p:cNvSpPr>
                  <a:spLocks noChangeArrowheads="1"/>
                </p:cNvSpPr>
                <p:nvPr/>
              </p:nvSpPr>
              <p:spPr bwMode="auto">
                <a:xfrm>
                  <a:off x="4861" y="1488"/>
                  <a:ext cx="137"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17" name="Rectangle 969"/>
                <p:cNvSpPr>
                  <a:spLocks noChangeArrowheads="1"/>
                </p:cNvSpPr>
                <p:nvPr/>
              </p:nvSpPr>
              <p:spPr bwMode="auto">
                <a:xfrm>
                  <a:off x="4524" y="1489"/>
                  <a:ext cx="82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18" name="Rectangle 970"/>
                <p:cNvSpPr>
                  <a:spLocks noChangeArrowheads="1"/>
                </p:cNvSpPr>
                <p:nvPr/>
              </p:nvSpPr>
              <p:spPr bwMode="auto">
                <a:xfrm>
                  <a:off x="4544" y="1489"/>
                  <a:ext cx="77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19" name="Rectangle 971"/>
                <p:cNvSpPr>
                  <a:spLocks noChangeArrowheads="1"/>
                </p:cNvSpPr>
                <p:nvPr/>
              </p:nvSpPr>
              <p:spPr bwMode="auto">
                <a:xfrm>
                  <a:off x="4606" y="1489"/>
                  <a:ext cx="64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20" name="Rectangle 972"/>
                <p:cNvSpPr>
                  <a:spLocks noChangeArrowheads="1"/>
                </p:cNvSpPr>
                <p:nvPr/>
              </p:nvSpPr>
              <p:spPr bwMode="auto">
                <a:xfrm>
                  <a:off x="4664" y="1489"/>
                  <a:ext cx="53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21" name="Rectangle 973"/>
                <p:cNvSpPr>
                  <a:spLocks noChangeArrowheads="1"/>
                </p:cNvSpPr>
                <p:nvPr/>
              </p:nvSpPr>
              <p:spPr bwMode="auto">
                <a:xfrm>
                  <a:off x="4727" y="1489"/>
                  <a:ext cx="40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22" name="Rectangle 974"/>
                <p:cNvSpPr>
                  <a:spLocks noChangeArrowheads="1"/>
                </p:cNvSpPr>
                <p:nvPr/>
              </p:nvSpPr>
              <p:spPr bwMode="auto">
                <a:xfrm>
                  <a:off x="4791" y="1489"/>
                  <a:ext cx="278"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23" name="Rectangle 975"/>
                <p:cNvSpPr>
                  <a:spLocks noChangeArrowheads="1"/>
                </p:cNvSpPr>
                <p:nvPr/>
              </p:nvSpPr>
              <p:spPr bwMode="auto">
                <a:xfrm>
                  <a:off x="4860" y="1489"/>
                  <a:ext cx="140"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24" name="Rectangle 976"/>
                <p:cNvSpPr>
                  <a:spLocks noChangeArrowheads="1"/>
                </p:cNvSpPr>
                <p:nvPr/>
              </p:nvSpPr>
              <p:spPr bwMode="auto">
                <a:xfrm>
                  <a:off x="4526" y="1491"/>
                  <a:ext cx="83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25" name="Rectangle 977"/>
                <p:cNvSpPr>
                  <a:spLocks noChangeArrowheads="1"/>
                </p:cNvSpPr>
                <p:nvPr/>
              </p:nvSpPr>
              <p:spPr bwMode="auto">
                <a:xfrm>
                  <a:off x="4544" y="1491"/>
                  <a:ext cx="77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26" name="Rectangle 978"/>
                <p:cNvSpPr>
                  <a:spLocks noChangeArrowheads="1"/>
                </p:cNvSpPr>
                <p:nvPr/>
              </p:nvSpPr>
              <p:spPr bwMode="auto">
                <a:xfrm>
                  <a:off x="4604" y="1491"/>
                  <a:ext cx="65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27" name="Rectangle 979"/>
                <p:cNvSpPr>
                  <a:spLocks noChangeArrowheads="1"/>
                </p:cNvSpPr>
                <p:nvPr/>
              </p:nvSpPr>
              <p:spPr bwMode="auto">
                <a:xfrm>
                  <a:off x="4664" y="1491"/>
                  <a:ext cx="53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28" name="Rectangle 980"/>
                <p:cNvSpPr>
                  <a:spLocks noChangeArrowheads="1"/>
                </p:cNvSpPr>
                <p:nvPr/>
              </p:nvSpPr>
              <p:spPr bwMode="auto">
                <a:xfrm>
                  <a:off x="4726" y="1491"/>
                  <a:ext cx="40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29" name="Rectangle 981"/>
                <p:cNvSpPr>
                  <a:spLocks noChangeArrowheads="1"/>
                </p:cNvSpPr>
                <p:nvPr/>
              </p:nvSpPr>
              <p:spPr bwMode="auto">
                <a:xfrm>
                  <a:off x="4791" y="1491"/>
                  <a:ext cx="278"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30" name="Rectangle 982"/>
                <p:cNvSpPr>
                  <a:spLocks noChangeArrowheads="1"/>
                </p:cNvSpPr>
                <p:nvPr/>
              </p:nvSpPr>
              <p:spPr bwMode="auto">
                <a:xfrm>
                  <a:off x="4860" y="1491"/>
                  <a:ext cx="140"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31" name="Rectangle 983"/>
                <p:cNvSpPr>
                  <a:spLocks noChangeArrowheads="1"/>
                </p:cNvSpPr>
                <p:nvPr/>
              </p:nvSpPr>
              <p:spPr bwMode="auto">
                <a:xfrm>
                  <a:off x="4527" y="1492"/>
                  <a:ext cx="84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32" name="Rectangle 984"/>
                <p:cNvSpPr>
                  <a:spLocks noChangeArrowheads="1"/>
                </p:cNvSpPr>
                <p:nvPr/>
              </p:nvSpPr>
              <p:spPr bwMode="auto">
                <a:xfrm>
                  <a:off x="4544" y="1492"/>
                  <a:ext cx="77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33" name="Rectangle 985"/>
                <p:cNvSpPr>
                  <a:spLocks noChangeArrowheads="1"/>
                </p:cNvSpPr>
                <p:nvPr/>
              </p:nvSpPr>
              <p:spPr bwMode="auto">
                <a:xfrm>
                  <a:off x="4604" y="1492"/>
                  <a:ext cx="65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34" name="Rectangle 986"/>
                <p:cNvSpPr>
                  <a:spLocks noChangeArrowheads="1"/>
                </p:cNvSpPr>
                <p:nvPr/>
              </p:nvSpPr>
              <p:spPr bwMode="auto">
                <a:xfrm>
                  <a:off x="4664" y="1492"/>
                  <a:ext cx="53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35" name="Rectangle 987"/>
                <p:cNvSpPr>
                  <a:spLocks noChangeArrowheads="1"/>
                </p:cNvSpPr>
                <p:nvPr/>
              </p:nvSpPr>
              <p:spPr bwMode="auto">
                <a:xfrm>
                  <a:off x="4726" y="1492"/>
                  <a:ext cx="40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36" name="Rectangle 988"/>
                <p:cNvSpPr>
                  <a:spLocks noChangeArrowheads="1"/>
                </p:cNvSpPr>
                <p:nvPr/>
              </p:nvSpPr>
              <p:spPr bwMode="auto">
                <a:xfrm>
                  <a:off x="4789" y="1492"/>
                  <a:ext cx="281"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37" name="Rectangle 989"/>
                <p:cNvSpPr>
                  <a:spLocks noChangeArrowheads="1"/>
                </p:cNvSpPr>
                <p:nvPr/>
              </p:nvSpPr>
              <p:spPr bwMode="auto">
                <a:xfrm>
                  <a:off x="4858" y="1492"/>
                  <a:ext cx="143"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38" name="Rectangle 990"/>
                <p:cNvSpPr>
                  <a:spLocks noChangeArrowheads="1"/>
                </p:cNvSpPr>
                <p:nvPr/>
              </p:nvSpPr>
              <p:spPr bwMode="auto">
                <a:xfrm>
                  <a:off x="4529" y="1494"/>
                  <a:ext cx="860"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39" name="Rectangle 991"/>
                <p:cNvSpPr>
                  <a:spLocks noChangeArrowheads="1"/>
                </p:cNvSpPr>
                <p:nvPr/>
              </p:nvSpPr>
              <p:spPr bwMode="auto">
                <a:xfrm>
                  <a:off x="4529" y="1494"/>
                  <a:ext cx="84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40" name="Rectangle 992"/>
                <p:cNvSpPr>
                  <a:spLocks noChangeArrowheads="1"/>
                </p:cNvSpPr>
                <p:nvPr/>
              </p:nvSpPr>
              <p:spPr bwMode="auto">
                <a:xfrm>
                  <a:off x="4544" y="1494"/>
                  <a:ext cx="77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41" name="Rectangle 993"/>
                <p:cNvSpPr>
                  <a:spLocks noChangeArrowheads="1"/>
                </p:cNvSpPr>
                <p:nvPr/>
              </p:nvSpPr>
              <p:spPr bwMode="auto">
                <a:xfrm>
                  <a:off x="4604" y="1494"/>
                  <a:ext cx="65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42" name="Rectangle 994"/>
                <p:cNvSpPr>
                  <a:spLocks noChangeArrowheads="1"/>
                </p:cNvSpPr>
                <p:nvPr/>
              </p:nvSpPr>
              <p:spPr bwMode="auto">
                <a:xfrm>
                  <a:off x="4664" y="1494"/>
                  <a:ext cx="53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43" name="Rectangle 995"/>
                <p:cNvSpPr>
                  <a:spLocks noChangeArrowheads="1"/>
                </p:cNvSpPr>
                <p:nvPr/>
              </p:nvSpPr>
              <p:spPr bwMode="auto">
                <a:xfrm>
                  <a:off x="4726" y="1494"/>
                  <a:ext cx="40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44" name="Rectangle 996"/>
                <p:cNvSpPr>
                  <a:spLocks noChangeArrowheads="1"/>
                </p:cNvSpPr>
                <p:nvPr/>
              </p:nvSpPr>
              <p:spPr bwMode="auto">
                <a:xfrm>
                  <a:off x="4789" y="1494"/>
                  <a:ext cx="281"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45" name="Rectangle 997"/>
                <p:cNvSpPr>
                  <a:spLocks noChangeArrowheads="1"/>
                </p:cNvSpPr>
                <p:nvPr/>
              </p:nvSpPr>
              <p:spPr bwMode="auto">
                <a:xfrm>
                  <a:off x="4857" y="1494"/>
                  <a:ext cx="146"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46" name="Rectangle 998"/>
                <p:cNvSpPr>
                  <a:spLocks noChangeArrowheads="1"/>
                </p:cNvSpPr>
                <p:nvPr/>
              </p:nvSpPr>
              <p:spPr bwMode="auto">
                <a:xfrm>
                  <a:off x="4532" y="1495"/>
                  <a:ext cx="87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47" name="Rectangle 999"/>
                <p:cNvSpPr>
                  <a:spLocks noChangeArrowheads="1"/>
                </p:cNvSpPr>
                <p:nvPr/>
              </p:nvSpPr>
              <p:spPr bwMode="auto">
                <a:xfrm>
                  <a:off x="4532" y="1495"/>
                  <a:ext cx="84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48" name="Rectangle 1000"/>
                <p:cNvSpPr>
                  <a:spLocks noChangeArrowheads="1"/>
                </p:cNvSpPr>
                <p:nvPr/>
              </p:nvSpPr>
              <p:spPr bwMode="auto">
                <a:xfrm>
                  <a:off x="4543" y="1495"/>
                  <a:ext cx="77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49" name="Rectangle 1001"/>
                <p:cNvSpPr>
                  <a:spLocks noChangeArrowheads="1"/>
                </p:cNvSpPr>
                <p:nvPr/>
              </p:nvSpPr>
              <p:spPr bwMode="auto">
                <a:xfrm>
                  <a:off x="4604" y="1495"/>
                  <a:ext cx="65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50" name="Rectangle 1002"/>
                <p:cNvSpPr>
                  <a:spLocks noChangeArrowheads="1"/>
                </p:cNvSpPr>
                <p:nvPr/>
              </p:nvSpPr>
              <p:spPr bwMode="auto">
                <a:xfrm>
                  <a:off x="4663" y="1495"/>
                  <a:ext cx="534"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51" name="Rectangle 1003"/>
                <p:cNvSpPr>
                  <a:spLocks noChangeArrowheads="1"/>
                </p:cNvSpPr>
                <p:nvPr/>
              </p:nvSpPr>
              <p:spPr bwMode="auto">
                <a:xfrm>
                  <a:off x="4724" y="1495"/>
                  <a:ext cx="41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52" name="Rectangle 1004"/>
                <p:cNvSpPr>
                  <a:spLocks noChangeArrowheads="1"/>
                </p:cNvSpPr>
                <p:nvPr/>
              </p:nvSpPr>
              <p:spPr bwMode="auto">
                <a:xfrm>
                  <a:off x="4788" y="1495"/>
                  <a:ext cx="284"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53" name="Rectangle 1005"/>
                <p:cNvSpPr>
                  <a:spLocks noChangeArrowheads="1"/>
                </p:cNvSpPr>
                <p:nvPr/>
              </p:nvSpPr>
              <p:spPr bwMode="auto">
                <a:xfrm>
                  <a:off x="4855" y="1495"/>
                  <a:ext cx="14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54" name="Rectangle 1006"/>
                <p:cNvSpPr>
                  <a:spLocks noChangeArrowheads="1"/>
                </p:cNvSpPr>
                <p:nvPr/>
              </p:nvSpPr>
              <p:spPr bwMode="auto">
                <a:xfrm>
                  <a:off x="4534" y="1497"/>
                  <a:ext cx="87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55" name="Rectangle 1007"/>
                <p:cNvSpPr>
                  <a:spLocks noChangeArrowheads="1"/>
                </p:cNvSpPr>
                <p:nvPr/>
              </p:nvSpPr>
              <p:spPr bwMode="auto">
                <a:xfrm>
                  <a:off x="4534" y="1497"/>
                  <a:ext cx="84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56" name="Rectangle 1008"/>
                <p:cNvSpPr>
                  <a:spLocks noChangeArrowheads="1"/>
                </p:cNvSpPr>
                <p:nvPr/>
              </p:nvSpPr>
              <p:spPr bwMode="auto">
                <a:xfrm>
                  <a:off x="4543" y="1497"/>
                  <a:ext cx="77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57" name="Rectangle 1009"/>
                <p:cNvSpPr>
                  <a:spLocks noChangeArrowheads="1"/>
                </p:cNvSpPr>
                <p:nvPr/>
              </p:nvSpPr>
              <p:spPr bwMode="auto">
                <a:xfrm>
                  <a:off x="4604" y="1497"/>
                  <a:ext cx="65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grpSp>
          <p:grpSp>
            <p:nvGrpSpPr>
              <p:cNvPr id="9" name="Group 1010"/>
              <p:cNvGrpSpPr>
                <a:grpSpLocks/>
              </p:cNvGrpSpPr>
              <p:nvPr/>
            </p:nvGrpSpPr>
            <p:grpSpPr bwMode="auto">
              <a:xfrm>
                <a:off x="3843" y="1242"/>
                <a:ext cx="801" cy="34"/>
                <a:chOff x="4535" y="1497"/>
                <a:chExt cx="867" cy="41"/>
              </a:xfrm>
            </p:grpSpPr>
            <p:sp>
              <p:nvSpPr>
                <p:cNvPr id="310259" name="Rectangle 1011"/>
                <p:cNvSpPr>
                  <a:spLocks noChangeArrowheads="1"/>
                </p:cNvSpPr>
                <p:nvPr/>
              </p:nvSpPr>
              <p:spPr bwMode="auto">
                <a:xfrm>
                  <a:off x="4663" y="1497"/>
                  <a:ext cx="534"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60" name="Rectangle 1012"/>
                <p:cNvSpPr>
                  <a:spLocks noChangeArrowheads="1"/>
                </p:cNvSpPr>
                <p:nvPr/>
              </p:nvSpPr>
              <p:spPr bwMode="auto">
                <a:xfrm>
                  <a:off x="4724" y="1497"/>
                  <a:ext cx="41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61" name="Rectangle 1013"/>
                <p:cNvSpPr>
                  <a:spLocks noChangeArrowheads="1"/>
                </p:cNvSpPr>
                <p:nvPr/>
              </p:nvSpPr>
              <p:spPr bwMode="auto">
                <a:xfrm>
                  <a:off x="4788" y="1497"/>
                  <a:ext cx="284"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62" name="Rectangle 1014"/>
                <p:cNvSpPr>
                  <a:spLocks noChangeArrowheads="1"/>
                </p:cNvSpPr>
                <p:nvPr/>
              </p:nvSpPr>
              <p:spPr bwMode="auto">
                <a:xfrm>
                  <a:off x="4855" y="1497"/>
                  <a:ext cx="14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63" name="Rectangle 1015"/>
                <p:cNvSpPr>
                  <a:spLocks noChangeArrowheads="1"/>
                </p:cNvSpPr>
                <p:nvPr/>
              </p:nvSpPr>
              <p:spPr bwMode="auto">
                <a:xfrm>
                  <a:off x="4535" y="1499"/>
                  <a:ext cx="867"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64" name="Rectangle 1016"/>
                <p:cNvSpPr>
                  <a:spLocks noChangeArrowheads="1"/>
                </p:cNvSpPr>
                <p:nvPr/>
              </p:nvSpPr>
              <p:spPr bwMode="auto">
                <a:xfrm>
                  <a:off x="4535" y="1499"/>
                  <a:ext cx="84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65" name="Rectangle 1017"/>
                <p:cNvSpPr>
                  <a:spLocks noChangeArrowheads="1"/>
                </p:cNvSpPr>
                <p:nvPr/>
              </p:nvSpPr>
              <p:spPr bwMode="auto">
                <a:xfrm>
                  <a:off x="4543" y="1499"/>
                  <a:ext cx="77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66" name="Rectangle 1018"/>
                <p:cNvSpPr>
                  <a:spLocks noChangeArrowheads="1"/>
                </p:cNvSpPr>
                <p:nvPr/>
              </p:nvSpPr>
              <p:spPr bwMode="auto">
                <a:xfrm>
                  <a:off x="4604" y="1499"/>
                  <a:ext cx="65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67" name="Rectangle 1019"/>
                <p:cNvSpPr>
                  <a:spLocks noChangeArrowheads="1"/>
                </p:cNvSpPr>
                <p:nvPr/>
              </p:nvSpPr>
              <p:spPr bwMode="auto">
                <a:xfrm>
                  <a:off x="4663" y="1499"/>
                  <a:ext cx="534"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68" name="Rectangle 1020"/>
                <p:cNvSpPr>
                  <a:spLocks noChangeArrowheads="1"/>
                </p:cNvSpPr>
                <p:nvPr/>
              </p:nvSpPr>
              <p:spPr bwMode="auto">
                <a:xfrm>
                  <a:off x="4724" y="1499"/>
                  <a:ext cx="41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69" name="Rectangle 1021"/>
                <p:cNvSpPr>
                  <a:spLocks noChangeArrowheads="1"/>
                </p:cNvSpPr>
                <p:nvPr/>
              </p:nvSpPr>
              <p:spPr bwMode="auto">
                <a:xfrm>
                  <a:off x="4788" y="1499"/>
                  <a:ext cx="284"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70" name="Rectangle 1022"/>
                <p:cNvSpPr>
                  <a:spLocks noChangeArrowheads="1"/>
                </p:cNvSpPr>
                <p:nvPr/>
              </p:nvSpPr>
              <p:spPr bwMode="auto">
                <a:xfrm>
                  <a:off x="4854" y="1499"/>
                  <a:ext cx="152"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71" name="Rectangle 1023"/>
                <p:cNvSpPr>
                  <a:spLocks noChangeArrowheads="1"/>
                </p:cNvSpPr>
                <p:nvPr/>
              </p:nvSpPr>
              <p:spPr bwMode="auto">
                <a:xfrm>
                  <a:off x="4537" y="1500"/>
                  <a:ext cx="864"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72" name="Rectangle 1024"/>
                <p:cNvSpPr>
                  <a:spLocks noChangeArrowheads="1"/>
                </p:cNvSpPr>
                <p:nvPr/>
              </p:nvSpPr>
              <p:spPr bwMode="auto">
                <a:xfrm>
                  <a:off x="4537" y="1500"/>
                  <a:ext cx="84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73" name="Rectangle 1025"/>
                <p:cNvSpPr>
                  <a:spLocks noChangeArrowheads="1"/>
                </p:cNvSpPr>
                <p:nvPr/>
              </p:nvSpPr>
              <p:spPr bwMode="auto">
                <a:xfrm>
                  <a:off x="4543" y="1500"/>
                  <a:ext cx="77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74" name="Rectangle 1026"/>
                <p:cNvSpPr>
                  <a:spLocks noChangeArrowheads="1"/>
                </p:cNvSpPr>
                <p:nvPr/>
              </p:nvSpPr>
              <p:spPr bwMode="auto">
                <a:xfrm>
                  <a:off x="4603" y="1500"/>
                  <a:ext cx="65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75" name="Rectangle 1027"/>
                <p:cNvSpPr>
                  <a:spLocks noChangeArrowheads="1"/>
                </p:cNvSpPr>
                <p:nvPr/>
              </p:nvSpPr>
              <p:spPr bwMode="auto">
                <a:xfrm>
                  <a:off x="4663" y="1500"/>
                  <a:ext cx="534"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76" name="Rectangle 1028"/>
                <p:cNvSpPr>
                  <a:spLocks noChangeArrowheads="1"/>
                </p:cNvSpPr>
                <p:nvPr/>
              </p:nvSpPr>
              <p:spPr bwMode="auto">
                <a:xfrm>
                  <a:off x="4724" y="1500"/>
                  <a:ext cx="41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77" name="Rectangle 1029"/>
                <p:cNvSpPr>
                  <a:spLocks noChangeArrowheads="1"/>
                </p:cNvSpPr>
                <p:nvPr/>
              </p:nvSpPr>
              <p:spPr bwMode="auto">
                <a:xfrm>
                  <a:off x="4786" y="1500"/>
                  <a:ext cx="287"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78" name="Rectangle 1030"/>
                <p:cNvSpPr>
                  <a:spLocks noChangeArrowheads="1"/>
                </p:cNvSpPr>
                <p:nvPr/>
              </p:nvSpPr>
              <p:spPr bwMode="auto">
                <a:xfrm>
                  <a:off x="4852" y="1500"/>
                  <a:ext cx="155"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79" name="Rectangle 1031"/>
                <p:cNvSpPr>
                  <a:spLocks noChangeArrowheads="1"/>
                </p:cNvSpPr>
                <p:nvPr/>
              </p:nvSpPr>
              <p:spPr bwMode="auto">
                <a:xfrm>
                  <a:off x="4540" y="1502"/>
                  <a:ext cx="859"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80" name="Rectangle 1032"/>
                <p:cNvSpPr>
                  <a:spLocks noChangeArrowheads="1"/>
                </p:cNvSpPr>
                <p:nvPr/>
              </p:nvSpPr>
              <p:spPr bwMode="auto">
                <a:xfrm>
                  <a:off x="4540" y="1502"/>
                  <a:ext cx="83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81" name="Rectangle 1033"/>
                <p:cNvSpPr>
                  <a:spLocks noChangeArrowheads="1"/>
                </p:cNvSpPr>
                <p:nvPr/>
              </p:nvSpPr>
              <p:spPr bwMode="auto">
                <a:xfrm>
                  <a:off x="4543" y="1502"/>
                  <a:ext cx="77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82" name="Rectangle 1034"/>
                <p:cNvSpPr>
                  <a:spLocks noChangeArrowheads="1"/>
                </p:cNvSpPr>
                <p:nvPr/>
              </p:nvSpPr>
              <p:spPr bwMode="auto">
                <a:xfrm>
                  <a:off x="4603" y="1502"/>
                  <a:ext cx="65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83" name="Rectangle 1035"/>
                <p:cNvSpPr>
                  <a:spLocks noChangeArrowheads="1"/>
                </p:cNvSpPr>
                <p:nvPr/>
              </p:nvSpPr>
              <p:spPr bwMode="auto">
                <a:xfrm>
                  <a:off x="4663" y="1502"/>
                  <a:ext cx="534"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84" name="Rectangle 1036"/>
                <p:cNvSpPr>
                  <a:spLocks noChangeArrowheads="1"/>
                </p:cNvSpPr>
                <p:nvPr/>
              </p:nvSpPr>
              <p:spPr bwMode="auto">
                <a:xfrm>
                  <a:off x="4723" y="1502"/>
                  <a:ext cx="41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85" name="Rectangle 1037"/>
                <p:cNvSpPr>
                  <a:spLocks noChangeArrowheads="1"/>
                </p:cNvSpPr>
                <p:nvPr/>
              </p:nvSpPr>
              <p:spPr bwMode="auto">
                <a:xfrm>
                  <a:off x="4786" y="1502"/>
                  <a:ext cx="287"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86" name="Rectangle 1038"/>
                <p:cNvSpPr>
                  <a:spLocks noChangeArrowheads="1"/>
                </p:cNvSpPr>
                <p:nvPr/>
              </p:nvSpPr>
              <p:spPr bwMode="auto">
                <a:xfrm>
                  <a:off x="4852" y="1502"/>
                  <a:ext cx="155"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87" name="Rectangle 1039"/>
                <p:cNvSpPr>
                  <a:spLocks noChangeArrowheads="1"/>
                </p:cNvSpPr>
                <p:nvPr/>
              </p:nvSpPr>
              <p:spPr bwMode="auto">
                <a:xfrm>
                  <a:off x="4541" y="1503"/>
                  <a:ext cx="857"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88" name="Rectangle 1040"/>
                <p:cNvSpPr>
                  <a:spLocks noChangeArrowheads="1"/>
                </p:cNvSpPr>
                <p:nvPr/>
              </p:nvSpPr>
              <p:spPr bwMode="auto">
                <a:xfrm>
                  <a:off x="4541" y="1503"/>
                  <a:ext cx="83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89" name="Rectangle 1041"/>
                <p:cNvSpPr>
                  <a:spLocks noChangeArrowheads="1"/>
                </p:cNvSpPr>
                <p:nvPr/>
              </p:nvSpPr>
              <p:spPr bwMode="auto">
                <a:xfrm>
                  <a:off x="4543" y="1503"/>
                  <a:ext cx="77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90" name="Rectangle 1042"/>
                <p:cNvSpPr>
                  <a:spLocks noChangeArrowheads="1"/>
                </p:cNvSpPr>
                <p:nvPr/>
              </p:nvSpPr>
              <p:spPr bwMode="auto">
                <a:xfrm>
                  <a:off x="4603" y="1503"/>
                  <a:ext cx="65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91" name="Rectangle 1043"/>
                <p:cNvSpPr>
                  <a:spLocks noChangeArrowheads="1"/>
                </p:cNvSpPr>
                <p:nvPr/>
              </p:nvSpPr>
              <p:spPr bwMode="auto">
                <a:xfrm>
                  <a:off x="4663" y="1503"/>
                  <a:ext cx="534"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92" name="Rectangle 1044"/>
                <p:cNvSpPr>
                  <a:spLocks noChangeArrowheads="1"/>
                </p:cNvSpPr>
                <p:nvPr/>
              </p:nvSpPr>
              <p:spPr bwMode="auto">
                <a:xfrm>
                  <a:off x="4723" y="1503"/>
                  <a:ext cx="41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93" name="Rectangle 1045"/>
                <p:cNvSpPr>
                  <a:spLocks noChangeArrowheads="1"/>
                </p:cNvSpPr>
                <p:nvPr/>
              </p:nvSpPr>
              <p:spPr bwMode="auto">
                <a:xfrm>
                  <a:off x="4786" y="1503"/>
                  <a:ext cx="287"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94" name="Rectangle 1046"/>
                <p:cNvSpPr>
                  <a:spLocks noChangeArrowheads="1"/>
                </p:cNvSpPr>
                <p:nvPr/>
              </p:nvSpPr>
              <p:spPr bwMode="auto">
                <a:xfrm>
                  <a:off x="4851" y="1503"/>
                  <a:ext cx="158"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95" name="Rectangle 1047"/>
                <p:cNvSpPr>
                  <a:spLocks noChangeArrowheads="1"/>
                </p:cNvSpPr>
                <p:nvPr/>
              </p:nvSpPr>
              <p:spPr bwMode="auto">
                <a:xfrm>
                  <a:off x="4543" y="1505"/>
                  <a:ext cx="853"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96" name="Rectangle 1048"/>
                <p:cNvSpPr>
                  <a:spLocks noChangeArrowheads="1"/>
                </p:cNvSpPr>
                <p:nvPr/>
              </p:nvSpPr>
              <p:spPr bwMode="auto">
                <a:xfrm>
                  <a:off x="4543" y="1505"/>
                  <a:ext cx="83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97" name="Rectangle 1049"/>
                <p:cNvSpPr>
                  <a:spLocks noChangeArrowheads="1"/>
                </p:cNvSpPr>
                <p:nvPr/>
              </p:nvSpPr>
              <p:spPr bwMode="auto">
                <a:xfrm>
                  <a:off x="4543" y="1505"/>
                  <a:ext cx="77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98" name="Rectangle 1050"/>
                <p:cNvSpPr>
                  <a:spLocks noChangeArrowheads="1"/>
                </p:cNvSpPr>
                <p:nvPr/>
              </p:nvSpPr>
              <p:spPr bwMode="auto">
                <a:xfrm>
                  <a:off x="4603" y="1505"/>
                  <a:ext cx="65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299" name="Rectangle 1051"/>
                <p:cNvSpPr>
                  <a:spLocks noChangeArrowheads="1"/>
                </p:cNvSpPr>
                <p:nvPr/>
              </p:nvSpPr>
              <p:spPr bwMode="auto">
                <a:xfrm>
                  <a:off x="4661" y="1505"/>
                  <a:ext cx="53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00" name="Rectangle 1052"/>
                <p:cNvSpPr>
                  <a:spLocks noChangeArrowheads="1"/>
                </p:cNvSpPr>
                <p:nvPr/>
              </p:nvSpPr>
              <p:spPr bwMode="auto">
                <a:xfrm>
                  <a:off x="4723" y="1505"/>
                  <a:ext cx="41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01" name="Rectangle 1053"/>
                <p:cNvSpPr>
                  <a:spLocks noChangeArrowheads="1"/>
                </p:cNvSpPr>
                <p:nvPr/>
              </p:nvSpPr>
              <p:spPr bwMode="auto">
                <a:xfrm>
                  <a:off x="4785" y="1505"/>
                  <a:ext cx="290"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02" name="Rectangle 1054"/>
                <p:cNvSpPr>
                  <a:spLocks noChangeArrowheads="1"/>
                </p:cNvSpPr>
                <p:nvPr/>
              </p:nvSpPr>
              <p:spPr bwMode="auto">
                <a:xfrm>
                  <a:off x="4849" y="1505"/>
                  <a:ext cx="161"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03" name="Rectangle 1055"/>
                <p:cNvSpPr>
                  <a:spLocks noChangeArrowheads="1"/>
                </p:cNvSpPr>
                <p:nvPr/>
              </p:nvSpPr>
              <p:spPr bwMode="auto">
                <a:xfrm>
                  <a:off x="4544" y="1506"/>
                  <a:ext cx="851"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04" name="Rectangle 1056"/>
                <p:cNvSpPr>
                  <a:spLocks noChangeArrowheads="1"/>
                </p:cNvSpPr>
                <p:nvPr/>
              </p:nvSpPr>
              <p:spPr bwMode="auto">
                <a:xfrm>
                  <a:off x="4544" y="1506"/>
                  <a:ext cx="83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05" name="Rectangle 1057"/>
                <p:cNvSpPr>
                  <a:spLocks noChangeArrowheads="1"/>
                </p:cNvSpPr>
                <p:nvPr/>
              </p:nvSpPr>
              <p:spPr bwMode="auto">
                <a:xfrm>
                  <a:off x="4544" y="1506"/>
                  <a:ext cx="77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06" name="Rectangle 1058"/>
                <p:cNvSpPr>
                  <a:spLocks noChangeArrowheads="1"/>
                </p:cNvSpPr>
                <p:nvPr/>
              </p:nvSpPr>
              <p:spPr bwMode="auto">
                <a:xfrm>
                  <a:off x="4603" y="1506"/>
                  <a:ext cx="65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07" name="Rectangle 1059"/>
                <p:cNvSpPr>
                  <a:spLocks noChangeArrowheads="1"/>
                </p:cNvSpPr>
                <p:nvPr/>
              </p:nvSpPr>
              <p:spPr bwMode="auto">
                <a:xfrm>
                  <a:off x="4661" y="1506"/>
                  <a:ext cx="53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08" name="Rectangle 1060"/>
                <p:cNvSpPr>
                  <a:spLocks noChangeArrowheads="1"/>
                </p:cNvSpPr>
                <p:nvPr/>
              </p:nvSpPr>
              <p:spPr bwMode="auto">
                <a:xfrm>
                  <a:off x="4723" y="1506"/>
                  <a:ext cx="41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09" name="Rectangle 1061"/>
                <p:cNvSpPr>
                  <a:spLocks noChangeArrowheads="1"/>
                </p:cNvSpPr>
                <p:nvPr/>
              </p:nvSpPr>
              <p:spPr bwMode="auto">
                <a:xfrm>
                  <a:off x="4785" y="1506"/>
                  <a:ext cx="290"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10" name="Rectangle 1062"/>
                <p:cNvSpPr>
                  <a:spLocks noChangeArrowheads="1"/>
                </p:cNvSpPr>
                <p:nvPr/>
              </p:nvSpPr>
              <p:spPr bwMode="auto">
                <a:xfrm>
                  <a:off x="4849" y="1506"/>
                  <a:ext cx="161"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11" name="Rectangle 1063"/>
                <p:cNvSpPr>
                  <a:spLocks noChangeArrowheads="1"/>
                </p:cNvSpPr>
                <p:nvPr/>
              </p:nvSpPr>
              <p:spPr bwMode="auto">
                <a:xfrm>
                  <a:off x="4547" y="1508"/>
                  <a:ext cx="84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12" name="Rectangle 1064"/>
                <p:cNvSpPr>
                  <a:spLocks noChangeArrowheads="1"/>
                </p:cNvSpPr>
                <p:nvPr/>
              </p:nvSpPr>
              <p:spPr bwMode="auto">
                <a:xfrm>
                  <a:off x="4547" y="1508"/>
                  <a:ext cx="83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13" name="Rectangle 1065"/>
                <p:cNvSpPr>
                  <a:spLocks noChangeArrowheads="1"/>
                </p:cNvSpPr>
                <p:nvPr/>
              </p:nvSpPr>
              <p:spPr bwMode="auto">
                <a:xfrm>
                  <a:off x="4547" y="1508"/>
                  <a:ext cx="77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14" name="Rectangle 1066"/>
                <p:cNvSpPr>
                  <a:spLocks noChangeArrowheads="1"/>
                </p:cNvSpPr>
                <p:nvPr/>
              </p:nvSpPr>
              <p:spPr bwMode="auto">
                <a:xfrm>
                  <a:off x="4603" y="1508"/>
                  <a:ext cx="65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15" name="Rectangle 1067"/>
                <p:cNvSpPr>
                  <a:spLocks noChangeArrowheads="1"/>
                </p:cNvSpPr>
                <p:nvPr/>
              </p:nvSpPr>
              <p:spPr bwMode="auto">
                <a:xfrm>
                  <a:off x="4661" y="1508"/>
                  <a:ext cx="53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16" name="Rectangle 1068"/>
                <p:cNvSpPr>
                  <a:spLocks noChangeArrowheads="1"/>
                </p:cNvSpPr>
                <p:nvPr/>
              </p:nvSpPr>
              <p:spPr bwMode="auto">
                <a:xfrm>
                  <a:off x="4723" y="1508"/>
                  <a:ext cx="41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17" name="Rectangle 1069"/>
                <p:cNvSpPr>
                  <a:spLocks noChangeArrowheads="1"/>
                </p:cNvSpPr>
                <p:nvPr/>
              </p:nvSpPr>
              <p:spPr bwMode="auto">
                <a:xfrm>
                  <a:off x="4785" y="1508"/>
                  <a:ext cx="290"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18" name="Rectangle 1070"/>
                <p:cNvSpPr>
                  <a:spLocks noChangeArrowheads="1"/>
                </p:cNvSpPr>
                <p:nvPr/>
              </p:nvSpPr>
              <p:spPr bwMode="auto">
                <a:xfrm>
                  <a:off x="4848" y="1508"/>
                  <a:ext cx="164"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19" name="Rectangle 1071"/>
                <p:cNvSpPr>
                  <a:spLocks noChangeArrowheads="1"/>
                </p:cNvSpPr>
                <p:nvPr/>
              </p:nvSpPr>
              <p:spPr bwMode="auto">
                <a:xfrm>
                  <a:off x="4549" y="1509"/>
                  <a:ext cx="84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20" name="Rectangle 1072"/>
                <p:cNvSpPr>
                  <a:spLocks noChangeArrowheads="1"/>
                </p:cNvSpPr>
                <p:nvPr/>
              </p:nvSpPr>
              <p:spPr bwMode="auto">
                <a:xfrm>
                  <a:off x="4549" y="1509"/>
                  <a:ext cx="82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21" name="Rectangle 1073"/>
                <p:cNvSpPr>
                  <a:spLocks noChangeArrowheads="1"/>
                </p:cNvSpPr>
                <p:nvPr/>
              </p:nvSpPr>
              <p:spPr bwMode="auto">
                <a:xfrm>
                  <a:off x="4549" y="1509"/>
                  <a:ext cx="76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22" name="Rectangle 1074"/>
                <p:cNvSpPr>
                  <a:spLocks noChangeArrowheads="1"/>
                </p:cNvSpPr>
                <p:nvPr/>
              </p:nvSpPr>
              <p:spPr bwMode="auto">
                <a:xfrm>
                  <a:off x="4603" y="1509"/>
                  <a:ext cx="65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23" name="Rectangle 1075"/>
                <p:cNvSpPr>
                  <a:spLocks noChangeArrowheads="1"/>
                </p:cNvSpPr>
                <p:nvPr/>
              </p:nvSpPr>
              <p:spPr bwMode="auto">
                <a:xfrm>
                  <a:off x="4661" y="1509"/>
                  <a:ext cx="53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24" name="Rectangle 1076"/>
                <p:cNvSpPr>
                  <a:spLocks noChangeArrowheads="1"/>
                </p:cNvSpPr>
                <p:nvPr/>
              </p:nvSpPr>
              <p:spPr bwMode="auto">
                <a:xfrm>
                  <a:off x="4721" y="1509"/>
                  <a:ext cx="41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25" name="Rectangle 1077"/>
                <p:cNvSpPr>
                  <a:spLocks noChangeArrowheads="1"/>
                </p:cNvSpPr>
                <p:nvPr/>
              </p:nvSpPr>
              <p:spPr bwMode="auto">
                <a:xfrm>
                  <a:off x="4783" y="1509"/>
                  <a:ext cx="29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26" name="Rectangle 1078"/>
                <p:cNvSpPr>
                  <a:spLocks noChangeArrowheads="1"/>
                </p:cNvSpPr>
                <p:nvPr/>
              </p:nvSpPr>
              <p:spPr bwMode="auto">
                <a:xfrm>
                  <a:off x="4848" y="1509"/>
                  <a:ext cx="164"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27" name="Rectangle 1079"/>
                <p:cNvSpPr>
                  <a:spLocks noChangeArrowheads="1"/>
                </p:cNvSpPr>
                <p:nvPr/>
              </p:nvSpPr>
              <p:spPr bwMode="auto">
                <a:xfrm>
                  <a:off x="4550" y="1511"/>
                  <a:ext cx="84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28" name="Rectangle 1080"/>
                <p:cNvSpPr>
                  <a:spLocks noChangeArrowheads="1"/>
                </p:cNvSpPr>
                <p:nvPr/>
              </p:nvSpPr>
              <p:spPr bwMode="auto">
                <a:xfrm>
                  <a:off x="4550" y="1511"/>
                  <a:ext cx="82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29" name="Rectangle 1081"/>
                <p:cNvSpPr>
                  <a:spLocks noChangeArrowheads="1"/>
                </p:cNvSpPr>
                <p:nvPr/>
              </p:nvSpPr>
              <p:spPr bwMode="auto">
                <a:xfrm>
                  <a:off x="4550" y="1511"/>
                  <a:ext cx="76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30" name="Rectangle 1082"/>
                <p:cNvSpPr>
                  <a:spLocks noChangeArrowheads="1"/>
                </p:cNvSpPr>
                <p:nvPr/>
              </p:nvSpPr>
              <p:spPr bwMode="auto">
                <a:xfrm>
                  <a:off x="4601" y="1511"/>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31" name="Rectangle 1083"/>
                <p:cNvSpPr>
                  <a:spLocks noChangeArrowheads="1"/>
                </p:cNvSpPr>
                <p:nvPr/>
              </p:nvSpPr>
              <p:spPr bwMode="auto">
                <a:xfrm>
                  <a:off x="4661" y="1511"/>
                  <a:ext cx="53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32" name="Rectangle 1084"/>
                <p:cNvSpPr>
                  <a:spLocks noChangeArrowheads="1"/>
                </p:cNvSpPr>
                <p:nvPr/>
              </p:nvSpPr>
              <p:spPr bwMode="auto">
                <a:xfrm>
                  <a:off x="4721" y="1511"/>
                  <a:ext cx="41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33" name="Rectangle 1085"/>
                <p:cNvSpPr>
                  <a:spLocks noChangeArrowheads="1"/>
                </p:cNvSpPr>
                <p:nvPr/>
              </p:nvSpPr>
              <p:spPr bwMode="auto">
                <a:xfrm>
                  <a:off x="4783" y="1511"/>
                  <a:ext cx="29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34" name="Rectangle 1086"/>
                <p:cNvSpPr>
                  <a:spLocks noChangeArrowheads="1"/>
                </p:cNvSpPr>
                <p:nvPr/>
              </p:nvSpPr>
              <p:spPr bwMode="auto">
                <a:xfrm>
                  <a:off x="4846" y="1511"/>
                  <a:ext cx="167"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35" name="Rectangle 1087"/>
                <p:cNvSpPr>
                  <a:spLocks noChangeArrowheads="1"/>
                </p:cNvSpPr>
                <p:nvPr/>
              </p:nvSpPr>
              <p:spPr bwMode="auto">
                <a:xfrm>
                  <a:off x="4552" y="1513"/>
                  <a:ext cx="837"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36" name="Rectangle 1088"/>
                <p:cNvSpPr>
                  <a:spLocks noChangeArrowheads="1"/>
                </p:cNvSpPr>
                <p:nvPr/>
              </p:nvSpPr>
              <p:spPr bwMode="auto">
                <a:xfrm>
                  <a:off x="4552" y="1513"/>
                  <a:ext cx="82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37" name="Rectangle 1089"/>
                <p:cNvSpPr>
                  <a:spLocks noChangeArrowheads="1"/>
                </p:cNvSpPr>
                <p:nvPr/>
              </p:nvSpPr>
              <p:spPr bwMode="auto">
                <a:xfrm>
                  <a:off x="4552" y="1513"/>
                  <a:ext cx="76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38" name="Rectangle 1090"/>
                <p:cNvSpPr>
                  <a:spLocks noChangeArrowheads="1"/>
                </p:cNvSpPr>
                <p:nvPr/>
              </p:nvSpPr>
              <p:spPr bwMode="auto">
                <a:xfrm>
                  <a:off x="4601" y="1513"/>
                  <a:ext cx="65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39" name="Rectangle 1091"/>
                <p:cNvSpPr>
                  <a:spLocks noChangeArrowheads="1"/>
                </p:cNvSpPr>
                <p:nvPr/>
              </p:nvSpPr>
              <p:spPr bwMode="auto">
                <a:xfrm>
                  <a:off x="4661" y="1513"/>
                  <a:ext cx="53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40" name="Rectangle 1092"/>
                <p:cNvSpPr>
                  <a:spLocks noChangeArrowheads="1"/>
                </p:cNvSpPr>
                <p:nvPr/>
              </p:nvSpPr>
              <p:spPr bwMode="auto">
                <a:xfrm>
                  <a:off x="4721" y="1513"/>
                  <a:ext cx="41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41" name="Rectangle 1093"/>
                <p:cNvSpPr>
                  <a:spLocks noChangeArrowheads="1"/>
                </p:cNvSpPr>
                <p:nvPr/>
              </p:nvSpPr>
              <p:spPr bwMode="auto">
                <a:xfrm>
                  <a:off x="4783" y="1513"/>
                  <a:ext cx="293"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42" name="Rectangle 1094"/>
                <p:cNvSpPr>
                  <a:spLocks noChangeArrowheads="1"/>
                </p:cNvSpPr>
                <p:nvPr/>
              </p:nvSpPr>
              <p:spPr bwMode="auto">
                <a:xfrm>
                  <a:off x="4846" y="1513"/>
                  <a:ext cx="167"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43" name="Rectangle 1095"/>
                <p:cNvSpPr>
                  <a:spLocks noChangeArrowheads="1"/>
                </p:cNvSpPr>
                <p:nvPr/>
              </p:nvSpPr>
              <p:spPr bwMode="auto">
                <a:xfrm>
                  <a:off x="4555" y="1514"/>
                  <a:ext cx="832"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44" name="Rectangle 1096"/>
                <p:cNvSpPr>
                  <a:spLocks noChangeArrowheads="1"/>
                </p:cNvSpPr>
                <p:nvPr/>
              </p:nvSpPr>
              <p:spPr bwMode="auto">
                <a:xfrm>
                  <a:off x="4555" y="1514"/>
                  <a:ext cx="82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45" name="Rectangle 1097"/>
                <p:cNvSpPr>
                  <a:spLocks noChangeArrowheads="1"/>
                </p:cNvSpPr>
                <p:nvPr/>
              </p:nvSpPr>
              <p:spPr bwMode="auto">
                <a:xfrm>
                  <a:off x="4555" y="1514"/>
                  <a:ext cx="76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46" name="Rectangle 1098"/>
                <p:cNvSpPr>
                  <a:spLocks noChangeArrowheads="1"/>
                </p:cNvSpPr>
                <p:nvPr/>
              </p:nvSpPr>
              <p:spPr bwMode="auto">
                <a:xfrm>
                  <a:off x="4601" y="1514"/>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47" name="Rectangle 1099"/>
                <p:cNvSpPr>
                  <a:spLocks noChangeArrowheads="1"/>
                </p:cNvSpPr>
                <p:nvPr/>
              </p:nvSpPr>
              <p:spPr bwMode="auto">
                <a:xfrm>
                  <a:off x="4660" y="1514"/>
                  <a:ext cx="54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48" name="Rectangle 1100"/>
                <p:cNvSpPr>
                  <a:spLocks noChangeArrowheads="1"/>
                </p:cNvSpPr>
                <p:nvPr/>
              </p:nvSpPr>
              <p:spPr bwMode="auto">
                <a:xfrm>
                  <a:off x="4721" y="1514"/>
                  <a:ext cx="41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49" name="Rectangle 1101"/>
                <p:cNvSpPr>
                  <a:spLocks noChangeArrowheads="1"/>
                </p:cNvSpPr>
                <p:nvPr/>
              </p:nvSpPr>
              <p:spPr bwMode="auto">
                <a:xfrm>
                  <a:off x="4783" y="1514"/>
                  <a:ext cx="29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50" name="Rectangle 1102"/>
                <p:cNvSpPr>
                  <a:spLocks noChangeArrowheads="1"/>
                </p:cNvSpPr>
                <p:nvPr/>
              </p:nvSpPr>
              <p:spPr bwMode="auto">
                <a:xfrm>
                  <a:off x="4846" y="1514"/>
                  <a:ext cx="167"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51" name="Rectangle 1103"/>
                <p:cNvSpPr>
                  <a:spLocks noChangeArrowheads="1"/>
                </p:cNvSpPr>
                <p:nvPr/>
              </p:nvSpPr>
              <p:spPr bwMode="auto">
                <a:xfrm>
                  <a:off x="4556" y="1516"/>
                  <a:ext cx="830"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52" name="Rectangle 1104"/>
                <p:cNvSpPr>
                  <a:spLocks noChangeArrowheads="1"/>
                </p:cNvSpPr>
                <p:nvPr/>
              </p:nvSpPr>
              <p:spPr bwMode="auto">
                <a:xfrm>
                  <a:off x="4556" y="1516"/>
                  <a:ext cx="82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53" name="Rectangle 1105"/>
                <p:cNvSpPr>
                  <a:spLocks noChangeArrowheads="1"/>
                </p:cNvSpPr>
                <p:nvPr/>
              </p:nvSpPr>
              <p:spPr bwMode="auto">
                <a:xfrm>
                  <a:off x="4556" y="1516"/>
                  <a:ext cx="76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54" name="Rectangle 1106"/>
                <p:cNvSpPr>
                  <a:spLocks noChangeArrowheads="1"/>
                </p:cNvSpPr>
                <p:nvPr/>
              </p:nvSpPr>
              <p:spPr bwMode="auto">
                <a:xfrm>
                  <a:off x="4601" y="1516"/>
                  <a:ext cx="65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55" name="Rectangle 1107"/>
                <p:cNvSpPr>
                  <a:spLocks noChangeArrowheads="1"/>
                </p:cNvSpPr>
                <p:nvPr/>
              </p:nvSpPr>
              <p:spPr bwMode="auto">
                <a:xfrm>
                  <a:off x="4660" y="1516"/>
                  <a:ext cx="54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56" name="Rectangle 1108"/>
                <p:cNvSpPr>
                  <a:spLocks noChangeArrowheads="1"/>
                </p:cNvSpPr>
                <p:nvPr/>
              </p:nvSpPr>
              <p:spPr bwMode="auto">
                <a:xfrm>
                  <a:off x="4721" y="1516"/>
                  <a:ext cx="41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57" name="Rectangle 1109"/>
                <p:cNvSpPr>
                  <a:spLocks noChangeArrowheads="1"/>
                </p:cNvSpPr>
                <p:nvPr/>
              </p:nvSpPr>
              <p:spPr bwMode="auto">
                <a:xfrm>
                  <a:off x="4782" y="1516"/>
                  <a:ext cx="296"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58" name="Rectangle 1110"/>
                <p:cNvSpPr>
                  <a:spLocks noChangeArrowheads="1"/>
                </p:cNvSpPr>
                <p:nvPr/>
              </p:nvSpPr>
              <p:spPr bwMode="auto">
                <a:xfrm>
                  <a:off x="4845" y="1516"/>
                  <a:ext cx="170"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59" name="Rectangle 1111"/>
                <p:cNvSpPr>
                  <a:spLocks noChangeArrowheads="1"/>
                </p:cNvSpPr>
                <p:nvPr/>
              </p:nvSpPr>
              <p:spPr bwMode="auto">
                <a:xfrm>
                  <a:off x="4558" y="1517"/>
                  <a:ext cx="82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60" name="Rectangle 1112"/>
                <p:cNvSpPr>
                  <a:spLocks noChangeArrowheads="1"/>
                </p:cNvSpPr>
                <p:nvPr/>
              </p:nvSpPr>
              <p:spPr bwMode="auto">
                <a:xfrm>
                  <a:off x="4558" y="1517"/>
                  <a:ext cx="82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61" name="Rectangle 1113"/>
                <p:cNvSpPr>
                  <a:spLocks noChangeArrowheads="1"/>
                </p:cNvSpPr>
                <p:nvPr/>
              </p:nvSpPr>
              <p:spPr bwMode="auto">
                <a:xfrm>
                  <a:off x="4558" y="1517"/>
                  <a:ext cx="76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62" name="Rectangle 1114"/>
                <p:cNvSpPr>
                  <a:spLocks noChangeArrowheads="1"/>
                </p:cNvSpPr>
                <p:nvPr/>
              </p:nvSpPr>
              <p:spPr bwMode="auto">
                <a:xfrm>
                  <a:off x="4601" y="1517"/>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63" name="Rectangle 1115"/>
                <p:cNvSpPr>
                  <a:spLocks noChangeArrowheads="1"/>
                </p:cNvSpPr>
                <p:nvPr/>
              </p:nvSpPr>
              <p:spPr bwMode="auto">
                <a:xfrm>
                  <a:off x="4660" y="1517"/>
                  <a:ext cx="54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64" name="Rectangle 1116"/>
                <p:cNvSpPr>
                  <a:spLocks noChangeArrowheads="1"/>
                </p:cNvSpPr>
                <p:nvPr/>
              </p:nvSpPr>
              <p:spPr bwMode="auto">
                <a:xfrm>
                  <a:off x="4721" y="1517"/>
                  <a:ext cx="41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65" name="Rectangle 1117"/>
                <p:cNvSpPr>
                  <a:spLocks noChangeArrowheads="1"/>
                </p:cNvSpPr>
                <p:nvPr/>
              </p:nvSpPr>
              <p:spPr bwMode="auto">
                <a:xfrm>
                  <a:off x="4782" y="1517"/>
                  <a:ext cx="29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66" name="Rectangle 1118"/>
                <p:cNvSpPr>
                  <a:spLocks noChangeArrowheads="1"/>
                </p:cNvSpPr>
                <p:nvPr/>
              </p:nvSpPr>
              <p:spPr bwMode="auto">
                <a:xfrm>
                  <a:off x="4845" y="1517"/>
                  <a:ext cx="170"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67" name="Rectangle 1119"/>
                <p:cNvSpPr>
                  <a:spLocks noChangeArrowheads="1"/>
                </p:cNvSpPr>
                <p:nvPr/>
              </p:nvSpPr>
              <p:spPr bwMode="auto">
                <a:xfrm>
                  <a:off x="4559" y="1519"/>
                  <a:ext cx="824"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68" name="Rectangle 1120"/>
                <p:cNvSpPr>
                  <a:spLocks noChangeArrowheads="1"/>
                </p:cNvSpPr>
                <p:nvPr/>
              </p:nvSpPr>
              <p:spPr bwMode="auto">
                <a:xfrm>
                  <a:off x="4559" y="1519"/>
                  <a:ext cx="81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69" name="Rectangle 1121"/>
                <p:cNvSpPr>
                  <a:spLocks noChangeArrowheads="1"/>
                </p:cNvSpPr>
                <p:nvPr/>
              </p:nvSpPr>
              <p:spPr bwMode="auto">
                <a:xfrm>
                  <a:off x="4559" y="1519"/>
                  <a:ext cx="75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70" name="Rectangle 1122"/>
                <p:cNvSpPr>
                  <a:spLocks noChangeArrowheads="1"/>
                </p:cNvSpPr>
                <p:nvPr/>
              </p:nvSpPr>
              <p:spPr bwMode="auto">
                <a:xfrm>
                  <a:off x="4601" y="1519"/>
                  <a:ext cx="65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71" name="Rectangle 1123"/>
                <p:cNvSpPr>
                  <a:spLocks noChangeArrowheads="1"/>
                </p:cNvSpPr>
                <p:nvPr/>
              </p:nvSpPr>
              <p:spPr bwMode="auto">
                <a:xfrm>
                  <a:off x="4660" y="1519"/>
                  <a:ext cx="54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72" name="Rectangle 1124"/>
                <p:cNvSpPr>
                  <a:spLocks noChangeArrowheads="1"/>
                </p:cNvSpPr>
                <p:nvPr/>
              </p:nvSpPr>
              <p:spPr bwMode="auto">
                <a:xfrm>
                  <a:off x="4720" y="1519"/>
                  <a:ext cx="41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73" name="Rectangle 1125"/>
                <p:cNvSpPr>
                  <a:spLocks noChangeArrowheads="1"/>
                </p:cNvSpPr>
                <p:nvPr/>
              </p:nvSpPr>
              <p:spPr bwMode="auto">
                <a:xfrm>
                  <a:off x="4782" y="1519"/>
                  <a:ext cx="296"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74" name="Rectangle 1126"/>
                <p:cNvSpPr>
                  <a:spLocks noChangeArrowheads="1"/>
                </p:cNvSpPr>
                <p:nvPr/>
              </p:nvSpPr>
              <p:spPr bwMode="auto">
                <a:xfrm>
                  <a:off x="4843" y="1519"/>
                  <a:ext cx="173"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75" name="Rectangle 1127"/>
                <p:cNvSpPr>
                  <a:spLocks noChangeArrowheads="1"/>
                </p:cNvSpPr>
                <p:nvPr/>
              </p:nvSpPr>
              <p:spPr bwMode="auto">
                <a:xfrm>
                  <a:off x="4923" y="1519"/>
                  <a:ext cx="13"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76" name="Rectangle 1128"/>
                <p:cNvSpPr>
                  <a:spLocks noChangeArrowheads="1"/>
                </p:cNvSpPr>
                <p:nvPr/>
              </p:nvSpPr>
              <p:spPr bwMode="auto">
                <a:xfrm>
                  <a:off x="4562" y="1520"/>
                  <a:ext cx="819"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77" name="Rectangle 1129"/>
                <p:cNvSpPr>
                  <a:spLocks noChangeArrowheads="1"/>
                </p:cNvSpPr>
                <p:nvPr/>
              </p:nvSpPr>
              <p:spPr bwMode="auto">
                <a:xfrm>
                  <a:off x="4562" y="1520"/>
                  <a:ext cx="81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78" name="Rectangle 1130"/>
                <p:cNvSpPr>
                  <a:spLocks noChangeArrowheads="1"/>
                </p:cNvSpPr>
                <p:nvPr/>
              </p:nvSpPr>
              <p:spPr bwMode="auto">
                <a:xfrm>
                  <a:off x="4562" y="1520"/>
                  <a:ext cx="75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79" name="Rectangle 1131"/>
                <p:cNvSpPr>
                  <a:spLocks noChangeArrowheads="1"/>
                </p:cNvSpPr>
                <p:nvPr/>
              </p:nvSpPr>
              <p:spPr bwMode="auto">
                <a:xfrm>
                  <a:off x="4601" y="1520"/>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80" name="Rectangle 1132"/>
                <p:cNvSpPr>
                  <a:spLocks noChangeArrowheads="1"/>
                </p:cNvSpPr>
                <p:nvPr/>
              </p:nvSpPr>
              <p:spPr bwMode="auto">
                <a:xfrm>
                  <a:off x="4660" y="1520"/>
                  <a:ext cx="54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81" name="Rectangle 1133"/>
                <p:cNvSpPr>
                  <a:spLocks noChangeArrowheads="1"/>
                </p:cNvSpPr>
                <p:nvPr/>
              </p:nvSpPr>
              <p:spPr bwMode="auto">
                <a:xfrm>
                  <a:off x="4720" y="1520"/>
                  <a:ext cx="41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82" name="Rectangle 1134"/>
                <p:cNvSpPr>
                  <a:spLocks noChangeArrowheads="1"/>
                </p:cNvSpPr>
                <p:nvPr/>
              </p:nvSpPr>
              <p:spPr bwMode="auto">
                <a:xfrm>
                  <a:off x="4782" y="1520"/>
                  <a:ext cx="29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83" name="Rectangle 1135"/>
                <p:cNvSpPr>
                  <a:spLocks noChangeArrowheads="1"/>
                </p:cNvSpPr>
                <p:nvPr/>
              </p:nvSpPr>
              <p:spPr bwMode="auto">
                <a:xfrm>
                  <a:off x="4843" y="1520"/>
                  <a:ext cx="173"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84" name="Rectangle 1136"/>
                <p:cNvSpPr>
                  <a:spLocks noChangeArrowheads="1"/>
                </p:cNvSpPr>
                <p:nvPr/>
              </p:nvSpPr>
              <p:spPr bwMode="auto">
                <a:xfrm>
                  <a:off x="4917" y="1520"/>
                  <a:ext cx="25"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85" name="Rectangle 1137"/>
                <p:cNvSpPr>
                  <a:spLocks noChangeArrowheads="1"/>
                </p:cNvSpPr>
                <p:nvPr/>
              </p:nvSpPr>
              <p:spPr bwMode="auto">
                <a:xfrm>
                  <a:off x="4564" y="1522"/>
                  <a:ext cx="81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86" name="Rectangle 1138"/>
                <p:cNvSpPr>
                  <a:spLocks noChangeArrowheads="1"/>
                </p:cNvSpPr>
                <p:nvPr/>
              </p:nvSpPr>
              <p:spPr bwMode="auto">
                <a:xfrm>
                  <a:off x="4564" y="1522"/>
                  <a:ext cx="81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87" name="Rectangle 1139"/>
                <p:cNvSpPr>
                  <a:spLocks noChangeArrowheads="1"/>
                </p:cNvSpPr>
                <p:nvPr/>
              </p:nvSpPr>
              <p:spPr bwMode="auto">
                <a:xfrm>
                  <a:off x="4564" y="1522"/>
                  <a:ext cx="75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88" name="Rectangle 1140"/>
                <p:cNvSpPr>
                  <a:spLocks noChangeArrowheads="1"/>
                </p:cNvSpPr>
                <p:nvPr/>
              </p:nvSpPr>
              <p:spPr bwMode="auto">
                <a:xfrm>
                  <a:off x="4601" y="1522"/>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89" name="Rectangle 1141"/>
                <p:cNvSpPr>
                  <a:spLocks noChangeArrowheads="1"/>
                </p:cNvSpPr>
                <p:nvPr/>
              </p:nvSpPr>
              <p:spPr bwMode="auto">
                <a:xfrm>
                  <a:off x="4660" y="1522"/>
                  <a:ext cx="54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90" name="Rectangle 1142"/>
                <p:cNvSpPr>
                  <a:spLocks noChangeArrowheads="1"/>
                </p:cNvSpPr>
                <p:nvPr/>
              </p:nvSpPr>
              <p:spPr bwMode="auto">
                <a:xfrm>
                  <a:off x="4720" y="1522"/>
                  <a:ext cx="41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91" name="Rectangle 1143"/>
                <p:cNvSpPr>
                  <a:spLocks noChangeArrowheads="1"/>
                </p:cNvSpPr>
                <p:nvPr/>
              </p:nvSpPr>
              <p:spPr bwMode="auto">
                <a:xfrm>
                  <a:off x="4782" y="1522"/>
                  <a:ext cx="29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92" name="Rectangle 1144"/>
                <p:cNvSpPr>
                  <a:spLocks noChangeArrowheads="1"/>
                </p:cNvSpPr>
                <p:nvPr/>
              </p:nvSpPr>
              <p:spPr bwMode="auto">
                <a:xfrm>
                  <a:off x="4843" y="1522"/>
                  <a:ext cx="173"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93" name="Rectangle 1145"/>
                <p:cNvSpPr>
                  <a:spLocks noChangeArrowheads="1"/>
                </p:cNvSpPr>
                <p:nvPr/>
              </p:nvSpPr>
              <p:spPr bwMode="auto">
                <a:xfrm>
                  <a:off x="4914" y="1522"/>
                  <a:ext cx="31"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94" name="Rectangle 1146"/>
                <p:cNvSpPr>
                  <a:spLocks noChangeArrowheads="1"/>
                </p:cNvSpPr>
                <p:nvPr/>
              </p:nvSpPr>
              <p:spPr bwMode="auto">
                <a:xfrm>
                  <a:off x="4565" y="1524"/>
                  <a:ext cx="81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95" name="Rectangle 1147"/>
                <p:cNvSpPr>
                  <a:spLocks noChangeArrowheads="1"/>
                </p:cNvSpPr>
                <p:nvPr/>
              </p:nvSpPr>
              <p:spPr bwMode="auto">
                <a:xfrm>
                  <a:off x="4565" y="1524"/>
                  <a:ext cx="75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96" name="Rectangle 1148"/>
                <p:cNvSpPr>
                  <a:spLocks noChangeArrowheads="1"/>
                </p:cNvSpPr>
                <p:nvPr/>
              </p:nvSpPr>
              <p:spPr bwMode="auto">
                <a:xfrm>
                  <a:off x="4601" y="1524"/>
                  <a:ext cx="65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97" name="Rectangle 1149"/>
                <p:cNvSpPr>
                  <a:spLocks noChangeArrowheads="1"/>
                </p:cNvSpPr>
                <p:nvPr/>
              </p:nvSpPr>
              <p:spPr bwMode="auto">
                <a:xfrm>
                  <a:off x="4660" y="1524"/>
                  <a:ext cx="54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98" name="Rectangle 1150"/>
                <p:cNvSpPr>
                  <a:spLocks noChangeArrowheads="1"/>
                </p:cNvSpPr>
                <p:nvPr/>
              </p:nvSpPr>
              <p:spPr bwMode="auto">
                <a:xfrm>
                  <a:off x="4720" y="1524"/>
                  <a:ext cx="41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399" name="Rectangle 1151"/>
                <p:cNvSpPr>
                  <a:spLocks noChangeArrowheads="1"/>
                </p:cNvSpPr>
                <p:nvPr/>
              </p:nvSpPr>
              <p:spPr bwMode="auto">
                <a:xfrm>
                  <a:off x="4780" y="1524"/>
                  <a:ext cx="29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00" name="Rectangle 1152"/>
                <p:cNvSpPr>
                  <a:spLocks noChangeArrowheads="1"/>
                </p:cNvSpPr>
                <p:nvPr/>
              </p:nvSpPr>
              <p:spPr bwMode="auto">
                <a:xfrm>
                  <a:off x="4842" y="1524"/>
                  <a:ext cx="176"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01" name="Rectangle 1153"/>
                <p:cNvSpPr>
                  <a:spLocks noChangeArrowheads="1"/>
                </p:cNvSpPr>
                <p:nvPr/>
              </p:nvSpPr>
              <p:spPr bwMode="auto">
                <a:xfrm>
                  <a:off x="4912" y="1524"/>
                  <a:ext cx="35"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02" name="Rectangle 1154"/>
                <p:cNvSpPr>
                  <a:spLocks noChangeArrowheads="1"/>
                </p:cNvSpPr>
                <p:nvPr/>
              </p:nvSpPr>
              <p:spPr bwMode="auto">
                <a:xfrm>
                  <a:off x="4567" y="1525"/>
                  <a:ext cx="81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03" name="Rectangle 1155"/>
                <p:cNvSpPr>
                  <a:spLocks noChangeArrowheads="1"/>
                </p:cNvSpPr>
                <p:nvPr/>
              </p:nvSpPr>
              <p:spPr bwMode="auto">
                <a:xfrm>
                  <a:off x="4567" y="1525"/>
                  <a:ext cx="75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04" name="Rectangle 1156"/>
                <p:cNvSpPr>
                  <a:spLocks noChangeArrowheads="1"/>
                </p:cNvSpPr>
                <p:nvPr/>
              </p:nvSpPr>
              <p:spPr bwMode="auto">
                <a:xfrm>
                  <a:off x="4601" y="1525"/>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05" name="Rectangle 1157"/>
                <p:cNvSpPr>
                  <a:spLocks noChangeArrowheads="1"/>
                </p:cNvSpPr>
                <p:nvPr/>
              </p:nvSpPr>
              <p:spPr bwMode="auto">
                <a:xfrm>
                  <a:off x="4660" y="1525"/>
                  <a:ext cx="54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06" name="Rectangle 1158"/>
                <p:cNvSpPr>
                  <a:spLocks noChangeArrowheads="1"/>
                </p:cNvSpPr>
                <p:nvPr/>
              </p:nvSpPr>
              <p:spPr bwMode="auto">
                <a:xfrm>
                  <a:off x="4720" y="1525"/>
                  <a:ext cx="41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07" name="Rectangle 1159"/>
                <p:cNvSpPr>
                  <a:spLocks noChangeArrowheads="1"/>
                </p:cNvSpPr>
                <p:nvPr/>
              </p:nvSpPr>
              <p:spPr bwMode="auto">
                <a:xfrm>
                  <a:off x="4780" y="1525"/>
                  <a:ext cx="29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08" name="Rectangle 1160"/>
                <p:cNvSpPr>
                  <a:spLocks noChangeArrowheads="1"/>
                </p:cNvSpPr>
                <p:nvPr/>
              </p:nvSpPr>
              <p:spPr bwMode="auto">
                <a:xfrm>
                  <a:off x="4842" y="1525"/>
                  <a:ext cx="176"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09" name="Rectangle 1161"/>
                <p:cNvSpPr>
                  <a:spLocks noChangeArrowheads="1"/>
                </p:cNvSpPr>
                <p:nvPr/>
              </p:nvSpPr>
              <p:spPr bwMode="auto">
                <a:xfrm>
                  <a:off x="4909" y="1525"/>
                  <a:ext cx="41"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10" name="Rectangle 1162"/>
                <p:cNvSpPr>
                  <a:spLocks noChangeArrowheads="1"/>
                </p:cNvSpPr>
                <p:nvPr/>
              </p:nvSpPr>
              <p:spPr bwMode="auto">
                <a:xfrm>
                  <a:off x="4570" y="1527"/>
                  <a:ext cx="80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11" name="Rectangle 1163"/>
                <p:cNvSpPr>
                  <a:spLocks noChangeArrowheads="1"/>
                </p:cNvSpPr>
                <p:nvPr/>
              </p:nvSpPr>
              <p:spPr bwMode="auto">
                <a:xfrm>
                  <a:off x="4570" y="1527"/>
                  <a:ext cx="75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12" name="Rectangle 1164"/>
                <p:cNvSpPr>
                  <a:spLocks noChangeArrowheads="1"/>
                </p:cNvSpPr>
                <p:nvPr/>
              </p:nvSpPr>
              <p:spPr bwMode="auto">
                <a:xfrm>
                  <a:off x="4601" y="1527"/>
                  <a:ext cx="65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13" name="Rectangle 1165"/>
                <p:cNvSpPr>
                  <a:spLocks noChangeArrowheads="1"/>
                </p:cNvSpPr>
                <p:nvPr/>
              </p:nvSpPr>
              <p:spPr bwMode="auto">
                <a:xfrm>
                  <a:off x="4660" y="1527"/>
                  <a:ext cx="54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14" name="Rectangle 1166"/>
                <p:cNvSpPr>
                  <a:spLocks noChangeArrowheads="1"/>
                </p:cNvSpPr>
                <p:nvPr/>
              </p:nvSpPr>
              <p:spPr bwMode="auto">
                <a:xfrm>
                  <a:off x="4720" y="1527"/>
                  <a:ext cx="41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15" name="Rectangle 1167"/>
                <p:cNvSpPr>
                  <a:spLocks noChangeArrowheads="1"/>
                </p:cNvSpPr>
                <p:nvPr/>
              </p:nvSpPr>
              <p:spPr bwMode="auto">
                <a:xfrm>
                  <a:off x="4780" y="1527"/>
                  <a:ext cx="29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16" name="Rectangle 1168"/>
                <p:cNvSpPr>
                  <a:spLocks noChangeArrowheads="1"/>
                </p:cNvSpPr>
                <p:nvPr/>
              </p:nvSpPr>
              <p:spPr bwMode="auto">
                <a:xfrm>
                  <a:off x="4842" y="1527"/>
                  <a:ext cx="176"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17" name="Rectangle 1169"/>
                <p:cNvSpPr>
                  <a:spLocks noChangeArrowheads="1"/>
                </p:cNvSpPr>
                <p:nvPr/>
              </p:nvSpPr>
              <p:spPr bwMode="auto">
                <a:xfrm>
                  <a:off x="4908" y="1527"/>
                  <a:ext cx="43"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18" name="Rectangle 1170"/>
                <p:cNvSpPr>
                  <a:spLocks noChangeArrowheads="1"/>
                </p:cNvSpPr>
                <p:nvPr/>
              </p:nvSpPr>
              <p:spPr bwMode="auto">
                <a:xfrm>
                  <a:off x="4571" y="1528"/>
                  <a:ext cx="80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19" name="Rectangle 1171"/>
                <p:cNvSpPr>
                  <a:spLocks noChangeArrowheads="1"/>
                </p:cNvSpPr>
                <p:nvPr/>
              </p:nvSpPr>
              <p:spPr bwMode="auto">
                <a:xfrm>
                  <a:off x="4571" y="1528"/>
                  <a:ext cx="74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20" name="Rectangle 1172"/>
                <p:cNvSpPr>
                  <a:spLocks noChangeArrowheads="1"/>
                </p:cNvSpPr>
                <p:nvPr/>
              </p:nvSpPr>
              <p:spPr bwMode="auto">
                <a:xfrm>
                  <a:off x="4600" y="1528"/>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21" name="Rectangle 1173"/>
                <p:cNvSpPr>
                  <a:spLocks noChangeArrowheads="1"/>
                </p:cNvSpPr>
                <p:nvPr/>
              </p:nvSpPr>
              <p:spPr bwMode="auto">
                <a:xfrm>
                  <a:off x="4660" y="1528"/>
                  <a:ext cx="54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22" name="Rectangle 1174"/>
                <p:cNvSpPr>
                  <a:spLocks noChangeArrowheads="1"/>
                </p:cNvSpPr>
                <p:nvPr/>
              </p:nvSpPr>
              <p:spPr bwMode="auto">
                <a:xfrm>
                  <a:off x="4720" y="1528"/>
                  <a:ext cx="41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23" name="Rectangle 1175"/>
                <p:cNvSpPr>
                  <a:spLocks noChangeArrowheads="1"/>
                </p:cNvSpPr>
                <p:nvPr/>
              </p:nvSpPr>
              <p:spPr bwMode="auto">
                <a:xfrm>
                  <a:off x="4780" y="1528"/>
                  <a:ext cx="29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24" name="Rectangle 1176"/>
                <p:cNvSpPr>
                  <a:spLocks noChangeArrowheads="1"/>
                </p:cNvSpPr>
                <p:nvPr/>
              </p:nvSpPr>
              <p:spPr bwMode="auto">
                <a:xfrm>
                  <a:off x="4842" y="1528"/>
                  <a:ext cx="176"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25" name="Rectangle 1177"/>
                <p:cNvSpPr>
                  <a:spLocks noChangeArrowheads="1"/>
                </p:cNvSpPr>
                <p:nvPr/>
              </p:nvSpPr>
              <p:spPr bwMode="auto">
                <a:xfrm>
                  <a:off x="4908" y="1528"/>
                  <a:ext cx="43"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26" name="Rectangle 1178"/>
                <p:cNvSpPr>
                  <a:spLocks noChangeArrowheads="1"/>
                </p:cNvSpPr>
                <p:nvPr/>
              </p:nvSpPr>
              <p:spPr bwMode="auto">
                <a:xfrm>
                  <a:off x="4573" y="1530"/>
                  <a:ext cx="79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27" name="Rectangle 1179"/>
                <p:cNvSpPr>
                  <a:spLocks noChangeArrowheads="1"/>
                </p:cNvSpPr>
                <p:nvPr/>
              </p:nvSpPr>
              <p:spPr bwMode="auto">
                <a:xfrm>
                  <a:off x="4573" y="1530"/>
                  <a:ext cx="74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28" name="Rectangle 1180"/>
                <p:cNvSpPr>
                  <a:spLocks noChangeArrowheads="1"/>
                </p:cNvSpPr>
                <p:nvPr/>
              </p:nvSpPr>
              <p:spPr bwMode="auto">
                <a:xfrm>
                  <a:off x="4600" y="1530"/>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29" name="Rectangle 1181"/>
                <p:cNvSpPr>
                  <a:spLocks noChangeArrowheads="1"/>
                </p:cNvSpPr>
                <p:nvPr/>
              </p:nvSpPr>
              <p:spPr bwMode="auto">
                <a:xfrm>
                  <a:off x="4658" y="1530"/>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30" name="Rectangle 1182"/>
                <p:cNvSpPr>
                  <a:spLocks noChangeArrowheads="1"/>
                </p:cNvSpPr>
                <p:nvPr/>
              </p:nvSpPr>
              <p:spPr bwMode="auto">
                <a:xfrm>
                  <a:off x="4720" y="1530"/>
                  <a:ext cx="41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31" name="Rectangle 1183"/>
                <p:cNvSpPr>
                  <a:spLocks noChangeArrowheads="1"/>
                </p:cNvSpPr>
                <p:nvPr/>
              </p:nvSpPr>
              <p:spPr bwMode="auto">
                <a:xfrm>
                  <a:off x="4780" y="1530"/>
                  <a:ext cx="29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32" name="Rectangle 1184"/>
                <p:cNvSpPr>
                  <a:spLocks noChangeArrowheads="1"/>
                </p:cNvSpPr>
                <p:nvPr/>
              </p:nvSpPr>
              <p:spPr bwMode="auto">
                <a:xfrm>
                  <a:off x="4840" y="1530"/>
                  <a:ext cx="179"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33" name="Rectangle 1185"/>
                <p:cNvSpPr>
                  <a:spLocks noChangeArrowheads="1"/>
                </p:cNvSpPr>
                <p:nvPr/>
              </p:nvSpPr>
              <p:spPr bwMode="auto">
                <a:xfrm>
                  <a:off x="4906" y="1530"/>
                  <a:ext cx="47"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34" name="Rectangle 1186"/>
                <p:cNvSpPr>
                  <a:spLocks noChangeArrowheads="1"/>
                </p:cNvSpPr>
                <p:nvPr/>
              </p:nvSpPr>
              <p:spPr bwMode="auto">
                <a:xfrm>
                  <a:off x="4574" y="1531"/>
                  <a:ext cx="79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35" name="Rectangle 1187"/>
                <p:cNvSpPr>
                  <a:spLocks noChangeArrowheads="1"/>
                </p:cNvSpPr>
                <p:nvPr/>
              </p:nvSpPr>
              <p:spPr bwMode="auto">
                <a:xfrm>
                  <a:off x="4574" y="1531"/>
                  <a:ext cx="74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36" name="Rectangle 1188"/>
                <p:cNvSpPr>
                  <a:spLocks noChangeArrowheads="1"/>
                </p:cNvSpPr>
                <p:nvPr/>
              </p:nvSpPr>
              <p:spPr bwMode="auto">
                <a:xfrm>
                  <a:off x="4600" y="1531"/>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37" name="Rectangle 1189"/>
                <p:cNvSpPr>
                  <a:spLocks noChangeArrowheads="1"/>
                </p:cNvSpPr>
                <p:nvPr/>
              </p:nvSpPr>
              <p:spPr bwMode="auto">
                <a:xfrm>
                  <a:off x="4658" y="1531"/>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38" name="Rectangle 1190"/>
                <p:cNvSpPr>
                  <a:spLocks noChangeArrowheads="1"/>
                </p:cNvSpPr>
                <p:nvPr/>
              </p:nvSpPr>
              <p:spPr bwMode="auto">
                <a:xfrm>
                  <a:off x="4720" y="1531"/>
                  <a:ext cx="41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39" name="Rectangle 1191"/>
                <p:cNvSpPr>
                  <a:spLocks noChangeArrowheads="1"/>
                </p:cNvSpPr>
                <p:nvPr/>
              </p:nvSpPr>
              <p:spPr bwMode="auto">
                <a:xfrm>
                  <a:off x="4780" y="1531"/>
                  <a:ext cx="29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40" name="Rectangle 1192"/>
                <p:cNvSpPr>
                  <a:spLocks noChangeArrowheads="1"/>
                </p:cNvSpPr>
                <p:nvPr/>
              </p:nvSpPr>
              <p:spPr bwMode="auto">
                <a:xfrm>
                  <a:off x="4840" y="1531"/>
                  <a:ext cx="17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41" name="Rectangle 1193"/>
                <p:cNvSpPr>
                  <a:spLocks noChangeArrowheads="1"/>
                </p:cNvSpPr>
                <p:nvPr/>
              </p:nvSpPr>
              <p:spPr bwMode="auto">
                <a:xfrm>
                  <a:off x="4905" y="1531"/>
                  <a:ext cx="49"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42" name="Rectangle 1194"/>
                <p:cNvSpPr>
                  <a:spLocks noChangeArrowheads="1"/>
                </p:cNvSpPr>
                <p:nvPr/>
              </p:nvSpPr>
              <p:spPr bwMode="auto">
                <a:xfrm>
                  <a:off x="4577" y="1533"/>
                  <a:ext cx="79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43" name="Rectangle 1195"/>
                <p:cNvSpPr>
                  <a:spLocks noChangeArrowheads="1"/>
                </p:cNvSpPr>
                <p:nvPr/>
              </p:nvSpPr>
              <p:spPr bwMode="auto">
                <a:xfrm>
                  <a:off x="4577" y="1533"/>
                  <a:ext cx="74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44" name="Rectangle 1196"/>
                <p:cNvSpPr>
                  <a:spLocks noChangeArrowheads="1"/>
                </p:cNvSpPr>
                <p:nvPr/>
              </p:nvSpPr>
              <p:spPr bwMode="auto">
                <a:xfrm>
                  <a:off x="4600" y="1533"/>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45" name="Rectangle 1197"/>
                <p:cNvSpPr>
                  <a:spLocks noChangeArrowheads="1"/>
                </p:cNvSpPr>
                <p:nvPr/>
              </p:nvSpPr>
              <p:spPr bwMode="auto">
                <a:xfrm>
                  <a:off x="4658" y="1533"/>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46" name="Rectangle 1198"/>
                <p:cNvSpPr>
                  <a:spLocks noChangeArrowheads="1"/>
                </p:cNvSpPr>
                <p:nvPr/>
              </p:nvSpPr>
              <p:spPr bwMode="auto">
                <a:xfrm>
                  <a:off x="4718" y="1533"/>
                  <a:ext cx="42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47" name="Rectangle 1199"/>
                <p:cNvSpPr>
                  <a:spLocks noChangeArrowheads="1"/>
                </p:cNvSpPr>
                <p:nvPr/>
              </p:nvSpPr>
              <p:spPr bwMode="auto">
                <a:xfrm>
                  <a:off x="4780" y="1533"/>
                  <a:ext cx="29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48" name="Rectangle 1200"/>
                <p:cNvSpPr>
                  <a:spLocks noChangeArrowheads="1"/>
                </p:cNvSpPr>
                <p:nvPr/>
              </p:nvSpPr>
              <p:spPr bwMode="auto">
                <a:xfrm>
                  <a:off x="4840" y="1533"/>
                  <a:ext cx="179"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49" name="Rectangle 1201"/>
                <p:cNvSpPr>
                  <a:spLocks noChangeArrowheads="1"/>
                </p:cNvSpPr>
                <p:nvPr/>
              </p:nvSpPr>
              <p:spPr bwMode="auto">
                <a:xfrm>
                  <a:off x="4903" y="1533"/>
                  <a:ext cx="53"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50" name="Rectangle 1202"/>
                <p:cNvSpPr>
                  <a:spLocks noChangeArrowheads="1"/>
                </p:cNvSpPr>
                <p:nvPr/>
              </p:nvSpPr>
              <p:spPr bwMode="auto">
                <a:xfrm>
                  <a:off x="4579" y="1534"/>
                  <a:ext cx="78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51" name="Rectangle 1203"/>
                <p:cNvSpPr>
                  <a:spLocks noChangeArrowheads="1"/>
                </p:cNvSpPr>
                <p:nvPr/>
              </p:nvSpPr>
              <p:spPr bwMode="auto">
                <a:xfrm>
                  <a:off x="4579" y="1534"/>
                  <a:ext cx="74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52" name="Rectangle 1204"/>
                <p:cNvSpPr>
                  <a:spLocks noChangeArrowheads="1"/>
                </p:cNvSpPr>
                <p:nvPr/>
              </p:nvSpPr>
              <p:spPr bwMode="auto">
                <a:xfrm>
                  <a:off x="4600" y="1534"/>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53" name="Rectangle 1205"/>
                <p:cNvSpPr>
                  <a:spLocks noChangeArrowheads="1"/>
                </p:cNvSpPr>
                <p:nvPr/>
              </p:nvSpPr>
              <p:spPr bwMode="auto">
                <a:xfrm>
                  <a:off x="4658" y="1534"/>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54" name="Rectangle 1206"/>
                <p:cNvSpPr>
                  <a:spLocks noChangeArrowheads="1"/>
                </p:cNvSpPr>
                <p:nvPr/>
              </p:nvSpPr>
              <p:spPr bwMode="auto">
                <a:xfrm>
                  <a:off x="4718" y="1534"/>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55" name="Rectangle 1207"/>
                <p:cNvSpPr>
                  <a:spLocks noChangeArrowheads="1"/>
                </p:cNvSpPr>
                <p:nvPr/>
              </p:nvSpPr>
              <p:spPr bwMode="auto">
                <a:xfrm>
                  <a:off x="4780" y="1534"/>
                  <a:ext cx="29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56" name="Rectangle 1208"/>
                <p:cNvSpPr>
                  <a:spLocks noChangeArrowheads="1"/>
                </p:cNvSpPr>
                <p:nvPr/>
              </p:nvSpPr>
              <p:spPr bwMode="auto">
                <a:xfrm>
                  <a:off x="4840" y="1534"/>
                  <a:ext cx="17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57" name="Rectangle 1209"/>
                <p:cNvSpPr>
                  <a:spLocks noChangeArrowheads="1"/>
                </p:cNvSpPr>
                <p:nvPr/>
              </p:nvSpPr>
              <p:spPr bwMode="auto">
                <a:xfrm>
                  <a:off x="4903" y="1534"/>
                  <a:ext cx="53"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58" name="Rectangle 1210"/>
                <p:cNvSpPr>
                  <a:spLocks noChangeArrowheads="1"/>
                </p:cNvSpPr>
                <p:nvPr/>
              </p:nvSpPr>
              <p:spPr bwMode="auto">
                <a:xfrm>
                  <a:off x="4580" y="1536"/>
                  <a:ext cx="78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grpSp>
          <p:grpSp>
            <p:nvGrpSpPr>
              <p:cNvPr id="10" name="Group 1211"/>
              <p:cNvGrpSpPr>
                <a:grpSpLocks/>
              </p:cNvGrpSpPr>
              <p:nvPr/>
            </p:nvGrpSpPr>
            <p:grpSpPr bwMode="auto">
              <a:xfrm>
                <a:off x="3868" y="1275"/>
                <a:ext cx="742" cy="34"/>
                <a:chOff x="4562" y="1536"/>
                <a:chExt cx="803" cy="41"/>
              </a:xfrm>
            </p:grpSpPr>
            <p:sp>
              <p:nvSpPr>
                <p:cNvPr id="310460" name="Rectangle 1212"/>
                <p:cNvSpPr>
                  <a:spLocks noChangeArrowheads="1"/>
                </p:cNvSpPr>
                <p:nvPr/>
              </p:nvSpPr>
              <p:spPr bwMode="auto">
                <a:xfrm>
                  <a:off x="4580" y="1536"/>
                  <a:ext cx="74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61" name="Rectangle 1213"/>
                <p:cNvSpPr>
                  <a:spLocks noChangeArrowheads="1"/>
                </p:cNvSpPr>
                <p:nvPr/>
              </p:nvSpPr>
              <p:spPr bwMode="auto">
                <a:xfrm>
                  <a:off x="4600" y="1536"/>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62" name="Rectangle 1214"/>
                <p:cNvSpPr>
                  <a:spLocks noChangeArrowheads="1"/>
                </p:cNvSpPr>
                <p:nvPr/>
              </p:nvSpPr>
              <p:spPr bwMode="auto">
                <a:xfrm>
                  <a:off x="4658" y="1536"/>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63" name="Rectangle 1215"/>
                <p:cNvSpPr>
                  <a:spLocks noChangeArrowheads="1"/>
                </p:cNvSpPr>
                <p:nvPr/>
              </p:nvSpPr>
              <p:spPr bwMode="auto">
                <a:xfrm>
                  <a:off x="4718" y="1536"/>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64" name="Rectangle 1216"/>
                <p:cNvSpPr>
                  <a:spLocks noChangeArrowheads="1"/>
                </p:cNvSpPr>
                <p:nvPr/>
              </p:nvSpPr>
              <p:spPr bwMode="auto">
                <a:xfrm>
                  <a:off x="4779" y="1536"/>
                  <a:ext cx="30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65" name="Rectangle 1217"/>
                <p:cNvSpPr>
                  <a:spLocks noChangeArrowheads="1"/>
                </p:cNvSpPr>
                <p:nvPr/>
              </p:nvSpPr>
              <p:spPr bwMode="auto">
                <a:xfrm>
                  <a:off x="4840" y="1536"/>
                  <a:ext cx="17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66" name="Rectangle 1218"/>
                <p:cNvSpPr>
                  <a:spLocks noChangeArrowheads="1"/>
                </p:cNvSpPr>
                <p:nvPr/>
              </p:nvSpPr>
              <p:spPr bwMode="auto">
                <a:xfrm>
                  <a:off x="4902" y="1536"/>
                  <a:ext cx="55"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67" name="Rectangle 1219"/>
                <p:cNvSpPr>
                  <a:spLocks noChangeArrowheads="1"/>
                </p:cNvSpPr>
                <p:nvPr/>
              </p:nvSpPr>
              <p:spPr bwMode="auto">
                <a:xfrm>
                  <a:off x="4582" y="1538"/>
                  <a:ext cx="78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68" name="Rectangle 1220"/>
                <p:cNvSpPr>
                  <a:spLocks noChangeArrowheads="1"/>
                </p:cNvSpPr>
                <p:nvPr/>
              </p:nvSpPr>
              <p:spPr bwMode="auto">
                <a:xfrm>
                  <a:off x="4582" y="1538"/>
                  <a:ext cx="73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69" name="Rectangle 1221"/>
                <p:cNvSpPr>
                  <a:spLocks noChangeArrowheads="1"/>
                </p:cNvSpPr>
                <p:nvPr/>
              </p:nvSpPr>
              <p:spPr bwMode="auto">
                <a:xfrm>
                  <a:off x="4600" y="1538"/>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70" name="Rectangle 1222"/>
                <p:cNvSpPr>
                  <a:spLocks noChangeArrowheads="1"/>
                </p:cNvSpPr>
                <p:nvPr/>
              </p:nvSpPr>
              <p:spPr bwMode="auto">
                <a:xfrm>
                  <a:off x="4658" y="1538"/>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71" name="Rectangle 1223"/>
                <p:cNvSpPr>
                  <a:spLocks noChangeArrowheads="1"/>
                </p:cNvSpPr>
                <p:nvPr/>
              </p:nvSpPr>
              <p:spPr bwMode="auto">
                <a:xfrm>
                  <a:off x="4718" y="1538"/>
                  <a:ext cx="42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72" name="Rectangle 1224"/>
                <p:cNvSpPr>
                  <a:spLocks noChangeArrowheads="1"/>
                </p:cNvSpPr>
                <p:nvPr/>
              </p:nvSpPr>
              <p:spPr bwMode="auto">
                <a:xfrm>
                  <a:off x="4779" y="1538"/>
                  <a:ext cx="30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73" name="Rectangle 1225"/>
                <p:cNvSpPr>
                  <a:spLocks noChangeArrowheads="1"/>
                </p:cNvSpPr>
                <p:nvPr/>
              </p:nvSpPr>
              <p:spPr bwMode="auto">
                <a:xfrm>
                  <a:off x="4840" y="1538"/>
                  <a:ext cx="179"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74" name="Rectangle 1226"/>
                <p:cNvSpPr>
                  <a:spLocks noChangeArrowheads="1"/>
                </p:cNvSpPr>
                <p:nvPr/>
              </p:nvSpPr>
              <p:spPr bwMode="auto">
                <a:xfrm>
                  <a:off x="4902" y="1538"/>
                  <a:ext cx="55"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75" name="Rectangle 1227"/>
                <p:cNvSpPr>
                  <a:spLocks noChangeArrowheads="1"/>
                </p:cNvSpPr>
                <p:nvPr/>
              </p:nvSpPr>
              <p:spPr bwMode="auto">
                <a:xfrm>
                  <a:off x="4585" y="1539"/>
                  <a:ext cx="77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76" name="Rectangle 1228"/>
                <p:cNvSpPr>
                  <a:spLocks noChangeArrowheads="1"/>
                </p:cNvSpPr>
                <p:nvPr/>
              </p:nvSpPr>
              <p:spPr bwMode="auto">
                <a:xfrm>
                  <a:off x="4585" y="1539"/>
                  <a:ext cx="73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77" name="Rectangle 1229"/>
                <p:cNvSpPr>
                  <a:spLocks noChangeArrowheads="1"/>
                </p:cNvSpPr>
                <p:nvPr/>
              </p:nvSpPr>
              <p:spPr bwMode="auto">
                <a:xfrm>
                  <a:off x="4600" y="1539"/>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78" name="Rectangle 1230"/>
                <p:cNvSpPr>
                  <a:spLocks noChangeArrowheads="1"/>
                </p:cNvSpPr>
                <p:nvPr/>
              </p:nvSpPr>
              <p:spPr bwMode="auto">
                <a:xfrm>
                  <a:off x="4658" y="1539"/>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79" name="Rectangle 1231"/>
                <p:cNvSpPr>
                  <a:spLocks noChangeArrowheads="1"/>
                </p:cNvSpPr>
                <p:nvPr/>
              </p:nvSpPr>
              <p:spPr bwMode="auto">
                <a:xfrm>
                  <a:off x="4718" y="1539"/>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80" name="Rectangle 1232"/>
                <p:cNvSpPr>
                  <a:spLocks noChangeArrowheads="1"/>
                </p:cNvSpPr>
                <p:nvPr/>
              </p:nvSpPr>
              <p:spPr bwMode="auto">
                <a:xfrm>
                  <a:off x="4779" y="1539"/>
                  <a:ext cx="30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81" name="Rectangle 1233"/>
                <p:cNvSpPr>
                  <a:spLocks noChangeArrowheads="1"/>
                </p:cNvSpPr>
                <p:nvPr/>
              </p:nvSpPr>
              <p:spPr bwMode="auto">
                <a:xfrm>
                  <a:off x="4839" y="1539"/>
                  <a:ext cx="182"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82" name="Rectangle 1234"/>
                <p:cNvSpPr>
                  <a:spLocks noChangeArrowheads="1"/>
                </p:cNvSpPr>
                <p:nvPr/>
              </p:nvSpPr>
              <p:spPr bwMode="auto">
                <a:xfrm>
                  <a:off x="4900" y="1539"/>
                  <a:ext cx="59"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83" name="Rectangle 1235"/>
                <p:cNvSpPr>
                  <a:spLocks noChangeArrowheads="1"/>
                </p:cNvSpPr>
                <p:nvPr/>
              </p:nvSpPr>
              <p:spPr bwMode="auto">
                <a:xfrm>
                  <a:off x="4586" y="1541"/>
                  <a:ext cx="77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84" name="Rectangle 1236"/>
                <p:cNvSpPr>
                  <a:spLocks noChangeArrowheads="1"/>
                </p:cNvSpPr>
                <p:nvPr/>
              </p:nvSpPr>
              <p:spPr bwMode="auto">
                <a:xfrm>
                  <a:off x="4586" y="1541"/>
                  <a:ext cx="73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85" name="Rectangle 1237"/>
                <p:cNvSpPr>
                  <a:spLocks noChangeArrowheads="1"/>
                </p:cNvSpPr>
                <p:nvPr/>
              </p:nvSpPr>
              <p:spPr bwMode="auto">
                <a:xfrm>
                  <a:off x="4600" y="1541"/>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86" name="Rectangle 1238"/>
                <p:cNvSpPr>
                  <a:spLocks noChangeArrowheads="1"/>
                </p:cNvSpPr>
                <p:nvPr/>
              </p:nvSpPr>
              <p:spPr bwMode="auto">
                <a:xfrm>
                  <a:off x="4658" y="1541"/>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87" name="Rectangle 1239"/>
                <p:cNvSpPr>
                  <a:spLocks noChangeArrowheads="1"/>
                </p:cNvSpPr>
                <p:nvPr/>
              </p:nvSpPr>
              <p:spPr bwMode="auto">
                <a:xfrm>
                  <a:off x="4718" y="1541"/>
                  <a:ext cx="42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88" name="Rectangle 1240"/>
                <p:cNvSpPr>
                  <a:spLocks noChangeArrowheads="1"/>
                </p:cNvSpPr>
                <p:nvPr/>
              </p:nvSpPr>
              <p:spPr bwMode="auto">
                <a:xfrm>
                  <a:off x="4779" y="1541"/>
                  <a:ext cx="30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89" name="Rectangle 1241"/>
                <p:cNvSpPr>
                  <a:spLocks noChangeArrowheads="1"/>
                </p:cNvSpPr>
                <p:nvPr/>
              </p:nvSpPr>
              <p:spPr bwMode="auto">
                <a:xfrm>
                  <a:off x="4839" y="1541"/>
                  <a:ext cx="182"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90" name="Rectangle 1242"/>
                <p:cNvSpPr>
                  <a:spLocks noChangeArrowheads="1"/>
                </p:cNvSpPr>
                <p:nvPr/>
              </p:nvSpPr>
              <p:spPr bwMode="auto">
                <a:xfrm>
                  <a:off x="4900" y="1541"/>
                  <a:ext cx="59"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91" name="Rectangle 1243"/>
                <p:cNvSpPr>
                  <a:spLocks noChangeArrowheads="1"/>
                </p:cNvSpPr>
                <p:nvPr/>
              </p:nvSpPr>
              <p:spPr bwMode="auto">
                <a:xfrm>
                  <a:off x="4585" y="1542"/>
                  <a:ext cx="77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92" name="Rectangle 1244"/>
                <p:cNvSpPr>
                  <a:spLocks noChangeArrowheads="1"/>
                </p:cNvSpPr>
                <p:nvPr/>
              </p:nvSpPr>
              <p:spPr bwMode="auto">
                <a:xfrm>
                  <a:off x="4585" y="1542"/>
                  <a:ext cx="73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93" name="Rectangle 1245"/>
                <p:cNvSpPr>
                  <a:spLocks noChangeArrowheads="1"/>
                </p:cNvSpPr>
                <p:nvPr/>
              </p:nvSpPr>
              <p:spPr bwMode="auto">
                <a:xfrm>
                  <a:off x="4600" y="1542"/>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94" name="Rectangle 1246"/>
                <p:cNvSpPr>
                  <a:spLocks noChangeArrowheads="1"/>
                </p:cNvSpPr>
                <p:nvPr/>
              </p:nvSpPr>
              <p:spPr bwMode="auto">
                <a:xfrm>
                  <a:off x="4658" y="1542"/>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95" name="Rectangle 1247"/>
                <p:cNvSpPr>
                  <a:spLocks noChangeArrowheads="1"/>
                </p:cNvSpPr>
                <p:nvPr/>
              </p:nvSpPr>
              <p:spPr bwMode="auto">
                <a:xfrm>
                  <a:off x="4718" y="1542"/>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96" name="Rectangle 1248"/>
                <p:cNvSpPr>
                  <a:spLocks noChangeArrowheads="1"/>
                </p:cNvSpPr>
                <p:nvPr/>
              </p:nvSpPr>
              <p:spPr bwMode="auto">
                <a:xfrm>
                  <a:off x="4779" y="1542"/>
                  <a:ext cx="30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97" name="Rectangle 1249"/>
                <p:cNvSpPr>
                  <a:spLocks noChangeArrowheads="1"/>
                </p:cNvSpPr>
                <p:nvPr/>
              </p:nvSpPr>
              <p:spPr bwMode="auto">
                <a:xfrm>
                  <a:off x="4839" y="1542"/>
                  <a:ext cx="182"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98" name="Rectangle 1250"/>
                <p:cNvSpPr>
                  <a:spLocks noChangeArrowheads="1"/>
                </p:cNvSpPr>
                <p:nvPr/>
              </p:nvSpPr>
              <p:spPr bwMode="auto">
                <a:xfrm>
                  <a:off x="4900" y="1542"/>
                  <a:ext cx="59"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499" name="Rectangle 1251"/>
                <p:cNvSpPr>
                  <a:spLocks noChangeArrowheads="1"/>
                </p:cNvSpPr>
                <p:nvPr/>
              </p:nvSpPr>
              <p:spPr bwMode="auto">
                <a:xfrm>
                  <a:off x="4585" y="1544"/>
                  <a:ext cx="77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00" name="Rectangle 1252"/>
                <p:cNvSpPr>
                  <a:spLocks noChangeArrowheads="1"/>
                </p:cNvSpPr>
                <p:nvPr/>
              </p:nvSpPr>
              <p:spPr bwMode="auto">
                <a:xfrm>
                  <a:off x="4585" y="1544"/>
                  <a:ext cx="73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01" name="Rectangle 1253"/>
                <p:cNvSpPr>
                  <a:spLocks noChangeArrowheads="1"/>
                </p:cNvSpPr>
                <p:nvPr/>
              </p:nvSpPr>
              <p:spPr bwMode="auto">
                <a:xfrm>
                  <a:off x="4600" y="1544"/>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02" name="Rectangle 1254"/>
                <p:cNvSpPr>
                  <a:spLocks noChangeArrowheads="1"/>
                </p:cNvSpPr>
                <p:nvPr/>
              </p:nvSpPr>
              <p:spPr bwMode="auto">
                <a:xfrm>
                  <a:off x="4658" y="1544"/>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03" name="Rectangle 1255"/>
                <p:cNvSpPr>
                  <a:spLocks noChangeArrowheads="1"/>
                </p:cNvSpPr>
                <p:nvPr/>
              </p:nvSpPr>
              <p:spPr bwMode="auto">
                <a:xfrm>
                  <a:off x="4718" y="1544"/>
                  <a:ext cx="42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04" name="Rectangle 1256"/>
                <p:cNvSpPr>
                  <a:spLocks noChangeArrowheads="1"/>
                </p:cNvSpPr>
                <p:nvPr/>
              </p:nvSpPr>
              <p:spPr bwMode="auto">
                <a:xfrm>
                  <a:off x="4779" y="1544"/>
                  <a:ext cx="30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05" name="Rectangle 1257"/>
                <p:cNvSpPr>
                  <a:spLocks noChangeArrowheads="1"/>
                </p:cNvSpPr>
                <p:nvPr/>
              </p:nvSpPr>
              <p:spPr bwMode="auto">
                <a:xfrm>
                  <a:off x="4839" y="1544"/>
                  <a:ext cx="182"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06" name="Rectangle 1258"/>
                <p:cNvSpPr>
                  <a:spLocks noChangeArrowheads="1"/>
                </p:cNvSpPr>
                <p:nvPr/>
              </p:nvSpPr>
              <p:spPr bwMode="auto">
                <a:xfrm>
                  <a:off x="4899" y="1544"/>
                  <a:ext cx="61"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07" name="Rectangle 1259"/>
                <p:cNvSpPr>
                  <a:spLocks noChangeArrowheads="1"/>
                </p:cNvSpPr>
                <p:nvPr/>
              </p:nvSpPr>
              <p:spPr bwMode="auto">
                <a:xfrm>
                  <a:off x="4583" y="1545"/>
                  <a:ext cx="77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08" name="Rectangle 1260"/>
                <p:cNvSpPr>
                  <a:spLocks noChangeArrowheads="1"/>
                </p:cNvSpPr>
                <p:nvPr/>
              </p:nvSpPr>
              <p:spPr bwMode="auto">
                <a:xfrm>
                  <a:off x="4583" y="1545"/>
                  <a:ext cx="73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09" name="Rectangle 1261"/>
                <p:cNvSpPr>
                  <a:spLocks noChangeArrowheads="1"/>
                </p:cNvSpPr>
                <p:nvPr/>
              </p:nvSpPr>
              <p:spPr bwMode="auto">
                <a:xfrm>
                  <a:off x="4600" y="1545"/>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10" name="Rectangle 1262"/>
                <p:cNvSpPr>
                  <a:spLocks noChangeArrowheads="1"/>
                </p:cNvSpPr>
                <p:nvPr/>
              </p:nvSpPr>
              <p:spPr bwMode="auto">
                <a:xfrm>
                  <a:off x="4658" y="1545"/>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11" name="Rectangle 1263"/>
                <p:cNvSpPr>
                  <a:spLocks noChangeArrowheads="1"/>
                </p:cNvSpPr>
                <p:nvPr/>
              </p:nvSpPr>
              <p:spPr bwMode="auto">
                <a:xfrm>
                  <a:off x="4718" y="1545"/>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12" name="Rectangle 1264"/>
                <p:cNvSpPr>
                  <a:spLocks noChangeArrowheads="1"/>
                </p:cNvSpPr>
                <p:nvPr/>
              </p:nvSpPr>
              <p:spPr bwMode="auto">
                <a:xfrm>
                  <a:off x="4779" y="1545"/>
                  <a:ext cx="30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13" name="Rectangle 1265"/>
                <p:cNvSpPr>
                  <a:spLocks noChangeArrowheads="1"/>
                </p:cNvSpPr>
                <p:nvPr/>
              </p:nvSpPr>
              <p:spPr bwMode="auto">
                <a:xfrm>
                  <a:off x="4839" y="1545"/>
                  <a:ext cx="182"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14" name="Rectangle 1266"/>
                <p:cNvSpPr>
                  <a:spLocks noChangeArrowheads="1"/>
                </p:cNvSpPr>
                <p:nvPr/>
              </p:nvSpPr>
              <p:spPr bwMode="auto">
                <a:xfrm>
                  <a:off x="4899" y="1545"/>
                  <a:ext cx="61"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15" name="Rectangle 1267"/>
                <p:cNvSpPr>
                  <a:spLocks noChangeArrowheads="1"/>
                </p:cNvSpPr>
                <p:nvPr/>
              </p:nvSpPr>
              <p:spPr bwMode="auto">
                <a:xfrm>
                  <a:off x="4582" y="1547"/>
                  <a:ext cx="77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16" name="Rectangle 1268"/>
                <p:cNvSpPr>
                  <a:spLocks noChangeArrowheads="1"/>
                </p:cNvSpPr>
                <p:nvPr/>
              </p:nvSpPr>
              <p:spPr bwMode="auto">
                <a:xfrm>
                  <a:off x="4582" y="1547"/>
                  <a:ext cx="73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17" name="Rectangle 1269"/>
                <p:cNvSpPr>
                  <a:spLocks noChangeArrowheads="1"/>
                </p:cNvSpPr>
                <p:nvPr/>
              </p:nvSpPr>
              <p:spPr bwMode="auto">
                <a:xfrm>
                  <a:off x="4600" y="1547"/>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18" name="Rectangle 1270"/>
                <p:cNvSpPr>
                  <a:spLocks noChangeArrowheads="1"/>
                </p:cNvSpPr>
                <p:nvPr/>
              </p:nvSpPr>
              <p:spPr bwMode="auto">
                <a:xfrm>
                  <a:off x="4658" y="1547"/>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19" name="Rectangle 1271"/>
                <p:cNvSpPr>
                  <a:spLocks noChangeArrowheads="1"/>
                </p:cNvSpPr>
                <p:nvPr/>
              </p:nvSpPr>
              <p:spPr bwMode="auto">
                <a:xfrm>
                  <a:off x="4718" y="1547"/>
                  <a:ext cx="42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20" name="Rectangle 1272"/>
                <p:cNvSpPr>
                  <a:spLocks noChangeArrowheads="1"/>
                </p:cNvSpPr>
                <p:nvPr/>
              </p:nvSpPr>
              <p:spPr bwMode="auto">
                <a:xfrm>
                  <a:off x="4779" y="1547"/>
                  <a:ext cx="30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21" name="Rectangle 1273"/>
                <p:cNvSpPr>
                  <a:spLocks noChangeArrowheads="1"/>
                </p:cNvSpPr>
                <p:nvPr/>
              </p:nvSpPr>
              <p:spPr bwMode="auto">
                <a:xfrm>
                  <a:off x="4839" y="1547"/>
                  <a:ext cx="182"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22" name="Rectangle 1274"/>
                <p:cNvSpPr>
                  <a:spLocks noChangeArrowheads="1"/>
                </p:cNvSpPr>
                <p:nvPr/>
              </p:nvSpPr>
              <p:spPr bwMode="auto">
                <a:xfrm>
                  <a:off x="4899" y="1547"/>
                  <a:ext cx="61"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23" name="Rectangle 1275"/>
                <p:cNvSpPr>
                  <a:spLocks noChangeArrowheads="1"/>
                </p:cNvSpPr>
                <p:nvPr/>
              </p:nvSpPr>
              <p:spPr bwMode="auto">
                <a:xfrm>
                  <a:off x="4580" y="1548"/>
                  <a:ext cx="77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24" name="Rectangle 1276"/>
                <p:cNvSpPr>
                  <a:spLocks noChangeArrowheads="1"/>
                </p:cNvSpPr>
                <p:nvPr/>
              </p:nvSpPr>
              <p:spPr bwMode="auto">
                <a:xfrm>
                  <a:off x="4580" y="1548"/>
                  <a:ext cx="74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25" name="Rectangle 1277"/>
                <p:cNvSpPr>
                  <a:spLocks noChangeArrowheads="1"/>
                </p:cNvSpPr>
                <p:nvPr/>
              </p:nvSpPr>
              <p:spPr bwMode="auto">
                <a:xfrm>
                  <a:off x="4600" y="1548"/>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26" name="Rectangle 1278"/>
                <p:cNvSpPr>
                  <a:spLocks noChangeArrowheads="1"/>
                </p:cNvSpPr>
                <p:nvPr/>
              </p:nvSpPr>
              <p:spPr bwMode="auto">
                <a:xfrm>
                  <a:off x="4658" y="1548"/>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27" name="Rectangle 1279"/>
                <p:cNvSpPr>
                  <a:spLocks noChangeArrowheads="1"/>
                </p:cNvSpPr>
                <p:nvPr/>
              </p:nvSpPr>
              <p:spPr bwMode="auto">
                <a:xfrm>
                  <a:off x="4718" y="1548"/>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28" name="Rectangle 1280"/>
                <p:cNvSpPr>
                  <a:spLocks noChangeArrowheads="1"/>
                </p:cNvSpPr>
                <p:nvPr/>
              </p:nvSpPr>
              <p:spPr bwMode="auto">
                <a:xfrm>
                  <a:off x="4779" y="1548"/>
                  <a:ext cx="30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29" name="Rectangle 1281"/>
                <p:cNvSpPr>
                  <a:spLocks noChangeArrowheads="1"/>
                </p:cNvSpPr>
                <p:nvPr/>
              </p:nvSpPr>
              <p:spPr bwMode="auto">
                <a:xfrm>
                  <a:off x="4839" y="1548"/>
                  <a:ext cx="182"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30" name="Rectangle 1282"/>
                <p:cNvSpPr>
                  <a:spLocks noChangeArrowheads="1"/>
                </p:cNvSpPr>
                <p:nvPr/>
              </p:nvSpPr>
              <p:spPr bwMode="auto">
                <a:xfrm>
                  <a:off x="4899" y="1548"/>
                  <a:ext cx="61"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31" name="Rectangle 1283"/>
                <p:cNvSpPr>
                  <a:spLocks noChangeArrowheads="1"/>
                </p:cNvSpPr>
                <p:nvPr/>
              </p:nvSpPr>
              <p:spPr bwMode="auto">
                <a:xfrm>
                  <a:off x="4580" y="1550"/>
                  <a:ext cx="77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32" name="Rectangle 1284"/>
                <p:cNvSpPr>
                  <a:spLocks noChangeArrowheads="1"/>
                </p:cNvSpPr>
                <p:nvPr/>
              </p:nvSpPr>
              <p:spPr bwMode="auto">
                <a:xfrm>
                  <a:off x="4580" y="1550"/>
                  <a:ext cx="74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33" name="Rectangle 1285"/>
                <p:cNvSpPr>
                  <a:spLocks noChangeArrowheads="1"/>
                </p:cNvSpPr>
                <p:nvPr/>
              </p:nvSpPr>
              <p:spPr bwMode="auto">
                <a:xfrm>
                  <a:off x="4600" y="1550"/>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34" name="Rectangle 1286"/>
                <p:cNvSpPr>
                  <a:spLocks noChangeArrowheads="1"/>
                </p:cNvSpPr>
                <p:nvPr/>
              </p:nvSpPr>
              <p:spPr bwMode="auto">
                <a:xfrm>
                  <a:off x="4658" y="1550"/>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35" name="Rectangle 1287"/>
                <p:cNvSpPr>
                  <a:spLocks noChangeArrowheads="1"/>
                </p:cNvSpPr>
                <p:nvPr/>
              </p:nvSpPr>
              <p:spPr bwMode="auto">
                <a:xfrm>
                  <a:off x="4718" y="1550"/>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36" name="Rectangle 1288"/>
                <p:cNvSpPr>
                  <a:spLocks noChangeArrowheads="1"/>
                </p:cNvSpPr>
                <p:nvPr/>
              </p:nvSpPr>
              <p:spPr bwMode="auto">
                <a:xfrm>
                  <a:off x="4779" y="1550"/>
                  <a:ext cx="30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37" name="Rectangle 1289"/>
                <p:cNvSpPr>
                  <a:spLocks noChangeArrowheads="1"/>
                </p:cNvSpPr>
                <p:nvPr/>
              </p:nvSpPr>
              <p:spPr bwMode="auto">
                <a:xfrm>
                  <a:off x="4839" y="1550"/>
                  <a:ext cx="182"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38" name="Rectangle 1290"/>
                <p:cNvSpPr>
                  <a:spLocks noChangeArrowheads="1"/>
                </p:cNvSpPr>
                <p:nvPr/>
              </p:nvSpPr>
              <p:spPr bwMode="auto">
                <a:xfrm>
                  <a:off x="4899" y="1550"/>
                  <a:ext cx="61"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39" name="Rectangle 1291"/>
                <p:cNvSpPr>
                  <a:spLocks noChangeArrowheads="1"/>
                </p:cNvSpPr>
                <p:nvPr/>
              </p:nvSpPr>
              <p:spPr bwMode="auto">
                <a:xfrm>
                  <a:off x="4579" y="1552"/>
                  <a:ext cx="77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40" name="Rectangle 1292"/>
                <p:cNvSpPr>
                  <a:spLocks noChangeArrowheads="1"/>
                </p:cNvSpPr>
                <p:nvPr/>
              </p:nvSpPr>
              <p:spPr bwMode="auto">
                <a:xfrm>
                  <a:off x="4579" y="1552"/>
                  <a:ext cx="74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41" name="Rectangle 1293"/>
                <p:cNvSpPr>
                  <a:spLocks noChangeArrowheads="1"/>
                </p:cNvSpPr>
                <p:nvPr/>
              </p:nvSpPr>
              <p:spPr bwMode="auto">
                <a:xfrm>
                  <a:off x="4600" y="1552"/>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42" name="Rectangle 1294"/>
                <p:cNvSpPr>
                  <a:spLocks noChangeArrowheads="1"/>
                </p:cNvSpPr>
                <p:nvPr/>
              </p:nvSpPr>
              <p:spPr bwMode="auto">
                <a:xfrm>
                  <a:off x="4658" y="1552"/>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43" name="Rectangle 1295"/>
                <p:cNvSpPr>
                  <a:spLocks noChangeArrowheads="1"/>
                </p:cNvSpPr>
                <p:nvPr/>
              </p:nvSpPr>
              <p:spPr bwMode="auto">
                <a:xfrm>
                  <a:off x="4718" y="1552"/>
                  <a:ext cx="42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44" name="Rectangle 1296"/>
                <p:cNvSpPr>
                  <a:spLocks noChangeArrowheads="1"/>
                </p:cNvSpPr>
                <p:nvPr/>
              </p:nvSpPr>
              <p:spPr bwMode="auto">
                <a:xfrm>
                  <a:off x="4779" y="1552"/>
                  <a:ext cx="30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45" name="Rectangle 1297"/>
                <p:cNvSpPr>
                  <a:spLocks noChangeArrowheads="1"/>
                </p:cNvSpPr>
                <p:nvPr/>
              </p:nvSpPr>
              <p:spPr bwMode="auto">
                <a:xfrm>
                  <a:off x="4839" y="1552"/>
                  <a:ext cx="182"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46" name="Rectangle 1298"/>
                <p:cNvSpPr>
                  <a:spLocks noChangeArrowheads="1"/>
                </p:cNvSpPr>
                <p:nvPr/>
              </p:nvSpPr>
              <p:spPr bwMode="auto">
                <a:xfrm>
                  <a:off x="4899" y="1552"/>
                  <a:ext cx="61"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47" name="Rectangle 1299"/>
                <p:cNvSpPr>
                  <a:spLocks noChangeArrowheads="1"/>
                </p:cNvSpPr>
                <p:nvPr/>
              </p:nvSpPr>
              <p:spPr bwMode="auto">
                <a:xfrm>
                  <a:off x="4577" y="1553"/>
                  <a:ext cx="77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48" name="Rectangle 1300"/>
                <p:cNvSpPr>
                  <a:spLocks noChangeArrowheads="1"/>
                </p:cNvSpPr>
                <p:nvPr/>
              </p:nvSpPr>
              <p:spPr bwMode="auto">
                <a:xfrm>
                  <a:off x="4577" y="1553"/>
                  <a:ext cx="74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49" name="Rectangle 1301"/>
                <p:cNvSpPr>
                  <a:spLocks noChangeArrowheads="1"/>
                </p:cNvSpPr>
                <p:nvPr/>
              </p:nvSpPr>
              <p:spPr bwMode="auto">
                <a:xfrm>
                  <a:off x="4600" y="1553"/>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50" name="Rectangle 1302"/>
                <p:cNvSpPr>
                  <a:spLocks noChangeArrowheads="1"/>
                </p:cNvSpPr>
                <p:nvPr/>
              </p:nvSpPr>
              <p:spPr bwMode="auto">
                <a:xfrm>
                  <a:off x="4658" y="1553"/>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51" name="Rectangle 1303"/>
                <p:cNvSpPr>
                  <a:spLocks noChangeArrowheads="1"/>
                </p:cNvSpPr>
                <p:nvPr/>
              </p:nvSpPr>
              <p:spPr bwMode="auto">
                <a:xfrm>
                  <a:off x="4718" y="1553"/>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52" name="Rectangle 1304"/>
                <p:cNvSpPr>
                  <a:spLocks noChangeArrowheads="1"/>
                </p:cNvSpPr>
                <p:nvPr/>
              </p:nvSpPr>
              <p:spPr bwMode="auto">
                <a:xfrm>
                  <a:off x="4779" y="1553"/>
                  <a:ext cx="30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53" name="Rectangle 1305"/>
                <p:cNvSpPr>
                  <a:spLocks noChangeArrowheads="1"/>
                </p:cNvSpPr>
                <p:nvPr/>
              </p:nvSpPr>
              <p:spPr bwMode="auto">
                <a:xfrm>
                  <a:off x="4839" y="1553"/>
                  <a:ext cx="182"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54" name="Rectangle 1306"/>
                <p:cNvSpPr>
                  <a:spLocks noChangeArrowheads="1"/>
                </p:cNvSpPr>
                <p:nvPr/>
              </p:nvSpPr>
              <p:spPr bwMode="auto">
                <a:xfrm>
                  <a:off x="4899" y="1553"/>
                  <a:ext cx="61"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55" name="Rectangle 1307"/>
                <p:cNvSpPr>
                  <a:spLocks noChangeArrowheads="1"/>
                </p:cNvSpPr>
                <p:nvPr/>
              </p:nvSpPr>
              <p:spPr bwMode="auto">
                <a:xfrm>
                  <a:off x="4576" y="1555"/>
                  <a:ext cx="77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56" name="Rectangle 1308"/>
                <p:cNvSpPr>
                  <a:spLocks noChangeArrowheads="1"/>
                </p:cNvSpPr>
                <p:nvPr/>
              </p:nvSpPr>
              <p:spPr bwMode="auto">
                <a:xfrm>
                  <a:off x="4576" y="1555"/>
                  <a:ext cx="74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57" name="Rectangle 1309"/>
                <p:cNvSpPr>
                  <a:spLocks noChangeArrowheads="1"/>
                </p:cNvSpPr>
                <p:nvPr/>
              </p:nvSpPr>
              <p:spPr bwMode="auto">
                <a:xfrm>
                  <a:off x="4600" y="1555"/>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58" name="Rectangle 1310"/>
                <p:cNvSpPr>
                  <a:spLocks noChangeArrowheads="1"/>
                </p:cNvSpPr>
                <p:nvPr/>
              </p:nvSpPr>
              <p:spPr bwMode="auto">
                <a:xfrm>
                  <a:off x="4658" y="1555"/>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59" name="Rectangle 1311"/>
                <p:cNvSpPr>
                  <a:spLocks noChangeArrowheads="1"/>
                </p:cNvSpPr>
                <p:nvPr/>
              </p:nvSpPr>
              <p:spPr bwMode="auto">
                <a:xfrm>
                  <a:off x="4718" y="1555"/>
                  <a:ext cx="42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60" name="Rectangle 1312"/>
                <p:cNvSpPr>
                  <a:spLocks noChangeArrowheads="1"/>
                </p:cNvSpPr>
                <p:nvPr/>
              </p:nvSpPr>
              <p:spPr bwMode="auto">
                <a:xfrm>
                  <a:off x="4779" y="1555"/>
                  <a:ext cx="30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61" name="Rectangle 1313"/>
                <p:cNvSpPr>
                  <a:spLocks noChangeArrowheads="1"/>
                </p:cNvSpPr>
                <p:nvPr/>
              </p:nvSpPr>
              <p:spPr bwMode="auto">
                <a:xfrm>
                  <a:off x="4839" y="1555"/>
                  <a:ext cx="182"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62" name="Rectangle 1314"/>
                <p:cNvSpPr>
                  <a:spLocks noChangeArrowheads="1"/>
                </p:cNvSpPr>
                <p:nvPr/>
              </p:nvSpPr>
              <p:spPr bwMode="auto">
                <a:xfrm>
                  <a:off x="4899" y="1555"/>
                  <a:ext cx="61"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63" name="Rectangle 1315"/>
                <p:cNvSpPr>
                  <a:spLocks noChangeArrowheads="1"/>
                </p:cNvSpPr>
                <p:nvPr/>
              </p:nvSpPr>
              <p:spPr bwMode="auto">
                <a:xfrm>
                  <a:off x="4576" y="1556"/>
                  <a:ext cx="77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64" name="Rectangle 1316"/>
                <p:cNvSpPr>
                  <a:spLocks noChangeArrowheads="1"/>
                </p:cNvSpPr>
                <p:nvPr/>
              </p:nvSpPr>
              <p:spPr bwMode="auto">
                <a:xfrm>
                  <a:off x="4576" y="1556"/>
                  <a:ext cx="74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65" name="Rectangle 1317"/>
                <p:cNvSpPr>
                  <a:spLocks noChangeArrowheads="1"/>
                </p:cNvSpPr>
                <p:nvPr/>
              </p:nvSpPr>
              <p:spPr bwMode="auto">
                <a:xfrm>
                  <a:off x="4600" y="1556"/>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66" name="Rectangle 1318"/>
                <p:cNvSpPr>
                  <a:spLocks noChangeArrowheads="1"/>
                </p:cNvSpPr>
                <p:nvPr/>
              </p:nvSpPr>
              <p:spPr bwMode="auto">
                <a:xfrm>
                  <a:off x="4658" y="1556"/>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67" name="Rectangle 1319"/>
                <p:cNvSpPr>
                  <a:spLocks noChangeArrowheads="1"/>
                </p:cNvSpPr>
                <p:nvPr/>
              </p:nvSpPr>
              <p:spPr bwMode="auto">
                <a:xfrm>
                  <a:off x="4718" y="1556"/>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68" name="Rectangle 1320"/>
                <p:cNvSpPr>
                  <a:spLocks noChangeArrowheads="1"/>
                </p:cNvSpPr>
                <p:nvPr/>
              </p:nvSpPr>
              <p:spPr bwMode="auto">
                <a:xfrm>
                  <a:off x="4779" y="1556"/>
                  <a:ext cx="30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69" name="Rectangle 1321"/>
                <p:cNvSpPr>
                  <a:spLocks noChangeArrowheads="1"/>
                </p:cNvSpPr>
                <p:nvPr/>
              </p:nvSpPr>
              <p:spPr bwMode="auto">
                <a:xfrm>
                  <a:off x="4839" y="1556"/>
                  <a:ext cx="182"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70" name="Rectangle 1322"/>
                <p:cNvSpPr>
                  <a:spLocks noChangeArrowheads="1"/>
                </p:cNvSpPr>
                <p:nvPr/>
              </p:nvSpPr>
              <p:spPr bwMode="auto">
                <a:xfrm>
                  <a:off x="4899" y="1556"/>
                  <a:ext cx="61"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71" name="Rectangle 1323"/>
                <p:cNvSpPr>
                  <a:spLocks noChangeArrowheads="1"/>
                </p:cNvSpPr>
                <p:nvPr/>
              </p:nvSpPr>
              <p:spPr bwMode="auto">
                <a:xfrm>
                  <a:off x="4574" y="1558"/>
                  <a:ext cx="77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72" name="Rectangle 1324"/>
                <p:cNvSpPr>
                  <a:spLocks noChangeArrowheads="1"/>
                </p:cNvSpPr>
                <p:nvPr/>
              </p:nvSpPr>
              <p:spPr bwMode="auto">
                <a:xfrm>
                  <a:off x="4574" y="1558"/>
                  <a:ext cx="74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73" name="Rectangle 1325"/>
                <p:cNvSpPr>
                  <a:spLocks noChangeArrowheads="1"/>
                </p:cNvSpPr>
                <p:nvPr/>
              </p:nvSpPr>
              <p:spPr bwMode="auto">
                <a:xfrm>
                  <a:off x="4600" y="1558"/>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74" name="Rectangle 1326"/>
                <p:cNvSpPr>
                  <a:spLocks noChangeArrowheads="1"/>
                </p:cNvSpPr>
                <p:nvPr/>
              </p:nvSpPr>
              <p:spPr bwMode="auto">
                <a:xfrm>
                  <a:off x="4658" y="1558"/>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75" name="Rectangle 1327"/>
                <p:cNvSpPr>
                  <a:spLocks noChangeArrowheads="1"/>
                </p:cNvSpPr>
                <p:nvPr/>
              </p:nvSpPr>
              <p:spPr bwMode="auto">
                <a:xfrm>
                  <a:off x="4718" y="1558"/>
                  <a:ext cx="42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76" name="Rectangle 1328"/>
                <p:cNvSpPr>
                  <a:spLocks noChangeArrowheads="1"/>
                </p:cNvSpPr>
                <p:nvPr/>
              </p:nvSpPr>
              <p:spPr bwMode="auto">
                <a:xfrm>
                  <a:off x="4779" y="1558"/>
                  <a:ext cx="30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77" name="Rectangle 1329"/>
                <p:cNvSpPr>
                  <a:spLocks noChangeArrowheads="1"/>
                </p:cNvSpPr>
                <p:nvPr/>
              </p:nvSpPr>
              <p:spPr bwMode="auto">
                <a:xfrm>
                  <a:off x="4839" y="1558"/>
                  <a:ext cx="182"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78" name="Rectangle 1330"/>
                <p:cNvSpPr>
                  <a:spLocks noChangeArrowheads="1"/>
                </p:cNvSpPr>
                <p:nvPr/>
              </p:nvSpPr>
              <p:spPr bwMode="auto">
                <a:xfrm>
                  <a:off x="4900" y="1558"/>
                  <a:ext cx="59"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79" name="Rectangle 1331"/>
                <p:cNvSpPr>
                  <a:spLocks noChangeArrowheads="1"/>
                </p:cNvSpPr>
                <p:nvPr/>
              </p:nvSpPr>
              <p:spPr bwMode="auto">
                <a:xfrm>
                  <a:off x="4573" y="1559"/>
                  <a:ext cx="77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80" name="Rectangle 1332"/>
                <p:cNvSpPr>
                  <a:spLocks noChangeArrowheads="1"/>
                </p:cNvSpPr>
                <p:nvPr/>
              </p:nvSpPr>
              <p:spPr bwMode="auto">
                <a:xfrm>
                  <a:off x="4573" y="1559"/>
                  <a:ext cx="74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81" name="Rectangle 1333"/>
                <p:cNvSpPr>
                  <a:spLocks noChangeArrowheads="1"/>
                </p:cNvSpPr>
                <p:nvPr/>
              </p:nvSpPr>
              <p:spPr bwMode="auto">
                <a:xfrm>
                  <a:off x="4600" y="1559"/>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82" name="Rectangle 1334"/>
                <p:cNvSpPr>
                  <a:spLocks noChangeArrowheads="1"/>
                </p:cNvSpPr>
                <p:nvPr/>
              </p:nvSpPr>
              <p:spPr bwMode="auto">
                <a:xfrm>
                  <a:off x="4658" y="1559"/>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83" name="Rectangle 1335"/>
                <p:cNvSpPr>
                  <a:spLocks noChangeArrowheads="1"/>
                </p:cNvSpPr>
                <p:nvPr/>
              </p:nvSpPr>
              <p:spPr bwMode="auto">
                <a:xfrm>
                  <a:off x="4718" y="1559"/>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84" name="Rectangle 1336"/>
                <p:cNvSpPr>
                  <a:spLocks noChangeArrowheads="1"/>
                </p:cNvSpPr>
                <p:nvPr/>
              </p:nvSpPr>
              <p:spPr bwMode="auto">
                <a:xfrm>
                  <a:off x="4779" y="1559"/>
                  <a:ext cx="30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85" name="Rectangle 1337"/>
                <p:cNvSpPr>
                  <a:spLocks noChangeArrowheads="1"/>
                </p:cNvSpPr>
                <p:nvPr/>
              </p:nvSpPr>
              <p:spPr bwMode="auto">
                <a:xfrm>
                  <a:off x="4839" y="1559"/>
                  <a:ext cx="182"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86" name="Rectangle 1338"/>
                <p:cNvSpPr>
                  <a:spLocks noChangeArrowheads="1"/>
                </p:cNvSpPr>
                <p:nvPr/>
              </p:nvSpPr>
              <p:spPr bwMode="auto">
                <a:xfrm>
                  <a:off x="4900" y="1559"/>
                  <a:ext cx="59"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87" name="Rectangle 1339"/>
                <p:cNvSpPr>
                  <a:spLocks noChangeArrowheads="1"/>
                </p:cNvSpPr>
                <p:nvPr/>
              </p:nvSpPr>
              <p:spPr bwMode="auto">
                <a:xfrm>
                  <a:off x="4571" y="1561"/>
                  <a:ext cx="77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88" name="Rectangle 1340"/>
                <p:cNvSpPr>
                  <a:spLocks noChangeArrowheads="1"/>
                </p:cNvSpPr>
                <p:nvPr/>
              </p:nvSpPr>
              <p:spPr bwMode="auto">
                <a:xfrm>
                  <a:off x="4571" y="1561"/>
                  <a:ext cx="74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89" name="Rectangle 1341"/>
                <p:cNvSpPr>
                  <a:spLocks noChangeArrowheads="1"/>
                </p:cNvSpPr>
                <p:nvPr/>
              </p:nvSpPr>
              <p:spPr bwMode="auto">
                <a:xfrm>
                  <a:off x="4600" y="1561"/>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90" name="Rectangle 1342"/>
                <p:cNvSpPr>
                  <a:spLocks noChangeArrowheads="1"/>
                </p:cNvSpPr>
                <p:nvPr/>
              </p:nvSpPr>
              <p:spPr bwMode="auto">
                <a:xfrm>
                  <a:off x="4658" y="1561"/>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91" name="Rectangle 1343"/>
                <p:cNvSpPr>
                  <a:spLocks noChangeArrowheads="1"/>
                </p:cNvSpPr>
                <p:nvPr/>
              </p:nvSpPr>
              <p:spPr bwMode="auto">
                <a:xfrm>
                  <a:off x="4718" y="1561"/>
                  <a:ext cx="42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92" name="Rectangle 1344"/>
                <p:cNvSpPr>
                  <a:spLocks noChangeArrowheads="1"/>
                </p:cNvSpPr>
                <p:nvPr/>
              </p:nvSpPr>
              <p:spPr bwMode="auto">
                <a:xfrm>
                  <a:off x="4779" y="1561"/>
                  <a:ext cx="30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93" name="Rectangle 1345"/>
                <p:cNvSpPr>
                  <a:spLocks noChangeArrowheads="1"/>
                </p:cNvSpPr>
                <p:nvPr/>
              </p:nvSpPr>
              <p:spPr bwMode="auto">
                <a:xfrm>
                  <a:off x="4839" y="1561"/>
                  <a:ext cx="182"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94" name="Rectangle 1346"/>
                <p:cNvSpPr>
                  <a:spLocks noChangeArrowheads="1"/>
                </p:cNvSpPr>
                <p:nvPr/>
              </p:nvSpPr>
              <p:spPr bwMode="auto">
                <a:xfrm>
                  <a:off x="4900" y="1561"/>
                  <a:ext cx="59"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95" name="Rectangle 1347"/>
                <p:cNvSpPr>
                  <a:spLocks noChangeArrowheads="1"/>
                </p:cNvSpPr>
                <p:nvPr/>
              </p:nvSpPr>
              <p:spPr bwMode="auto">
                <a:xfrm>
                  <a:off x="4571" y="1562"/>
                  <a:ext cx="77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96" name="Rectangle 1348"/>
                <p:cNvSpPr>
                  <a:spLocks noChangeArrowheads="1"/>
                </p:cNvSpPr>
                <p:nvPr/>
              </p:nvSpPr>
              <p:spPr bwMode="auto">
                <a:xfrm>
                  <a:off x="4571" y="1562"/>
                  <a:ext cx="74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97" name="Rectangle 1349"/>
                <p:cNvSpPr>
                  <a:spLocks noChangeArrowheads="1"/>
                </p:cNvSpPr>
                <p:nvPr/>
              </p:nvSpPr>
              <p:spPr bwMode="auto">
                <a:xfrm>
                  <a:off x="4600" y="1562"/>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98" name="Rectangle 1350"/>
                <p:cNvSpPr>
                  <a:spLocks noChangeArrowheads="1"/>
                </p:cNvSpPr>
                <p:nvPr/>
              </p:nvSpPr>
              <p:spPr bwMode="auto">
                <a:xfrm>
                  <a:off x="4658" y="1562"/>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599" name="Rectangle 1351"/>
                <p:cNvSpPr>
                  <a:spLocks noChangeArrowheads="1"/>
                </p:cNvSpPr>
                <p:nvPr/>
              </p:nvSpPr>
              <p:spPr bwMode="auto">
                <a:xfrm>
                  <a:off x="4718" y="1562"/>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00" name="Rectangle 1352"/>
                <p:cNvSpPr>
                  <a:spLocks noChangeArrowheads="1"/>
                </p:cNvSpPr>
                <p:nvPr/>
              </p:nvSpPr>
              <p:spPr bwMode="auto">
                <a:xfrm>
                  <a:off x="4779" y="1562"/>
                  <a:ext cx="30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01" name="Rectangle 1353"/>
                <p:cNvSpPr>
                  <a:spLocks noChangeArrowheads="1"/>
                </p:cNvSpPr>
                <p:nvPr/>
              </p:nvSpPr>
              <p:spPr bwMode="auto">
                <a:xfrm>
                  <a:off x="4840" y="1562"/>
                  <a:ext cx="17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02" name="Rectangle 1354"/>
                <p:cNvSpPr>
                  <a:spLocks noChangeArrowheads="1"/>
                </p:cNvSpPr>
                <p:nvPr/>
              </p:nvSpPr>
              <p:spPr bwMode="auto">
                <a:xfrm>
                  <a:off x="4902" y="1562"/>
                  <a:ext cx="55"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03" name="Rectangle 1355"/>
                <p:cNvSpPr>
                  <a:spLocks noChangeArrowheads="1"/>
                </p:cNvSpPr>
                <p:nvPr/>
              </p:nvSpPr>
              <p:spPr bwMode="auto">
                <a:xfrm>
                  <a:off x="4570" y="1564"/>
                  <a:ext cx="76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04" name="Rectangle 1356"/>
                <p:cNvSpPr>
                  <a:spLocks noChangeArrowheads="1"/>
                </p:cNvSpPr>
                <p:nvPr/>
              </p:nvSpPr>
              <p:spPr bwMode="auto">
                <a:xfrm>
                  <a:off x="4570" y="1564"/>
                  <a:ext cx="75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05" name="Rectangle 1357"/>
                <p:cNvSpPr>
                  <a:spLocks noChangeArrowheads="1"/>
                </p:cNvSpPr>
                <p:nvPr/>
              </p:nvSpPr>
              <p:spPr bwMode="auto">
                <a:xfrm>
                  <a:off x="4600" y="1564"/>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06" name="Rectangle 1358"/>
                <p:cNvSpPr>
                  <a:spLocks noChangeArrowheads="1"/>
                </p:cNvSpPr>
                <p:nvPr/>
              </p:nvSpPr>
              <p:spPr bwMode="auto">
                <a:xfrm>
                  <a:off x="4658" y="1564"/>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07" name="Rectangle 1359"/>
                <p:cNvSpPr>
                  <a:spLocks noChangeArrowheads="1"/>
                </p:cNvSpPr>
                <p:nvPr/>
              </p:nvSpPr>
              <p:spPr bwMode="auto">
                <a:xfrm>
                  <a:off x="4718" y="1564"/>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08" name="Rectangle 1360"/>
                <p:cNvSpPr>
                  <a:spLocks noChangeArrowheads="1"/>
                </p:cNvSpPr>
                <p:nvPr/>
              </p:nvSpPr>
              <p:spPr bwMode="auto">
                <a:xfrm>
                  <a:off x="4779" y="1564"/>
                  <a:ext cx="30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09" name="Rectangle 1361"/>
                <p:cNvSpPr>
                  <a:spLocks noChangeArrowheads="1"/>
                </p:cNvSpPr>
                <p:nvPr/>
              </p:nvSpPr>
              <p:spPr bwMode="auto">
                <a:xfrm>
                  <a:off x="4840" y="1564"/>
                  <a:ext cx="17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10" name="Rectangle 1362"/>
                <p:cNvSpPr>
                  <a:spLocks noChangeArrowheads="1"/>
                </p:cNvSpPr>
                <p:nvPr/>
              </p:nvSpPr>
              <p:spPr bwMode="auto">
                <a:xfrm>
                  <a:off x="4902" y="1564"/>
                  <a:ext cx="55"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11" name="Rectangle 1363"/>
                <p:cNvSpPr>
                  <a:spLocks noChangeArrowheads="1"/>
                </p:cNvSpPr>
                <p:nvPr/>
              </p:nvSpPr>
              <p:spPr bwMode="auto">
                <a:xfrm>
                  <a:off x="4568" y="1566"/>
                  <a:ext cx="77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12" name="Rectangle 1364"/>
                <p:cNvSpPr>
                  <a:spLocks noChangeArrowheads="1"/>
                </p:cNvSpPr>
                <p:nvPr/>
              </p:nvSpPr>
              <p:spPr bwMode="auto">
                <a:xfrm>
                  <a:off x="4568" y="1566"/>
                  <a:ext cx="75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13" name="Rectangle 1365"/>
                <p:cNvSpPr>
                  <a:spLocks noChangeArrowheads="1"/>
                </p:cNvSpPr>
                <p:nvPr/>
              </p:nvSpPr>
              <p:spPr bwMode="auto">
                <a:xfrm>
                  <a:off x="4600" y="1566"/>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14" name="Rectangle 1366"/>
                <p:cNvSpPr>
                  <a:spLocks noChangeArrowheads="1"/>
                </p:cNvSpPr>
                <p:nvPr/>
              </p:nvSpPr>
              <p:spPr bwMode="auto">
                <a:xfrm>
                  <a:off x="4658" y="1566"/>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15" name="Rectangle 1367"/>
                <p:cNvSpPr>
                  <a:spLocks noChangeArrowheads="1"/>
                </p:cNvSpPr>
                <p:nvPr/>
              </p:nvSpPr>
              <p:spPr bwMode="auto">
                <a:xfrm>
                  <a:off x="4718" y="1566"/>
                  <a:ext cx="42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16" name="Rectangle 1368"/>
                <p:cNvSpPr>
                  <a:spLocks noChangeArrowheads="1"/>
                </p:cNvSpPr>
                <p:nvPr/>
              </p:nvSpPr>
              <p:spPr bwMode="auto">
                <a:xfrm>
                  <a:off x="4780" y="1566"/>
                  <a:ext cx="29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17" name="Rectangle 1369"/>
                <p:cNvSpPr>
                  <a:spLocks noChangeArrowheads="1"/>
                </p:cNvSpPr>
                <p:nvPr/>
              </p:nvSpPr>
              <p:spPr bwMode="auto">
                <a:xfrm>
                  <a:off x="4840" y="1566"/>
                  <a:ext cx="179"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18" name="Rectangle 1370"/>
                <p:cNvSpPr>
                  <a:spLocks noChangeArrowheads="1"/>
                </p:cNvSpPr>
                <p:nvPr/>
              </p:nvSpPr>
              <p:spPr bwMode="auto">
                <a:xfrm>
                  <a:off x="4903" y="1566"/>
                  <a:ext cx="53"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19" name="Rectangle 1371"/>
                <p:cNvSpPr>
                  <a:spLocks noChangeArrowheads="1"/>
                </p:cNvSpPr>
                <p:nvPr/>
              </p:nvSpPr>
              <p:spPr bwMode="auto">
                <a:xfrm>
                  <a:off x="4567" y="1567"/>
                  <a:ext cx="76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20" name="Rectangle 1372"/>
                <p:cNvSpPr>
                  <a:spLocks noChangeArrowheads="1"/>
                </p:cNvSpPr>
                <p:nvPr/>
              </p:nvSpPr>
              <p:spPr bwMode="auto">
                <a:xfrm>
                  <a:off x="4567" y="1567"/>
                  <a:ext cx="75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21" name="Rectangle 1373"/>
                <p:cNvSpPr>
                  <a:spLocks noChangeArrowheads="1"/>
                </p:cNvSpPr>
                <p:nvPr/>
              </p:nvSpPr>
              <p:spPr bwMode="auto">
                <a:xfrm>
                  <a:off x="4600" y="1567"/>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22" name="Rectangle 1374"/>
                <p:cNvSpPr>
                  <a:spLocks noChangeArrowheads="1"/>
                </p:cNvSpPr>
                <p:nvPr/>
              </p:nvSpPr>
              <p:spPr bwMode="auto">
                <a:xfrm>
                  <a:off x="4658" y="1567"/>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23" name="Rectangle 1375"/>
                <p:cNvSpPr>
                  <a:spLocks noChangeArrowheads="1"/>
                </p:cNvSpPr>
                <p:nvPr/>
              </p:nvSpPr>
              <p:spPr bwMode="auto">
                <a:xfrm>
                  <a:off x="4718" y="1567"/>
                  <a:ext cx="4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24" name="Rectangle 1376"/>
                <p:cNvSpPr>
                  <a:spLocks noChangeArrowheads="1"/>
                </p:cNvSpPr>
                <p:nvPr/>
              </p:nvSpPr>
              <p:spPr bwMode="auto">
                <a:xfrm>
                  <a:off x="4780" y="1567"/>
                  <a:ext cx="29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25" name="Rectangle 1377"/>
                <p:cNvSpPr>
                  <a:spLocks noChangeArrowheads="1"/>
                </p:cNvSpPr>
                <p:nvPr/>
              </p:nvSpPr>
              <p:spPr bwMode="auto">
                <a:xfrm>
                  <a:off x="4840" y="1567"/>
                  <a:ext cx="17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26" name="Rectangle 1378"/>
                <p:cNvSpPr>
                  <a:spLocks noChangeArrowheads="1"/>
                </p:cNvSpPr>
                <p:nvPr/>
              </p:nvSpPr>
              <p:spPr bwMode="auto">
                <a:xfrm>
                  <a:off x="4903" y="1567"/>
                  <a:ext cx="53"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27" name="Rectangle 1379"/>
                <p:cNvSpPr>
                  <a:spLocks noChangeArrowheads="1"/>
                </p:cNvSpPr>
                <p:nvPr/>
              </p:nvSpPr>
              <p:spPr bwMode="auto">
                <a:xfrm>
                  <a:off x="4567" y="1569"/>
                  <a:ext cx="76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28" name="Rectangle 1380"/>
                <p:cNvSpPr>
                  <a:spLocks noChangeArrowheads="1"/>
                </p:cNvSpPr>
                <p:nvPr/>
              </p:nvSpPr>
              <p:spPr bwMode="auto">
                <a:xfrm>
                  <a:off x="4567" y="1569"/>
                  <a:ext cx="75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29" name="Rectangle 1381"/>
                <p:cNvSpPr>
                  <a:spLocks noChangeArrowheads="1"/>
                </p:cNvSpPr>
                <p:nvPr/>
              </p:nvSpPr>
              <p:spPr bwMode="auto">
                <a:xfrm>
                  <a:off x="4600" y="1569"/>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30" name="Rectangle 1382"/>
                <p:cNvSpPr>
                  <a:spLocks noChangeArrowheads="1"/>
                </p:cNvSpPr>
                <p:nvPr/>
              </p:nvSpPr>
              <p:spPr bwMode="auto">
                <a:xfrm>
                  <a:off x="4658" y="1569"/>
                  <a:ext cx="54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31" name="Rectangle 1383"/>
                <p:cNvSpPr>
                  <a:spLocks noChangeArrowheads="1"/>
                </p:cNvSpPr>
                <p:nvPr/>
              </p:nvSpPr>
              <p:spPr bwMode="auto">
                <a:xfrm>
                  <a:off x="4720" y="1569"/>
                  <a:ext cx="41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32" name="Rectangle 1384"/>
                <p:cNvSpPr>
                  <a:spLocks noChangeArrowheads="1"/>
                </p:cNvSpPr>
                <p:nvPr/>
              </p:nvSpPr>
              <p:spPr bwMode="auto">
                <a:xfrm>
                  <a:off x="4780" y="1569"/>
                  <a:ext cx="29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33" name="Rectangle 1385"/>
                <p:cNvSpPr>
                  <a:spLocks noChangeArrowheads="1"/>
                </p:cNvSpPr>
                <p:nvPr/>
              </p:nvSpPr>
              <p:spPr bwMode="auto">
                <a:xfrm>
                  <a:off x="4840" y="1569"/>
                  <a:ext cx="179"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34" name="Rectangle 1386"/>
                <p:cNvSpPr>
                  <a:spLocks noChangeArrowheads="1"/>
                </p:cNvSpPr>
                <p:nvPr/>
              </p:nvSpPr>
              <p:spPr bwMode="auto">
                <a:xfrm>
                  <a:off x="4905" y="1569"/>
                  <a:ext cx="49"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35" name="Rectangle 1387"/>
                <p:cNvSpPr>
                  <a:spLocks noChangeArrowheads="1"/>
                </p:cNvSpPr>
                <p:nvPr/>
              </p:nvSpPr>
              <p:spPr bwMode="auto">
                <a:xfrm>
                  <a:off x="4565" y="1570"/>
                  <a:ext cx="76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36" name="Rectangle 1388"/>
                <p:cNvSpPr>
                  <a:spLocks noChangeArrowheads="1"/>
                </p:cNvSpPr>
                <p:nvPr/>
              </p:nvSpPr>
              <p:spPr bwMode="auto">
                <a:xfrm>
                  <a:off x="4565" y="1570"/>
                  <a:ext cx="75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37" name="Rectangle 1389"/>
                <p:cNvSpPr>
                  <a:spLocks noChangeArrowheads="1"/>
                </p:cNvSpPr>
                <p:nvPr/>
              </p:nvSpPr>
              <p:spPr bwMode="auto">
                <a:xfrm>
                  <a:off x="4600" y="1570"/>
                  <a:ext cx="6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38" name="Rectangle 1390"/>
                <p:cNvSpPr>
                  <a:spLocks noChangeArrowheads="1"/>
                </p:cNvSpPr>
                <p:nvPr/>
              </p:nvSpPr>
              <p:spPr bwMode="auto">
                <a:xfrm>
                  <a:off x="4658" y="1570"/>
                  <a:ext cx="5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39" name="Rectangle 1391"/>
                <p:cNvSpPr>
                  <a:spLocks noChangeArrowheads="1"/>
                </p:cNvSpPr>
                <p:nvPr/>
              </p:nvSpPr>
              <p:spPr bwMode="auto">
                <a:xfrm>
                  <a:off x="4720" y="1570"/>
                  <a:ext cx="41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40" name="Rectangle 1392"/>
                <p:cNvSpPr>
                  <a:spLocks noChangeArrowheads="1"/>
                </p:cNvSpPr>
                <p:nvPr/>
              </p:nvSpPr>
              <p:spPr bwMode="auto">
                <a:xfrm>
                  <a:off x="4780" y="1570"/>
                  <a:ext cx="29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41" name="Rectangle 1393"/>
                <p:cNvSpPr>
                  <a:spLocks noChangeArrowheads="1"/>
                </p:cNvSpPr>
                <p:nvPr/>
              </p:nvSpPr>
              <p:spPr bwMode="auto">
                <a:xfrm>
                  <a:off x="4840" y="1570"/>
                  <a:ext cx="17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42" name="Rectangle 1394"/>
                <p:cNvSpPr>
                  <a:spLocks noChangeArrowheads="1"/>
                </p:cNvSpPr>
                <p:nvPr/>
              </p:nvSpPr>
              <p:spPr bwMode="auto">
                <a:xfrm>
                  <a:off x="4906" y="1570"/>
                  <a:ext cx="47"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43" name="Rectangle 1395"/>
                <p:cNvSpPr>
                  <a:spLocks noChangeArrowheads="1"/>
                </p:cNvSpPr>
                <p:nvPr/>
              </p:nvSpPr>
              <p:spPr bwMode="auto">
                <a:xfrm>
                  <a:off x="4564" y="1572"/>
                  <a:ext cx="76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44" name="Rectangle 1396"/>
                <p:cNvSpPr>
                  <a:spLocks noChangeArrowheads="1"/>
                </p:cNvSpPr>
                <p:nvPr/>
              </p:nvSpPr>
              <p:spPr bwMode="auto">
                <a:xfrm>
                  <a:off x="4564" y="1572"/>
                  <a:ext cx="75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45" name="Rectangle 1397"/>
                <p:cNvSpPr>
                  <a:spLocks noChangeArrowheads="1"/>
                </p:cNvSpPr>
                <p:nvPr/>
              </p:nvSpPr>
              <p:spPr bwMode="auto">
                <a:xfrm>
                  <a:off x="4600" y="1572"/>
                  <a:ext cx="66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46" name="Rectangle 1398"/>
                <p:cNvSpPr>
                  <a:spLocks noChangeArrowheads="1"/>
                </p:cNvSpPr>
                <p:nvPr/>
              </p:nvSpPr>
              <p:spPr bwMode="auto">
                <a:xfrm>
                  <a:off x="4660" y="1572"/>
                  <a:ext cx="54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47" name="Rectangle 1399"/>
                <p:cNvSpPr>
                  <a:spLocks noChangeArrowheads="1"/>
                </p:cNvSpPr>
                <p:nvPr/>
              </p:nvSpPr>
              <p:spPr bwMode="auto">
                <a:xfrm>
                  <a:off x="4720" y="1572"/>
                  <a:ext cx="41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48" name="Rectangle 1400"/>
                <p:cNvSpPr>
                  <a:spLocks noChangeArrowheads="1"/>
                </p:cNvSpPr>
                <p:nvPr/>
              </p:nvSpPr>
              <p:spPr bwMode="auto">
                <a:xfrm>
                  <a:off x="4780" y="1572"/>
                  <a:ext cx="29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49" name="Rectangle 1401"/>
                <p:cNvSpPr>
                  <a:spLocks noChangeArrowheads="1"/>
                </p:cNvSpPr>
                <p:nvPr/>
              </p:nvSpPr>
              <p:spPr bwMode="auto">
                <a:xfrm>
                  <a:off x="4842" y="1572"/>
                  <a:ext cx="176"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50" name="Rectangle 1402"/>
                <p:cNvSpPr>
                  <a:spLocks noChangeArrowheads="1"/>
                </p:cNvSpPr>
                <p:nvPr/>
              </p:nvSpPr>
              <p:spPr bwMode="auto">
                <a:xfrm>
                  <a:off x="4908" y="1572"/>
                  <a:ext cx="43"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51" name="Rectangle 1403"/>
                <p:cNvSpPr>
                  <a:spLocks noChangeArrowheads="1"/>
                </p:cNvSpPr>
                <p:nvPr/>
              </p:nvSpPr>
              <p:spPr bwMode="auto">
                <a:xfrm>
                  <a:off x="4562" y="1573"/>
                  <a:ext cx="76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52" name="Rectangle 1404"/>
                <p:cNvSpPr>
                  <a:spLocks noChangeArrowheads="1"/>
                </p:cNvSpPr>
                <p:nvPr/>
              </p:nvSpPr>
              <p:spPr bwMode="auto">
                <a:xfrm>
                  <a:off x="4562" y="1573"/>
                  <a:ext cx="75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53" name="Rectangle 1405"/>
                <p:cNvSpPr>
                  <a:spLocks noChangeArrowheads="1"/>
                </p:cNvSpPr>
                <p:nvPr/>
              </p:nvSpPr>
              <p:spPr bwMode="auto">
                <a:xfrm>
                  <a:off x="4601" y="1573"/>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54" name="Rectangle 1406"/>
                <p:cNvSpPr>
                  <a:spLocks noChangeArrowheads="1"/>
                </p:cNvSpPr>
                <p:nvPr/>
              </p:nvSpPr>
              <p:spPr bwMode="auto">
                <a:xfrm>
                  <a:off x="4660" y="1573"/>
                  <a:ext cx="54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55" name="Rectangle 1407"/>
                <p:cNvSpPr>
                  <a:spLocks noChangeArrowheads="1"/>
                </p:cNvSpPr>
                <p:nvPr/>
              </p:nvSpPr>
              <p:spPr bwMode="auto">
                <a:xfrm>
                  <a:off x="4720" y="1573"/>
                  <a:ext cx="41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56" name="Rectangle 1408"/>
                <p:cNvSpPr>
                  <a:spLocks noChangeArrowheads="1"/>
                </p:cNvSpPr>
                <p:nvPr/>
              </p:nvSpPr>
              <p:spPr bwMode="auto">
                <a:xfrm>
                  <a:off x="4780" y="1573"/>
                  <a:ext cx="29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57" name="Rectangle 1409"/>
                <p:cNvSpPr>
                  <a:spLocks noChangeArrowheads="1"/>
                </p:cNvSpPr>
                <p:nvPr/>
              </p:nvSpPr>
              <p:spPr bwMode="auto">
                <a:xfrm>
                  <a:off x="4842" y="1573"/>
                  <a:ext cx="176"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58" name="Rectangle 1410"/>
                <p:cNvSpPr>
                  <a:spLocks noChangeArrowheads="1"/>
                </p:cNvSpPr>
                <p:nvPr/>
              </p:nvSpPr>
              <p:spPr bwMode="auto">
                <a:xfrm>
                  <a:off x="4908" y="1573"/>
                  <a:ext cx="43"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59" name="Rectangle 1411"/>
                <p:cNvSpPr>
                  <a:spLocks noChangeArrowheads="1"/>
                </p:cNvSpPr>
                <p:nvPr/>
              </p:nvSpPr>
              <p:spPr bwMode="auto">
                <a:xfrm>
                  <a:off x="4562" y="1575"/>
                  <a:ext cx="76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grpSp>
          <p:grpSp>
            <p:nvGrpSpPr>
              <p:cNvPr id="11" name="Group 1412"/>
              <p:cNvGrpSpPr>
                <a:grpSpLocks/>
              </p:cNvGrpSpPr>
              <p:nvPr/>
            </p:nvGrpSpPr>
            <p:grpSpPr bwMode="auto">
              <a:xfrm>
                <a:off x="3838" y="1307"/>
                <a:ext cx="737" cy="40"/>
                <a:chOff x="4529" y="1575"/>
                <a:chExt cx="798" cy="47"/>
              </a:xfrm>
            </p:grpSpPr>
            <p:sp>
              <p:nvSpPr>
                <p:cNvPr id="310661" name="Rectangle 1413"/>
                <p:cNvSpPr>
                  <a:spLocks noChangeArrowheads="1"/>
                </p:cNvSpPr>
                <p:nvPr/>
              </p:nvSpPr>
              <p:spPr bwMode="auto">
                <a:xfrm>
                  <a:off x="4562" y="1575"/>
                  <a:ext cx="75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62" name="Rectangle 1414"/>
                <p:cNvSpPr>
                  <a:spLocks noChangeArrowheads="1"/>
                </p:cNvSpPr>
                <p:nvPr/>
              </p:nvSpPr>
              <p:spPr bwMode="auto">
                <a:xfrm>
                  <a:off x="4601" y="1575"/>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63" name="Rectangle 1415"/>
                <p:cNvSpPr>
                  <a:spLocks noChangeArrowheads="1"/>
                </p:cNvSpPr>
                <p:nvPr/>
              </p:nvSpPr>
              <p:spPr bwMode="auto">
                <a:xfrm>
                  <a:off x="4660" y="1575"/>
                  <a:ext cx="54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64" name="Rectangle 1416"/>
                <p:cNvSpPr>
                  <a:spLocks noChangeArrowheads="1"/>
                </p:cNvSpPr>
                <p:nvPr/>
              </p:nvSpPr>
              <p:spPr bwMode="auto">
                <a:xfrm>
                  <a:off x="4720" y="1575"/>
                  <a:ext cx="41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65" name="Rectangle 1417"/>
                <p:cNvSpPr>
                  <a:spLocks noChangeArrowheads="1"/>
                </p:cNvSpPr>
                <p:nvPr/>
              </p:nvSpPr>
              <p:spPr bwMode="auto">
                <a:xfrm>
                  <a:off x="4780" y="1575"/>
                  <a:ext cx="29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66" name="Rectangle 1418"/>
                <p:cNvSpPr>
                  <a:spLocks noChangeArrowheads="1"/>
                </p:cNvSpPr>
                <p:nvPr/>
              </p:nvSpPr>
              <p:spPr bwMode="auto">
                <a:xfrm>
                  <a:off x="4842" y="1575"/>
                  <a:ext cx="176"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67" name="Rectangle 1419"/>
                <p:cNvSpPr>
                  <a:spLocks noChangeArrowheads="1"/>
                </p:cNvSpPr>
                <p:nvPr/>
              </p:nvSpPr>
              <p:spPr bwMode="auto">
                <a:xfrm>
                  <a:off x="4909" y="1575"/>
                  <a:ext cx="41"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68" name="Rectangle 1420"/>
                <p:cNvSpPr>
                  <a:spLocks noChangeArrowheads="1"/>
                </p:cNvSpPr>
                <p:nvPr/>
              </p:nvSpPr>
              <p:spPr bwMode="auto">
                <a:xfrm>
                  <a:off x="4561" y="1577"/>
                  <a:ext cx="76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69" name="Rectangle 1421"/>
                <p:cNvSpPr>
                  <a:spLocks noChangeArrowheads="1"/>
                </p:cNvSpPr>
                <p:nvPr/>
              </p:nvSpPr>
              <p:spPr bwMode="auto">
                <a:xfrm>
                  <a:off x="4561" y="1577"/>
                  <a:ext cx="75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70" name="Rectangle 1422"/>
                <p:cNvSpPr>
                  <a:spLocks noChangeArrowheads="1"/>
                </p:cNvSpPr>
                <p:nvPr/>
              </p:nvSpPr>
              <p:spPr bwMode="auto">
                <a:xfrm>
                  <a:off x="4601" y="1577"/>
                  <a:ext cx="65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71" name="Rectangle 1423"/>
                <p:cNvSpPr>
                  <a:spLocks noChangeArrowheads="1"/>
                </p:cNvSpPr>
                <p:nvPr/>
              </p:nvSpPr>
              <p:spPr bwMode="auto">
                <a:xfrm>
                  <a:off x="4660" y="1577"/>
                  <a:ext cx="54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72" name="Rectangle 1424"/>
                <p:cNvSpPr>
                  <a:spLocks noChangeArrowheads="1"/>
                </p:cNvSpPr>
                <p:nvPr/>
              </p:nvSpPr>
              <p:spPr bwMode="auto">
                <a:xfrm>
                  <a:off x="4720" y="1577"/>
                  <a:ext cx="41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73" name="Rectangle 1425"/>
                <p:cNvSpPr>
                  <a:spLocks noChangeArrowheads="1"/>
                </p:cNvSpPr>
                <p:nvPr/>
              </p:nvSpPr>
              <p:spPr bwMode="auto">
                <a:xfrm>
                  <a:off x="4780" y="1577"/>
                  <a:ext cx="29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74" name="Rectangle 1426"/>
                <p:cNvSpPr>
                  <a:spLocks noChangeArrowheads="1"/>
                </p:cNvSpPr>
                <p:nvPr/>
              </p:nvSpPr>
              <p:spPr bwMode="auto">
                <a:xfrm>
                  <a:off x="4842" y="1577"/>
                  <a:ext cx="176"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75" name="Rectangle 1427"/>
                <p:cNvSpPr>
                  <a:spLocks noChangeArrowheads="1"/>
                </p:cNvSpPr>
                <p:nvPr/>
              </p:nvSpPr>
              <p:spPr bwMode="auto">
                <a:xfrm>
                  <a:off x="4912" y="1577"/>
                  <a:ext cx="35"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76" name="Rectangle 1428"/>
                <p:cNvSpPr>
                  <a:spLocks noChangeArrowheads="1"/>
                </p:cNvSpPr>
                <p:nvPr/>
              </p:nvSpPr>
              <p:spPr bwMode="auto">
                <a:xfrm>
                  <a:off x="4559" y="1578"/>
                  <a:ext cx="76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77" name="Rectangle 1429"/>
                <p:cNvSpPr>
                  <a:spLocks noChangeArrowheads="1"/>
                </p:cNvSpPr>
                <p:nvPr/>
              </p:nvSpPr>
              <p:spPr bwMode="auto">
                <a:xfrm>
                  <a:off x="4559" y="1578"/>
                  <a:ext cx="75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78" name="Rectangle 1430"/>
                <p:cNvSpPr>
                  <a:spLocks noChangeArrowheads="1"/>
                </p:cNvSpPr>
                <p:nvPr/>
              </p:nvSpPr>
              <p:spPr bwMode="auto">
                <a:xfrm>
                  <a:off x="4601" y="1578"/>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79" name="Rectangle 1431"/>
                <p:cNvSpPr>
                  <a:spLocks noChangeArrowheads="1"/>
                </p:cNvSpPr>
                <p:nvPr/>
              </p:nvSpPr>
              <p:spPr bwMode="auto">
                <a:xfrm>
                  <a:off x="4660" y="1578"/>
                  <a:ext cx="54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80" name="Rectangle 1432"/>
                <p:cNvSpPr>
                  <a:spLocks noChangeArrowheads="1"/>
                </p:cNvSpPr>
                <p:nvPr/>
              </p:nvSpPr>
              <p:spPr bwMode="auto">
                <a:xfrm>
                  <a:off x="4720" y="1578"/>
                  <a:ext cx="41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81" name="Rectangle 1433"/>
                <p:cNvSpPr>
                  <a:spLocks noChangeArrowheads="1"/>
                </p:cNvSpPr>
                <p:nvPr/>
              </p:nvSpPr>
              <p:spPr bwMode="auto">
                <a:xfrm>
                  <a:off x="4782" y="1578"/>
                  <a:ext cx="29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82" name="Rectangle 1434"/>
                <p:cNvSpPr>
                  <a:spLocks noChangeArrowheads="1"/>
                </p:cNvSpPr>
                <p:nvPr/>
              </p:nvSpPr>
              <p:spPr bwMode="auto">
                <a:xfrm>
                  <a:off x="4843" y="1578"/>
                  <a:ext cx="173"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83" name="Rectangle 1435"/>
                <p:cNvSpPr>
                  <a:spLocks noChangeArrowheads="1"/>
                </p:cNvSpPr>
                <p:nvPr/>
              </p:nvSpPr>
              <p:spPr bwMode="auto">
                <a:xfrm>
                  <a:off x="4914" y="1578"/>
                  <a:ext cx="31"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84" name="Rectangle 1436"/>
                <p:cNvSpPr>
                  <a:spLocks noChangeArrowheads="1"/>
                </p:cNvSpPr>
                <p:nvPr/>
              </p:nvSpPr>
              <p:spPr bwMode="auto">
                <a:xfrm>
                  <a:off x="4558" y="1580"/>
                  <a:ext cx="76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85" name="Rectangle 1437"/>
                <p:cNvSpPr>
                  <a:spLocks noChangeArrowheads="1"/>
                </p:cNvSpPr>
                <p:nvPr/>
              </p:nvSpPr>
              <p:spPr bwMode="auto">
                <a:xfrm>
                  <a:off x="4558" y="1580"/>
                  <a:ext cx="76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86" name="Rectangle 1438"/>
                <p:cNvSpPr>
                  <a:spLocks noChangeArrowheads="1"/>
                </p:cNvSpPr>
                <p:nvPr/>
              </p:nvSpPr>
              <p:spPr bwMode="auto">
                <a:xfrm>
                  <a:off x="4601" y="1580"/>
                  <a:ext cx="65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87" name="Rectangle 1439"/>
                <p:cNvSpPr>
                  <a:spLocks noChangeArrowheads="1"/>
                </p:cNvSpPr>
                <p:nvPr/>
              </p:nvSpPr>
              <p:spPr bwMode="auto">
                <a:xfrm>
                  <a:off x="4660" y="1580"/>
                  <a:ext cx="54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88" name="Rectangle 1440"/>
                <p:cNvSpPr>
                  <a:spLocks noChangeArrowheads="1"/>
                </p:cNvSpPr>
                <p:nvPr/>
              </p:nvSpPr>
              <p:spPr bwMode="auto">
                <a:xfrm>
                  <a:off x="4720" y="1580"/>
                  <a:ext cx="41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89" name="Rectangle 1441"/>
                <p:cNvSpPr>
                  <a:spLocks noChangeArrowheads="1"/>
                </p:cNvSpPr>
                <p:nvPr/>
              </p:nvSpPr>
              <p:spPr bwMode="auto">
                <a:xfrm>
                  <a:off x="4782" y="1580"/>
                  <a:ext cx="296"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90" name="Rectangle 1442"/>
                <p:cNvSpPr>
                  <a:spLocks noChangeArrowheads="1"/>
                </p:cNvSpPr>
                <p:nvPr/>
              </p:nvSpPr>
              <p:spPr bwMode="auto">
                <a:xfrm>
                  <a:off x="4843" y="1580"/>
                  <a:ext cx="173"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91" name="Rectangle 1443"/>
                <p:cNvSpPr>
                  <a:spLocks noChangeArrowheads="1"/>
                </p:cNvSpPr>
                <p:nvPr/>
              </p:nvSpPr>
              <p:spPr bwMode="auto">
                <a:xfrm>
                  <a:off x="4917" y="1580"/>
                  <a:ext cx="25" cy="1"/>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92" name="Rectangle 1444"/>
                <p:cNvSpPr>
                  <a:spLocks noChangeArrowheads="1"/>
                </p:cNvSpPr>
                <p:nvPr/>
              </p:nvSpPr>
              <p:spPr bwMode="auto">
                <a:xfrm>
                  <a:off x="4558" y="1581"/>
                  <a:ext cx="76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93" name="Rectangle 1445"/>
                <p:cNvSpPr>
                  <a:spLocks noChangeArrowheads="1"/>
                </p:cNvSpPr>
                <p:nvPr/>
              </p:nvSpPr>
              <p:spPr bwMode="auto">
                <a:xfrm>
                  <a:off x="4558" y="1581"/>
                  <a:ext cx="76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94" name="Rectangle 1446"/>
                <p:cNvSpPr>
                  <a:spLocks noChangeArrowheads="1"/>
                </p:cNvSpPr>
                <p:nvPr/>
              </p:nvSpPr>
              <p:spPr bwMode="auto">
                <a:xfrm>
                  <a:off x="4601" y="1581"/>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95" name="Rectangle 1447"/>
                <p:cNvSpPr>
                  <a:spLocks noChangeArrowheads="1"/>
                </p:cNvSpPr>
                <p:nvPr/>
              </p:nvSpPr>
              <p:spPr bwMode="auto">
                <a:xfrm>
                  <a:off x="4660" y="1581"/>
                  <a:ext cx="54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96" name="Rectangle 1448"/>
                <p:cNvSpPr>
                  <a:spLocks noChangeArrowheads="1"/>
                </p:cNvSpPr>
                <p:nvPr/>
              </p:nvSpPr>
              <p:spPr bwMode="auto">
                <a:xfrm>
                  <a:off x="4720" y="1581"/>
                  <a:ext cx="41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97" name="Rectangle 1449"/>
                <p:cNvSpPr>
                  <a:spLocks noChangeArrowheads="1"/>
                </p:cNvSpPr>
                <p:nvPr/>
              </p:nvSpPr>
              <p:spPr bwMode="auto">
                <a:xfrm>
                  <a:off x="4782" y="1581"/>
                  <a:ext cx="29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98" name="Rectangle 1450"/>
                <p:cNvSpPr>
                  <a:spLocks noChangeArrowheads="1"/>
                </p:cNvSpPr>
                <p:nvPr/>
              </p:nvSpPr>
              <p:spPr bwMode="auto">
                <a:xfrm>
                  <a:off x="4843" y="1581"/>
                  <a:ext cx="173"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699" name="Rectangle 1451"/>
                <p:cNvSpPr>
                  <a:spLocks noChangeArrowheads="1"/>
                </p:cNvSpPr>
                <p:nvPr/>
              </p:nvSpPr>
              <p:spPr bwMode="auto">
                <a:xfrm>
                  <a:off x="4923" y="1581"/>
                  <a:ext cx="13" cy="2"/>
                </a:xfrm>
                <a:prstGeom prst="rect">
                  <a:avLst/>
                </a:prstGeom>
                <a:solidFill>
                  <a:srgbClr val="FFFF0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00" name="Rectangle 1452"/>
                <p:cNvSpPr>
                  <a:spLocks noChangeArrowheads="1"/>
                </p:cNvSpPr>
                <p:nvPr/>
              </p:nvSpPr>
              <p:spPr bwMode="auto">
                <a:xfrm>
                  <a:off x="4556" y="1583"/>
                  <a:ext cx="76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01" name="Rectangle 1453"/>
                <p:cNvSpPr>
                  <a:spLocks noChangeArrowheads="1"/>
                </p:cNvSpPr>
                <p:nvPr/>
              </p:nvSpPr>
              <p:spPr bwMode="auto">
                <a:xfrm>
                  <a:off x="4556" y="1583"/>
                  <a:ext cx="76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02" name="Rectangle 1454"/>
                <p:cNvSpPr>
                  <a:spLocks noChangeArrowheads="1"/>
                </p:cNvSpPr>
                <p:nvPr/>
              </p:nvSpPr>
              <p:spPr bwMode="auto">
                <a:xfrm>
                  <a:off x="4601" y="1583"/>
                  <a:ext cx="65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03" name="Rectangle 1455"/>
                <p:cNvSpPr>
                  <a:spLocks noChangeArrowheads="1"/>
                </p:cNvSpPr>
                <p:nvPr/>
              </p:nvSpPr>
              <p:spPr bwMode="auto">
                <a:xfrm>
                  <a:off x="4660" y="1583"/>
                  <a:ext cx="54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04" name="Rectangle 1456"/>
                <p:cNvSpPr>
                  <a:spLocks noChangeArrowheads="1"/>
                </p:cNvSpPr>
                <p:nvPr/>
              </p:nvSpPr>
              <p:spPr bwMode="auto">
                <a:xfrm>
                  <a:off x="4721" y="1583"/>
                  <a:ext cx="41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05" name="Rectangle 1457"/>
                <p:cNvSpPr>
                  <a:spLocks noChangeArrowheads="1"/>
                </p:cNvSpPr>
                <p:nvPr/>
              </p:nvSpPr>
              <p:spPr bwMode="auto">
                <a:xfrm>
                  <a:off x="4782" y="1583"/>
                  <a:ext cx="296"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06" name="Rectangle 1458"/>
                <p:cNvSpPr>
                  <a:spLocks noChangeArrowheads="1"/>
                </p:cNvSpPr>
                <p:nvPr/>
              </p:nvSpPr>
              <p:spPr bwMode="auto">
                <a:xfrm>
                  <a:off x="4845" y="1583"/>
                  <a:ext cx="170"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07" name="Rectangle 1459"/>
                <p:cNvSpPr>
                  <a:spLocks noChangeArrowheads="1"/>
                </p:cNvSpPr>
                <p:nvPr/>
              </p:nvSpPr>
              <p:spPr bwMode="auto">
                <a:xfrm>
                  <a:off x="4555" y="1584"/>
                  <a:ext cx="76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08" name="Rectangle 1460"/>
                <p:cNvSpPr>
                  <a:spLocks noChangeArrowheads="1"/>
                </p:cNvSpPr>
                <p:nvPr/>
              </p:nvSpPr>
              <p:spPr bwMode="auto">
                <a:xfrm>
                  <a:off x="4555" y="1584"/>
                  <a:ext cx="76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09" name="Rectangle 1461"/>
                <p:cNvSpPr>
                  <a:spLocks noChangeArrowheads="1"/>
                </p:cNvSpPr>
                <p:nvPr/>
              </p:nvSpPr>
              <p:spPr bwMode="auto">
                <a:xfrm>
                  <a:off x="4601" y="1584"/>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10" name="Rectangle 1462"/>
                <p:cNvSpPr>
                  <a:spLocks noChangeArrowheads="1"/>
                </p:cNvSpPr>
                <p:nvPr/>
              </p:nvSpPr>
              <p:spPr bwMode="auto">
                <a:xfrm>
                  <a:off x="4660" y="1584"/>
                  <a:ext cx="54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11" name="Rectangle 1463"/>
                <p:cNvSpPr>
                  <a:spLocks noChangeArrowheads="1"/>
                </p:cNvSpPr>
                <p:nvPr/>
              </p:nvSpPr>
              <p:spPr bwMode="auto">
                <a:xfrm>
                  <a:off x="4721" y="1584"/>
                  <a:ext cx="41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12" name="Rectangle 1464"/>
                <p:cNvSpPr>
                  <a:spLocks noChangeArrowheads="1"/>
                </p:cNvSpPr>
                <p:nvPr/>
              </p:nvSpPr>
              <p:spPr bwMode="auto">
                <a:xfrm>
                  <a:off x="4782" y="1584"/>
                  <a:ext cx="29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13" name="Rectangle 1465"/>
                <p:cNvSpPr>
                  <a:spLocks noChangeArrowheads="1"/>
                </p:cNvSpPr>
                <p:nvPr/>
              </p:nvSpPr>
              <p:spPr bwMode="auto">
                <a:xfrm>
                  <a:off x="4845" y="1584"/>
                  <a:ext cx="170"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14" name="Rectangle 1466"/>
                <p:cNvSpPr>
                  <a:spLocks noChangeArrowheads="1"/>
                </p:cNvSpPr>
                <p:nvPr/>
              </p:nvSpPr>
              <p:spPr bwMode="auto">
                <a:xfrm>
                  <a:off x="4553" y="1586"/>
                  <a:ext cx="76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15" name="Rectangle 1467"/>
                <p:cNvSpPr>
                  <a:spLocks noChangeArrowheads="1"/>
                </p:cNvSpPr>
                <p:nvPr/>
              </p:nvSpPr>
              <p:spPr bwMode="auto">
                <a:xfrm>
                  <a:off x="4553" y="1586"/>
                  <a:ext cx="76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16" name="Rectangle 1468"/>
                <p:cNvSpPr>
                  <a:spLocks noChangeArrowheads="1"/>
                </p:cNvSpPr>
                <p:nvPr/>
              </p:nvSpPr>
              <p:spPr bwMode="auto">
                <a:xfrm>
                  <a:off x="4601" y="1586"/>
                  <a:ext cx="65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17" name="Rectangle 1469"/>
                <p:cNvSpPr>
                  <a:spLocks noChangeArrowheads="1"/>
                </p:cNvSpPr>
                <p:nvPr/>
              </p:nvSpPr>
              <p:spPr bwMode="auto">
                <a:xfrm>
                  <a:off x="4660" y="1586"/>
                  <a:ext cx="54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18" name="Rectangle 1470"/>
                <p:cNvSpPr>
                  <a:spLocks noChangeArrowheads="1"/>
                </p:cNvSpPr>
                <p:nvPr/>
              </p:nvSpPr>
              <p:spPr bwMode="auto">
                <a:xfrm>
                  <a:off x="4721" y="1586"/>
                  <a:ext cx="41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19" name="Rectangle 1471"/>
                <p:cNvSpPr>
                  <a:spLocks noChangeArrowheads="1"/>
                </p:cNvSpPr>
                <p:nvPr/>
              </p:nvSpPr>
              <p:spPr bwMode="auto">
                <a:xfrm>
                  <a:off x="4783" y="1586"/>
                  <a:ext cx="293"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20" name="Rectangle 1472"/>
                <p:cNvSpPr>
                  <a:spLocks noChangeArrowheads="1"/>
                </p:cNvSpPr>
                <p:nvPr/>
              </p:nvSpPr>
              <p:spPr bwMode="auto">
                <a:xfrm>
                  <a:off x="4846" y="1586"/>
                  <a:ext cx="167"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21" name="Rectangle 1473"/>
                <p:cNvSpPr>
                  <a:spLocks noChangeArrowheads="1"/>
                </p:cNvSpPr>
                <p:nvPr/>
              </p:nvSpPr>
              <p:spPr bwMode="auto">
                <a:xfrm>
                  <a:off x="4553" y="1587"/>
                  <a:ext cx="76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22" name="Rectangle 1474"/>
                <p:cNvSpPr>
                  <a:spLocks noChangeArrowheads="1"/>
                </p:cNvSpPr>
                <p:nvPr/>
              </p:nvSpPr>
              <p:spPr bwMode="auto">
                <a:xfrm>
                  <a:off x="4601" y="1587"/>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23" name="Rectangle 1475"/>
                <p:cNvSpPr>
                  <a:spLocks noChangeArrowheads="1"/>
                </p:cNvSpPr>
                <p:nvPr/>
              </p:nvSpPr>
              <p:spPr bwMode="auto">
                <a:xfrm>
                  <a:off x="4661" y="1587"/>
                  <a:ext cx="53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24" name="Rectangle 1476"/>
                <p:cNvSpPr>
                  <a:spLocks noChangeArrowheads="1"/>
                </p:cNvSpPr>
                <p:nvPr/>
              </p:nvSpPr>
              <p:spPr bwMode="auto">
                <a:xfrm>
                  <a:off x="4721" y="1587"/>
                  <a:ext cx="41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25" name="Rectangle 1477"/>
                <p:cNvSpPr>
                  <a:spLocks noChangeArrowheads="1"/>
                </p:cNvSpPr>
                <p:nvPr/>
              </p:nvSpPr>
              <p:spPr bwMode="auto">
                <a:xfrm>
                  <a:off x="4783" y="1587"/>
                  <a:ext cx="29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26" name="Rectangle 1478"/>
                <p:cNvSpPr>
                  <a:spLocks noChangeArrowheads="1"/>
                </p:cNvSpPr>
                <p:nvPr/>
              </p:nvSpPr>
              <p:spPr bwMode="auto">
                <a:xfrm>
                  <a:off x="4846" y="1587"/>
                  <a:ext cx="167"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27" name="Rectangle 1479"/>
                <p:cNvSpPr>
                  <a:spLocks noChangeArrowheads="1"/>
                </p:cNvSpPr>
                <p:nvPr/>
              </p:nvSpPr>
              <p:spPr bwMode="auto">
                <a:xfrm>
                  <a:off x="4552" y="1589"/>
                  <a:ext cx="76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28" name="Rectangle 1480"/>
                <p:cNvSpPr>
                  <a:spLocks noChangeArrowheads="1"/>
                </p:cNvSpPr>
                <p:nvPr/>
              </p:nvSpPr>
              <p:spPr bwMode="auto">
                <a:xfrm>
                  <a:off x="4601" y="1589"/>
                  <a:ext cx="65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29" name="Rectangle 1481"/>
                <p:cNvSpPr>
                  <a:spLocks noChangeArrowheads="1"/>
                </p:cNvSpPr>
                <p:nvPr/>
              </p:nvSpPr>
              <p:spPr bwMode="auto">
                <a:xfrm>
                  <a:off x="4661" y="1589"/>
                  <a:ext cx="53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30" name="Rectangle 1482"/>
                <p:cNvSpPr>
                  <a:spLocks noChangeArrowheads="1"/>
                </p:cNvSpPr>
                <p:nvPr/>
              </p:nvSpPr>
              <p:spPr bwMode="auto">
                <a:xfrm>
                  <a:off x="4721" y="1589"/>
                  <a:ext cx="41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31" name="Rectangle 1483"/>
                <p:cNvSpPr>
                  <a:spLocks noChangeArrowheads="1"/>
                </p:cNvSpPr>
                <p:nvPr/>
              </p:nvSpPr>
              <p:spPr bwMode="auto">
                <a:xfrm>
                  <a:off x="4783" y="1589"/>
                  <a:ext cx="29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32" name="Rectangle 1484"/>
                <p:cNvSpPr>
                  <a:spLocks noChangeArrowheads="1"/>
                </p:cNvSpPr>
                <p:nvPr/>
              </p:nvSpPr>
              <p:spPr bwMode="auto">
                <a:xfrm>
                  <a:off x="4846" y="1589"/>
                  <a:ext cx="167"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33" name="Rectangle 1485"/>
                <p:cNvSpPr>
                  <a:spLocks noChangeArrowheads="1"/>
                </p:cNvSpPr>
                <p:nvPr/>
              </p:nvSpPr>
              <p:spPr bwMode="auto">
                <a:xfrm>
                  <a:off x="4550" y="1591"/>
                  <a:ext cx="76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34" name="Rectangle 1486"/>
                <p:cNvSpPr>
                  <a:spLocks noChangeArrowheads="1"/>
                </p:cNvSpPr>
                <p:nvPr/>
              </p:nvSpPr>
              <p:spPr bwMode="auto">
                <a:xfrm>
                  <a:off x="4603" y="1591"/>
                  <a:ext cx="65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35" name="Rectangle 1487"/>
                <p:cNvSpPr>
                  <a:spLocks noChangeArrowheads="1"/>
                </p:cNvSpPr>
                <p:nvPr/>
              </p:nvSpPr>
              <p:spPr bwMode="auto">
                <a:xfrm>
                  <a:off x="4661" y="1591"/>
                  <a:ext cx="53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36" name="Rectangle 1488"/>
                <p:cNvSpPr>
                  <a:spLocks noChangeArrowheads="1"/>
                </p:cNvSpPr>
                <p:nvPr/>
              </p:nvSpPr>
              <p:spPr bwMode="auto">
                <a:xfrm>
                  <a:off x="4721" y="1591"/>
                  <a:ext cx="41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37" name="Rectangle 1489"/>
                <p:cNvSpPr>
                  <a:spLocks noChangeArrowheads="1"/>
                </p:cNvSpPr>
                <p:nvPr/>
              </p:nvSpPr>
              <p:spPr bwMode="auto">
                <a:xfrm>
                  <a:off x="4783" y="1591"/>
                  <a:ext cx="293"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38" name="Rectangle 1490"/>
                <p:cNvSpPr>
                  <a:spLocks noChangeArrowheads="1"/>
                </p:cNvSpPr>
                <p:nvPr/>
              </p:nvSpPr>
              <p:spPr bwMode="auto">
                <a:xfrm>
                  <a:off x="4848" y="1591"/>
                  <a:ext cx="164"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39" name="Rectangle 1491"/>
                <p:cNvSpPr>
                  <a:spLocks noChangeArrowheads="1"/>
                </p:cNvSpPr>
                <p:nvPr/>
              </p:nvSpPr>
              <p:spPr bwMode="auto">
                <a:xfrm>
                  <a:off x="4549" y="1592"/>
                  <a:ext cx="76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40" name="Rectangle 1492"/>
                <p:cNvSpPr>
                  <a:spLocks noChangeArrowheads="1"/>
                </p:cNvSpPr>
                <p:nvPr/>
              </p:nvSpPr>
              <p:spPr bwMode="auto">
                <a:xfrm>
                  <a:off x="4603" y="1592"/>
                  <a:ext cx="65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41" name="Rectangle 1493"/>
                <p:cNvSpPr>
                  <a:spLocks noChangeArrowheads="1"/>
                </p:cNvSpPr>
                <p:nvPr/>
              </p:nvSpPr>
              <p:spPr bwMode="auto">
                <a:xfrm>
                  <a:off x="4661" y="1592"/>
                  <a:ext cx="53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42" name="Rectangle 1494"/>
                <p:cNvSpPr>
                  <a:spLocks noChangeArrowheads="1"/>
                </p:cNvSpPr>
                <p:nvPr/>
              </p:nvSpPr>
              <p:spPr bwMode="auto">
                <a:xfrm>
                  <a:off x="4723" y="1592"/>
                  <a:ext cx="41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43" name="Rectangle 1495"/>
                <p:cNvSpPr>
                  <a:spLocks noChangeArrowheads="1"/>
                </p:cNvSpPr>
                <p:nvPr/>
              </p:nvSpPr>
              <p:spPr bwMode="auto">
                <a:xfrm>
                  <a:off x="4785" y="1592"/>
                  <a:ext cx="290"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44" name="Rectangle 1496"/>
                <p:cNvSpPr>
                  <a:spLocks noChangeArrowheads="1"/>
                </p:cNvSpPr>
                <p:nvPr/>
              </p:nvSpPr>
              <p:spPr bwMode="auto">
                <a:xfrm>
                  <a:off x="4848" y="1592"/>
                  <a:ext cx="164"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45" name="Rectangle 1497"/>
                <p:cNvSpPr>
                  <a:spLocks noChangeArrowheads="1"/>
                </p:cNvSpPr>
                <p:nvPr/>
              </p:nvSpPr>
              <p:spPr bwMode="auto">
                <a:xfrm>
                  <a:off x="4549" y="1594"/>
                  <a:ext cx="76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46" name="Rectangle 1498"/>
                <p:cNvSpPr>
                  <a:spLocks noChangeArrowheads="1"/>
                </p:cNvSpPr>
                <p:nvPr/>
              </p:nvSpPr>
              <p:spPr bwMode="auto">
                <a:xfrm>
                  <a:off x="4603" y="1594"/>
                  <a:ext cx="65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47" name="Rectangle 1499"/>
                <p:cNvSpPr>
                  <a:spLocks noChangeArrowheads="1"/>
                </p:cNvSpPr>
                <p:nvPr/>
              </p:nvSpPr>
              <p:spPr bwMode="auto">
                <a:xfrm>
                  <a:off x="4661" y="1594"/>
                  <a:ext cx="53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48" name="Rectangle 1500"/>
                <p:cNvSpPr>
                  <a:spLocks noChangeArrowheads="1"/>
                </p:cNvSpPr>
                <p:nvPr/>
              </p:nvSpPr>
              <p:spPr bwMode="auto">
                <a:xfrm>
                  <a:off x="4723" y="1594"/>
                  <a:ext cx="41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49" name="Rectangle 1501"/>
                <p:cNvSpPr>
                  <a:spLocks noChangeArrowheads="1"/>
                </p:cNvSpPr>
                <p:nvPr/>
              </p:nvSpPr>
              <p:spPr bwMode="auto">
                <a:xfrm>
                  <a:off x="4785" y="1594"/>
                  <a:ext cx="290"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50" name="Rectangle 1502"/>
                <p:cNvSpPr>
                  <a:spLocks noChangeArrowheads="1"/>
                </p:cNvSpPr>
                <p:nvPr/>
              </p:nvSpPr>
              <p:spPr bwMode="auto">
                <a:xfrm>
                  <a:off x="4849" y="1594"/>
                  <a:ext cx="161"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51" name="Rectangle 1503"/>
                <p:cNvSpPr>
                  <a:spLocks noChangeArrowheads="1"/>
                </p:cNvSpPr>
                <p:nvPr/>
              </p:nvSpPr>
              <p:spPr bwMode="auto">
                <a:xfrm>
                  <a:off x="4547" y="1595"/>
                  <a:ext cx="76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52" name="Rectangle 1504"/>
                <p:cNvSpPr>
                  <a:spLocks noChangeArrowheads="1"/>
                </p:cNvSpPr>
                <p:nvPr/>
              </p:nvSpPr>
              <p:spPr bwMode="auto">
                <a:xfrm>
                  <a:off x="4603" y="1595"/>
                  <a:ext cx="65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53" name="Rectangle 1505"/>
                <p:cNvSpPr>
                  <a:spLocks noChangeArrowheads="1"/>
                </p:cNvSpPr>
                <p:nvPr/>
              </p:nvSpPr>
              <p:spPr bwMode="auto">
                <a:xfrm>
                  <a:off x="4661" y="1595"/>
                  <a:ext cx="53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54" name="Rectangle 1506"/>
                <p:cNvSpPr>
                  <a:spLocks noChangeArrowheads="1"/>
                </p:cNvSpPr>
                <p:nvPr/>
              </p:nvSpPr>
              <p:spPr bwMode="auto">
                <a:xfrm>
                  <a:off x="4723" y="1595"/>
                  <a:ext cx="41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55" name="Rectangle 1507"/>
                <p:cNvSpPr>
                  <a:spLocks noChangeArrowheads="1"/>
                </p:cNvSpPr>
                <p:nvPr/>
              </p:nvSpPr>
              <p:spPr bwMode="auto">
                <a:xfrm>
                  <a:off x="4785" y="1595"/>
                  <a:ext cx="290"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56" name="Rectangle 1508"/>
                <p:cNvSpPr>
                  <a:spLocks noChangeArrowheads="1"/>
                </p:cNvSpPr>
                <p:nvPr/>
              </p:nvSpPr>
              <p:spPr bwMode="auto">
                <a:xfrm>
                  <a:off x="4849" y="1595"/>
                  <a:ext cx="161"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57" name="Rectangle 1509"/>
                <p:cNvSpPr>
                  <a:spLocks noChangeArrowheads="1"/>
                </p:cNvSpPr>
                <p:nvPr/>
              </p:nvSpPr>
              <p:spPr bwMode="auto">
                <a:xfrm>
                  <a:off x="4546" y="1597"/>
                  <a:ext cx="76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58" name="Rectangle 1510"/>
                <p:cNvSpPr>
                  <a:spLocks noChangeArrowheads="1"/>
                </p:cNvSpPr>
                <p:nvPr/>
              </p:nvSpPr>
              <p:spPr bwMode="auto">
                <a:xfrm>
                  <a:off x="4603" y="1597"/>
                  <a:ext cx="65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59" name="Rectangle 1511"/>
                <p:cNvSpPr>
                  <a:spLocks noChangeArrowheads="1"/>
                </p:cNvSpPr>
                <p:nvPr/>
              </p:nvSpPr>
              <p:spPr bwMode="auto">
                <a:xfrm>
                  <a:off x="4663" y="1597"/>
                  <a:ext cx="534"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60" name="Rectangle 1512"/>
                <p:cNvSpPr>
                  <a:spLocks noChangeArrowheads="1"/>
                </p:cNvSpPr>
                <p:nvPr/>
              </p:nvSpPr>
              <p:spPr bwMode="auto">
                <a:xfrm>
                  <a:off x="4723" y="1597"/>
                  <a:ext cx="41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61" name="Rectangle 1513"/>
                <p:cNvSpPr>
                  <a:spLocks noChangeArrowheads="1"/>
                </p:cNvSpPr>
                <p:nvPr/>
              </p:nvSpPr>
              <p:spPr bwMode="auto">
                <a:xfrm>
                  <a:off x="4786" y="1597"/>
                  <a:ext cx="287"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62" name="Rectangle 1514"/>
                <p:cNvSpPr>
                  <a:spLocks noChangeArrowheads="1"/>
                </p:cNvSpPr>
                <p:nvPr/>
              </p:nvSpPr>
              <p:spPr bwMode="auto">
                <a:xfrm>
                  <a:off x="4851" y="1597"/>
                  <a:ext cx="158"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63" name="Rectangle 1515"/>
                <p:cNvSpPr>
                  <a:spLocks noChangeArrowheads="1"/>
                </p:cNvSpPr>
                <p:nvPr/>
              </p:nvSpPr>
              <p:spPr bwMode="auto">
                <a:xfrm>
                  <a:off x="4544" y="1598"/>
                  <a:ext cx="762"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64" name="Rectangle 1516"/>
                <p:cNvSpPr>
                  <a:spLocks noChangeArrowheads="1"/>
                </p:cNvSpPr>
                <p:nvPr/>
              </p:nvSpPr>
              <p:spPr bwMode="auto">
                <a:xfrm>
                  <a:off x="4603" y="1598"/>
                  <a:ext cx="654" cy="3"/>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65" name="Rectangle 1517"/>
                <p:cNvSpPr>
                  <a:spLocks noChangeArrowheads="1"/>
                </p:cNvSpPr>
                <p:nvPr/>
              </p:nvSpPr>
              <p:spPr bwMode="auto">
                <a:xfrm>
                  <a:off x="4663" y="1598"/>
                  <a:ext cx="534" cy="3"/>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66" name="Rectangle 1518"/>
                <p:cNvSpPr>
                  <a:spLocks noChangeArrowheads="1"/>
                </p:cNvSpPr>
                <p:nvPr/>
              </p:nvSpPr>
              <p:spPr bwMode="auto">
                <a:xfrm>
                  <a:off x="4723" y="1598"/>
                  <a:ext cx="41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67" name="Rectangle 1519"/>
                <p:cNvSpPr>
                  <a:spLocks noChangeArrowheads="1"/>
                </p:cNvSpPr>
                <p:nvPr/>
              </p:nvSpPr>
              <p:spPr bwMode="auto">
                <a:xfrm>
                  <a:off x="4724" y="1600"/>
                  <a:ext cx="41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68" name="Rectangle 1520"/>
                <p:cNvSpPr>
                  <a:spLocks noChangeArrowheads="1"/>
                </p:cNvSpPr>
                <p:nvPr/>
              </p:nvSpPr>
              <p:spPr bwMode="auto">
                <a:xfrm>
                  <a:off x="4786" y="1598"/>
                  <a:ext cx="287" cy="3"/>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69" name="Rectangle 1521"/>
                <p:cNvSpPr>
                  <a:spLocks noChangeArrowheads="1"/>
                </p:cNvSpPr>
                <p:nvPr/>
              </p:nvSpPr>
              <p:spPr bwMode="auto">
                <a:xfrm>
                  <a:off x="4852" y="1598"/>
                  <a:ext cx="155" cy="3"/>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70" name="Rectangle 1522"/>
                <p:cNvSpPr>
                  <a:spLocks noChangeArrowheads="1"/>
                </p:cNvSpPr>
                <p:nvPr/>
              </p:nvSpPr>
              <p:spPr bwMode="auto">
                <a:xfrm>
                  <a:off x="4543" y="1601"/>
                  <a:ext cx="76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71" name="Rectangle 1523"/>
                <p:cNvSpPr>
                  <a:spLocks noChangeArrowheads="1"/>
                </p:cNvSpPr>
                <p:nvPr/>
              </p:nvSpPr>
              <p:spPr bwMode="auto">
                <a:xfrm>
                  <a:off x="4543" y="1601"/>
                  <a:ext cx="76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72" name="Rectangle 1524"/>
                <p:cNvSpPr>
                  <a:spLocks noChangeArrowheads="1"/>
                </p:cNvSpPr>
                <p:nvPr/>
              </p:nvSpPr>
              <p:spPr bwMode="auto">
                <a:xfrm>
                  <a:off x="4604" y="1601"/>
                  <a:ext cx="65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73" name="Rectangle 1525"/>
                <p:cNvSpPr>
                  <a:spLocks noChangeArrowheads="1"/>
                </p:cNvSpPr>
                <p:nvPr/>
              </p:nvSpPr>
              <p:spPr bwMode="auto">
                <a:xfrm>
                  <a:off x="4663" y="1601"/>
                  <a:ext cx="534"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74" name="Rectangle 1526"/>
                <p:cNvSpPr>
                  <a:spLocks noChangeArrowheads="1"/>
                </p:cNvSpPr>
                <p:nvPr/>
              </p:nvSpPr>
              <p:spPr bwMode="auto">
                <a:xfrm>
                  <a:off x="4724" y="1601"/>
                  <a:ext cx="41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75" name="Rectangle 1527"/>
                <p:cNvSpPr>
                  <a:spLocks noChangeArrowheads="1"/>
                </p:cNvSpPr>
                <p:nvPr/>
              </p:nvSpPr>
              <p:spPr bwMode="auto">
                <a:xfrm>
                  <a:off x="4788" y="1601"/>
                  <a:ext cx="284"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76" name="Rectangle 1528"/>
                <p:cNvSpPr>
                  <a:spLocks noChangeArrowheads="1"/>
                </p:cNvSpPr>
                <p:nvPr/>
              </p:nvSpPr>
              <p:spPr bwMode="auto">
                <a:xfrm>
                  <a:off x="4854" y="1601"/>
                  <a:ext cx="152"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77" name="Rectangle 1529"/>
                <p:cNvSpPr>
                  <a:spLocks noChangeArrowheads="1"/>
                </p:cNvSpPr>
                <p:nvPr/>
              </p:nvSpPr>
              <p:spPr bwMode="auto">
                <a:xfrm>
                  <a:off x="4541" y="1603"/>
                  <a:ext cx="76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78" name="Rectangle 1530"/>
                <p:cNvSpPr>
                  <a:spLocks noChangeArrowheads="1"/>
                </p:cNvSpPr>
                <p:nvPr/>
              </p:nvSpPr>
              <p:spPr bwMode="auto">
                <a:xfrm>
                  <a:off x="4543" y="1603"/>
                  <a:ext cx="76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79" name="Rectangle 1531"/>
                <p:cNvSpPr>
                  <a:spLocks noChangeArrowheads="1"/>
                </p:cNvSpPr>
                <p:nvPr/>
              </p:nvSpPr>
              <p:spPr bwMode="auto">
                <a:xfrm>
                  <a:off x="4604" y="1603"/>
                  <a:ext cx="65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80" name="Rectangle 1532"/>
                <p:cNvSpPr>
                  <a:spLocks noChangeArrowheads="1"/>
                </p:cNvSpPr>
                <p:nvPr/>
              </p:nvSpPr>
              <p:spPr bwMode="auto">
                <a:xfrm>
                  <a:off x="4663" y="1603"/>
                  <a:ext cx="534"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81" name="Rectangle 1533"/>
                <p:cNvSpPr>
                  <a:spLocks noChangeArrowheads="1"/>
                </p:cNvSpPr>
                <p:nvPr/>
              </p:nvSpPr>
              <p:spPr bwMode="auto">
                <a:xfrm>
                  <a:off x="4724" y="1603"/>
                  <a:ext cx="41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82" name="Rectangle 1534"/>
                <p:cNvSpPr>
                  <a:spLocks noChangeArrowheads="1"/>
                </p:cNvSpPr>
                <p:nvPr/>
              </p:nvSpPr>
              <p:spPr bwMode="auto">
                <a:xfrm>
                  <a:off x="4788" y="1603"/>
                  <a:ext cx="284"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83" name="Rectangle 1535"/>
                <p:cNvSpPr>
                  <a:spLocks noChangeArrowheads="1"/>
                </p:cNvSpPr>
                <p:nvPr/>
              </p:nvSpPr>
              <p:spPr bwMode="auto">
                <a:xfrm>
                  <a:off x="4855" y="1603"/>
                  <a:ext cx="149"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84" name="Rectangle 1536"/>
                <p:cNvSpPr>
                  <a:spLocks noChangeArrowheads="1"/>
                </p:cNvSpPr>
                <p:nvPr/>
              </p:nvSpPr>
              <p:spPr bwMode="auto">
                <a:xfrm>
                  <a:off x="4540" y="1605"/>
                  <a:ext cx="76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85" name="Rectangle 1537"/>
                <p:cNvSpPr>
                  <a:spLocks noChangeArrowheads="1"/>
                </p:cNvSpPr>
                <p:nvPr/>
              </p:nvSpPr>
              <p:spPr bwMode="auto">
                <a:xfrm>
                  <a:off x="4543" y="1605"/>
                  <a:ext cx="75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86" name="Rectangle 1538"/>
                <p:cNvSpPr>
                  <a:spLocks noChangeArrowheads="1"/>
                </p:cNvSpPr>
                <p:nvPr/>
              </p:nvSpPr>
              <p:spPr bwMode="auto">
                <a:xfrm>
                  <a:off x="4604" y="1605"/>
                  <a:ext cx="65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87" name="Rectangle 1539"/>
                <p:cNvSpPr>
                  <a:spLocks noChangeArrowheads="1"/>
                </p:cNvSpPr>
                <p:nvPr/>
              </p:nvSpPr>
              <p:spPr bwMode="auto">
                <a:xfrm>
                  <a:off x="4663" y="1605"/>
                  <a:ext cx="534"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88" name="Rectangle 1540"/>
                <p:cNvSpPr>
                  <a:spLocks noChangeArrowheads="1"/>
                </p:cNvSpPr>
                <p:nvPr/>
              </p:nvSpPr>
              <p:spPr bwMode="auto">
                <a:xfrm>
                  <a:off x="4724" y="1605"/>
                  <a:ext cx="41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89" name="Rectangle 1541"/>
                <p:cNvSpPr>
                  <a:spLocks noChangeArrowheads="1"/>
                </p:cNvSpPr>
                <p:nvPr/>
              </p:nvSpPr>
              <p:spPr bwMode="auto">
                <a:xfrm>
                  <a:off x="4788" y="1605"/>
                  <a:ext cx="284"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90" name="Rectangle 1542"/>
                <p:cNvSpPr>
                  <a:spLocks noChangeArrowheads="1"/>
                </p:cNvSpPr>
                <p:nvPr/>
              </p:nvSpPr>
              <p:spPr bwMode="auto">
                <a:xfrm>
                  <a:off x="4855" y="1605"/>
                  <a:ext cx="149"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91" name="Rectangle 1543"/>
                <p:cNvSpPr>
                  <a:spLocks noChangeArrowheads="1"/>
                </p:cNvSpPr>
                <p:nvPr/>
              </p:nvSpPr>
              <p:spPr bwMode="auto">
                <a:xfrm>
                  <a:off x="4540" y="1606"/>
                  <a:ext cx="76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92" name="Rectangle 1544"/>
                <p:cNvSpPr>
                  <a:spLocks noChangeArrowheads="1"/>
                </p:cNvSpPr>
                <p:nvPr/>
              </p:nvSpPr>
              <p:spPr bwMode="auto">
                <a:xfrm>
                  <a:off x="4544" y="1606"/>
                  <a:ext cx="75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93" name="Rectangle 1545"/>
                <p:cNvSpPr>
                  <a:spLocks noChangeArrowheads="1"/>
                </p:cNvSpPr>
                <p:nvPr/>
              </p:nvSpPr>
              <p:spPr bwMode="auto">
                <a:xfrm>
                  <a:off x="4604" y="1606"/>
                  <a:ext cx="65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94" name="Rectangle 1546"/>
                <p:cNvSpPr>
                  <a:spLocks noChangeArrowheads="1"/>
                </p:cNvSpPr>
                <p:nvPr/>
              </p:nvSpPr>
              <p:spPr bwMode="auto">
                <a:xfrm>
                  <a:off x="4664" y="1606"/>
                  <a:ext cx="53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95" name="Rectangle 1547"/>
                <p:cNvSpPr>
                  <a:spLocks noChangeArrowheads="1"/>
                </p:cNvSpPr>
                <p:nvPr/>
              </p:nvSpPr>
              <p:spPr bwMode="auto">
                <a:xfrm>
                  <a:off x="4726" y="1606"/>
                  <a:ext cx="40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96" name="Rectangle 1548"/>
                <p:cNvSpPr>
                  <a:spLocks noChangeArrowheads="1"/>
                </p:cNvSpPr>
                <p:nvPr/>
              </p:nvSpPr>
              <p:spPr bwMode="auto">
                <a:xfrm>
                  <a:off x="4789" y="1606"/>
                  <a:ext cx="281"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97" name="Rectangle 1549"/>
                <p:cNvSpPr>
                  <a:spLocks noChangeArrowheads="1"/>
                </p:cNvSpPr>
                <p:nvPr/>
              </p:nvSpPr>
              <p:spPr bwMode="auto">
                <a:xfrm>
                  <a:off x="4857" y="1606"/>
                  <a:ext cx="146"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98" name="Rectangle 1550"/>
                <p:cNvSpPr>
                  <a:spLocks noChangeArrowheads="1"/>
                </p:cNvSpPr>
                <p:nvPr/>
              </p:nvSpPr>
              <p:spPr bwMode="auto">
                <a:xfrm>
                  <a:off x="4538" y="1608"/>
                  <a:ext cx="76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799" name="Rectangle 1551"/>
                <p:cNvSpPr>
                  <a:spLocks noChangeArrowheads="1"/>
                </p:cNvSpPr>
                <p:nvPr/>
              </p:nvSpPr>
              <p:spPr bwMode="auto">
                <a:xfrm>
                  <a:off x="4544" y="1608"/>
                  <a:ext cx="75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00" name="Rectangle 1552"/>
                <p:cNvSpPr>
                  <a:spLocks noChangeArrowheads="1"/>
                </p:cNvSpPr>
                <p:nvPr/>
              </p:nvSpPr>
              <p:spPr bwMode="auto">
                <a:xfrm>
                  <a:off x="4604" y="1608"/>
                  <a:ext cx="65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01" name="Rectangle 1553"/>
                <p:cNvSpPr>
                  <a:spLocks noChangeArrowheads="1"/>
                </p:cNvSpPr>
                <p:nvPr/>
              </p:nvSpPr>
              <p:spPr bwMode="auto">
                <a:xfrm>
                  <a:off x="4664" y="1608"/>
                  <a:ext cx="53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02" name="Rectangle 1554"/>
                <p:cNvSpPr>
                  <a:spLocks noChangeArrowheads="1"/>
                </p:cNvSpPr>
                <p:nvPr/>
              </p:nvSpPr>
              <p:spPr bwMode="auto">
                <a:xfrm>
                  <a:off x="4726" y="1608"/>
                  <a:ext cx="40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03" name="Rectangle 1555"/>
                <p:cNvSpPr>
                  <a:spLocks noChangeArrowheads="1"/>
                </p:cNvSpPr>
                <p:nvPr/>
              </p:nvSpPr>
              <p:spPr bwMode="auto">
                <a:xfrm>
                  <a:off x="4789" y="1608"/>
                  <a:ext cx="281"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04" name="Rectangle 1556"/>
                <p:cNvSpPr>
                  <a:spLocks noChangeArrowheads="1"/>
                </p:cNvSpPr>
                <p:nvPr/>
              </p:nvSpPr>
              <p:spPr bwMode="auto">
                <a:xfrm>
                  <a:off x="4858" y="1608"/>
                  <a:ext cx="143"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05" name="Rectangle 1557"/>
                <p:cNvSpPr>
                  <a:spLocks noChangeArrowheads="1"/>
                </p:cNvSpPr>
                <p:nvPr/>
              </p:nvSpPr>
              <p:spPr bwMode="auto">
                <a:xfrm>
                  <a:off x="4537" y="1609"/>
                  <a:ext cx="76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06" name="Rectangle 1558"/>
                <p:cNvSpPr>
                  <a:spLocks noChangeArrowheads="1"/>
                </p:cNvSpPr>
                <p:nvPr/>
              </p:nvSpPr>
              <p:spPr bwMode="auto">
                <a:xfrm>
                  <a:off x="4544" y="1609"/>
                  <a:ext cx="75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07" name="Rectangle 1559"/>
                <p:cNvSpPr>
                  <a:spLocks noChangeArrowheads="1"/>
                </p:cNvSpPr>
                <p:nvPr/>
              </p:nvSpPr>
              <p:spPr bwMode="auto">
                <a:xfrm>
                  <a:off x="4604" y="1609"/>
                  <a:ext cx="65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08" name="Rectangle 1560"/>
                <p:cNvSpPr>
                  <a:spLocks noChangeArrowheads="1"/>
                </p:cNvSpPr>
                <p:nvPr/>
              </p:nvSpPr>
              <p:spPr bwMode="auto">
                <a:xfrm>
                  <a:off x="4664" y="1609"/>
                  <a:ext cx="53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09" name="Rectangle 1561"/>
                <p:cNvSpPr>
                  <a:spLocks noChangeArrowheads="1"/>
                </p:cNvSpPr>
                <p:nvPr/>
              </p:nvSpPr>
              <p:spPr bwMode="auto">
                <a:xfrm>
                  <a:off x="4726" y="1609"/>
                  <a:ext cx="40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10" name="Rectangle 1562"/>
                <p:cNvSpPr>
                  <a:spLocks noChangeArrowheads="1"/>
                </p:cNvSpPr>
                <p:nvPr/>
              </p:nvSpPr>
              <p:spPr bwMode="auto">
                <a:xfrm>
                  <a:off x="4791" y="1609"/>
                  <a:ext cx="278"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11" name="Rectangle 1563"/>
                <p:cNvSpPr>
                  <a:spLocks noChangeArrowheads="1"/>
                </p:cNvSpPr>
                <p:nvPr/>
              </p:nvSpPr>
              <p:spPr bwMode="auto">
                <a:xfrm>
                  <a:off x="4860" y="1609"/>
                  <a:ext cx="140"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12" name="Rectangle 1564"/>
                <p:cNvSpPr>
                  <a:spLocks noChangeArrowheads="1"/>
                </p:cNvSpPr>
                <p:nvPr/>
              </p:nvSpPr>
              <p:spPr bwMode="auto">
                <a:xfrm>
                  <a:off x="4535" y="1611"/>
                  <a:ext cx="76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13" name="Rectangle 1565"/>
                <p:cNvSpPr>
                  <a:spLocks noChangeArrowheads="1"/>
                </p:cNvSpPr>
                <p:nvPr/>
              </p:nvSpPr>
              <p:spPr bwMode="auto">
                <a:xfrm>
                  <a:off x="4544" y="1611"/>
                  <a:ext cx="75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14" name="Rectangle 1566"/>
                <p:cNvSpPr>
                  <a:spLocks noChangeArrowheads="1"/>
                </p:cNvSpPr>
                <p:nvPr/>
              </p:nvSpPr>
              <p:spPr bwMode="auto">
                <a:xfrm>
                  <a:off x="4606" y="1611"/>
                  <a:ext cx="64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15" name="Rectangle 1567"/>
                <p:cNvSpPr>
                  <a:spLocks noChangeArrowheads="1"/>
                </p:cNvSpPr>
                <p:nvPr/>
              </p:nvSpPr>
              <p:spPr bwMode="auto">
                <a:xfrm>
                  <a:off x="4664" y="1611"/>
                  <a:ext cx="53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16" name="Rectangle 1568"/>
                <p:cNvSpPr>
                  <a:spLocks noChangeArrowheads="1"/>
                </p:cNvSpPr>
                <p:nvPr/>
              </p:nvSpPr>
              <p:spPr bwMode="auto">
                <a:xfrm>
                  <a:off x="4727" y="1611"/>
                  <a:ext cx="40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17" name="Rectangle 1569"/>
                <p:cNvSpPr>
                  <a:spLocks noChangeArrowheads="1"/>
                </p:cNvSpPr>
                <p:nvPr/>
              </p:nvSpPr>
              <p:spPr bwMode="auto">
                <a:xfrm>
                  <a:off x="4791" y="1611"/>
                  <a:ext cx="278"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18" name="Rectangle 1570"/>
                <p:cNvSpPr>
                  <a:spLocks noChangeArrowheads="1"/>
                </p:cNvSpPr>
                <p:nvPr/>
              </p:nvSpPr>
              <p:spPr bwMode="auto">
                <a:xfrm>
                  <a:off x="4860" y="1611"/>
                  <a:ext cx="140"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19" name="Rectangle 1571"/>
                <p:cNvSpPr>
                  <a:spLocks noChangeArrowheads="1"/>
                </p:cNvSpPr>
                <p:nvPr/>
              </p:nvSpPr>
              <p:spPr bwMode="auto">
                <a:xfrm>
                  <a:off x="4535" y="1612"/>
                  <a:ext cx="75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20" name="Rectangle 1572"/>
                <p:cNvSpPr>
                  <a:spLocks noChangeArrowheads="1"/>
                </p:cNvSpPr>
                <p:nvPr/>
              </p:nvSpPr>
              <p:spPr bwMode="auto">
                <a:xfrm>
                  <a:off x="4544" y="1612"/>
                  <a:ext cx="75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21" name="Rectangle 1573"/>
                <p:cNvSpPr>
                  <a:spLocks noChangeArrowheads="1"/>
                </p:cNvSpPr>
                <p:nvPr/>
              </p:nvSpPr>
              <p:spPr bwMode="auto">
                <a:xfrm>
                  <a:off x="4606" y="1612"/>
                  <a:ext cx="64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22" name="Rectangle 1574"/>
                <p:cNvSpPr>
                  <a:spLocks noChangeArrowheads="1"/>
                </p:cNvSpPr>
                <p:nvPr/>
              </p:nvSpPr>
              <p:spPr bwMode="auto">
                <a:xfrm>
                  <a:off x="4666" y="1612"/>
                  <a:ext cx="528"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23" name="Rectangle 1575"/>
                <p:cNvSpPr>
                  <a:spLocks noChangeArrowheads="1"/>
                </p:cNvSpPr>
                <p:nvPr/>
              </p:nvSpPr>
              <p:spPr bwMode="auto">
                <a:xfrm>
                  <a:off x="4727" y="1612"/>
                  <a:ext cx="40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24" name="Rectangle 1576"/>
                <p:cNvSpPr>
                  <a:spLocks noChangeArrowheads="1"/>
                </p:cNvSpPr>
                <p:nvPr/>
              </p:nvSpPr>
              <p:spPr bwMode="auto">
                <a:xfrm>
                  <a:off x="4791" y="1612"/>
                  <a:ext cx="278"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25" name="Rectangle 1577"/>
                <p:cNvSpPr>
                  <a:spLocks noChangeArrowheads="1"/>
                </p:cNvSpPr>
                <p:nvPr/>
              </p:nvSpPr>
              <p:spPr bwMode="auto">
                <a:xfrm>
                  <a:off x="4861" y="1612"/>
                  <a:ext cx="137"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26" name="Rectangle 1578"/>
                <p:cNvSpPr>
                  <a:spLocks noChangeArrowheads="1"/>
                </p:cNvSpPr>
                <p:nvPr/>
              </p:nvSpPr>
              <p:spPr bwMode="auto">
                <a:xfrm>
                  <a:off x="4534" y="1614"/>
                  <a:ext cx="75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27" name="Rectangle 1579"/>
                <p:cNvSpPr>
                  <a:spLocks noChangeArrowheads="1"/>
                </p:cNvSpPr>
                <p:nvPr/>
              </p:nvSpPr>
              <p:spPr bwMode="auto">
                <a:xfrm>
                  <a:off x="4544" y="1614"/>
                  <a:ext cx="74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28" name="Rectangle 1580"/>
                <p:cNvSpPr>
                  <a:spLocks noChangeArrowheads="1"/>
                </p:cNvSpPr>
                <p:nvPr/>
              </p:nvSpPr>
              <p:spPr bwMode="auto">
                <a:xfrm>
                  <a:off x="4606" y="1614"/>
                  <a:ext cx="64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29" name="Rectangle 1581"/>
                <p:cNvSpPr>
                  <a:spLocks noChangeArrowheads="1"/>
                </p:cNvSpPr>
                <p:nvPr/>
              </p:nvSpPr>
              <p:spPr bwMode="auto">
                <a:xfrm>
                  <a:off x="4666" y="1614"/>
                  <a:ext cx="528"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30" name="Rectangle 1582"/>
                <p:cNvSpPr>
                  <a:spLocks noChangeArrowheads="1"/>
                </p:cNvSpPr>
                <p:nvPr/>
              </p:nvSpPr>
              <p:spPr bwMode="auto">
                <a:xfrm>
                  <a:off x="4727" y="1614"/>
                  <a:ext cx="40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31" name="Rectangle 1583"/>
                <p:cNvSpPr>
                  <a:spLocks noChangeArrowheads="1"/>
                </p:cNvSpPr>
                <p:nvPr/>
              </p:nvSpPr>
              <p:spPr bwMode="auto">
                <a:xfrm>
                  <a:off x="4792" y="1614"/>
                  <a:ext cx="275"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32" name="Rectangle 1584"/>
                <p:cNvSpPr>
                  <a:spLocks noChangeArrowheads="1"/>
                </p:cNvSpPr>
                <p:nvPr/>
              </p:nvSpPr>
              <p:spPr bwMode="auto">
                <a:xfrm>
                  <a:off x="4863" y="1614"/>
                  <a:ext cx="134"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33" name="Rectangle 1585"/>
                <p:cNvSpPr>
                  <a:spLocks noChangeArrowheads="1"/>
                </p:cNvSpPr>
                <p:nvPr/>
              </p:nvSpPr>
              <p:spPr bwMode="auto">
                <a:xfrm>
                  <a:off x="4532" y="1616"/>
                  <a:ext cx="75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34" name="Rectangle 1586"/>
                <p:cNvSpPr>
                  <a:spLocks noChangeArrowheads="1"/>
                </p:cNvSpPr>
                <p:nvPr/>
              </p:nvSpPr>
              <p:spPr bwMode="auto">
                <a:xfrm>
                  <a:off x="4544" y="1616"/>
                  <a:ext cx="74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35" name="Rectangle 1587"/>
                <p:cNvSpPr>
                  <a:spLocks noChangeArrowheads="1"/>
                </p:cNvSpPr>
                <p:nvPr/>
              </p:nvSpPr>
              <p:spPr bwMode="auto">
                <a:xfrm>
                  <a:off x="4606" y="1616"/>
                  <a:ext cx="64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36" name="Rectangle 1588"/>
                <p:cNvSpPr>
                  <a:spLocks noChangeArrowheads="1"/>
                </p:cNvSpPr>
                <p:nvPr/>
              </p:nvSpPr>
              <p:spPr bwMode="auto">
                <a:xfrm>
                  <a:off x="4666" y="1616"/>
                  <a:ext cx="528"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37" name="Rectangle 1589"/>
                <p:cNvSpPr>
                  <a:spLocks noChangeArrowheads="1"/>
                </p:cNvSpPr>
                <p:nvPr/>
              </p:nvSpPr>
              <p:spPr bwMode="auto">
                <a:xfrm>
                  <a:off x="4727" y="1616"/>
                  <a:ext cx="40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38" name="Rectangle 1590"/>
                <p:cNvSpPr>
                  <a:spLocks noChangeArrowheads="1"/>
                </p:cNvSpPr>
                <p:nvPr/>
              </p:nvSpPr>
              <p:spPr bwMode="auto">
                <a:xfrm>
                  <a:off x="4792" y="1616"/>
                  <a:ext cx="275"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39" name="Rectangle 1591"/>
                <p:cNvSpPr>
                  <a:spLocks noChangeArrowheads="1"/>
                </p:cNvSpPr>
                <p:nvPr/>
              </p:nvSpPr>
              <p:spPr bwMode="auto">
                <a:xfrm>
                  <a:off x="4864" y="1616"/>
                  <a:ext cx="131"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40" name="Rectangle 1592"/>
                <p:cNvSpPr>
                  <a:spLocks noChangeArrowheads="1"/>
                </p:cNvSpPr>
                <p:nvPr/>
              </p:nvSpPr>
              <p:spPr bwMode="auto">
                <a:xfrm>
                  <a:off x="4531" y="1617"/>
                  <a:ext cx="75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41" name="Rectangle 1593"/>
                <p:cNvSpPr>
                  <a:spLocks noChangeArrowheads="1"/>
                </p:cNvSpPr>
                <p:nvPr/>
              </p:nvSpPr>
              <p:spPr bwMode="auto">
                <a:xfrm>
                  <a:off x="4546" y="1617"/>
                  <a:ext cx="74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42" name="Rectangle 1594"/>
                <p:cNvSpPr>
                  <a:spLocks noChangeArrowheads="1"/>
                </p:cNvSpPr>
                <p:nvPr/>
              </p:nvSpPr>
              <p:spPr bwMode="auto">
                <a:xfrm>
                  <a:off x="4606" y="1617"/>
                  <a:ext cx="64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43" name="Rectangle 1595"/>
                <p:cNvSpPr>
                  <a:spLocks noChangeArrowheads="1"/>
                </p:cNvSpPr>
                <p:nvPr/>
              </p:nvSpPr>
              <p:spPr bwMode="auto">
                <a:xfrm>
                  <a:off x="4666" y="1617"/>
                  <a:ext cx="528"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44" name="Rectangle 1596"/>
                <p:cNvSpPr>
                  <a:spLocks noChangeArrowheads="1"/>
                </p:cNvSpPr>
                <p:nvPr/>
              </p:nvSpPr>
              <p:spPr bwMode="auto">
                <a:xfrm>
                  <a:off x="4729" y="1617"/>
                  <a:ext cx="40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45" name="Rectangle 1597"/>
                <p:cNvSpPr>
                  <a:spLocks noChangeArrowheads="1"/>
                </p:cNvSpPr>
                <p:nvPr/>
              </p:nvSpPr>
              <p:spPr bwMode="auto">
                <a:xfrm>
                  <a:off x="4794" y="1617"/>
                  <a:ext cx="27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46" name="Rectangle 1598"/>
                <p:cNvSpPr>
                  <a:spLocks noChangeArrowheads="1"/>
                </p:cNvSpPr>
                <p:nvPr/>
              </p:nvSpPr>
              <p:spPr bwMode="auto">
                <a:xfrm>
                  <a:off x="4866" y="1617"/>
                  <a:ext cx="128"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47" name="Rectangle 1599"/>
                <p:cNvSpPr>
                  <a:spLocks noChangeArrowheads="1"/>
                </p:cNvSpPr>
                <p:nvPr/>
              </p:nvSpPr>
              <p:spPr bwMode="auto">
                <a:xfrm>
                  <a:off x="4531" y="1619"/>
                  <a:ext cx="75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48" name="Rectangle 1600"/>
                <p:cNvSpPr>
                  <a:spLocks noChangeArrowheads="1"/>
                </p:cNvSpPr>
                <p:nvPr/>
              </p:nvSpPr>
              <p:spPr bwMode="auto">
                <a:xfrm>
                  <a:off x="4546" y="1619"/>
                  <a:ext cx="74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49" name="Rectangle 1601"/>
                <p:cNvSpPr>
                  <a:spLocks noChangeArrowheads="1"/>
                </p:cNvSpPr>
                <p:nvPr/>
              </p:nvSpPr>
              <p:spPr bwMode="auto">
                <a:xfrm>
                  <a:off x="4606" y="1619"/>
                  <a:ext cx="64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50" name="Rectangle 1602"/>
                <p:cNvSpPr>
                  <a:spLocks noChangeArrowheads="1"/>
                </p:cNvSpPr>
                <p:nvPr/>
              </p:nvSpPr>
              <p:spPr bwMode="auto">
                <a:xfrm>
                  <a:off x="4666" y="1619"/>
                  <a:ext cx="528"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51" name="Rectangle 1603"/>
                <p:cNvSpPr>
                  <a:spLocks noChangeArrowheads="1"/>
                </p:cNvSpPr>
                <p:nvPr/>
              </p:nvSpPr>
              <p:spPr bwMode="auto">
                <a:xfrm>
                  <a:off x="4729" y="1619"/>
                  <a:ext cx="40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52" name="Rectangle 1604"/>
                <p:cNvSpPr>
                  <a:spLocks noChangeArrowheads="1"/>
                </p:cNvSpPr>
                <p:nvPr/>
              </p:nvSpPr>
              <p:spPr bwMode="auto">
                <a:xfrm>
                  <a:off x="4794" y="1619"/>
                  <a:ext cx="27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53" name="Rectangle 1605"/>
                <p:cNvSpPr>
                  <a:spLocks noChangeArrowheads="1"/>
                </p:cNvSpPr>
                <p:nvPr/>
              </p:nvSpPr>
              <p:spPr bwMode="auto">
                <a:xfrm>
                  <a:off x="4867" y="1619"/>
                  <a:ext cx="125"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54" name="Rectangle 1606"/>
                <p:cNvSpPr>
                  <a:spLocks noChangeArrowheads="1"/>
                </p:cNvSpPr>
                <p:nvPr/>
              </p:nvSpPr>
              <p:spPr bwMode="auto">
                <a:xfrm>
                  <a:off x="4529" y="1620"/>
                  <a:ext cx="75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55" name="Rectangle 1607"/>
                <p:cNvSpPr>
                  <a:spLocks noChangeArrowheads="1"/>
                </p:cNvSpPr>
                <p:nvPr/>
              </p:nvSpPr>
              <p:spPr bwMode="auto">
                <a:xfrm>
                  <a:off x="4546" y="1620"/>
                  <a:ext cx="74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56" name="Rectangle 1608"/>
                <p:cNvSpPr>
                  <a:spLocks noChangeArrowheads="1"/>
                </p:cNvSpPr>
                <p:nvPr/>
              </p:nvSpPr>
              <p:spPr bwMode="auto">
                <a:xfrm>
                  <a:off x="4607" y="1620"/>
                  <a:ext cx="64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57" name="Rectangle 1609"/>
                <p:cNvSpPr>
                  <a:spLocks noChangeArrowheads="1"/>
                </p:cNvSpPr>
                <p:nvPr/>
              </p:nvSpPr>
              <p:spPr bwMode="auto">
                <a:xfrm>
                  <a:off x="4667" y="1620"/>
                  <a:ext cx="52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58" name="Rectangle 1610"/>
                <p:cNvSpPr>
                  <a:spLocks noChangeArrowheads="1"/>
                </p:cNvSpPr>
                <p:nvPr/>
              </p:nvSpPr>
              <p:spPr bwMode="auto">
                <a:xfrm>
                  <a:off x="4729" y="1620"/>
                  <a:ext cx="40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59" name="Rectangle 1611"/>
                <p:cNvSpPr>
                  <a:spLocks noChangeArrowheads="1"/>
                </p:cNvSpPr>
                <p:nvPr/>
              </p:nvSpPr>
              <p:spPr bwMode="auto">
                <a:xfrm>
                  <a:off x="4795" y="1620"/>
                  <a:ext cx="26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60" name="Rectangle 1612"/>
                <p:cNvSpPr>
                  <a:spLocks noChangeArrowheads="1"/>
                </p:cNvSpPr>
                <p:nvPr/>
              </p:nvSpPr>
              <p:spPr bwMode="auto">
                <a:xfrm>
                  <a:off x="4869" y="1620"/>
                  <a:ext cx="122"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grpSp>
          <p:grpSp>
            <p:nvGrpSpPr>
              <p:cNvPr id="12" name="Group 1613"/>
              <p:cNvGrpSpPr>
                <a:grpSpLocks/>
              </p:cNvGrpSpPr>
              <p:nvPr/>
            </p:nvGrpSpPr>
            <p:grpSpPr bwMode="auto">
              <a:xfrm>
                <a:off x="3805" y="1347"/>
                <a:ext cx="731" cy="40"/>
                <a:chOff x="4494" y="1622"/>
                <a:chExt cx="791" cy="48"/>
              </a:xfrm>
            </p:grpSpPr>
            <p:sp>
              <p:nvSpPr>
                <p:cNvPr id="310862" name="Rectangle 1614"/>
                <p:cNvSpPr>
                  <a:spLocks noChangeArrowheads="1"/>
                </p:cNvSpPr>
                <p:nvPr/>
              </p:nvSpPr>
              <p:spPr bwMode="auto">
                <a:xfrm>
                  <a:off x="4527" y="1622"/>
                  <a:ext cx="75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63" name="Rectangle 1615"/>
                <p:cNvSpPr>
                  <a:spLocks noChangeArrowheads="1"/>
                </p:cNvSpPr>
                <p:nvPr/>
              </p:nvSpPr>
              <p:spPr bwMode="auto">
                <a:xfrm>
                  <a:off x="4546" y="1622"/>
                  <a:ext cx="73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64" name="Rectangle 1616"/>
                <p:cNvSpPr>
                  <a:spLocks noChangeArrowheads="1"/>
                </p:cNvSpPr>
                <p:nvPr/>
              </p:nvSpPr>
              <p:spPr bwMode="auto">
                <a:xfrm>
                  <a:off x="4607" y="1622"/>
                  <a:ext cx="64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65" name="Rectangle 1617"/>
                <p:cNvSpPr>
                  <a:spLocks noChangeArrowheads="1"/>
                </p:cNvSpPr>
                <p:nvPr/>
              </p:nvSpPr>
              <p:spPr bwMode="auto">
                <a:xfrm>
                  <a:off x="4667" y="1622"/>
                  <a:ext cx="52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66" name="Rectangle 1618"/>
                <p:cNvSpPr>
                  <a:spLocks noChangeArrowheads="1"/>
                </p:cNvSpPr>
                <p:nvPr/>
              </p:nvSpPr>
              <p:spPr bwMode="auto">
                <a:xfrm>
                  <a:off x="4730" y="1622"/>
                  <a:ext cx="39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67" name="Rectangle 1619"/>
                <p:cNvSpPr>
                  <a:spLocks noChangeArrowheads="1"/>
                </p:cNvSpPr>
                <p:nvPr/>
              </p:nvSpPr>
              <p:spPr bwMode="auto">
                <a:xfrm>
                  <a:off x="4795" y="1622"/>
                  <a:ext cx="26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68" name="Rectangle 1620"/>
                <p:cNvSpPr>
                  <a:spLocks noChangeArrowheads="1"/>
                </p:cNvSpPr>
                <p:nvPr/>
              </p:nvSpPr>
              <p:spPr bwMode="auto">
                <a:xfrm>
                  <a:off x="4870" y="1622"/>
                  <a:ext cx="119"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69" name="Rectangle 1621"/>
                <p:cNvSpPr>
                  <a:spLocks noChangeArrowheads="1"/>
                </p:cNvSpPr>
                <p:nvPr/>
              </p:nvSpPr>
              <p:spPr bwMode="auto">
                <a:xfrm>
                  <a:off x="4526" y="1623"/>
                  <a:ext cx="75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70" name="Rectangle 1622"/>
                <p:cNvSpPr>
                  <a:spLocks noChangeArrowheads="1"/>
                </p:cNvSpPr>
                <p:nvPr/>
              </p:nvSpPr>
              <p:spPr bwMode="auto">
                <a:xfrm>
                  <a:off x="4546" y="1623"/>
                  <a:ext cx="73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71" name="Rectangle 1623"/>
                <p:cNvSpPr>
                  <a:spLocks noChangeArrowheads="1"/>
                </p:cNvSpPr>
                <p:nvPr/>
              </p:nvSpPr>
              <p:spPr bwMode="auto">
                <a:xfrm>
                  <a:off x="4607" y="1623"/>
                  <a:ext cx="64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72" name="Rectangle 1624"/>
                <p:cNvSpPr>
                  <a:spLocks noChangeArrowheads="1"/>
                </p:cNvSpPr>
                <p:nvPr/>
              </p:nvSpPr>
              <p:spPr bwMode="auto">
                <a:xfrm>
                  <a:off x="4667" y="1623"/>
                  <a:ext cx="52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73" name="Rectangle 1625"/>
                <p:cNvSpPr>
                  <a:spLocks noChangeArrowheads="1"/>
                </p:cNvSpPr>
                <p:nvPr/>
              </p:nvSpPr>
              <p:spPr bwMode="auto">
                <a:xfrm>
                  <a:off x="4730" y="1623"/>
                  <a:ext cx="39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74" name="Rectangle 1626"/>
                <p:cNvSpPr>
                  <a:spLocks noChangeArrowheads="1"/>
                </p:cNvSpPr>
                <p:nvPr/>
              </p:nvSpPr>
              <p:spPr bwMode="auto">
                <a:xfrm>
                  <a:off x="4797" y="1623"/>
                  <a:ext cx="26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75" name="Rectangle 1627"/>
                <p:cNvSpPr>
                  <a:spLocks noChangeArrowheads="1"/>
                </p:cNvSpPr>
                <p:nvPr/>
              </p:nvSpPr>
              <p:spPr bwMode="auto">
                <a:xfrm>
                  <a:off x="4872" y="1623"/>
                  <a:ext cx="116"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76" name="Rectangle 1628"/>
                <p:cNvSpPr>
                  <a:spLocks noChangeArrowheads="1"/>
                </p:cNvSpPr>
                <p:nvPr/>
              </p:nvSpPr>
              <p:spPr bwMode="auto">
                <a:xfrm>
                  <a:off x="4526" y="1625"/>
                  <a:ext cx="75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77" name="Rectangle 1629"/>
                <p:cNvSpPr>
                  <a:spLocks noChangeArrowheads="1"/>
                </p:cNvSpPr>
                <p:nvPr/>
              </p:nvSpPr>
              <p:spPr bwMode="auto">
                <a:xfrm>
                  <a:off x="4546" y="1625"/>
                  <a:ext cx="73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78" name="Rectangle 1630"/>
                <p:cNvSpPr>
                  <a:spLocks noChangeArrowheads="1"/>
                </p:cNvSpPr>
                <p:nvPr/>
              </p:nvSpPr>
              <p:spPr bwMode="auto">
                <a:xfrm>
                  <a:off x="4607" y="1625"/>
                  <a:ext cx="64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79" name="Rectangle 1631"/>
                <p:cNvSpPr>
                  <a:spLocks noChangeArrowheads="1"/>
                </p:cNvSpPr>
                <p:nvPr/>
              </p:nvSpPr>
              <p:spPr bwMode="auto">
                <a:xfrm>
                  <a:off x="4669" y="1625"/>
                  <a:ext cx="522"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80" name="Rectangle 1632"/>
                <p:cNvSpPr>
                  <a:spLocks noChangeArrowheads="1"/>
                </p:cNvSpPr>
                <p:nvPr/>
              </p:nvSpPr>
              <p:spPr bwMode="auto">
                <a:xfrm>
                  <a:off x="4730" y="1625"/>
                  <a:ext cx="39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81" name="Rectangle 1633"/>
                <p:cNvSpPr>
                  <a:spLocks noChangeArrowheads="1"/>
                </p:cNvSpPr>
                <p:nvPr/>
              </p:nvSpPr>
              <p:spPr bwMode="auto">
                <a:xfrm>
                  <a:off x="4797" y="1625"/>
                  <a:ext cx="266"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82" name="Rectangle 1634"/>
                <p:cNvSpPr>
                  <a:spLocks noChangeArrowheads="1"/>
                </p:cNvSpPr>
                <p:nvPr/>
              </p:nvSpPr>
              <p:spPr bwMode="auto">
                <a:xfrm>
                  <a:off x="4873" y="1625"/>
                  <a:ext cx="113"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83" name="Rectangle 1635"/>
                <p:cNvSpPr>
                  <a:spLocks noChangeArrowheads="1"/>
                </p:cNvSpPr>
                <p:nvPr/>
              </p:nvSpPr>
              <p:spPr bwMode="auto">
                <a:xfrm>
                  <a:off x="4524" y="1626"/>
                  <a:ext cx="75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84" name="Rectangle 1636"/>
                <p:cNvSpPr>
                  <a:spLocks noChangeArrowheads="1"/>
                </p:cNvSpPr>
                <p:nvPr/>
              </p:nvSpPr>
              <p:spPr bwMode="auto">
                <a:xfrm>
                  <a:off x="4547" y="1626"/>
                  <a:ext cx="73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85" name="Rectangle 1637"/>
                <p:cNvSpPr>
                  <a:spLocks noChangeArrowheads="1"/>
                </p:cNvSpPr>
                <p:nvPr/>
              </p:nvSpPr>
              <p:spPr bwMode="auto">
                <a:xfrm>
                  <a:off x="4609" y="1626"/>
                  <a:ext cx="64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86" name="Rectangle 1638"/>
                <p:cNvSpPr>
                  <a:spLocks noChangeArrowheads="1"/>
                </p:cNvSpPr>
                <p:nvPr/>
              </p:nvSpPr>
              <p:spPr bwMode="auto">
                <a:xfrm>
                  <a:off x="4669" y="1626"/>
                  <a:ext cx="522"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87" name="Rectangle 1639"/>
                <p:cNvSpPr>
                  <a:spLocks noChangeArrowheads="1"/>
                </p:cNvSpPr>
                <p:nvPr/>
              </p:nvSpPr>
              <p:spPr bwMode="auto">
                <a:xfrm>
                  <a:off x="4732" y="1626"/>
                  <a:ext cx="39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88" name="Rectangle 1640"/>
                <p:cNvSpPr>
                  <a:spLocks noChangeArrowheads="1"/>
                </p:cNvSpPr>
                <p:nvPr/>
              </p:nvSpPr>
              <p:spPr bwMode="auto">
                <a:xfrm>
                  <a:off x="4798" y="1626"/>
                  <a:ext cx="26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89" name="Rectangle 1641"/>
                <p:cNvSpPr>
                  <a:spLocks noChangeArrowheads="1"/>
                </p:cNvSpPr>
                <p:nvPr/>
              </p:nvSpPr>
              <p:spPr bwMode="auto">
                <a:xfrm>
                  <a:off x="4876" y="1626"/>
                  <a:ext cx="107"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90" name="Rectangle 1642"/>
                <p:cNvSpPr>
                  <a:spLocks noChangeArrowheads="1"/>
                </p:cNvSpPr>
                <p:nvPr/>
              </p:nvSpPr>
              <p:spPr bwMode="auto">
                <a:xfrm>
                  <a:off x="4523" y="1628"/>
                  <a:ext cx="75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91" name="Rectangle 1643"/>
                <p:cNvSpPr>
                  <a:spLocks noChangeArrowheads="1"/>
                </p:cNvSpPr>
                <p:nvPr/>
              </p:nvSpPr>
              <p:spPr bwMode="auto">
                <a:xfrm>
                  <a:off x="4547" y="1628"/>
                  <a:ext cx="73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92" name="Rectangle 1644"/>
                <p:cNvSpPr>
                  <a:spLocks noChangeArrowheads="1"/>
                </p:cNvSpPr>
                <p:nvPr/>
              </p:nvSpPr>
              <p:spPr bwMode="auto">
                <a:xfrm>
                  <a:off x="4609" y="1628"/>
                  <a:ext cx="64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93" name="Rectangle 1645"/>
                <p:cNvSpPr>
                  <a:spLocks noChangeArrowheads="1"/>
                </p:cNvSpPr>
                <p:nvPr/>
              </p:nvSpPr>
              <p:spPr bwMode="auto">
                <a:xfrm>
                  <a:off x="4669" y="1628"/>
                  <a:ext cx="522"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94" name="Rectangle 1646"/>
                <p:cNvSpPr>
                  <a:spLocks noChangeArrowheads="1"/>
                </p:cNvSpPr>
                <p:nvPr/>
              </p:nvSpPr>
              <p:spPr bwMode="auto">
                <a:xfrm>
                  <a:off x="4732" y="1628"/>
                  <a:ext cx="39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95" name="Rectangle 1647"/>
                <p:cNvSpPr>
                  <a:spLocks noChangeArrowheads="1"/>
                </p:cNvSpPr>
                <p:nvPr/>
              </p:nvSpPr>
              <p:spPr bwMode="auto">
                <a:xfrm>
                  <a:off x="4798" y="1628"/>
                  <a:ext cx="26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96" name="Rectangle 1648"/>
                <p:cNvSpPr>
                  <a:spLocks noChangeArrowheads="1"/>
                </p:cNvSpPr>
                <p:nvPr/>
              </p:nvSpPr>
              <p:spPr bwMode="auto">
                <a:xfrm>
                  <a:off x="4878" y="1628"/>
                  <a:ext cx="104"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97" name="Rectangle 1649"/>
                <p:cNvSpPr>
                  <a:spLocks noChangeArrowheads="1"/>
                </p:cNvSpPr>
                <p:nvPr/>
              </p:nvSpPr>
              <p:spPr bwMode="auto">
                <a:xfrm>
                  <a:off x="4521" y="1630"/>
                  <a:ext cx="75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98" name="Rectangle 1650"/>
                <p:cNvSpPr>
                  <a:spLocks noChangeArrowheads="1"/>
                </p:cNvSpPr>
                <p:nvPr/>
              </p:nvSpPr>
              <p:spPr bwMode="auto">
                <a:xfrm>
                  <a:off x="4547" y="1630"/>
                  <a:ext cx="73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899" name="Rectangle 1651"/>
                <p:cNvSpPr>
                  <a:spLocks noChangeArrowheads="1"/>
                </p:cNvSpPr>
                <p:nvPr/>
              </p:nvSpPr>
              <p:spPr bwMode="auto">
                <a:xfrm>
                  <a:off x="4609" y="1630"/>
                  <a:ext cx="642"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00" name="Rectangle 1652"/>
                <p:cNvSpPr>
                  <a:spLocks noChangeArrowheads="1"/>
                </p:cNvSpPr>
                <p:nvPr/>
              </p:nvSpPr>
              <p:spPr bwMode="auto">
                <a:xfrm>
                  <a:off x="4669" y="1630"/>
                  <a:ext cx="522"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01" name="Rectangle 1653"/>
                <p:cNvSpPr>
                  <a:spLocks noChangeArrowheads="1"/>
                </p:cNvSpPr>
                <p:nvPr/>
              </p:nvSpPr>
              <p:spPr bwMode="auto">
                <a:xfrm>
                  <a:off x="4733" y="1630"/>
                  <a:ext cx="39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02" name="Rectangle 1654"/>
                <p:cNvSpPr>
                  <a:spLocks noChangeArrowheads="1"/>
                </p:cNvSpPr>
                <p:nvPr/>
              </p:nvSpPr>
              <p:spPr bwMode="auto">
                <a:xfrm>
                  <a:off x="4800" y="1630"/>
                  <a:ext cx="260"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03" name="Rectangle 1655"/>
                <p:cNvSpPr>
                  <a:spLocks noChangeArrowheads="1"/>
                </p:cNvSpPr>
                <p:nvPr/>
              </p:nvSpPr>
              <p:spPr bwMode="auto">
                <a:xfrm>
                  <a:off x="4881" y="1630"/>
                  <a:ext cx="98"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04" name="Rectangle 1656"/>
                <p:cNvSpPr>
                  <a:spLocks noChangeArrowheads="1"/>
                </p:cNvSpPr>
                <p:nvPr/>
              </p:nvSpPr>
              <p:spPr bwMode="auto">
                <a:xfrm>
                  <a:off x="4521" y="1631"/>
                  <a:ext cx="75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05" name="Rectangle 1657"/>
                <p:cNvSpPr>
                  <a:spLocks noChangeArrowheads="1"/>
                </p:cNvSpPr>
                <p:nvPr/>
              </p:nvSpPr>
              <p:spPr bwMode="auto">
                <a:xfrm>
                  <a:off x="4547" y="1631"/>
                  <a:ext cx="72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06" name="Rectangle 1658"/>
                <p:cNvSpPr>
                  <a:spLocks noChangeArrowheads="1"/>
                </p:cNvSpPr>
                <p:nvPr/>
              </p:nvSpPr>
              <p:spPr bwMode="auto">
                <a:xfrm>
                  <a:off x="4609" y="1631"/>
                  <a:ext cx="64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07" name="Rectangle 1659"/>
                <p:cNvSpPr>
                  <a:spLocks noChangeArrowheads="1"/>
                </p:cNvSpPr>
                <p:nvPr/>
              </p:nvSpPr>
              <p:spPr bwMode="auto">
                <a:xfrm>
                  <a:off x="4670" y="1631"/>
                  <a:ext cx="51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08" name="Rectangle 1660"/>
                <p:cNvSpPr>
                  <a:spLocks noChangeArrowheads="1"/>
                </p:cNvSpPr>
                <p:nvPr/>
              </p:nvSpPr>
              <p:spPr bwMode="auto">
                <a:xfrm>
                  <a:off x="4733" y="1631"/>
                  <a:ext cx="39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09" name="Rectangle 1661"/>
                <p:cNvSpPr>
                  <a:spLocks noChangeArrowheads="1"/>
                </p:cNvSpPr>
                <p:nvPr/>
              </p:nvSpPr>
              <p:spPr bwMode="auto">
                <a:xfrm>
                  <a:off x="4801" y="1631"/>
                  <a:ext cx="257"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10" name="Rectangle 1662"/>
                <p:cNvSpPr>
                  <a:spLocks noChangeArrowheads="1"/>
                </p:cNvSpPr>
                <p:nvPr/>
              </p:nvSpPr>
              <p:spPr bwMode="auto">
                <a:xfrm>
                  <a:off x="4882" y="1631"/>
                  <a:ext cx="95"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11" name="Rectangle 1663"/>
                <p:cNvSpPr>
                  <a:spLocks noChangeArrowheads="1"/>
                </p:cNvSpPr>
                <p:nvPr/>
              </p:nvSpPr>
              <p:spPr bwMode="auto">
                <a:xfrm>
                  <a:off x="4520" y="1633"/>
                  <a:ext cx="75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12" name="Rectangle 1664"/>
                <p:cNvSpPr>
                  <a:spLocks noChangeArrowheads="1"/>
                </p:cNvSpPr>
                <p:nvPr/>
              </p:nvSpPr>
              <p:spPr bwMode="auto">
                <a:xfrm>
                  <a:off x="4547" y="1633"/>
                  <a:ext cx="72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13" name="Rectangle 1665"/>
                <p:cNvSpPr>
                  <a:spLocks noChangeArrowheads="1"/>
                </p:cNvSpPr>
                <p:nvPr/>
              </p:nvSpPr>
              <p:spPr bwMode="auto">
                <a:xfrm>
                  <a:off x="4610" y="1633"/>
                  <a:ext cx="63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14" name="Rectangle 1666"/>
                <p:cNvSpPr>
                  <a:spLocks noChangeArrowheads="1"/>
                </p:cNvSpPr>
                <p:nvPr/>
              </p:nvSpPr>
              <p:spPr bwMode="auto">
                <a:xfrm>
                  <a:off x="4670" y="1633"/>
                  <a:ext cx="51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15" name="Rectangle 1667"/>
                <p:cNvSpPr>
                  <a:spLocks noChangeArrowheads="1"/>
                </p:cNvSpPr>
                <p:nvPr/>
              </p:nvSpPr>
              <p:spPr bwMode="auto">
                <a:xfrm>
                  <a:off x="4733" y="1633"/>
                  <a:ext cx="39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16" name="Rectangle 1668"/>
                <p:cNvSpPr>
                  <a:spLocks noChangeArrowheads="1"/>
                </p:cNvSpPr>
                <p:nvPr/>
              </p:nvSpPr>
              <p:spPr bwMode="auto">
                <a:xfrm>
                  <a:off x="4801" y="1633"/>
                  <a:ext cx="257"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17" name="Rectangle 1669"/>
                <p:cNvSpPr>
                  <a:spLocks noChangeArrowheads="1"/>
                </p:cNvSpPr>
                <p:nvPr/>
              </p:nvSpPr>
              <p:spPr bwMode="auto">
                <a:xfrm>
                  <a:off x="4885" y="1633"/>
                  <a:ext cx="89"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18" name="Rectangle 1670"/>
                <p:cNvSpPr>
                  <a:spLocks noChangeArrowheads="1"/>
                </p:cNvSpPr>
                <p:nvPr/>
              </p:nvSpPr>
              <p:spPr bwMode="auto">
                <a:xfrm>
                  <a:off x="4518" y="1634"/>
                  <a:ext cx="75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19" name="Rectangle 1671"/>
                <p:cNvSpPr>
                  <a:spLocks noChangeArrowheads="1"/>
                </p:cNvSpPr>
                <p:nvPr/>
              </p:nvSpPr>
              <p:spPr bwMode="auto">
                <a:xfrm>
                  <a:off x="4549" y="1634"/>
                  <a:ext cx="72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20" name="Rectangle 1672"/>
                <p:cNvSpPr>
                  <a:spLocks noChangeArrowheads="1"/>
                </p:cNvSpPr>
                <p:nvPr/>
              </p:nvSpPr>
              <p:spPr bwMode="auto">
                <a:xfrm>
                  <a:off x="4610" y="1634"/>
                  <a:ext cx="63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21" name="Rectangle 1673"/>
                <p:cNvSpPr>
                  <a:spLocks noChangeArrowheads="1"/>
                </p:cNvSpPr>
                <p:nvPr/>
              </p:nvSpPr>
              <p:spPr bwMode="auto">
                <a:xfrm>
                  <a:off x="4670" y="1634"/>
                  <a:ext cx="51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22" name="Rectangle 1674"/>
                <p:cNvSpPr>
                  <a:spLocks noChangeArrowheads="1"/>
                </p:cNvSpPr>
                <p:nvPr/>
              </p:nvSpPr>
              <p:spPr bwMode="auto">
                <a:xfrm>
                  <a:off x="4735" y="1634"/>
                  <a:ext cx="38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23" name="Rectangle 1675"/>
                <p:cNvSpPr>
                  <a:spLocks noChangeArrowheads="1"/>
                </p:cNvSpPr>
                <p:nvPr/>
              </p:nvSpPr>
              <p:spPr bwMode="auto">
                <a:xfrm>
                  <a:off x="4803" y="1634"/>
                  <a:ext cx="254"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24" name="Rectangle 1676"/>
                <p:cNvSpPr>
                  <a:spLocks noChangeArrowheads="1"/>
                </p:cNvSpPr>
                <p:nvPr/>
              </p:nvSpPr>
              <p:spPr bwMode="auto">
                <a:xfrm>
                  <a:off x="4888" y="1634"/>
                  <a:ext cx="83"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25" name="Rectangle 1677"/>
                <p:cNvSpPr>
                  <a:spLocks noChangeArrowheads="1"/>
                </p:cNvSpPr>
                <p:nvPr/>
              </p:nvSpPr>
              <p:spPr bwMode="auto">
                <a:xfrm>
                  <a:off x="4518" y="1636"/>
                  <a:ext cx="75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26" name="Rectangle 1678"/>
                <p:cNvSpPr>
                  <a:spLocks noChangeArrowheads="1"/>
                </p:cNvSpPr>
                <p:nvPr/>
              </p:nvSpPr>
              <p:spPr bwMode="auto">
                <a:xfrm>
                  <a:off x="4549" y="1636"/>
                  <a:ext cx="72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27" name="Rectangle 1679"/>
                <p:cNvSpPr>
                  <a:spLocks noChangeArrowheads="1"/>
                </p:cNvSpPr>
                <p:nvPr/>
              </p:nvSpPr>
              <p:spPr bwMode="auto">
                <a:xfrm>
                  <a:off x="4610" y="1636"/>
                  <a:ext cx="63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28" name="Rectangle 1680"/>
                <p:cNvSpPr>
                  <a:spLocks noChangeArrowheads="1"/>
                </p:cNvSpPr>
                <p:nvPr/>
              </p:nvSpPr>
              <p:spPr bwMode="auto">
                <a:xfrm>
                  <a:off x="4672" y="1636"/>
                  <a:ext cx="51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29" name="Rectangle 1681"/>
                <p:cNvSpPr>
                  <a:spLocks noChangeArrowheads="1"/>
                </p:cNvSpPr>
                <p:nvPr/>
              </p:nvSpPr>
              <p:spPr bwMode="auto">
                <a:xfrm>
                  <a:off x="4735" y="1636"/>
                  <a:ext cx="38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30" name="Rectangle 1682"/>
                <p:cNvSpPr>
                  <a:spLocks noChangeArrowheads="1"/>
                </p:cNvSpPr>
                <p:nvPr/>
              </p:nvSpPr>
              <p:spPr bwMode="auto">
                <a:xfrm>
                  <a:off x="4803" y="1636"/>
                  <a:ext cx="254"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31" name="Rectangle 1683"/>
                <p:cNvSpPr>
                  <a:spLocks noChangeArrowheads="1"/>
                </p:cNvSpPr>
                <p:nvPr/>
              </p:nvSpPr>
              <p:spPr bwMode="auto">
                <a:xfrm>
                  <a:off x="4891" y="1636"/>
                  <a:ext cx="77"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32" name="Rectangle 1684"/>
                <p:cNvSpPr>
                  <a:spLocks noChangeArrowheads="1"/>
                </p:cNvSpPr>
                <p:nvPr/>
              </p:nvSpPr>
              <p:spPr bwMode="auto">
                <a:xfrm>
                  <a:off x="4517" y="1637"/>
                  <a:ext cx="75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33" name="Rectangle 1685"/>
                <p:cNvSpPr>
                  <a:spLocks noChangeArrowheads="1"/>
                </p:cNvSpPr>
                <p:nvPr/>
              </p:nvSpPr>
              <p:spPr bwMode="auto">
                <a:xfrm>
                  <a:off x="4549" y="1637"/>
                  <a:ext cx="72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34" name="Rectangle 1686"/>
                <p:cNvSpPr>
                  <a:spLocks noChangeArrowheads="1"/>
                </p:cNvSpPr>
                <p:nvPr/>
              </p:nvSpPr>
              <p:spPr bwMode="auto">
                <a:xfrm>
                  <a:off x="4610" y="1637"/>
                  <a:ext cx="63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35" name="Rectangle 1687"/>
                <p:cNvSpPr>
                  <a:spLocks noChangeArrowheads="1"/>
                </p:cNvSpPr>
                <p:nvPr/>
              </p:nvSpPr>
              <p:spPr bwMode="auto">
                <a:xfrm>
                  <a:off x="4672" y="1637"/>
                  <a:ext cx="51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36" name="Rectangle 1688"/>
                <p:cNvSpPr>
                  <a:spLocks noChangeArrowheads="1"/>
                </p:cNvSpPr>
                <p:nvPr/>
              </p:nvSpPr>
              <p:spPr bwMode="auto">
                <a:xfrm>
                  <a:off x="4736" y="1637"/>
                  <a:ext cx="38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37" name="Rectangle 1689"/>
                <p:cNvSpPr>
                  <a:spLocks noChangeArrowheads="1"/>
                </p:cNvSpPr>
                <p:nvPr/>
              </p:nvSpPr>
              <p:spPr bwMode="auto">
                <a:xfrm>
                  <a:off x="4804" y="1637"/>
                  <a:ext cx="251"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38" name="Rectangle 1690"/>
                <p:cNvSpPr>
                  <a:spLocks noChangeArrowheads="1"/>
                </p:cNvSpPr>
                <p:nvPr/>
              </p:nvSpPr>
              <p:spPr bwMode="auto">
                <a:xfrm>
                  <a:off x="4894" y="1637"/>
                  <a:ext cx="71"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39" name="Rectangle 1691"/>
                <p:cNvSpPr>
                  <a:spLocks noChangeArrowheads="1"/>
                </p:cNvSpPr>
                <p:nvPr/>
              </p:nvSpPr>
              <p:spPr bwMode="auto">
                <a:xfrm>
                  <a:off x="4515" y="1639"/>
                  <a:ext cx="75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40" name="Rectangle 1692"/>
                <p:cNvSpPr>
                  <a:spLocks noChangeArrowheads="1"/>
                </p:cNvSpPr>
                <p:nvPr/>
              </p:nvSpPr>
              <p:spPr bwMode="auto">
                <a:xfrm>
                  <a:off x="4549" y="1639"/>
                  <a:ext cx="72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41" name="Rectangle 1693"/>
                <p:cNvSpPr>
                  <a:spLocks noChangeArrowheads="1"/>
                </p:cNvSpPr>
                <p:nvPr/>
              </p:nvSpPr>
              <p:spPr bwMode="auto">
                <a:xfrm>
                  <a:off x="4612" y="1639"/>
                  <a:ext cx="63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42" name="Rectangle 1694"/>
                <p:cNvSpPr>
                  <a:spLocks noChangeArrowheads="1"/>
                </p:cNvSpPr>
                <p:nvPr/>
              </p:nvSpPr>
              <p:spPr bwMode="auto">
                <a:xfrm>
                  <a:off x="4672" y="1639"/>
                  <a:ext cx="51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43" name="Rectangle 1695"/>
                <p:cNvSpPr>
                  <a:spLocks noChangeArrowheads="1"/>
                </p:cNvSpPr>
                <p:nvPr/>
              </p:nvSpPr>
              <p:spPr bwMode="auto">
                <a:xfrm>
                  <a:off x="4736" y="1639"/>
                  <a:ext cx="38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44" name="Rectangle 1696"/>
                <p:cNvSpPr>
                  <a:spLocks noChangeArrowheads="1"/>
                </p:cNvSpPr>
                <p:nvPr/>
              </p:nvSpPr>
              <p:spPr bwMode="auto">
                <a:xfrm>
                  <a:off x="4806" y="1639"/>
                  <a:ext cx="248"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45" name="Rectangle 1697"/>
                <p:cNvSpPr>
                  <a:spLocks noChangeArrowheads="1"/>
                </p:cNvSpPr>
                <p:nvPr/>
              </p:nvSpPr>
              <p:spPr bwMode="auto">
                <a:xfrm>
                  <a:off x="4899" y="1639"/>
                  <a:ext cx="61"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46" name="Rectangle 1698"/>
                <p:cNvSpPr>
                  <a:spLocks noChangeArrowheads="1"/>
                </p:cNvSpPr>
                <p:nvPr/>
              </p:nvSpPr>
              <p:spPr bwMode="auto">
                <a:xfrm>
                  <a:off x="4514" y="1640"/>
                  <a:ext cx="75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47" name="Rectangle 1699"/>
                <p:cNvSpPr>
                  <a:spLocks noChangeArrowheads="1"/>
                </p:cNvSpPr>
                <p:nvPr/>
              </p:nvSpPr>
              <p:spPr bwMode="auto">
                <a:xfrm>
                  <a:off x="4550" y="1640"/>
                  <a:ext cx="71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48" name="Rectangle 1700"/>
                <p:cNvSpPr>
                  <a:spLocks noChangeArrowheads="1"/>
                </p:cNvSpPr>
                <p:nvPr/>
              </p:nvSpPr>
              <p:spPr bwMode="auto">
                <a:xfrm>
                  <a:off x="4612" y="1640"/>
                  <a:ext cx="63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49" name="Rectangle 1701"/>
                <p:cNvSpPr>
                  <a:spLocks noChangeArrowheads="1"/>
                </p:cNvSpPr>
                <p:nvPr/>
              </p:nvSpPr>
              <p:spPr bwMode="auto">
                <a:xfrm>
                  <a:off x="4673" y="1640"/>
                  <a:ext cx="51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50" name="Rectangle 1702"/>
                <p:cNvSpPr>
                  <a:spLocks noChangeArrowheads="1"/>
                </p:cNvSpPr>
                <p:nvPr/>
              </p:nvSpPr>
              <p:spPr bwMode="auto">
                <a:xfrm>
                  <a:off x="4738" y="1640"/>
                  <a:ext cx="38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51" name="Rectangle 1703"/>
                <p:cNvSpPr>
                  <a:spLocks noChangeArrowheads="1"/>
                </p:cNvSpPr>
                <p:nvPr/>
              </p:nvSpPr>
              <p:spPr bwMode="auto">
                <a:xfrm>
                  <a:off x="4807" y="1640"/>
                  <a:ext cx="245"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52" name="Rectangle 1704"/>
                <p:cNvSpPr>
                  <a:spLocks noChangeArrowheads="1"/>
                </p:cNvSpPr>
                <p:nvPr/>
              </p:nvSpPr>
              <p:spPr bwMode="auto">
                <a:xfrm>
                  <a:off x="4903" y="1640"/>
                  <a:ext cx="53"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53" name="Rectangle 1705"/>
                <p:cNvSpPr>
                  <a:spLocks noChangeArrowheads="1"/>
                </p:cNvSpPr>
                <p:nvPr/>
              </p:nvSpPr>
              <p:spPr bwMode="auto">
                <a:xfrm>
                  <a:off x="4514" y="1642"/>
                  <a:ext cx="75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54" name="Rectangle 1706"/>
                <p:cNvSpPr>
                  <a:spLocks noChangeArrowheads="1"/>
                </p:cNvSpPr>
                <p:nvPr/>
              </p:nvSpPr>
              <p:spPr bwMode="auto">
                <a:xfrm>
                  <a:off x="4550" y="1642"/>
                  <a:ext cx="71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55" name="Rectangle 1707"/>
                <p:cNvSpPr>
                  <a:spLocks noChangeArrowheads="1"/>
                </p:cNvSpPr>
                <p:nvPr/>
              </p:nvSpPr>
              <p:spPr bwMode="auto">
                <a:xfrm>
                  <a:off x="4612" y="1642"/>
                  <a:ext cx="63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56" name="Rectangle 1708"/>
                <p:cNvSpPr>
                  <a:spLocks noChangeArrowheads="1"/>
                </p:cNvSpPr>
                <p:nvPr/>
              </p:nvSpPr>
              <p:spPr bwMode="auto">
                <a:xfrm>
                  <a:off x="4673" y="1642"/>
                  <a:ext cx="51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57" name="Rectangle 1709"/>
                <p:cNvSpPr>
                  <a:spLocks noChangeArrowheads="1"/>
                </p:cNvSpPr>
                <p:nvPr/>
              </p:nvSpPr>
              <p:spPr bwMode="auto">
                <a:xfrm>
                  <a:off x="4738" y="1642"/>
                  <a:ext cx="38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58" name="Rectangle 1710"/>
                <p:cNvSpPr>
                  <a:spLocks noChangeArrowheads="1"/>
                </p:cNvSpPr>
                <p:nvPr/>
              </p:nvSpPr>
              <p:spPr bwMode="auto">
                <a:xfrm>
                  <a:off x="4807" y="1642"/>
                  <a:ext cx="245"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59" name="Rectangle 1711"/>
                <p:cNvSpPr>
                  <a:spLocks noChangeArrowheads="1"/>
                </p:cNvSpPr>
                <p:nvPr/>
              </p:nvSpPr>
              <p:spPr bwMode="auto">
                <a:xfrm>
                  <a:off x="4909" y="1642"/>
                  <a:ext cx="41" cy="2"/>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60" name="Rectangle 1712"/>
                <p:cNvSpPr>
                  <a:spLocks noChangeArrowheads="1"/>
                </p:cNvSpPr>
                <p:nvPr/>
              </p:nvSpPr>
              <p:spPr bwMode="auto">
                <a:xfrm>
                  <a:off x="4512" y="1644"/>
                  <a:ext cx="75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61" name="Rectangle 1713"/>
                <p:cNvSpPr>
                  <a:spLocks noChangeArrowheads="1"/>
                </p:cNvSpPr>
                <p:nvPr/>
              </p:nvSpPr>
              <p:spPr bwMode="auto">
                <a:xfrm>
                  <a:off x="4550" y="1644"/>
                  <a:ext cx="71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62" name="Rectangle 1714"/>
                <p:cNvSpPr>
                  <a:spLocks noChangeArrowheads="1"/>
                </p:cNvSpPr>
                <p:nvPr/>
              </p:nvSpPr>
              <p:spPr bwMode="auto">
                <a:xfrm>
                  <a:off x="4612" y="1644"/>
                  <a:ext cx="63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63" name="Rectangle 1715"/>
                <p:cNvSpPr>
                  <a:spLocks noChangeArrowheads="1"/>
                </p:cNvSpPr>
                <p:nvPr/>
              </p:nvSpPr>
              <p:spPr bwMode="auto">
                <a:xfrm>
                  <a:off x="4673" y="1644"/>
                  <a:ext cx="51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64" name="Rectangle 1716"/>
                <p:cNvSpPr>
                  <a:spLocks noChangeArrowheads="1"/>
                </p:cNvSpPr>
                <p:nvPr/>
              </p:nvSpPr>
              <p:spPr bwMode="auto">
                <a:xfrm>
                  <a:off x="4739" y="1644"/>
                  <a:ext cx="38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65" name="Rectangle 1717"/>
                <p:cNvSpPr>
                  <a:spLocks noChangeArrowheads="1"/>
                </p:cNvSpPr>
                <p:nvPr/>
              </p:nvSpPr>
              <p:spPr bwMode="auto">
                <a:xfrm>
                  <a:off x="4809" y="1644"/>
                  <a:ext cx="24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66" name="Rectangle 1718"/>
                <p:cNvSpPr>
                  <a:spLocks noChangeArrowheads="1"/>
                </p:cNvSpPr>
                <p:nvPr/>
              </p:nvSpPr>
              <p:spPr bwMode="auto">
                <a:xfrm>
                  <a:off x="4917" y="1644"/>
                  <a:ext cx="25" cy="1"/>
                </a:xfrm>
                <a:prstGeom prst="rect">
                  <a:avLst/>
                </a:prstGeom>
                <a:solidFill>
                  <a:srgbClr val="FFF90E"/>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67" name="Rectangle 1719"/>
                <p:cNvSpPr>
                  <a:spLocks noChangeArrowheads="1"/>
                </p:cNvSpPr>
                <p:nvPr/>
              </p:nvSpPr>
              <p:spPr bwMode="auto">
                <a:xfrm>
                  <a:off x="4511" y="1645"/>
                  <a:ext cx="75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68" name="Rectangle 1720"/>
                <p:cNvSpPr>
                  <a:spLocks noChangeArrowheads="1"/>
                </p:cNvSpPr>
                <p:nvPr/>
              </p:nvSpPr>
              <p:spPr bwMode="auto">
                <a:xfrm>
                  <a:off x="4550" y="1645"/>
                  <a:ext cx="71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69" name="Rectangle 1721"/>
                <p:cNvSpPr>
                  <a:spLocks noChangeArrowheads="1"/>
                </p:cNvSpPr>
                <p:nvPr/>
              </p:nvSpPr>
              <p:spPr bwMode="auto">
                <a:xfrm>
                  <a:off x="4613" y="1645"/>
                  <a:ext cx="63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70" name="Rectangle 1722"/>
                <p:cNvSpPr>
                  <a:spLocks noChangeArrowheads="1"/>
                </p:cNvSpPr>
                <p:nvPr/>
              </p:nvSpPr>
              <p:spPr bwMode="auto">
                <a:xfrm>
                  <a:off x="4675" y="1645"/>
                  <a:ext cx="50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71" name="Rectangle 1723"/>
                <p:cNvSpPr>
                  <a:spLocks noChangeArrowheads="1"/>
                </p:cNvSpPr>
                <p:nvPr/>
              </p:nvSpPr>
              <p:spPr bwMode="auto">
                <a:xfrm>
                  <a:off x="4739" y="1645"/>
                  <a:ext cx="38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72" name="Rectangle 1724"/>
                <p:cNvSpPr>
                  <a:spLocks noChangeArrowheads="1"/>
                </p:cNvSpPr>
                <p:nvPr/>
              </p:nvSpPr>
              <p:spPr bwMode="auto">
                <a:xfrm>
                  <a:off x="4810" y="1645"/>
                  <a:ext cx="23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73" name="Rectangle 1725"/>
                <p:cNvSpPr>
                  <a:spLocks noChangeArrowheads="1"/>
                </p:cNvSpPr>
                <p:nvPr/>
              </p:nvSpPr>
              <p:spPr bwMode="auto">
                <a:xfrm>
                  <a:off x="4509" y="1647"/>
                  <a:ext cx="75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74" name="Rectangle 1726"/>
                <p:cNvSpPr>
                  <a:spLocks noChangeArrowheads="1"/>
                </p:cNvSpPr>
                <p:nvPr/>
              </p:nvSpPr>
              <p:spPr bwMode="auto">
                <a:xfrm>
                  <a:off x="4552" y="1647"/>
                  <a:ext cx="70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75" name="Rectangle 1727"/>
                <p:cNvSpPr>
                  <a:spLocks noChangeArrowheads="1"/>
                </p:cNvSpPr>
                <p:nvPr/>
              </p:nvSpPr>
              <p:spPr bwMode="auto">
                <a:xfrm>
                  <a:off x="4613" y="1647"/>
                  <a:ext cx="63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76" name="Rectangle 1728"/>
                <p:cNvSpPr>
                  <a:spLocks noChangeArrowheads="1"/>
                </p:cNvSpPr>
                <p:nvPr/>
              </p:nvSpPr>
              <p:spPr bwMode="auto">
                <a:xfrm>
                  <a:off x="4675" y="1647"/>
                  <a:ext cx="50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77" name="Rectangle 1729"/>
                <p:cNvSpPr>
                  <a:spLocks noChangeArrowheads="1"/>
                </p:cNvSpPr>
                <p:nvPr/>
              </p:nvSpPr>
              <p:spPr bwMode="auto">
                <a:xfrm>
                  <a:off x="4739" y="1647"/>
                  <a:ext cx="38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78" name="Rectangle 1730"/>
                <p:cNvSpPr>
                  <a:spLocks noChangeArrowheads="1"/>
                </p:cNvSpPr>
                <p:nvPr/>
              </p:nvSpPr>
              <p:spPr bwMode="auto">
                <a:xfrm>
                  <a:off x="4812" y="1647"/>
                  <a:ext cx="236"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79" name="Rectangle 1731"/>
                <p:cNvSpPr>
                  <a:spLocks noChangeArrowheads="1"/>
                </p:cNvSpPr>
                <p:nvPr/>
              </p:nvSpPr>
              <p:spPr bwMode="auto">
                <a:xfrm>
                  <a:off x="4509" y="1648"/>
                  <a:ext cx="75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80" name="Rectangle 1732"/>
                <p:cNvSpPr>
                  <a:spLocks noChangeArrowheads="1"/>
                </p:cNvSpPr>
                <p:nvPr/>
              </p:nvSpPr>
              <p:spPr bwMode="auto">
                <a:xfrm>
                  <a:off x="4552" y="1648"/>
                  <a:ext cx="70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81" name="Rectangle 1733"/>
                <p:cNvSpPr>
                  <a:spLocks noChangeArrowheads="1"/>
                </p:cNvSpPr>
                <p:nvPr/>
              </p:nvSpPr>
              <p:spPr bwMode="auto">
                <a:xfrm>
                  <a:off x="4613" y="1648"/>
                  <a:ext cx="63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82" name="Rectangle 1734"/>
                <p:cNvSpPr>
                  <a:spLocks noChangeArrowheads="1"/>
                </p:cNvSpPr>
                <p:nvPr/>
              </p:nvSpPr>
              <p:spPr bwMode="auto">
                <a:xfrm>
                  <a:off x="4675" y="1648"/>
                  <a:ext cx="50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83" name="Rectangle 1735"/>
                <p:cNvSpPr>
                  <a:spLocks noChangeArrowheads="1"/>
                </p:cNvSpPr>
                <p:nvPr/>
              </p:nvSpPr>
              <p:spPr bwMode="auto">
                <a:xfrm>
                  <a:off x="4741" y="1648"/>
                  <a:ext cx="37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84" name="Rectangle 1736"/>
                <p:cNvSpPr>
                  <a:spLocks noChangeArrowheads="1"/>
                </p:cNvSpPr>
                <p:nvPr/>
              </p:nvSpPr>
              <p:spPr bwMode="auto">
                <a:xfrm>
                  <a:off x="4812" y="1648"/>
                  <a:ext cx="23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85" name="Rectangle 1737"/>
                <p:cNvSpPr>
                  <a:spLocks noChangeArrowheads="1"/>
                </p:cNvSpPr>
                <p:nvPr/>
              </p:nvSpPr>
              <p:spPr bwMode="auto">
                <a:xfrm>
                  <a:off x="4508" y="1650"/>
                  <a:ext cx="75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86" name="Rectangle 1738"/>
                <p:cNvSpPr>
                  <a:spLocks noChangeArrowheads="1"/>
                </p:cNvSpPr>
                <p:nvPr/>
              </p:nvSpPr>
              <p:spPr bwMode="auto">
                <a:xfrm>
                  <a:off x="4552" y="1650"/>
                  <a:ext cx="70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87" name="Rectangle 1739"/>
                <p:cNvSpPr>
                  <a:spLocks noChangeArrowheads="1"/>
                </p:cNvSpPr>
                <p:nvPr/>
              </p:nvSpPr>
              <p:spPr bwMode="auto">
                <a:xfrm>
                  <a:off x="4615" y="1650"/>
                  <a:ext cx="63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88" name="Rectangle 1740"/>
                <p:cNvSpPr>
                  <a:spLocks noChangeArrowheads="1"/>
                </p:cNvSpPr>
                <p:nvPr/>
              </p:nvSpPr>
              <p:spPr bwMode="auto">
                <a:xfrm>
                  <a:off x="4676" y="1650"/>
                  <a:ext cx="50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89" name="Rectangle 1741"/>
                <p:cNvSpPr>
                  <a:spLocks noChangeArrowheads="1"/>
                </p:cNvSpPr>
                <p:nvPr/>
              </p:nvSpPr>
              <p:spPr bwMode="auto">
                <a:xfrm>
                  <a:off x="4741" y="1650"/>
                  <a:ext cx="37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90" name="Rectangle 1742"/>
                <p:cNvSpPr>
                  <a:spLocks noChangeArrowheads="1"/>
                </p:cNvSpPr>
                <p:nvPr/>
              </p:nvSpPr>
              <p:spPr bwMode="auto">
                <a:xfrm>
                  <a:off x="4813" y="1650"/>
                  <a:ext cx="233"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91" name="Rectangle 1743"/>
                <p:cNvSpPr>
                  <a:spLocks noChangeArrowheads="1"/>
                </p:cNvSpPr>
                <p:nvPr/>
              </p:nvSpPr>
              <p:spPr bwMode="auto">
                <a:xfrm>
                  <a:off x="4506" y="1651"/>
                  <a:ext cx="75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92" name="Rectangle 1744"/>
                <p:cNvSpPr>
                  <a:spLocks noChangeArrowheads="1"/>
                </p:cNvSpPr>
                <p:nvPr/>
              </p:nvSpPr>
              <p:spPr bwMode="auto">
                <a:xfrm>
                  <a:off x="4552" y="1651"/>
                  <a:ext cx="70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93" name="Rectangle 1745"/>
                <p:cNvSpPr>
                  <a:spLocks noChangeArrowheads="1"/>
                </p:cNvSpPr>
                <p:nvPr/>
              </p:nvSpPr>
              <p:spPr bwMode="auto">
                <a:xfrm>
                  <a:off x="4615" y="1651"/>
                  <a:ext cx="63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94" name="Rectangle 1746"/>
                <p:cNvSpPr>
                  <a:spLocks noChangeArrowheads="1"/>
                </p:cNvSpPr>
                <p:nvPr/>
              </p:nvSpPr>
              <p:spPr bwMode="auto">
                <a:xfrm>
                  <a:off x="4676" y="1651"/>
                  <a:ext cx="50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95" name="Rectangle 1747"/>
                <p:cNvSpPr>
                  <a:spLocks noChangeArrowheads="1"/>
                </p:cNvSpPr>
                <p:nvPr/>
              </p:nvSpPr>
              <p:spPr bwMode="auto">
                <a:xfrm>
                  <a:off x="4742" y="1651"/>
                  <a:ext cx="37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96" name="Rectangle 1748"/>
                <p:cNvSpPr>
                  <a:spLocks noChangeArrowheads="1"/>
                </p:cNvSpPr>
                <p:nvPr/>
              </p:nvSpPr>
              <p:spPr bwMode="auto">
                <a:xfrm>
                  <a:off x="4815" y="1651"/>
                  <a:ext cx="230"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97" name="Rectangle 1749"/>
                <p:cNvSpPr>
                  <a:spLocks noChangeArrowheads="1"/>
                </p:cNvSpPr>
                <p:nvPr/>
              </p:nvSpPr>
              <p:spPr bwMode="auto">
                <a:xfrm>
                  <a:off x="4505" y="1653"/>
                  <a:ext cx="75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98" name="Rectangle 1750"/>
                <p:cNvSpPr>
                  <a:spLocks noChangeArrowheads="1"/>
                </p:cNvSpPr>
                <p:nvPr/>
              </p:nvSpPr>
              <p:spPr bwMode="auto">
                <a:xfrm>
                  <a:off x="4553" y="1653"/>
                  <a:ext cx="70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0999" name="Rectangle 1751"/>
                <p:cNvSpPr>
                  <a:spLocks noChangeArrowheads="1"/>
                </p:cNvSpPr>
                <p:nvPr/>
              </p:nvSpPr>
              <p:spPr bwMode="auto">
                <a:xfrm>
                  <a:off x="4615" y="1653"/>
                  <a:ext cx="63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00" name="Rectangle 1752"/>
                <p:cNvSpPr>
                  <a:spLocks noChangeArrowheads="1"/>
                </p:cNvSpPr>
                <p:nvPr/>
              </p:nvSpPr>
              <p:spPr bwMode="auto">
                <a:xfrm>
                  <a:off x="4678" y="1653"/>
                  <a:ext cx="50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01" name="Rectangle 1753"/>
                <p:cNvSpPr>
                  <a:spLocks noChangeArrowheads="1"/>
                </p:cNvSpPr>
                <p:nvPr/>
              </p:nvSpPr>
              <p:spPr bwMode="auto">
                <a:xfrm>
                  <a:off x="4744" y="1653"/>
                  <a:ext cx="37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02" name="Rectangle 1754"/>
                <p:cNvSpPr>
                  <a:spLocks noChangeArrowheads="1"/>
                </p:cNvSpPr>
                <p:nvPr/>
              </p:nvSpPr>
              <p:spPr bwMode="auto">
                <a:xfrm>
                  <a:off x="4816" y="1653"/>
                  <a:ext cx="227"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03" name="Rectangle 1755"/>
                <p:cNvSpPr>
                  <a:spLocks noChangeArrowheads="1"/>
                </p:cNvSpPr>
                <p:nvPr/>
              </p:nvSpPr>
              <p:spPr bwMode="auto">
                <a:xfrm>
                  <a:off x="4505" y="1655"/>
                  <a:ext cx="74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04" name="Rectangle 1756"/>
                <p:cNvSpPr>
                  <a:spLocks noChangeArrowheads="1"/>
                </p:cNvSpPr>
                <p:nvPr/>
              </p:nvSpPr>
              <p:spPr bwMode="auto">
                <a:xfrm>
                  <a:off x="4553" y="1655"/>
                  <a:ext cx="70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05" name="Rectangle 1757"/>
                <p:cNvSpPr>
                  <a:spLocks noChangeArrowheads="1"/>
                </p:cNvSpPr>
                <p:nvPr/>
              </p:nvSpPr>
              <p:spPr bwMode="auto">
                <a:xfrm>
                  <a:off x="4616" y="1655"/>
                  <a:ext cx="62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06" name="Rectangle 1758"/>
                <p:cNvSpPr>
                  <a:spLocks noChangeArrowheads="1"/>
                </p:cNvSpPr>
                <p:nvPr/>
              </p:nvSpPr>
              <p:spPr bwMode="auto">
                <a:xfrm>
                  <a:off x="4678" y="1655"/>
                  <a:ext cx="50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07" name="Rectangle 1759"/>
                <p:cNvSpPr>
                  <a:spLocks noChangeArrowheads="1"/>
                </p:cNvSpPr>
                <p:nvPr/>
              </p:nvSpPr>
              <p:spPr bwMode="auto">
                <a:xfrm>
                  <a:off x="4744" y="1655"/>
                  <a:ext cx="37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08" name="Rectangle 1760"/>
                <p:cNvSpPr>
                  <a:spLocks noChangeArrowheads="1"/>
                </p:cNvSpPr>
                <p:nvPr/>
              </p:nvSpPr>
              <p:spPr bwMode="auto">
                <a:xfrm>
                  <a:off x="4818" y="1655"/>
                  <a:ext cx="224"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09" name="Rectangle 1761"/>
                <p:cNvSpPr>
                  <a:spLocks noChangeArrowheads="1"/>
                </p:cNvSpPr>
                <p:nvPr/>
              </p:nvSpPr>
              <p:spPr bwMode="auto">
                <a:xfrm>
                  <a:off x="4503" y="1656"/>
                  <a:ext cx="74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10" name="Rectangle 1762"/>
                <p:cNvSpPr>
                  <a:spLocks noChangeArrowheads="1"/>
                </p:cNvSpPr>
                <p:nvPr/>
              </p:nvSpPr>
              <p:spPr bwMode="auto">
                <a:xfrm>
                  <a:off x="4553" y="1656"/>
                  <a:ext cx="69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11" name="Rectangle 1763"/>
                <p:cNvSpPr>
                  <a:spLocks noChangeArrowheads="1"/>
                </p:cNvSpPr>
                <p:nvPr/>
              </p:nvSpPr>
              <p:spPr bwMode="auto">
                <a:xfrm>
                  <a:off x="4616" y="1656"/>
                  <a:ext cx="62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12" name="Rectangle 1764"/>
                <p:cNvSpPr>
                  <a:spLocks noChangeArrowheads="1"/>
                </p:cNvSpPr>
                <p:nvPr/>
              </p:nvSpPr>
              <p:spPr bwMode="auto">
                <a:xfrm>
                  <a:off x="4678" y="1656"/>
                  <a:ext cx="50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13" name="Rectangle 1765"/>
                <p:cNvSpPr>
                  <a:spLocks noChangeArrowheads="1"/>
                </p:cNvSpPr>
                <p:nvPr/>
              </p:nvSpPr>
              <p:spPr bwMode="auto">
                <a:xfrm>
                  <a:off x="4745" y="1656"/>
                  <a:ext cx="36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14" name="Rectangle 1766"/>
                <p:cNvSpPr>
                  <a:spLocks noChangeArrowheads="1"/>
                </p:cNvSpPr>
                <p:nvPr/>
              </p:nvSpPr>
              <p:spPr bwMode="auto">
                <a:xfrm>
                  <a:off x="4819" y="1656"/>
                  <a:ext cx="221"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15" name="Rectangle 1767"/>
                <p:cNvSpPr>
                  <a:spLocks noChangeArrowheads="1"/>
                </p:cNvSpPr>
                <p:nvPr/>
              </p:nvSpPr>
              <p:spPr bwMode="auto">
                <a:xfrm>
                  <a:off x="4502" y="1658"/>
                  <a:ext cx="74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16" name="Rectangle 1768"/>
                <p:cNvSpPr>
                  <a:spLocks noChangeArrowheads="1"/>
                </p:cNvSpPr>
                <p:nvPr/>
              </p:nvSpPr>
              <p:spPr bwMode="auto">
                <a:xfrm>
                  <a:off x="4553" y="1658"/>
                  <a:ext cx="69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17" name="Rectangle 1769"/>
                <p:cNvSpPr>
                  <a:spLocks noChangeArrowheads="1"/>
                </p:cNvSpPr>
                <p:nvPr/>
              </p:nvSpPr>
              <p:spPr bwMode="auto">
                <a:xfrm>
                  <a:off x="4616" y="1658"/>
                  <a:ext cx="62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18" name="Rectangle 1770"/>
                <p:cNvSpPr>
                  <a:spLocks noChangeArrowheads="1"/>
                </p:cNvSpPr>
                <p:nvPr/>
              </p:nvSpPr>
              <p:spPr bwMode="auto">
                <a:xfrm>
                  <a:off x="4679" y="1658"/>
                  <a:ext cx="50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19" name="Rectangle 1771"/>
                <p:cNvSpPr>
                  <a:spLocks noChangeArrowheads="1"/>
                </p:cNvSpPr>
                <p:nvPr/>
              </p:nvSpPr>
              <p:spPr bwMode="auto">
                <a:xfrm>
                  <a:off x="4745" y="1658"/>
                  <a:ext cx="36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20" name="Rectangle 1772"/>
                <p:cNvSpPr>
                  <a:spLocks noChangeArrowheads="1"/>
                </p:cNvSpPr>
                <p:nvPr/>
              </p:nvSpPr>
              <p:spPr bwMode="auto">
                <a:xfrm>
                  <a:off x="4821" y="1658"/>
                  <a:ext cx="218"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21" name="Rectangle 1773"/>
                <p:cNvSpPr>
                  <a:spLocks noChangeArrowheads="1"/>
                </p:cNvSpPr>
                <p:nvPr/>
              </p:nvSpPr>
              <p:spPr bwMode="auto">
                <a:xfrm>
                  <a:off x="4500" y="1659"/>
                  <a:ext cx="74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22" name="Rectangle 1774"/>
                <p:cNvSpPr>
                  <a:spLocks noChangeArrowheads="1"/>
                </p:cNvSpPr>
                <p:nvPr/>
              </p:nvSpPr>
              <p:spPr bwMode="auto">
                <a:xfrm>
                  <a:off x="4555" y="1659"/>
                  <a:ext cx="69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23" name="Rectangle 1775"/>
                <p:cNvSpPr>
                  <a:spLocks noChangeArrowheads="1"/>
                </p:cNvSpPr>
                <p:nvPr/>
              </p:nvSpPr>
              <p:spPr bwMode="auto">
                <a:xfrm>
                  <a:off x="4616" y="1659"/>
                  <a:ext cx="62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24" name="Rectangle 1776"/>
                <p:cNvSpPr>
                  <a:spLocks noChangeArrowheads="1"/>
                </p:cNvSpPr>
                <p:nvPr/>
              </p:nvSpPr>
              <p:spPr bwMode="auto">
                <a:xfrm>
                  <a:off x="4679" y="1659"/>
                  <a:ext cx="50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25" name="Rectangle 1777"/>
                <p:cNvSpPr>
                  <a:spLocks noChangeArrowheads="1"/>
                </p:cNvSpPr>
                <p:nvPr/>
              </p:nvSpPr>
              <p:spPr bwMode="auto">
                <a:xfrm>
                  <a:off x="4747" y="1659"/>
                  <a:ext cx="36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26" name="Rectangle 1778"/>
                <p:cNvSpPr>
                  <a:spLocks noChangeArrowheads="1"/>
                </p:cNvSpPr>
                <p:nvPr/>
              </p:nvSpPr>
              <p:spPr bwMode="auto">
                <a:xfrm>
                  <a:off x="4822" y="1659"/>
                  <a:ext cx="215"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27" name="Rectangle 1779"/>
                <p:cNvSpPr>
                  <a:spLocks noChangeArrowheads="1"/>
                </p:cNvSpPr>
                <p:nvPr/>
              </p:nvSpPr>
              <p:spPr bwMode="auto">
                <a:xfrm>
                  <a:off x="4500" y="1661"/>
                  <a:ext cx="74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28" name="Rectangle 1780"/>
                <p:cNvSpPr>
                  <a:spLocks noChangeArrowheads="1"/>
                </p:cNvSpPr>
                <p:nvPr/>
              </p:nvSpPr>
              <p:spPr bwMode="auto">
                <a:xfrm>
                  <a:off x="4555" y="1661"/>
                  <a:ext cx="69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29" name="Rectangle 1781"/>
                <p:cNvSpPr>
                  <a:spLocks noChangeArrowheads="1"/>
                </p:cNvSpPr>
                <p:nvPr/>
              </p:nvSpPr>
              <p:spPr bwMode="auto">
                <a:xfrm>
                  <a:off x="4618" y="1661"/>
                  <a:ext cx="62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30" name="Rectangle 1782"/>
                <p:cNvSpPr>
                  <a:spLocks noChangeArrowheads="1"/>
                </p:cNvSpPr>
                <p:nvPr/>
              </p:nvSpPr>
              <p:spPr bwMode="auto">
                <a:xfrm>
                  <a:off x="4681" y="1661"/>
                  <a:ext cx="49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31" name="Rectangle 1783"/>
                <p:cNvSpPr>
                  <a:spLocks noChangeArrowheads="1"/>
                </p:cNvSpPr>
                <p:nvPr/>
              </p:nvSpPr>
              <p:spPr bwMode="auto">
                <a:xfrm>
                  <a:off x="4747" y="1661"/>
                  <a:ext cx="36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32" name="Rectangle 1784"/>
                <p:cNvSpPr>
                  <a:spLocks noChangeArrowheads="1"/>
                </p:cNvSpPr>
                <p:nvPr/>
              </p:nvSpPr>
              <p:spPr bwMode="auto">
                <a:xfrm>
                  <a:off x="4822" y="1661"/>
                  <a:ext cx="215"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33" name="Rectangle 1785"/>
                <p:cNvSpPr>
                  <a:spLocks noChangeArrowheads="1"/>
                </p:cNvSpPr>
                <p:nvPr/>
              </p:nvSpPr>
              <p:spPr bwMode="auto">
                <a:xfrm>
                  <a:off x="4499" y="1662"/>
                  <a:ext cx="74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34" name="Rectangle 1786"/>
                <p:cNvSpPr>
                  <a:spLocks noChangeArrowheads="1"/>
                </p:cNvSpPr>
                <p:nvPr/>
              </p:nvSpPr>
              <p:spPr bwMode="auto">
                <a:xfrm>
                  <a:off x="4555" y="1662"/>
                  <a:ext cx="69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35" name="Rectangle 1787"/>
                <p:cNvSpPr>
                  <a:spLocks noChangeArrowheads="1"/>
                </p:cNvSpPr>
                <p:nvPr/>
              </p:nvSpPr>
              <p:spPr bwMode="auto">
                <a:xfrm>
                  <a:off x="4618" y="1662"/>
                  <a:ext cx="62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36" name="Rectangle 1788"/>
                <p:cNvSpPr>
                  <a:spLocks noChangeArrowheads="1"/>
                </p:cNvSpPr>
                <p:nvPr/>
              </p:nvSpPr>
              <p:spPr bwMode="auto">
                <a:xfrm>
                  <a:off x="4681" y="1662"/>
                  <a:ext cx="49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37" name="Rectangle 1789"/>
                <p:cNvSpPr>
                  <a:spLocks noChangeArrowheads="1"/>
                </p:cNvSpPr>
                <p:nvPr/>
              </p:nvSpPr>
              <p:spPr bwMode="auto">
                <a:xfrm>
                  <a:off x="4748" y="1662"/>
                  <a:ext cx="36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38" name="Rectangle 1790"/>
                <p:cNvSpPr>
                  <a:spLocks noChangeArrowheads="1"/>
                </p:cNvSpPr>
                <p:nvPr/>
              </p:nvSpPr>
              <p:spPr bwMode="auto">
                <a:xfrm>
                  <a:off x="4824" y="1662"/>
                  <a:ext cx="21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39" name="Rectangle 1791"/>
                <p:cNvSpPr>
                  <a:spLocks noChangeArrowheads="1"/>
                </p:cNvSpPr>
                <p:nvPr/>
              </p:nvSpPr>
              <p:spPr bwMode="auto">
                <a:xfrm>
                  <a:off x="4497" y="1664"/>
                  <a:ext cx="74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40" name="Rectangle 1792"/>
                <p:cNvSpPr>
                  <a:spLocks noChangeArrowheads="1"/>
                </p:cNvSpPr>
                <p:nvPr/>
              </p:nvSpPr>
              <p:spPr bwMode="auto">
                <a:xfrm>
                  <a:off x="4556" y="1664"/>
                  <a:ext cx="68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41" name="Rectangle 1793"/>
                <p:cNvSpPr>
                  <a:spLocks noChangeArrowheads="1"/>
                </p:cNvSpPr>
                <p:nvPr/>
              </p:nvSpPr>
              <p:spPr bwMode="auto">
                <a:xfrm>
                  <a:off x="4619" y="1664"/>
                  <a:ext cx="62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42" name="Rectangle 1794"/>
                <p:cNvSpPr>
                  <a:spLocks noChangeArrowheads="1"/>
                </p:cNvSpPr>
                <p:nvPr/>
              </p:nvSpPr>
              <p:spPr bwMode="auto">
                <a:xfrm>
                  <a:off x="4681" y="1664"/>
                  <a:ext cx="49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43" name="Rectangle 1795"/>
                <p:cNvSpPr>
                  <a:spLocks noChangeArrowheads="1"/>
                </p:cNvSpPr>
                <p:nvPr/>
              </p:nvSpPr>
              <p:spPr bwMode="auto">
                <a:xfrm>
                  <a:off x="4750" y="1664"/>
                  <a:ext cx="35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44" name="Rectangle 1796"/>
                <p:cNvSpPr>
                  <a:spLocks noChangeArrowheads="1"/>
                </p:cNvSpPr>
                <p:nvPr/>
              </p:nvSpPr>
              <p:spPr bwMode="auto">
                <a:xfrm>
                  <a:off x="4825" y="1664"/>
                  <a:ext cx="209"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45" name="Rectangle 1797"/>
                <p:cNvSpPr>
                  <a:spLocks noChangeArrowheads="1"/>
                </p:cNvSpPr>
                <p:nvPr/>
              </p:nvSpPr>
              <p:spPr bwMode="auto">
                <a:xfrm>
                  <a:off x="4496" y="1665"/>
                  <a:ext cx="74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46" name="Rectangle 1798"/>
                <p:cNvSpPr>
                  <a:spLocks noChangeArrowheads="1"/>
                </p:cNvSpPr>
                <p:nvPr/>
              </p:nvSpPr>
              <p:spPr bwMode="auto">
                <a:xfrm>
                  <a:off x="4556" y="1665"/>
                  <a:ext cx="68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47" name="Rectangle 1799"/>
                <p:cNvSpPr>
                  <a:spLocks noChangeArrowheads="1"/>
                </p:cNvSpPr>
                <p:nvPr/>
              </p:nvSpPr>
              <p:spPr bwMode="auto">
                <a:xfrm>
                  <a:off x="4619" y="1665"/>
                  <a:ext cx="62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48" name="Rectangle 1800"/>
                <p:cNvSpPr>
                  <a:spLocks noChangeArrowheads="1"/>
                </p:cNvSpPr>
                <p:nvPr/>
              </p:nvSpPr>
              <p:spPr bwMode="auto">
                <a:xfrm>
                  <a:off x="4682" y="1665"/>
                  <a:ext cx="49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49" name="Rectangle 1801"/>
                <p:cNvSpPr>
                  <a:spLocks noChangeArrowheads="1"/>
                </p:cNvSpPr>
                <p:nvPr/>
              </p:nvSpPr>
              <p:spPr bwMode="auto">
                <a:xfrm>
                  <a:off x="4750" y="1665"/>
                  <a:ext cx="35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50" name="Rectangle 1802"/>
                <p:cNvSpPr>
                  <a:spLocks noChangeArrowheads="1"/>
                </p:cNvSpPr>
                <p:nvPr/>
              </p:nvSpPr>
              <p:spPr bwMode="auto">
                <a:xfrm>
                  <a:off x="4827" y="1665"/>
                  <a:ext cx="20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51" name="Rectangle 1803"/>
                <p:cNvSpPr>
                  <a:spLocks noChangeArrowheads="1"/>
                </p:cNvSpPr>
                <p:nvPr/>
              </p:nvSpPr>
              <p:spPr bwMode="auto">
                <a:xfrm>
                  <a:off x="4496" y="1667"/>
                  <a:ext cx="74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52" name="Rectangle 1804"/>
                <p:cNvSpPr>
                  <a:spLocks noChangeArrowheads="1"/>
                </p:cNvSpPr>
                <p:nvPr/>
              </p:nvSpPr>
              <p:spPr bwMode="auto">
                <a:xfrm>
                  <a:off x="4556" y="1667"/>
                  <a:ext cx="68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53" name="Rectangle 1805"/>
                <p:cNvSpPr>
                  <a:spLocks noChangeArrowheads="1"/>
                </p:cNvSpPr>
                <p:nvPr/>
              </p:nvSpPr>
              <p:spPr bwMode="auto">
                <a:xfrm>
                  <a:off x="4619" y="1667"/>
                  <a:ext cx="62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54" name="Rectangle 1806"/>
                <p:cNvSpPr>
                  <a:spLocks noChangeArrowheads="1"/>
                </p:cNvSpPr>
                <p:nvPr/>
              </p:nvSpPr>
              <p:spPr bwMode="auto">
                <a:xfrm>
                  <a:off x="4682" y="1667"/>
                  <a:ext cx="49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55" name="Rectangle 1807"/>
                <p:cNvSpPr>
                  <a:spLocks noChangeArrowheads="1"/>
                </p:cNvSpPr>
                <p:nvPr/>
              </p:nvSpPr>
              <p:spPr bwMode="auto">
                <a:xfrm>
                  <a:off x="4752" y="1667"/>
                  <a:ext cx="35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56" name="Rectangle 1808"/>
                <p:cNvSpPr>
                  <a:spLocks noChangeArrowheads="1"/>
                </p:cNvSpPr>
                <p:nvPr/>
              </p:nvSpPr>
              <p:spPr bwMode="auto">
                <a:xfrm>
                  <a:off x="4828" y="1667"/>
                  <a:ext cx="20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57" name="Rectangle 1809"/>
                <p:cNvSpPr>
                  <a:spLocks noChangeArrowheads="1"/>
                </p:cNvSpPr>
                <p:nvPr/>
              </p:nvSpPr>
              <p:spPr bwMode="auto">
                <a:xfrm>
                  <a:off x="4494" y="1669"/>
                  <a:ext cx="74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58" name="Rectangle 1810"/>
                <p:cNvSpPr>
                  <a:spLocks noChangeArrowheads="1"/>
                </p:cNvSpPr>
                <p:nvPr/>
              </p:nvSpPr>
              <p:spPr bwMode="auto">
                <a:xfrm>
                  <a:off x="4494" y="1669"/>
                  <a:ext cx="74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59" name="Rectangle 1811"/>
                <p:cNvSpPr>
                  <a:spLocks noChangeArrowheads="1"/>
                </p:cNvSpPr>
                <p:nvPr/>
              </p:nvSpPr>
              <p:spPr bwMode="auto">
                <a:xfrm>
                  <a:off x="4556" y="1669"/>
                  <a:ext cx="684"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60" name="Rectangle 1812"/>
                <p:cNvSpPr>
                  <a:spLocks noChangeArrowheads="1"/>
                </p:cNvSpPr>
                <p:nvPr/>
              </p:nvSpPr>
              <p:spPr bwMode="auto">
                <a:xfrm>
                  <a:off x="4621" y="1669"/>
                  <a:ext cx="61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61" name="Rectangle 1813"/>
                <p:cNvSpPr>
                  <a:spLocks noChangeArrowheads="1"/>
                </p:cNvSpPr>
                <p:nvPr/>
              </p:nvSpPr>
              <p:spPr bwMode="auto">
                <a:xfrm>
                  <a:off x="4684" y="1669"/>
                  <a:ext cx="49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grpSp>
          <p:grpSp>
            <p:nvGrpSpPr>
              <p:cNvPr id="13" name="Group 1814"/>
              <p:cNvGrpSpPr>
                <a:grpSpLocks/>
              </p:cNvGrpSpPr>
              <p:nvPr/>
            </p:nvGrpSpPr>
            <p:grpSpPr bwMode="auto">
              <a:xfrm>
                <a:off x="3774" y="1386"/>
                <a:ext cx="720" cy="41"/>
                <a:chOff x="4460" y="1669"/>
                <a:chExt cx="779" cy="48"/>
              </a:xfrm>
            </p:grpSpPr>
            <p:sp>
              <p:nvSpPr>
                <p:cNvPr id="311063" name="Rectangle 1815"/>
                <p:cNvSpPr>
                  <a:spLocks noChangeArrowheads="1"/>
                </p:cNvSpPr>
                <p:nvPr/>
              </p:nvSpPr>
              <p:spPr bwMode="auto">
                <a:xfrm>
                  <a:off x="4752" y="1669"/>
                  <a:ext cx="356"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64" name="Rectangle 1816"/>
                <p:cNvSpPr>
                  <a:spLocks noChangeArrowheads="1"/>
                </p:cNvSpPr>
                <p:nvPr/>
              </p:nvSpPr>
              <p:spPr bwMode="auto">
                <a:xfrm>
                  <a:off x="4830" y="1669"/>
                  <a:ext cx="200"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65" name="Rectangle 1817"/>
                <p:cNvSpPr>
                  <a:spLocks noChangeArrowheads="1"/>
                </p:cNvSpPr>
                <p:nvPr/>
              </p:nvSpPr>
              <p:spPr bwMode="auto">
                <a:xfrm>
                  <a:off x="4493" y="1670"/>
                  <a:ext cx="74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66" name="Rectangle 1818"/>
                <p:cNvSpPr>
                  <a:spLocks noChangeArrowheads="1"/>
                </p:cNvSpPr>
                <p:nvPr/>
              </p:nvSpPr>
              <p:spPr bwMode="auto">
                <a:xfrm>
                  <a:off x="4494" y="1670"/>
                  <a:ext cx="74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67" name="Rectangle 1819"/>
                <p:cNvSpPr>
                  <a:spLocks noChangeArrowheads="1"/>
                </p:cNvSpPr>
                <p:nvPr/>
              </p:nvSpPr>
              <p:spPr bwMode="auto">
                <a:xfrm>
                  <a:off x="4558" y="1670"/>
                  <a:ext cx="68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68" name="Rectangle 1820"/>
                <p:cNvSpPr>
                  <a:spLocks noChangeArrowheads="1"/>
                </p:cNvSpPr>
                <p:nvPr/>
              </p:nvSpPr>
              <p:spPr bwMode="auto">
                <a:xfrm>
                  <a:off x="4621" y="1670"/>
                  <a:ext cx="61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69" name="Rectangle 1821"/>
                <p:cNvSpPr>
                  <a:spLocks noChangeArrowheads="1"/>
                </p:cNvSpPr>
                <p:nvPr/>
              </p:nvSpPr>
              <p:spPr bwMode="auto">
                <a:xfrm>
                  <a:off x="4684" y="1670"/>
                  <a:ext cx="49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70" name="Rectangle 1822"/>
                <p:cNvSpPr>
                  <a:spLocks noChangeArrowheads="1"/>
                </p:cNvSpPr>
                <p:nvPr/>
              </p:nvSpPr>
              <p:spPr bwMode="auto">
                <a:xfrm>
                  <a:off x="4753" y="1670"/>
                  <a:ext cx="35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71" name="Rectangle 1823"/>
                <p:cNvSpPr>
                  <a:spLocks noChangeArrowheads="1"/>
                </p:cNvSpPr>
                <p:nvPr/>
              </p:nvSpPr>
              <p:spPr bwMode="auto">
                <a:xfrm>
                  <a:off x="4833" y="1670"/>
                  <a:ext cx="194"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72" name="Rectangle 1824"/>
                <p:cNvSpPr>
                  <a:spLocks noChangeArrowheads="1"/>
                </p:cNvSpPr>
                <p:nvPr/>
              </p:nvSpPr>
              <p:spPr bwMode="auto">
                <a:xfrm>
                  <a:off x="4491" y="1672"/>
                  <a:ext cx="74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73" name="Rectangle 1825"/>
                <p:cNvSpPr>
                  <a:spLocks noChangeArrowheads="1"/>
                </p:cNvSpPr>
                <p:nvPr/>
              </p:nvSpPr>
              <p:spPr bwMode="auto">
                <a:xfrm>
                  <a:off x="4494" y="1672"/>
                  <a:ext cx="74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74" name="Rectangle 1826"/>
                <p:cNvSpPr>
                  <a:spLocks noChangeArrowheads="1"/>
                </p:cNvSpPr>
                <p:nvPr/>
              </p:nvSpPr>
              <p:spPr bwMode="auto">
                <a:xfrm>
                  <a:off x="4558" y="1672"/>
                  <a:ext cx="67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75" name="Rectangle 1827"/>
                <p:cNvSpPr>
                  <a:spLocks noChangeArrowheads="1"/>
                </p:cNvSpPr>
                <p:nvPr/>
              </p:nvSpPr>
              <p:spPr bwMode="auto">
                <a:xfrm>
                  <a:off x="4621" y="1672"/>
                  <a:ext cx="61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76" name="Rectangle 1828"/>
                <p:cNvSpPr>
                  <a:spLocks noChangeArrowheads="1"/>
                </p:cNvSpPr>
                <p:nvPr/>
              </p:nvSpPr>
              <p:spPr bwMode="auto">
                <a:xfrm>
                  <a:off x="4685" y="1672"/>
                  <a:ext cx="48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77" name="Rectangle 1829"/>
                <p:cNvSpPr>
                  <a:spLocks noChangeArrowheads="1"/>
                </p:cNvSpPr>
                <p:nvPr/>
              </p:nvSpPr>
              <p:spPr bwMode="auto">
                <a:xfrm>
                  <a:off x="4755" y="1672"/>
                  <a:ext cx="350"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78" name="Rectangle 1830"/>
                <p:cNvSpPr>
                  <a:spLocks noChangeArrowheads="1"/>
                </p:cNvSpPr>
                <p:nvPr/>
              </p:nvSpPr>
              <p:spPr bwMode="auto">
                <a:xfrm>
                  <a:off x="4834" y="1672"/>
                  <a:ext cx="191"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79" name="Rectangle 1831"/>
                <p:cNvSpPr>
                  <a:spLocks noChangeArrowheads="1"/>
                </p:cNvSpPr>
                <p:nvPr/>
              </p:nvSpPr>
              <p:spPr bwMode="auto">
                <a:xfrm>
                  <a:off x="4491" y="1673"/>
                  <a:ext cx="74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80" name="Rectangle 1832"/>
                <p:cNvSpPr>
                  <a:spLocks noChangeArrowheads="1"/>
                </p:cNvSpPr>
                <p:nvPr/>
              </p:nvSpPr>
              <p:spPr bwMode="auto">
                <a:xfrm>
                  <a:off x="4496" y="1673"/>
                  <a:ext cx="74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81" name="Rectangle 1833"/>
                <p:cNvSpPr>
                  <a:spLocks noChangeArrowheads="1"/>
                </p:cNvSpPr>
                <p:nvPr/>
              </p:nvSpPr>
              <p:spPr bwMode="auto">
                <a:xfrm>
                  <a:off x="4558" y="1673"/>
                  <a:ext cx="67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82" name="Rectangle 1834"/>
                <p:cNvSpPr>
                  <a:spLocks noChangeArrowheads="1"/>
                </p:cNvSpPr>
                <p:nvPr/>
              </p:nvSpPr>
              <p:spPr bwMode="auto">
                <a:xfrm>
                  <a:off x="4622" y="1673"/>
                  <a:ext cx="61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83" name="Rectangle 1835"/>
                <p:cNvSpPr>
                  <a:spLocks noChangeArrowheads="1"/>
                </p:cNvSpPr>
                <p:nvPr/>
              </p:nvSpPr>
              <p:spPr bwMode="auto">
                <a:xfrm>
                  <a:off x="4685" y="1673"/>
                  <a:ext cx="48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84" name="Rectangle 1836"/>
                <p:cNvSpPr>
                  <a:spLocks noChangeArrowheads="1"/>
                </p:cNvSpPr>
                <p:nvPr/>
              </p:nvSpPr>
              <p:spPr bwMode="auto">
                <a:xfrm>
                  <a:off x="4755" y="1673"/>
                  <a:ext cx="350"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85" name="Rectangle 1837"/>
                <p:cNvSpPr>
                  <a:spLocks noChangeArrowheads="1"/>
                </p:cNvSpPr>
                <p:nvPr/>
              </p:nvSpPr>
              <p:spPr bwMode="auto">
                <a:xfrm>
                  <a:off x="4836" y="1673"/>
                  <a:ext cx="188"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86" name="Rectangle 1838"/>
                <p:cNvSpPr>
                  <a:spLocks noChangeArrowheads="1"/>
                </p:cNvSpPr>
                <p:nvPr/>
              </p:nvSpPr>
              <p:spPr bwMode="auto">
                <a:xfrm>
                  <a:off x="4490" y="1675"/>
                  <a:ext cx="744"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87" name="Rectangle 1839"/>
                <p:cNvSpPr>
                  <a:spLocks noChangeArrowheads="1"/>
                </p:cNvSpPr>
                <p:nvPr/>
              </p:nvSpPr>
              <p:spPr bwMode="auto">
                <a:xfrm>
                  <a:off x="4496" y="1675"/>
                  <a:ext cx="73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88" name="Rectangle 1840"/>
                <p:cNvSpPr>
                  <a:spLocks noChangeArrowheads="1"/>
                </p:cNvSpPr>
                <p:nvPr/>
              </p:nvSpPr>
              <p:spPr bwMode="auto">
                <a:xfrm>
                  <a:off x="4559" y="1675"/>
                  <a:ext cx="67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89" name="Rectangle 1841"/>
                <p:cNvSpPr>
                  <a:spLocks noChangeArrowheads="1"/>
                </p:cNvSpPr>
                <p:nvPr/>
              </p:nvSpPr>
              <p:spPr bwMode="auto">
                <a:xfrm>
                  <a:off x="4622" y="1675"/>
                  <a:ext cx="612"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90" name="Rectangle 1842"/>
                <p:cNvSpPr>
                  <a:spLocks noChangeArrowheads="1"/>
                </p:cNvSpPr>
                <p:nvPr/>
              </p:nvSpPr>
              <p:spPr bwMode="auto">
                <a:xfrm>
                  <a:off x="4687" y="1675"/>
                  <a:ext cx="48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91" name="Rectangle 1843"/>
                <p:cNvSpPr>
                  <a:spLocks noChangeArrowheads="1"/>
                </p:cNvSpPr>
                <p:nvPr/>
              </p:nvSpPr>
              <p:spPr bwMode="auto">
                <a:xfrm>
                  <a:off x="4756" y="1675"/>
                  <a:ext cx="34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92" name="Rectangle 1844"/>
                <p:cNvSpPr>
                  <a:spLocks noChangeArrowheads="1"/>
                </p:cNvSpPr>
                <p:nvPr/>
              </p:nvSpPr>
              <p:spPr bwMode="auto">
                <a:xfrm>
                  <a:off x="4837" y="1675"/>
                  <a:ext cx="185"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93" name="Rectangle 1845"/>
                <p:cNvSpPr>
                  <a:spLocks noChangeArrowheads="1"/>
                </p:cNvSpPr>
                <p:nvPr/>
              </p:nvSpPr>
              <p:spPr bwMode="auto">
                <a:xfrm>
                  <a:off x="4488" y="1676"/>
                  <a:ext cx="74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94" name="Rectangle 1846"/>
                <p:cNvSpPr>
                  <a:spLocks noChangeArrowheads="1"/>
                </p:cNvSpPr>
                <p:nvPr/>
              </p:nvSpPr>
              <p:spPr bwMode="auto">
                <a:xfrm>
                  <a:off x="4496" y="1676"/>
                  <a:ext cx="73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95" name="Rectangle 1847"/>
                <p:cNvSpPr>
                  <a:spLocks noChangeArrowheads="1"/>
                </p:cNvSpPr>
                <p:nvPr/>
              </p:nvSpPr>
              <p:spPr bwMode="auto">
                <a:xfrm>
                  <a:off x="4559" y="1676"/>
                  <a:ext cx="67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96" name="Rectangle 1848"/>
                <p:cNvSpPr>
                  <a:spLocks noChangeArrowheads="1"/>
                </p:cNvSpPr>
                <p:nvPr/>
              </p:nvSpPr>
              <p:spPr bwMode="auto">
                <a:xfrm>
                  <a:off x="4624" y="1676"/>
                  <a:ext cx="60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97" name="Rectangle 1849"/>
                <p:cNvSpPr>
                  <a:spLocks noChangeArrowheads="1"/>
                </p:cNvSpPr>
                <p:nvPr/>
              </p:nvSpPr>
              <p:spPr bwMode="auto">
                <a:xfrm>
                  <a:off x="4687" y="1676"/>
                  <a:ext cx="48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98" name="Rectangle 1850"/>
                <p:cNvSpPr>
                  <a:spLocks noChangeArrowheads="1"/>
                </p:cNvSpPr>
                <p:nvPr/>
              </p:nvSpPr>
              <p:spPr bwMode="auto">
                <a:xfrm>
                  <a:off x="4758" y="1676"/>
                  <a:ext cx="344"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099" name="Rectangle 1851"/>
                <p:cNvSpPr>
                  <a:spLocks noChangeArrowheads="1"/>
                </p:cNvSpPr>
                <p:nvPr/>
              </p:nvSpPr>
              <p:spPr bwMode="auto">
                <a:xfrm>
                  <a:off x="4840" y="1676"/>
                  <a:ext cx="179"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00" name="Rectangle 1852"/>
                <p:cNvSpPr>
                  <a:spLocks noChangeArrowheads="1"/>
                </p:cNvSpPr>
                <p:nvPr/>
              </p:nvSpPr>
              <p:spPr bwMode="auto">
                <a:xfrm>
                  <a:off x="4487" y="1678"/>
                  <a:ext cx="744"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01" name="Rectangle 1853"/>
                <p:cNvSpPr>
                  <a:spLocks noChangeArrowheads="1"/>
                </p:cNvSpPr>
                <p:nvPr/>
              </p:nvSpPr>
              <p:spPr bwMode="auto">
                <a:xfrm>
                  <a:off x="4496" y="1678"/>
                  <a:ext cx="73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02" name="Rectangle 1854"/>
                <p:cNvSpPr>
                  <a:spLocks noChangeArrowheads="1"/>
                </p:cNvSpPr>
                <p:nvPr/>
              </p:nvSpPr>
              <p:spPr bwMode="auto">
                <a:xfrm>
                  <a:off x="4559" y="1678"/>
                  <a:ext cx="67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03" name="Rectangle 1855"/>
                <p:cNvSpPr>
                  <a:spLocks noChangeArrowheads="1"/>
                </p:cNvSpPr>
                <p:nvPr/>
              </p:nvSpPr>
              <p:spPr bwMode="auto">
                <a:xfrm>
                  <a:off x="4624" y="1678"/>
                  <a:ext cx="60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04" name="Rectangle 1856"/>
                <p:cNvSpPr>
                  <a:spLocks noChangeArrowheads="1"/>
                </p:cNvSpPr>
                <p:nvPr/>
              </p:nvSpPr>
              <p:spPr bwMode="auto">
                <a:xfrm>
                  <a:off x="4688" y="1678"/>
                  <a:ext cx="48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05" name="Rectangle 1857"/>
                <p:cNvSpPr>
                  <a:spLocks noChangeArrowheads="1"/>
                </p:cNvSpPr>
                <p:nvPr/>
              </p:nvSpPr>
              <p:spPr bwMode="auto">
                <a:xfrm>
                  <a:off x="4759" y="1678"/>
                  <a:ext cx="34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06" name="Rectangle 1858"/>
                <p:cNvSpPr>
                  <a:spLocks noChangeArrowheads="1"/>
                </p:cNvSpPr>
                <p:nvPr/>
              </p:nvSpPr>
              <p:spPr bwMode="auto">
                <a:xfrm>
                  <a:off x="4842" y="1678"/>
                  <a:ext cx="176"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07" name="Rectangle 1859"/>
                <p:cNvSpPr>
                  <a:spLocks noChangeArrowheads="1"/>
                </p:cNvSpPr>
                <p:nvPr/>
              </p:nvSpPr>
              <p:spPr bwMode="auto">
                <a:xfrm>
                  <a:off x="4487" y="1679"/>
                  <a:ext cx="74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08" name="Rectangle 1860"/>
                <p:cNvSpPr>
                  <a:spLocks noChangeArrowheads="1"/>
                </p:cNvSpPr>
                <p:nvPr/>
              </p:nvSpPr>
              <p:spPr bwMode="auto">
                <a:xfrm>
                  <a:off x="4497" y="1679"/>
                  <a:ext cx="73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09" name="Rectangle 1861"/>
                <p:cNvSpPr>
                  <a:spLocks noChangeArrowheads="1"/>
                </p:cNvSpPr>
                <p:nvPr/>
              </p:nvSpPr>
              <p:spPr bwMode="auto">
                <a:xfrm>
                  <a:off x="4561" y="1679"/>
                  <a:ext cx="66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10" name="Rectangle 1862"/>
                <p:cNvSpPr>
                  <a:spLocks noChangeArrowheads="1"/>
                </p:cNvSpPr>
                <p:nvPr/>
              </p:nvSpPr>
              <p:spPr bwMode="auto">
                <a:xfrm>
                  <a:off x="4624" y="1679"/>
                  <a:ext cx="60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11" name="Rectangle 1863"/>
                <p:cNvSpPr>
                  <a:spLocks noChangeArrowheads="1"/>
                </p:cNvSpPr>
                <p:nvPr/>
              </p:nvSpPr>
              <p:spPr bwMode="auto">
                <a:xfrm>
                  <a:off x="4688" y="1679"/>
                  <a:ext cx="48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12" name="Rectangle 1864"/>
                <p:cNvSpPr>
                  <a:spLocks noChangeArrowheads="1"/>
                </p:cNvSpPr>
                <p:nvPr/>
              </p:nvSpPr>
              <p:spPr bwMode="auto">
                <a:xfrm>
                  <a:off x="4759" y="1679"/>
                  <a:ext cx="34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13" name="Rectangle 1865"/>
                <p:cNvSpPr>
                  <a:spLocks noChangeArrowheads="1"/>
                </p:cNvSpPr>
                <p:nvPr/>
              </p:nvSpPr>
              <p:spPr bwMode="auto">
                <a:xfrm>
                  <a:off x="4843" y="1679"/>
                  <a:ext cx="17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14" name="Rectangle 1866"/>
                <p:cNvSpPr>
                  <a:spLocks noChangeArrowheads="1"/>
                </p:cNvSpPr>
                <p:nvPr/>
              </p:nvSpPr>
              <p:spPr bwMode="auto">
                <a:xfrm>
                  <a:off x="4485" y="1681"/>
                  <a:ext cx="74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15" name="Rectangle 1867"/>
                <p:cNvSpPr>
                  <a:spLocks noChangeArrowheads="1"/>
                </p:cNvSpPr>
                <p:nvPr/>
              </p:nvSpPr>
              <p:spPr bwMode="auto">
                <a:xfrm>
                  <a:off x="4497" y="1681"/>
                  <a:ext cx="73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16" name="Rectangle 1868"/>
                <p:cNvSpPr>
                  <a:spLocks noChangeArrowheads="1"/>
                </p:cNvSpPr>
                <p:nvPr/>
              </p:nvSpPr>
              <p:spPr bwMode="auto">
                <a:xfrm>
                  <a:off x="4561" y="1681"/>
                  <a:ext cx="66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17" name="Rectangle 1869"/>
                <p:cNvSpPr>
                  <a:spLocks noChangeArrowheads="1"/>
                </p:cNvSpPr>
                <p:nvPr/>
              </p:nvSpPr>
              <p:spPr bwMode="auto">
                <a:xfrm>
                  <a:off x="4625" y="1681"/>
                  <a:ext cx="60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18" name="Rectangle 1870"/>
                <p:cNvSpPr>
                  <a:spLocks noChangeArrowheads="1"/>
                </p:cNvSpPr>
                <p:nvPr/>
              </p:nvSpPr>
              <p:spPr bwMode="auto">
                <a:xfrm>
                  <a:off x="4690" y="1681"/>
                  <a:ext cx="47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19" name="Rectangle 1871"/>
                <p:cNvSpPr>
                  <a:spLocks noChangeArrowheads="1"/>
                </p:cNvSpPr>
                <p:nvPr/>
              </p:nvSpPr>
              <p:spPr bwMode="auto">
                <a:xfrm>
                  <a:off x="4761" y="1681"/>
                  <a:ext cx="338"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20" name="Rectangle 1872"/>
                <p:cNvSpPr>
                  <a:spLocks noChangeArrowheads="1"/>
                </p:cNvSpPr>
                <p:nvPr/>
              </p:nvSpPr>
              <p:spPr bwMode="auto">
                <a:xfrm>
                  <a:off x="4846" y="1681"/>
                  <a:ext cx="167"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21" name="Rectangle 1873"/>
                <p:cNvSpPr>
                  <a:spLocks noChangeArrowheads="1"/>
                </p:cNvSpPr>
                <p:nvPr/>
              </p:nvSpPr>
              <p:spPr bwMode="auto">
                <a:xfrm>
                  <a:off x="4484" y="1683"/>
                  <a:ext cx="743"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22" name="Rectangle 1874"/>
                <p:cNvSpPr>
                  <a:spLocks noChangeArrowheads="1"/>
                </p:cNvSpPr>
                <p:nvPr/>
              </p:nvSpPr>
              <p:spPr bwMode="auto">
                <a:xfrm>
                  <a:off x="4497" y="1683"/>
                  <a:ext cx="73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23" name="Rectangle 1875"/>
                <p:cNvSpPr>
                  <a:spLocks noChangeArrowheads="1"/>
                </p:cNvSpPr>
                <p:nvPr/>
              </p:nvSpPr>
              <p:spPr bwMode="auto">
                <a:xfrm>
                  <a:off x="4561" y="1683"/>
                  <a:ext cx="66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24" name="Rectangle 1876"/>
                <p:cNvSpPr>
                  <a:spLocks noChangeArrowheads="1"/>
                </p:cNvSpPr>
                <p:nvPr/>
              </p:nvSpPr>
              <p:spPr bwMode="auto">
                <a:xfrm>
                  <a:off x="4625" y="1683"/>
                  <a:ext cx="602"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25" name="Rectangle 1877"/>
                <p:cNvSpPr>
                  <a:spLocks noChangeArrowheads="1"/>
                </p:cNvSpPr>
                <p:nvPr/>
              </p:nvSpPr>
              <p:spPr bwMode="auto">
                <a:xfrm>
                  <a:off x="4690" y="1683"/>
                  <a:ext cx="47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26" name="Rectangle 1878"/>
                <p:cNvSpPr>
                  <a:spLocks noChangeArrowheads="1"/>
                </p:cNvSpPr>
                <p:nvPr/>
              </p:nvSpPr>
              <p:spPr bwMode="auto">
                <a:xfrm>
                  <a:off x="4762" y="1683"/>
                  <a:ext cx="33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27" name="Rectangle 1879"/>
                <p:cNvSpPr>
                  <a:spLocks noChangeArrowheads="1"/>
                </p:cNvSpPr>
                <p:nvPr/>
              </p:nvSpPr>
              <p:spPr bwMode="auto">
                <a:xfrm>
                  <a:off x="4849" y="1683"/>
                  <a:ext cx="161"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28" name="Rectangle 1880"/>
                <p:cNvSpPr>
                  <a:spLocks noChangeArrowheads="1"/>
                </p:cNvSpPr>
                <p:nvPr/>
              </p:nvSpPr>
              <p:spPr bwMode="auto">
                <a:xfrm>
                  <a:off x="4482" y="1684"/>
                  <a:ext cx="74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29" name="Rectangle 1881"/>
                <p:cNvSpPr>
                  <a:spLocks noChangeArrowheads="1"/>
                </p:cNvSpPr>
                <p:nvPr/>
              </p:nvSpPr>
              <p:spPr bwMode="auto">
                <a:xfrm>
                  <a:off x="4499" y="1684"/>
                  <a:ext cx="72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30" name="Rectangle 1882"/>
                <p:cNvSpPr>
                  <a:spLocks noChangeArrowheads="1"/>
                </p:cNvSpPr>
                <p:nvPr/>
              </p:nvSpPr>
              <p:spPr bwMode="auto">
                <a:xfrm>
                  <a:off x="4562" y="1684"/>
                  <a:ext cx="66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31" name="Rectangle 1883"/>
                <p:cNvSpPr>
                  <a:spLocks noChangeArrowheads="1"/>
                </p:cNvSpPr>
                <p:nvPr/>
              </p:nvSpPr>
              <p:spPr bwMode="auto">
                <a:xfrm>
                  <a:off x="4627" y="1684"/>
                  <a:ext cx="59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32" name="Rectangle 1884"/>
                <p:cNvSpPr>
                  <a:spLocks noChangeArrowheads="1"/>
                </p:cNvSpPr>
                <p:nvPr/>
              </p:nvSpPr>
              <p:spPr bwMode="auto">
                <a:xfrm>
                  <a:off x="4691" y="1684"/>
                  <a:ext cx="47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33" name="Rectangle 1885"/>
                <p:cNvSpPr>
                  <a:spLocks noChangeArrowheads="1"/>
                </p:cNvSpPr>
                <p:nvPr/>
              </p:nvSpPr>
              <p:spPr bwMode="auto">
                <a:xfrm>
                  <a:off x="4764" y="1684"/>
                  <a:ext cx="332"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34" name="Rectangle 1886"/>
                <p:cNvSpPr>
                  <a:spLocks noChangeArrowheads="1"/>
                </p:cNvSpPr>
                <p:nvPr/>
              </p:nvSpPr>
              <p:spPr bwMode="auto">
                <a:xfrm>
                  <a:off x="4851" y="1684"/>
                  <a:ext cx="158"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35" name="Rectangle 1887"/>
                <p:cNvSpPr>
                  <a:spLocks noChangeArrowheads="1"/>
                </p:cNvSpPr>
                <p:nvPr/>
              </p:nvSpPr>
              <p:spPr bwMode="auto">
                <a:xfrm>
                  <a:off x="4482" y="1686"/>
                  <a:ext cx="742"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36" name="Rectangle 1888"/>
                <p:cNvSpPr>
                  <a:spLocks noChangeArrowheads="1"/>
                </p:cNvSpPr>
                <p:nvPr/>
              </p:nvSpPr>
              <p:spPr bwMode="auto">
                <a:xfrm>
                  <a:off x="4499" y="1686"/>
                  <a:ext cx="72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37" name="Rectangle 1889"/>
                <p:cNvSpPr>
                  <a:spLocks noChangeArrowheads="1"/>
                </p:cNvSpPr>
                <p:nvPr/>
              </p:nvSpPr>
              <p:spPr bwMode="auto">
                <a:xfrm>
                  <a:off x="4562" y="1686"/>
                  <a:ext cx="66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38" name="Rectangle 1890"/>
                <p:cNvSpPr>
                  <a:spLocks noChangeArrowheads="1"/>
                </p:cNvSpPr>
                <p:nvPr/>
              </p:nvSpPr>
              <p:spPr bwMode="auto">
                <a:xfrm>
                  <a:off x="4627" y="1686"/>
                  <a:ext cx="59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39" name="Rectangle 1891"/>
                <p:cNvSpPr>
                  <a:spLocks noChangeArrowheads="1"/>
                </p:cNvSpPr>
                <p:nvPr/>
              </p:nvSpPr>
              <p:spPr bwMode="auto">
                <a:xfrm>
                  <a:off x="4691" y="1686"/>
                  <a:ext cx="47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40" name="Rectangle 1892"/>
                <p:cNvSpPr>
                  <a:spLocks noChangeArrowheads="1"/>
                </p:cNvSpPr>
                <p:nvPr/>
              </p:nvSpPr>
              <p:spPr bwMode="auto">
                <a:xfrm>
                  <a:off x="4764" y="1686"/>
                  <a:ext cx="332"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41" name="Rectangle 1893"/>
                <p:cNvSpPr>
                  <a:spLocks noChangeArrowheads="1"/>
                </p:cNvSpPr>
                <p:nvPr/>
              </p:nvSpPr>
              <p:spPr bwMode="auto">
                <a:xfrm>
                  <a:off x="4854" y="1686"/>
                  <a:ext cx="15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42" name="Rectangle 1894"/>
                <p:cNvSpPr>
                  <a:spLocks noChangeArrowheads="1"/>
                </p:cNvSpPr>
                <p:nvPr/>
              </p:nvSpPr>
              <p:spPr bwMode="auto">
                <a:xfrm>
                  <a:off x="4481" y="1687"/>
                  <a:ext cx="741"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43" name="Rectangle 1895"/>
                <p:cNvSpPr>
                  <a:spLocks noChangeArrowheads="1"/>
                </p:cNvSpPr>
                <p:nvPr/>
              </p:nvSpPr>
              <p:spPr bwMode="auto">
                <a:xfrm>
                  <a:off x="4499" y="1687"/>
                  <a:ext cx="72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44" name="Rectangle 1896"/>
                <p:cNvSpPr>
                  <a:spLocks noChangeArrowheads="1"/>
                </p:cNvSpPr>
                <p:nvPr/>
              </p:nvSpPr>
              <p:spPr bwMode="auto">
                <a:xfrm>
                  <a:off x="4562" y="1687"/>
                  <a:ext cx="66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45" name="Rectangle 1897"/>
                <p:cNvSpPr>
                  <a:spLocks noChangeArrowheads="1"/>
                </p:cNvSpPr>
                <p:nvPr/>
              </p:nvSpPr>
              <p:spPr bwMode="auto">
                <a:xfrm>
                  <a:off x="4627" y="1687"/>
                  <a:ext cx="59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46" name="Rectangle 1898"/>
                <p:cNvSpPr>
                  <a:spLocks noChangeArrowheads="1"/>
                </p:cNvSpPr>
                <p:nvPr/>
              </p:nvSpPr>
              <p:spPr bwMode="auto">
                <a:xfrm>
                  <a:off x="4693" y="1687"/>
                  <a:ext cx="47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47" name="Rectangle 1899"/>
                <p:cNvSpPr>
                  <a:spLocks noChangeArrowheads="1"/>
                </p:cNvSpPr>
                <p:nvPr/>
              </p:nvSpPr>
              <p:spPr bwMode="auto">
                <a:xfrm>
                  <a:off x="4765" y="1687"/>
                  <a:ext cx="32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48" name="Rectangle 1900"/>
                <p:cNvSpPr>
                  <a:spLocks noChangeArrowheads="1"/>
                </p:cNvSpPr>
                <p:nvPr/>
              </p:nvSpPr>
              <p:spPr bwMode="auto">
                <a:xfrm>
                  <a:off x="4857" y="1687"/>
                  <a:ext cx="14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49" name="Rectangle 1901"/>
                <p:cNvSpPr>
                  <a:spLocks noChangeArrowheads="1"/>
                </p:cNvSpPr>
                <p:nvPr/>
              </p:nvSpPr>
              <p:spPr bwMode="auto">
                <a:xfrm>
                  <a:off x="4479" y="1689"/>
                  <a:ext cx="742"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50" name="Rectangle 1902"/>
                <p:cNvSpPr>
                  <a:spLocks noChangeArrowheads="1"/>
                </p:cNvSpPr>
                <p:nvPr/>
              </p:nvSpPr>
              <p:spPr bwMode="auto">
                <a:xfrm>
                  <a:off x="4500" y="1689"/>
                  <a:ext cx="72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51" name="Rectangle 1903"/>
                <p:cNvSpPr>
                  <a:spLocks noChangeArrowheads="1"/>
                </p:cNvSpPr>
                <p:nvPr/>
              </p:nvSpPr>
              <p:spPr bwMode="auto">
                <a:xfrm>
                  <a:off x="4564" y="1689"/>
                  <a:ext cx="65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52" name="Rectangle 1904"/>
                <p:cNvSpPr>
                  <a:spLocks noChangeArrowheads="1"/>
                </p:cNvSpPr>
                <p:nvPr/>
              </p:nvSpPr>
              <p:spPr bwMode="auto">
                <a:xfrm>
                  <a:off x="4628" y="1689"/>
                  <a:ext cx="59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53" name="Rectangle 1905"/>
                <p:cNvSpPr>
                  <a:spLocks noChangeArrowheads="1"/>
                </p:cNvSpPr>
                <p:nvPr/>
              </p:nvSpPr>
              <p:spPr bwMode="auto">
                <a:xfrm>
                  <a:off x="4694" y="1689"/>
                  <a:ext cx="47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54" name="Rectangle 1906"/>
                <p:cNvSpPr>
                  <a:spLocks noChangeArrowheads="1"/>
                </p:cNvSpPr>
                <p:nvPr/>
              </p:nvSpPr>
              <p:spPr bwMode="auto">
                <a:xfrm>
                  <a:off x="4767" y="1689"/>
                  <a:ext cx="326"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55" name="Rectangle 1907"/>
                <p:cNvSpPr>
                  <a:spLocks noChangeArrowheads="1"/>
                </p:cNvSpPr>
                <p:nvPr/>
              </p:nvSpPr>
              <p:spPr bwMode="auto">
                <a:xfrm>
                  <a:off x="4858" y="1689"/>
                  <a:ext cx="143"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56" name="Rectangle 1908"/>
                <p:cNvSpPr>
                  <a:spLocks noChangeArrowheads="1"/>
                </p:cNvSpPr>
                <p:nvPr/>
              </p:nvSpPr>
              <p:spPr bwMode="auto">
                <a:xfrm>
                  <a:off x="4478" y="1690"/>
                  <a:ext cx="741"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57" name="Rectangle 1909"/>
                <p:cNvSpPr>
                  <a:spLocks noChangeArrowheads="1"/>
                </p:cNvSpPr>
                <p:nvPr/>
              </p:nvSpPr>
              <p:spPr bwMode="auto">
                <a:xfrm>
                  <a:off x="4500" y="1690"/>
                  <a:ext cx="71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58" name="Rectangle 1910"/>
                <p:cNvSpPr>
                  <a:spLocks noChangeArrowheads="1"/>
                </p:cNvSpPr>
                <p:nvPr/>
              </p:nvSpPr>
              <p:spPr bwMode="auto">
                <a:xfrm>
                  <a:off x="4564" y="1690"/>
                  <a:ext cx="65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59" name="Rectangle 1911"/>
                <p:cNvSpPr>
                  <a:spLocks noChangeArrowheads="1"/>
                </p:cNvSpPr>
                <p:nvPr/>
              </p:nvSpPr>
              <p:spPr bwMode="auto">
                <a:xfrm>
                  <a:off x="4628" y="1690"/>
                  <a:ext cx="59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60" name="Rectangle 1912"/>
                <p:cNvSpPr>
                  <a:spLocks noChangeArrowheads="1"/>
                </p:cNvSpPr>
                <p:nvPr/>
              </p:nvSpPr>
              <p:spPr bwMode="auto">
                <a:xfrm>
                  <a:off x="4694" y="1690"/>
                  <a:ext cx="47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61" name="Rectangle 1913"/>
                <p:cNvSpPr>
                  <a:spLocks noChangeArrowheads="1"/>
                </p:cNvSpPr>
                <p:nvPr/>
              </p:nvSpPr>
              <p:spPr bwMode="auto">
                <a:xfrm>
                  <a:off x="4768" y="1690"/>
                  <a:ext cx="323"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62" name="Rectangle 1914"/>
                <p:cNvSpPr>
                  <a:spLocks noChangeArrowheads="1"/>
                </p:cNvSpPr>
                <p:nvPr/>
              </p:nvSpPr>
              <p:spPr bwMode="auto">
                <a:xfrm>
                  <a:off x="4861" y="1690"/>
                  <a:ext cx="137"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63" name="Rectangle 1915"/>
                <p:cNvSpPr>
                  <a:spLocks noChangeArrowheads="1"/>
                </p:cNvSpPr>
                <p:nvPr/>
              </p:nvSpPr>
              <p:spPr bwMode="auto">
                <a:xfrm>
                  <a:off x="4478" y="1692"/>
                  <a:ext cx="740"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64" name="Rectangle 1916"/>
                <p:cNvSpPr>
                  <a:spLocks noChangeArrowheads="1"/>
                </p:cNvSpPr>
                <p:nvPr/>
              </p:nvSpPr>
              <p:spPr bwMode="auto">
                <a:xfrm>
                  <a:off x="4500" y="1692"/>
                  <a:ext cx="71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65" name="Rectangle 1917"/>
                <p:cNvSpPr>
                  <a:spLocks noChangeArrowheads="1"/>
                </p:cNvSpPr>
                <p:nvPr/>
              </p:nvSpPr>
              <p:spPr bwMode="auto">
                <a:xfrm>
                  <a:off x="4565" y="1692"/>
                  <a:ext cx="65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66" name="Rectangle 1918"/>
                <p:cNvSpPr>
                  <a:spLocks noChangeArrowheads="1"/>
                </p:cNvSpPr>
                <p:nvPr/>
              </p:nvSpPr>
              <p:spPr bwMode="auto">
                <a:xfrm>
                  <a:off x="4630" y="1692"/>
                  <a:ext cx="58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67" name="Rectangle 1919"/>
                <p:cNvSpPr>
                  <a:spLocks noChangeArrowheads="1"/>
                </p:cNvSpPr>
                <p:nvPr/>
              </p:nvSpPr>
              <p:spPr bwMode="auto">
                <a:xfrm>
                  <a:off x="4696" y="1692"/>
                  <a:ext cx="46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68" name="Rectangle 1920"/>
                <p:cNvSpPr>
                  <a:spLocks noChangeArrowheads="1"/>
                </p:cNvSpPr>
                <p:nvPr/>
              </p:nvSpPr>
              <p:spPr bwMode="auto">
                <a:xfrm>
                  <a:off x="4770" y="1692"/>
                  <a:ext cx="320"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69" name="Rectangle 1921"/>
                <p:cNvSpPr>
                  <a:spLocks noChangeArrowheads="1"/>
                </p:cNvSpPr>
                <p:nvPr/>
              </p:nvSpPr>
              <p:spPr bwMode="auto">
                <a:xfrm>
                  <a:off x="4864" y="1692"/>
                  <a:ext cx="131"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70" name="Rectangle 1922"/>
                <p:cNvSpPr>
                  <a:spLocks noChangeArrowheads="1"/>
                </p:cNvSpPr>
                <p:nvPr/>
              </p:nvSpPr>
              <p:spPr bwMode="auto">
                <a:xfrm>
                  <a:off x="4476" y="1693"/>
                  <a:ext cx="74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71" name="Rectangle 1923"/>
                <p:cNvSpPr>
                  <a:spLocks noChangeArrowheads="1"/>
                </p:cNvSpPr>
                <p:nvPr/>
              </p:nvSpPr>
              <p:spPr bwMode="auto">
                <a:xfrm>
                  <a:off x="4502" y="1693"/>
                  <a:ext cx="71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72" name="Rectangle 1924"/>
                <p:cNvSpPr>
                  <a:spLocks noChangeArrowheads="1"/>
                </p:cNvSpPr>
                <p:nvPr/>
              </p:nvSpPr>
              <p:spPr bwMode="auto">
                <a:xfrm>
                  <a:off x="4565" y="1693"/>
                  <a:ext cx="65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73" name="Rectangle 1925"/>
                <p:cNvSpPr>
                  <a:spLocks noChangeArrowheads="1"/>
                </p:cNvSpPr>
                <p:nvPr/>
              </p:nvSpPr>
              <p:spPr bwMode="auto">
                <a:xfrm>
                  <a:off x="4630" y="1693"/>
                  <a:ext cx="58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74" name="Rectangle 1926"/>
                <p:cNvSpPr>
                  <a:spLocks noChangeArrowheads="1"/>
                </p:cNvSpPr>
                <p:nvPr/>
              </p:nvSpPr>
              <p:spPr bwMode="auto">
                <a:xfrm>
                  <a:off x="4696" y="1693"/>
                  <a:ext cx="46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75" name="Rectangle 1927"/>
                <p:cNvSpPr>
                  <a:spLocks noChangeArrowheads="1"/>
                </p:cNvSpPr>
                <p:nvPr/>
              </p:nvSpPr>
              <p:spPr bwMode="auto">
                <a:xfrm>
                  <a:off x="4770" y="1693"/>
                  <a:ext cx="320"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76" name="Rectangle 1928"/>
                <p:cNvSpPr>
                  <a:spLocks noChangeArrowheads="1"/>
                </p:cNvSpPr>
                <p:nvPr/>
              </p:nvSpPr>
              <p:spPr bwMode="auto">
                <a:xfrm>
                  <a:off x="4869" y="1693"/>
                  <a:ext cx="122"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77" name="Rectangle 1929"/>
                <p:cNvSpPr>
                  <a:spLocks noChangeArrowheads="1"/>
                </p:cNvSpPr>
                <p:nvPr/>
              </p:nvSpPr>
              <p:spPr bwMode="auto">
                <a:xfrm>
                  <a:off x="4475" y="1695"/>
                  <a:ext cx="74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78" name="Rectangle 1930"/>
                <p:cNvSpPr>
                  <a:spLocks noChangeArrowheads="1"/>
                </p:cNvSpPr>
                <p:nvPr/>
              </p:nvSpPr>
              <p:spPr bwMode="auto">
                <a:xfrm>
                  <a:off x="4502" y="1695"/>
                  <a:ext cx="71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79" name="Rectangle 1931"/>
                <p:cNvSpPr>
                  <a:spLocks noChangeArrowheads="1"/>
                </p:cNvSpPr>
                <p:nvPr/>
              </p:nvSpPr>
              <p:spPr bwMode="auto">
                <a:xfrm>
                  <a:off x="4565" y="1695"/>
                  <a:ext cx="65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80" name="Rectangle 1932"/>
                <p:cNvSpPr>
                  <a:spLocks noChangeArrowheads="1"/>
                </p:cNvSpPr>
                <p:nvPr/>
              </p:nvSpPr>
              <p:spPr bwMode="auto">
                <a:xfrm>
                  <a:off x="4631" y="1695"/>
                  <a:ext cx="58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81" name="Rectangle 1933"/>
                <p:cNvSpPr>
                  <a:spLocks noChangeArrowheads="1"/>
                </p:cNvSpPr>
                <p:nvPr/>
              </p:nvSpPr>
              <p:spPr bwMode="auto">
                <a:xfrm>
                  <a:off x="4697" y="1695"/>
                  <a:ext cx="46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82" name="Rectangle 1934"/>
                <p:cNvSpPr>
                  <a:spLocks noChangeArrowheads="1"/>
                </p:cNvSpPr>
                <p:nvPr/>
              </p:nvSpPr>
              <p:spPr bwMode="auto">
                <a:xfrm>
                  <a:off x="4771" y="1695"/>
                  <a:ext cx="31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83" name="Rectangle 1935"/>
                <p:cNvSpPr>
                  <a:spLocks noChangeArrowheads="1"/>
                </p:cNvSpPr>
                <p:nvPr/>
              </p:nvSpPr>
              <p:spPr bwMode="auto">
                <a:xfrm>
                  <a:off x="4872" y="1695"/>
                  <a:ext cx="116"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84" name="Rectangle 1936"/>
                <p:cNvSpPr>
                  <a:spLocks noChangeArrowheads="1"/>
                </p:cNvSpPr>
                <p:nvPr/>
              </p:nvSpPr>
              <p:spPr bwMode="auto">
                <a:xfrm>
                  <a:off x="4473" y="1697"/>
                  <a:ext cx="740"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85" name="Rectangle 1937"/>
                <p:cNvSpPr>
                  <a:spLocks noChangeArrowheads="1"/>
                </p:cNvSpPr>
                <p:nvPr/>
              </p:nvSpPr>
              <p:spPr bwMode="auto">
                <a:xfrm>
                  <a:off x="4502" y="1697"/>
                  <a:ext cx="71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86" name="Rectangle 1938"/>
                <p:cNvSpPr>
                  <a:spLocks noChangeArrowheads="1"/>
                </p:cNvSpPr>
                <p:nvPr/>
              </p:nvSpPr>
              <p:spPr bwMode="auto">
                <a:xfrm>
                  <a:off x="4567" y="1697"/>
                  <a:ext cx="64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87" name="Rectangle 1939"/>
                <p:cNvSpPr>
                  <a:spLocks noChangeArrowheads="1"/>
                </p:cNvSpPr>
                <p:nvPr/>
              </p:nvSpPr>
              <p:spPr bwMode="auto">
                <a:xfrm>
                  <a:off x="4631" y="1697"/>
                  <a:ext cx="582"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88" name="Rectangle 1940"/>
                <p:cNvSpPr>
                  <a:spLocks noChangeArrowheads="1"/>
                </p:cNvSpPr>
                <p:nvPr/>
              </p:nvSpPr>
              <p:spPr bwMode="auto">
                <a:xfrm>
                  <a:off x="4697" y="1697"/>
                  <a:ext cx="46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89" name="Rectangle 1941"/>
                <p:cNvSpPr>
                  <a:spLocks noChangeArrowheads="1"/>
                </p:cNvSpPr>
                <p:nvPr/>
              </p:nvSpPr>
              <p:spPr bwMode="auto">
                <a:xfrm>
                  <a:off x="4773" y="1697"/>
                  <a:ext cx="314"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90" name="Rectangle 1942"/>
                <p:cNvSpPr>
                  <a:spLocks noChangeArrowheads="1"/>
                </p:cNvSpPr>
                <p:nvPr/>
              </p:nvSpPr>
              <p:spPr bwMode="auto">
                <a:xfrm>
                  <a:off x="4876" y="1697"/>
                  <a:ext cx="107"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91" name="Rectangle 1943"/>
                <p:cNvSpPr>
                  <a:spLocks noChangeArrowheads="1"/>
                </p:cNvSpPr>
                <p:nvPr/>
              </p:nvSpPr>
              <p:spPr bwMode="auto">
                <a:xfrm>
                  <a:off x="4473" y="1698"/>
                  <a:ext cx="739"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92" name="Rectangle 1944"/>
                <p:cNvSpPr>
                  <a:spLocks noChangeArrowheads="1"/>
                </p:cNvSpPr>
                <p:nvPr/>
              </p:nvSpPr>
              <p:spPr bwMode="auto">
                <a:xfrm>
                  <a:off x="4502" y="1698"/>
                  <a:ext cx="71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93" name="Rectangle 1945"/>
                <p:cNvSpPr>
                  <a:spLocks noChangeArrowheads="1"/>
                </p:cNvSpPr>
                <p:nvPr/>
              </p:nvSpPr>
              <p:spPr bwMode="auto">
                <a:xfrm>
                  <a:off x="4567" y="1698"/>
                  <a:ext cx="64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94" name="Rectangle 1946"/>
                <p:cNvSpPr>
                  <a:spLocks noChangeArrowheads="1"/>
                </p:cNvSpPr>
                <p:nvPr/>
              </p:nvSpPr>
              <p:spPr bwMode="auto">
                <a:xfrm>
                  <a:off x="4633" y="1698"/>
                  <a:ext cx="57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95" name="Rectangle 1947"/>
                <p:cNvSpPr>
                  <a:spLocks noChangeArrowheads="1"/>
                </p:cNvSpPr>
                <p:nvPr/>
              </p:nvSpPr>
              <p:spPr bwMode="auto">
                <a:xfrm>
                  <a:off x="4699" y="1698"/>
                  <a:ext cx="46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96" name="Rectangle 1948"/>
                <p:cNvSpPr>
                  <a:spLocks noChangeArrowheads="1"/>
                </p:cNvSpPr>
                <p:nvPr/>
              </p:nvSpPr>
              <p:spPr bwMode="auto">
                <a:xfrm>
                  <a:off x="4774" y="1698"/>
                  <a:ext cx="31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97" name="Rectangle 1949"/>
                <p:cNvSpPr>
                  <a:spLocks noChangeArrowheads="1"/>
                </p:cNvSpPr>
                <p:nvPr/>
              </p:nvSpPr>
              <p:spPr bwMode="auto">
                <a:xfrm>
                  <a:off x="4879" y="1698"/>
                  <a:ext cx="101"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98" name="Rectangle 1950"/>
                <p:cNvSpPr>
                  <a:spLocks noChangeArrowheads="1"/>
                </p:cNvSpPr>
                <p:nvPr/>
              </p:nvSpPr>
              <p:spPr bwMode="auto">
                <a:xfrm>
                  <a:off x="4472" y="1700"/>
                  <a:ext cx="738"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199" name="Rectangle 1951"/>
                <p:cNvSpPr>
                  <a:spLocks noChangeArrowheads="1"/>
                </p:cNvSpPr>
                <p:nvPr/>
              </p:nvSpPr>
              <p:spPr bwMode="auto">
                <a:xfrm>
                  <a:off x="4503" y="1700"/>
                  <a:ext cx="70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00" name="Rectangle 1952"/>
                <p:cNvSpPr>
                  <a:spLocks noChangeArrowheads="1"/>
                </p:cNvSpPr>
                <p:nvPr/>
              </p:nvSpPr>
              <p:spPr bwMode="auto">
                <a:xfrm>
                  <a:off x="4567" y="1700"/>
                  <a:ext cx="64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01" name="Rectangle 1953"/>
                <p:cNvSpPr>
                  <a:spLocks noChangeArrowheads="1"/>
                </p:cNvSpPr>
                <p:nvPr/>
              </p:nvSpPr>
              <p:spPr bwMode="auto">
                <a:xfrm>
                  <a:off x="4633" y="1700"/>
                  <a:ext cx="57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02" name="Rectangle 1954"/>
                <p:cNvSpPr>
                  <a:spLocks noChangeArrowheads="1"/>
                </p:cNvSpPr>
                <p:nvPr/>
              </p:nvSpPr>
              <p:spPr bwMode="auto">
                <a:xfrm>
                  <a:off x="4700" y="1700"/>
                  <a:ext cx="45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03" name="Rectangle 1955"/>
                <p:cNvSpPr>
                  <a:spLocks noChangeArrowheads="1"/>
                </p:cNvSpPr>
                <p:nvPr/>
              </p:nvSpPr>
              <p:spPr bwMode="auto">
                <a:xfrm>
                  <a:off x="4776" y="1700"/>
                  <a:ext cx="308"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04" name="Rectangle 1956"/>
                <p:cNvSpPr>
                  <a:spLocks noChangeArrowheads="1"/>
                </p:cNvSpPr>
                <p:nvPr/>
              </p:nvSpPr>
              <p:spPr bwMode="auto">
                <a:xfrm>
                  <a:off x="4884" y="1700"/>
                  <a:ext cx="92"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05" name="Rectangle 1957"/>
                <p:cNvSpPr>
                  <a:spLocks noChangeArrowheads="1"/>
                </p:cNvSpPr>
                <p:nvPr/>
              </p:nvSpPr>
              <p:spPr bwMode="auto">
                <a:xfrm>
                  <a:off x="4470" y="1701"/>
                  <a:ext cx="739"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06" name="Rectangle 1958"/>
                <p:cNvSpPr>
                  <a:spLocks noChangeArrowheads="1"/>
                </p:cNvSpPr>
                <p:nvPr/>
              </p:nvSpPr>
              <p:spPr bwMode="auto">
                <a:xfrm>
                  <a:off x="4503" y="1701"/>
                  <a:ext cx="70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07" name="Rectangle 1959"/>
                <p:cNvSpPr>
                  <a:spLocks noChangeArrowheads="1"/>
                </p:cNvSpPr>
                <p:nvPr/>
              </p:nvSpPr>
              <p:spPr bwMode="auto">
                <a:xfrm>
                  <a:off x="4568" y="1701"/>
                  <a:ext cx="64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08" name="Rectangle 1960"/>
                <p:cNvSpPr>
                  <a:spLocks noChangeArrowheads="1"/>
                </p:cNvSpPr>
                <p:nvPr/>
              </p:nvSpPr>
              <p:spPr bwMode="auto">
                <a:xfrm>
                  <a:off x="4634" y="1701"/>
                  <a:ext cx="57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09" name="Rectangle 1961"/>
                <p:cNvSpPr>
                  <a:spLocks noChangeArrowheads="1"/>
                </p:cNvSpPr>
                <p:nvPr/>
              </p:nvSpPr>
              <p:spPr bwMode="auto">
                <a:xfrm>
                  <a:off x="4700" y="1701"/>
                  <a:ext cx="45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10" name="Rectangle 1962"/>
                <p:cNvSpPr>
                  <a:spLocks noChangeArrowheads="1"/>
                </p:cNvSpPr>
                <p:nvPr/>
              </p:nvSpPr>
              <p:spPr bwMode="auto">
                <a:xfrm>
                  <a:off x="4777" y="1701"/>
                  <a:ext cx="30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11" name="Rectangle 1963"/>
                <p:cNvSpPr>
                  <a:spLocks noChangeArrowheads="1"/>
                </p:cNvSpPr>
                <p:nvPr/>
              </p:nvSpPr>
              <p:spPr bwMode="auto">
                <a:xfrm>
                  <a:off x="4890" y="1701"/>
                  <a:ext cx="80"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12" name="Rectangle 1964"/>
                <p:cNvSpPr>
                  <a:spLocks noChangeArrowheads="1"/>
                </p:cNvSpPr>
                <p:nvPr/>
              </p:nvSpPr>
              <p:spPr bwMode="auto">
                <a:xfrm>
                  <a:off x="4469" y="1703"/>
                  <a:ext cx="738"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13" name="Rectangle 1965"/>
                <p:cNvSpPr>
                  <a:spLocks noChangeArrowheads="1"/>
                </p:cNvSpPr>
                <p:nvPr/>
              </p:nvSpPr>
              <p:spPr bwMode="auto">
                <a:xfrm>
                  <a:off x="4505" y="1703"/>
                  <a:ext cx="70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14" name="Rectangle 1966"/>
                <p:cNvSpPr>
                  <a:spLocks noChangeArrowheads="1"/>
                </p:cNvSpPr>
                <p:nvPr/>
              </p:nvSpPr>
              <p:spPr bwMode="auto">
                <a:xfrm>
                  <a:off x="4568" y="1703"/>
                  <a:ext cx="63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15" name="Rectangle 1967"/>
                <p:cNvSpPr>
                  <a:spLocks noChangeArrowheads="1"/>
                </p:cNvSpPr>
                <p:nvPr/>
              </p:nvSpPr>
              <p:spPr bwMode="auto">
                <a:xfrm>
                  <a:off x="4634" y="1703"/>
                  <a:ext cx="57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16" name="Rectangle 1968"/>
                <p:cNvSpPr>
                  <a:spLocks noChangeArrowheads="1"/>
                </p:cNvSpPr>
                <p:nvPr/>
              </p:nvSpPr>
              <p:spPr bwMode="auto">
                <a:xfrm>
                  <a:off x="4702" y="1703"/>
                  <a:ext cx="45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17" name="Rectangle 1969"/>
                <p:cNvSpPr>
                  <a:spLocks noChangeArrowheads="1"/>
                </p:cNvSpPr>
                <p:nvPr/>
              </p:nvSpPr>
              <p:spPr bwMode="auto">
                <a:xfrm>
                  <a:off x="4779" y="1703"/>
                  <a:ext cx="302"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18" name="Rectangle 1970"/>
                <p:cNvSpPr>
                  <a:spLocks noChangeArrowheads="1"/>
                </p:cNvSpPr>
                <p:nvPr/>
              </p:nvSpPr>
              <p:spPr bwMode="auto">
                <a:xfrm>
                  <a:off x="4896" y="1703"/>
                  <a:ext cx="67" cy="1"/>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19" name="Rectangle 1971"/>
                <p:cNvSpPr>
                  <a:spLocks noChangeArrowheads="1"/>
                </p:cNvSpPr>
                <p:nvPr/>
              </p:nvSpPr>
              <p:spPr bwMode="auto">
                <a:xfrm>
                  <a:off x="4469" y="1704"/>
                  <a:ext cx="74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20" name="Rectangle 1972"/>
                <p:cNvSpPr>
                  <a:spLocks noChangeArrowheads="1"/>
                </p:cNvSpPr>
                <p:nvPr/>
              </p:nvSpPr>
              <p:spPr bwMode="auto">
                <a:xfrm>
                  <a:off x="4505" y="1704"/>
                  <a:ext cx="70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21" name="Rectangle 1973"/>
                <p:cNvSpPr>
                  <a:spLocks noChangeArrowheads="1"/>
                </p:cNvSpPr>
                <p:nvPr/>
              </p:nvSpPr>
              <p:spPr bwMode="auto">
                <a:xfrm>
                  <a:off x="4570" y="1704"/>
                  <a:ext cx="6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22" name="Rectangle 1974"/>
                <p:cNvSpPr>
                  <a:spLocks noChangeArrowheads="1"/>
                </p:cNvSpPr>
                <p:nvPr/>
              </p:nvSpPr>
              <p:spPr bwMode="auto">
                <a:xfrm>
                  <a:off x="4636" y="1704"/>
                  <a:ext cx="57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23" name="Rectangle 1975"/>
                <p:cNvSpPr>
                  <a:spLocks noChangeArrowheads="1"/>
                </p:cNvSpPr>
                <p:nvPr/>
              </p:nvSpPr>
              <p:spPr bwMode="auto">
                <a:xfrm>
                  <a:off x="4703" y="1704"/>
                  <a:ext cx="45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24" name="Rectangle 1976"/>
                <p:cNvSpPr>
                  <a:spLocks noChangeArrowheads="1"/>
                </p:cNvSpPr>
                <p:nvPr/>
              </p:nvSpPr>
              <p:spPr bwMode="auto">
                <a:xfrm>
                  <a:off x="4780" y="1704"/>
                  <a:ext cx="299"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25" name="Rectangle 1977"/>
                <p:cNvSpPr>
                  <a:spLocks noChangeArrowheads="1"/>
                </p:cNvSpPr>
                <p:nvPr/>
              </p:nvSpPr>
              <p:spPr bwMode="auto">
                <a:xfrm>
                  <a:off x="4903" y="1704"/>
                  <a:ext cx="53"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26" name="Rectangle 1978"/>
                <p:cNvSpPr>
                  <a:spLocks noChangeArrowheads="1"/>
                </p:cNvSpPr>
                <p:nvPr/>
              </p:nvSpPr>
              <p:spPr bwMode="auto">
                <a:xfrm>
                  <a:off x="4467" y="1706"/>
                  <a:ext cx="742"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27" name="Rectangle 1979"/>
                <p:cNvSpPr>
                  <a:spLocks noChangeArrowheads="1"/>
                </p:cNvSpPr>
                <p:nvPr/>
              </p:nvSpPr>
              <p:spPr bwMode="auto">
                <a:xfrm>
                  <a:off x="4505" y="1706"/>
                  <a:ext cx="70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28" name="Rectangle 1980"/>
                <p:cNvSpPr>
                  <a:spLocks noChangeArrowheads="1"/>
                </p:cNvSpPr>
                <p:nvPr/>
              </p:nvSpPr>
              <p:spPr bwMode="auto">
                <a:xfrm>
                  <a:off x="4570" y="1706"/>
                  <a:ext cx="6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29" name="Rectangle 1981"/>
                <p:cNvSpPr>
                  <a:spLocks noChangeArrowheads="1"/>
                </p:cNvSpPr>
                <p:nvPr/>
              </p:nvSpPr>
              <p:spPr bwMode="auto">
                <a:xfrm>
                  <a:off x="4636" y="1706"/>
                  <a:ext cx="57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30" name="Rectangle 1982"/>
                <p:cNvSpPr>
                  <a:spLocks noChangeArrowheads="1"/>
                </p:cNvSpPr>
                <p:nvPr/>
              </p:nvSpPr>
              <p:spPr bwMode="auto">
                <a:xfrm>
                  <a:off x="4703" y="1706"/>
                  <a:ext cx="45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31" name="Rectangle 1983"/>
                <p:cNvSpPr>
                  <a:spLocks noChangeArrowheads="1"/>
                </p:cNvSpPr>
                <p:nvPr/>
              </p:nvSpPr>
              <p:spPr bwMode="auto">
                <a:xfrm>
                  <a:off x="4782" y="1706"/>
                  <a:ext cx="29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32" name="Rectangle 1984"/>
                <p:cNvSpPr>
                  <a:spLocks noChangeArrowheads="1"/>
                </p:cNvSpPr>
                <p:nvPr/>
              </p:nvSpPr>
              <p:spPr bwMode="auto">
                <a:xfrm>
                  <a:off x="4914" y="1706"/>
                  <a:ext cx="31" cy="2"/>
                </a:xfrm>
                <a:prstGeom prst="rect">
                  <a:avLst/>
                </a:prstGeom>
                <a:solidFill>
                  <a:srgbClr val="FFF21C"/>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33" name="Rectangle 1985"/>
                <p:cNvSpPr>
                  <a:spLocks noChangeArrowheads="1"/>
                </p:cNvSpPr>
                <p:nvPr/>
              </p:nvSpPr>
              <p:spPr bwMode="auto">
                <a:xfrm>
                  <a:off x="4466" y="1708"/>
                  <a:ext cx="744"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34" name="Rectangle 1986"/>
                <p:cNvSpPr>
                  <a:spLocks noChangeArrowheads="1"/>
                </p:cNvSpPr>
                <p:nvPr/>
              </p:nvSpPr>
              <p:spPr bwMode="auto">
                <a:xfrm>
                  <a:off x="4506" y="1708"/>
                  <a:ext cx="70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35" name="Rectangle 1987"/>
                <p:cNvSpPr>
                  <a:spLocks noChangeArrowheads="1"/>
                </p:cNvSpPr>
                <p:nvPr/>
              </p:nvSpPr>
              <p:spPr bwMode="auto">
                <a:xfrm>
                  <a:off x="4571" y="1708"/>
                  <a:ext cx="63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36" name="Rectangle 1988"/>
                <p:cNvSpPr>
                  <a:spLocks noChangeArrowheads="1"/>
                </p:cNvSpPr>
                <p:nvPr/>
              </p:nvSpPr>
              <p:spPr bwMode="auto">
                <a:xfrm>
                  <a:off x="4637" y="1708"/>
                  <a:ext cx="57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37" name="Rectangle 1989"/>
                <p:cNvSpPr>
                  <a:spLocks noChangeArrowheads="1"/>
                </p:cNvSpPr>
                <p:nvPr/>
              </p:nvSpPr>
              <p:spPr bwMode="auto">
                <a:xfrm>
                  <a:off x="4705" y="1708"/>
                  <a:ext cx="44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38" name="Rectangle 1990"/>
                <p:cNvSpPr>
                  <a:spLocks noChangeArrowheads="1"/>
                </p:cNvSpPr>
                <p:nvPr/>
              </p:nvSpPr>
              <p:spPr bwMode="auto">
                <a:xfrm>
                  <a:off x="4783" y="1708"/>
                  <a:ext cx="29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39" name="Rectangle 1991"/>
                <p:cNvSpPr>
                  <a:spLocks noChangeArrowheads="1"/>
                </p:cNvSpPr>
                <p:nvPr/>
              </p:nvSpPr>
              <p:spPr bwMode="auto">
                <a:xfrm>
                  <a:off x="4464" y="1709"/>
                  <a:ext cx="748" cy="3"/>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40" name="Rectangle 1992"/>
                <p:cNvSpPr>
                  <a:spLocks noChangeArrowheads="1"/>
                </p:cNvSpPr>
                <p:nvPr/>
              </p:nvSpPr>
              <p:spPr bwMode="auto">
                <a:xfrm>
                  <a:off x="4506" y="1709"/>
                  <a:ext cx="706"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41" name="Rectangle 1993"/>
                <p:cNvSpPr>
                  <a:spLocks noChangeArrowheads="1"/>
                </p:cNvSpPr>
                <p:nvPr/>
              </p:nvSpPr>
              <p:spPr bwMode="auto">
                <a:xfrm>
                  <a:off x="4571" y="1709"/>
                  <a:ext cx="641"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42" name="Rectangle 1994"/>
                <p:cNvSpPr>
                  <a:spLocks noChangeArrowheads="1"/>
                </p:cNvSpPr>
                <p:nvPr/>
              </p:nvSpPr>
              <p:spPr bwMode="auto">
                <a:xfrm>
                  <a:off x="4637" y="1709"/>
                  <a:ext cx="57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43" name="Rectangle 1995"/>
                <p:cNvSpPr>
                  <a:spLocks noChangeArrowheads="1"/>
                </p:cNvSpPr>
                <p:nvPr/>
              </p:nvSpPr>
              <p:spPr bwMode="auto">
                <a:xfrm>
                  <a:off x="4639" y="1711"/>
                  <a:ext cx="57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44" name="Rectangle 1996"/>
                <p:cNvSpPr>
                  <a:spLocks noChangeArrowheads="1"/>
                </p:cNvSpPr>
                <p:nvPr/>
              </p:nvSpPr>
              <p:spPr bwMode="auto">
                <a:xfrm>
                  <a:off x="4706" y="1709"/>
                  <a:ext cx="447" cy="3"/>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45" name="Rectangle 1997"/>
                <p:cNvSpPr>
                  <a:spLocks noChangeArrowheads="1"/>
                </p:cNvSpPr>
                <p:nvPr/>
              </p:nvSpPr>
              <p:spPr bwMode="auto">
                <a:xfrm>
                  <a:off x="4785" y="1709"/>
                  <a:ext cx="290"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46" name="Rectangle 1998"/>
                <p:cNvSpPr>
                  <a:spLocks noChangeArrowheads="1"/>
                </p:cNvSpPr>
                <p:nvPr/>
              </p:nvSpPr>
              <p:spPr bwMode="auto">
                <a:xfrm>
                  <a:off x="4786" y="1711"/>
                  <a:ext cx="28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47" name="Rectangle 1999"/>
                <p:cNvSpPr>
                  <a:spLocks noChangeArrowheads="1"/>
                </p:cNvSpPr>
                <p:nvPr/>
              </p:nvSpPr>
              <p:spPr bwMode="auto">
                <a:xfrm>
                  <a:off x="4463" y="1712"/>
                  <a:ext cx="75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48" name="Rectangle 2000"/>
                <p:cNvSpPr>
                  <a:spLocks noChangeArrowheads="1"/>
                </p:cNvSpPr>
                <p:nvPr/>
              </p:nvSpPr>
              <p:spPr bwMode="auto">
                <a:xfrm>
                  <a:off x="4508" y="1712"/>
                  <a:ext cx="70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49" name="Rectangle 2001"/>
                <p:cNvSpPr>
                  <a:spLocks noChangeArrowheads="1"/>
                </p:cNvSpPr>
                <p:nvPr/>
              </p:nvSpPr>
              <p:spPr bwMode="auto">
                <a:xfrm>
                  <a:off x="4573" y="1712"/>
                  <a:ext cx="64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50" name="Rectangle 2002"/>
                <p:cNvSpPr>
                  <a:spLocks noChangeArrowheads="1"/>
                </p:cNvSpPr>
                <p:nvPr/>
              </p:nvSpPr>
              <p:spPr bwMode="auto">
                <a:xfrm>
                  <a:off x="4639" y="1712"/>
                  <a:ext cx="57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51" name="Rectangle 2003"/>
                <p:cNvSpPr>
                  <a:spLocks noChangeArrowheads="1"/>
                </p:cNvSpPr>
                <p:nvPr/>
              </p:nvSpPr>
              <p:spPr bwMode="auto">
                <a:xfrm>
                  <a:off x="4708" y="1712"/>
                  <a:ext cx="44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52" name="Rectangle 2004"/>
                <p:cNvSpPr>
                  <a:spLocks noChangeArrowheads="1"/>
                </p:cNvSpPr>
                <p:nvPr/>
              </p:nvSpPr>
              <p:spPr bwMode="auto">
                <a:xfrm>
                  <a:off x="4788" y="1712"/>
                  <a:ext cx="284"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53" name="Rectangle 2005"/>
                <p:cNvSpPr>
                  <a:spLocks noChangeArrowheads="1"/>
                </p:cNvSpPr>
                <p:nvPr/>
              </p:nvSpPr>
              <p:spPr bwMode="auto">
                <a:xfrm>
                  <a:off x="4461" y="1714"/>
                  <a:ext cx="754"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54" name="Rectangle 2006"/>
                <p:cNvSpPr>
                  <a:spLocks noChangeArrowheads="1"/>
                </p:cNvSpPr>
                <p:nvPr/>
              </p:nvSpPr>
              <p:spPr bwMode="auto">
                <a:xfrm>
                  <a:off x="4508" y="1714"/>
                  <a:ext cx="70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55" name="Rectangle 2007"/>
                <p:cNvSpPr>
                  <a:spLocks noChangeArrowheads="1"/>
                </p:cNvSpPr>
                <p:nvPr/>
              </p:nvSpPr>
              <p:spPr bwMode="auto">
                <a:xfrm>
                  <a:off x="4573" y="1714"/>
                  <a:ext cx="64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56" name="Rectangle 2008"/>
                <p:cNvSpPr>
                  <a:spLocks noChangeArrowheads="1"/>
                </p:cNvSpPr>
                <p:nvPr/>
              </p:nvSpPr>
              <p:spPr bwMode="auto">
                <a:xfrm>
                  <a:off x="4640" y="1714"/>
                  <a:ext cx="57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57" name="Rectangle 2009"/>
                <p:cNvSpPr>
                  <a:spLocks noChangeArrowheads="1"/>
                </p:cNvSpPr>
                <p:nvPr/>
              </p:nvSpPr>
              <p:spPr bwMode="auto">
                <a:xfrm>
                  <a:off x="4709" y="1714"/>
                  <a:ext cx="44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58" name="Rectangle 2010"/>
                <p:cNvSpPr>
                  <a:spLocks noChangeArrowheads="1"/>
                </p:cNvSpPr>
                <p:nvPr/>
              </p:nvSpPr>
              <p:spPr bwMode="auto">
                <a:xfrm>
                  <a:off x="4789" y="1714"/>
                  <a:ext cx="28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59" name="Rectangle 2011"/>
                <p:cNvSpPr>
                  <a:spLocks noChangeArrowheads="1"/>
                </p:cNvSpPr>
                <p:nvPr/>
              </p:nvSpPr>
              <p:spPr bwMode="auto">
                <a:xfrm>
                  <a:off x="4460" y="1715"/>
                  <a:ext cx="75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60" name="Rectangle 2012"/>
                <p:cNvSpPr>
                  <a:spLocks noChangeArrowheads="1"/>
                </p:cNvSpPr>
                <p:nvPr/>
              </p:nvSpPr>
              <p:spPr bwMode="auto">
                <a:xfrm>
                  <a:off x="4508" y="1715"/>
                  <a:ext cx="70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61" name="Rectangle 2013"/>
                <p:cNvSpPr>
                  <a:spLocks noChangeArrowheads="1"/>
                </p:cNvSpPr>
                <p:nvPr/>
              </p:nvSpPr>
              <p:spPr bwMode="auto">
                <a:xfrm>
                  <a:off x="4574" y="1715"/>
                  <a:ext cx="64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62" name="Rectangle 2014"/>
                <p:cNvSpPr>
                  <a:spLocks noChangeArrowheads="1"/>
                </p:cNvSpPr>
                <p:nvPr/>
              </p:nvSpPr>
              <p:spPr bwMode="auto">
                <a:xfrm>
                  <a:off x="4640" y="1715"/>
                  <a:ext cx="57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grpSp>
          <p:grpSp>
            <p:nvGrpSpPr>
              <p:cNvPr id="14" name="Group 2015"/>
              <p:cNvGrpSpPr>
                <a:grpSpLocks/>
              </p:cNvGrpSpPr>
              <p:nvPr/>
            </p:nvGrpSpPr>
            <p:grpSpPr bwMode="auto">
              <a:xfrm>
                <a:off x="3769" y="1425"/>
                <a:ext cx="739" cy="51"/>
                <a:chOff x="4454" y="1715"/>
                <a:chExt cx="800" cy="61"/>
              </a:xfrm>
            </p:grpSpPr>
            <p:sp>
              <p:nvSpPr>
                <p:cNvPr id="311264" name="Rectangle 2016"/>
                <p:cNvSpPr>
                  <a:spLocks noChangeArrowheads="1"/>
                </p:cNvSpPr>
                <p:nvPr/>
              </p:nvSpPr>
              <p:spPr bwMode="auto">
                <a:xfrm>
                  <a:off x="4711" y="1715"/>
                  <a:ext cx="43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65" name="Rectangle 2017"/>
                <p:cNvSpPr>
                  <a:spLocks noChangeArrowheads="1"/>
                </p:cNvSpPr>
                <p:nvPr/>
              </p:nvSpPr>
              <p:spPr bwMode="auto">
                <a:xfrm>
                  <a:off x="4791" y="1715"/>
                  <a:ext cx="278"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66" name="Rectangle 2018"/>
                <p:cNvSpPr>
                  <a:spLocks noChangeArrowheads="1"/>
                </p:cNvSpPr>
                <p:nvPr/>
              </p:nvSpPr>
              <p:spPr bwMode="auto">
                <a:xfrm>
                  <a:off x="4460" y="1717"/>
                  <a:ext cx="75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67" name="Rectangle 2019"/>
                <p:cNvSpPr>
                  <a:spLocks noChangeArrowheads="1"/>
                </p:cNvSpPr>
                <p:nvPr/>
              </p:nvSpPr>
              <p:spPr bwMode="auto">
                <a:xfrm>
                  <a:off x="4509" y="1717"/>
                  <a:ext cx="70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68" name="Rectangle 2020"/>
                <p:cNvSpPr>
                  <a:spLocks noChangeArrowheads="1"/>
                </p:cNvSpPr>
                <p:nvPr/>
              </p:nvSpPr>
              <p:spPr bwMode="auto">
                <a:xfrm>
                  <a:off x="4574" y="1717"/>
                  <a:ext cx="64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69" name="Rectangle 2021"/>
                <p:cNvSpPr>
                  <a:spLocks noChangeArrowheads="1"/>
                </p:cNvSpPr>
                <p:nvPr/>
              </p:nvSpPr>
              <p:spPr bwMode="auto">
                <a:xfrm>
                  <a:off x="4642" y="1717"/>
                  <a:ext cx="57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70" name="Rectangle 2022"/>
                <p:cNvSpPr>
                  <a:spLocks noChangeArrowheads="1"/>
                </p:cNvSpPr>
                <p:nvPr/>
              </p:nvSpPr>
              <p:spPr bwMode="auto">
                <a:xfrm>
                  <a:off x="4711" y="1717"/>
                  <a:ext cx="43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71" name="Rectangle 2023"/>
                <p:cNvSpPr>
                  <a:spLocks noChangeArrowheads="1"/>
                </p:cNvSpPr>
                <p:nvPr/>
              </p:nvSpPr>
              <p:spPr bwMode="auto">
                <a:xfrm>
                  <a:off x="4792" y="1717"/>
                  <a:ext cx="27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72" name="Rectangle 2024"/>
                <p:cNvSpPr>
                  <a:spLocks noChangeArrowheads="1"/>
                </p:cNvSpPr>
                <p:nvPr/>
              </p:nvSpPr>
              <p:spPr bwMode="auto">
                <a:xfrm>
                  <a:off x="4458" y="1718"/>
                  <a:ext cx="76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73" name="Rectangle 2025"/>
                <p:cNvSpPr>
                  <a:spLocks noChangeArrowheads="1"/>
                </p:cNvSpPr>
                <p:nvPr/>
              </p:nvSpPr>
              <p:spPr bwMode="auto">
                <a:xfrm>
                  <a:off x="4509" y="1718"/>
                  <a:ext cx="70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74" name="Rectangle 2026"/>
                <p:cNvSpPr>
                  <a:spLocks noChangeArrowheads="1"/>
                </p:cNvSpPr>
                <p:nvPr/>
              </p:nvSpPr>
              <p:spPr bwMode="auto">
                <a:xfrm>
                  <a:off x="4576" y="1718"/>
                  <a:ext cx="64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75" name="Rectangle 2027"/>
                <p:cNvSpPr>
                  <a:spLocks noChangeArrowheads="1"/>
                </p:cNvSpPr>
                <p:nvPr/>
              </p:nvSpPr>
              <p:spPr bwMode="auto">
                <a:xfrm>
                  <a:off x="4642" y="1718"/>
                  <a:ext cx="57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76" name="Rectangle 2028"/>
                <p:cNvSpPr>
                  <a:spLocks noChangeArrowheads="1"/>
                </p:cNvSpPr>
                <p:nvPr/>
              </p:nvSpPr>
              <p:spPr bwMode="auto">
                <a:xfrm>
                  <a:off x="4712" y="1718"/>
                  <a:ext cx="43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77" name="Rectangle 2029"/>
                <p:cNvSpPr>
                  <a:spLocks noChangeArrowheads="1"/>
                </p:cNvSpPr>
                <p:nvPr/>
              </p:nvSpPr>
              <p:spPr bwMode="auto">
                <a:xfrm>
                  <a:off x="4794" y="1718"/>
                  <a:ext cx="272"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78" name="Rectangle 2030"/>
                <p:cNvSpPr>
                  <a:spLocks noChangeArrowheads="1"/>
                </p:cNvSpPr>
                <p:nvPr/>
              </p:nvSpPr>
              <p:spPr bwMode="auto">
                <a:xfrm>
                  <a:off x="4457" y="1720"/>
                  <a:ext cx="761"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79" name="Rectangle 2031"/>
                <p:cNvSpPr>
                  <a:spLocks noChangeArrowheads="1"/>
                </p:cNvSpPr>
                <p:nvPr/>
              </p:nvSpPr>
              <p:spPr bwMode="auto">
                <a:xfrm>
                  <a:off x="4511" y="1720"/>
                  <a:ext cx="70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80" name="Rectangle 2032"/>
                <p:cNvSpPr>
                  <a:spLocks noChangeArrowheads="1"/>
                </p:cNvSpPr>
                <p:nvPr/>
              </p:nvSpPr>
              <p:spPr bwMode="auto">
                <a:xfrm>
                  <a:off x="4576" y="1720"/>
                  <a:ext cx="64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81" name="Rectangle 2033"/>
                <p:cNvSpPr>
                  <a:spLocks noChangeArrowheads="1"/>
                </p:cNvSpPr>
                <p:nvPr/>
              </p:nvSpPr>
              <p:spPr bwMode="auto">
                <a:xfrm>
                  <a:off x="4643" y="1720"/>
                  <a:ext cx="57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82" name="Rectangle 2034"/>
                <p:cNvSpPr>
                  <a:spLocks noChangeArrowheads="1"/>
                </p:cNvSpPr>
                <p:nvPr/>
              </p:nvSpPr>
              <p:spPr bwMode="auto">
                <a:xfrm>
                  <a:off x="4714" y="1720"/>
                  <a:ext cx="43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83" name="Rectangle 2035"/>
                <p:cNvSpPr>
                  <a:spLocks noChangeArrowheads="1"/>
                </p:cNvSpPr>
                <p:nvPr/>
              </p:nvSpPr>
              <p:spPr bwMode="auto">
                <a:xfrm>
                  <a:off x="4797" y="1720"/>
                  <a:ext cx="26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84" name="Rectangle 2036"/>
                <p:cNvSpPr>
                  <a:spLocks noChangeArrowheads="1"/>
                </p:cNvSpPr>
                <p:nvPr/>
              </p:nvSpPr>
              <p:spPr bwMode="auto">
                <a:xfrm>
                  <a:off x="4455" y="1722"/>
                  <a:ext cx="764"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85" name="Rectangle 2037"/>
                <p:cNvSpPr>
                  <a:spLocks noChangeArrowheads="1"/>
                </p:cNvSpPr>
                <p:nvPr/>
              </p:nvSpPr>
              <p:spPr bwMode="auto">
                <a:xfrm>
                  <a:off x="4511" y="1722"/>
                  <a:ext cx="70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86" name="Rectangle 2038"/>
                <p:cNvSpPr>
                  <a:spLocks noChangeArrowheads="1"/>
                </p:cNvSpPr>
                <p:nvPr/>
              </p:nvSpPr>
              <p:spPr bwMode="auto">
                <a:xfrm>
                  <a:off x="4577" y="1722"/>
                  <a:ext cx="64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87" name="Rectangle 2039"/>
                <p:cNvSpPr>
                  <a:spLocks noChangeArrowheads="1"/>
                </p:cNvSpPr>
                <p:nvPr/>
              </p:nvSpPr>
              <p:spPr bwMode="auto">
                <a:xfrm>
                  <a:off x="4645" y="1722"/>
                  <a:ext cx="57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88" name="Rectangle 2040"/>
                <p:cNvSpPr>
                  <a:spLocks noChangeArrowheads="1"/>
                </p:cNvSpPr>
                <p:nvPr/>
              </p:nvSpPr>
              <p:spPr bwMode="auto">
                <a:xfrm>
                  <a:off x="4715" y="1722"/>
                  <a:ext cx="42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89" name="Rectangle 2041"/>
                <p:cNvSpPr>
                  <a:spLocks noChangeArrowheads="1"/>
                </p:cNvSpPr>
                <p:nvPr/>
              </p:nvSpPr>
              <p:spPr bwMode="auto">
                <a:xfrm>
                  <a:off x="4798" y="1722"/>
                  <a:ext cx="263"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90" name="Rectangle 2042"/>
                <p:cNvSpPr>
                  <a:spLocks noChangeArrowheads="1"/>
                </p:cNvSpPr>
                <p:nvPr/>
              </p:nvSpPr>
              <p:spPr bwMode="auto">
                <a:xfrm>
                  <a:off x="4455" y="1723"/>
                  <a:ext cx="76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91" name="Rectangle 2043"/>
                <p:cNvSpPr>
                  <a:spLocks noChangeArrowheads="1"/>
                </p:cNvSpPr>
                <p:nvPr/>
              </p:nvSpPr>
              <p:spPr bwMode="auto">
                <a:xfrm>
                  <a:off x="4511" y="1723"/>
                  <a:ext cx="71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92" name="Rectangle 2044"/>
                <p:cNvSpPr>
                  <a:spLocks noChangeArrowheads="1"/>
                </p:cNvSpPr>
                <p:nvPr/>
              </p:nvSpPr>
              <p:spPr bwMode="auto">
                <a:xfrm>
                  <a:off x="4577" y="1723"/>
                  <a:ext cx="64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93" name="Rectangle 2045"/>
                <p:cNvSpPr>
                  <a:spLocks noChangeArrowheads="1"/>
                </p:cNvSpPr>
                <p:nvPr/>
              </p:nvSpPr>
              <p:spPr bwMode="auto">
                <a:xfrm>
                  <a:off x="4645" y="1723"/>
                  <a:ext cx="57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94" name="Rectangle 2046"/>
                <p:cNvSpPr>
                  <a:spLocks noChangeArrowheads="1"/>
                </p:cNvSpPr>
                <p:nvPr/>
              </p:nvSpPr>
              <p:spPr bwMode="auto">
                <a:xfrm>
                  <a:off x="4715" y="1723"/>
                  <a:ext cx="42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95" name="Rectangle 2047"/>
                <p:cNvSpPr>
                  <a:spLocks noChangeArrowheads="1"/>
                </p:cNvSpPr>
                <p:nvPr/>
              </p:nvSpPr>
              <p:spPr bwMode="auto">
                <a:xfrm>
                  <a:off x="4800" y="1723"/>
                  <a:ext cx="260"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96" name="Rectangle 2048"/>
                <p:cNvSpPr>
                  <a:spLocks noChangeArrowheads="1"/>
                </p:cNvSpPr>
                <p:nvPr/>
              </p:nvSpPr>
              <p:spPr bwMode="auto">
                <a:xfrm>
                  <a:off x="4454" y="1725"/>
                  <a:ext cx="768"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97" name="Rectangle 2049"/>
                <p:cNvSpPr>
                  <a:spLocks noChangeArrowheads="1"/>
                </p:cNvSpPr>
                <p:nvPr/>
              </p:nvSpPr>
              <p:spPr bwMode="auto">
                <a:xfrm>
                  <a:off x="4512" y="1725"/>
                  <a:ext cx="71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98" name="Rectangle 2050"/>
                <p:cNvSpPr>
                  <a:spLocks noChangeArrowheads="1"/>
                </p:cNvSpPr>
                <p:nvPr/>
              </p:nvSpPr>
              <p:spPr bwMode="auto">
                <a:xfrm>
                  <a:off x="4577" y="1725"/>
                  <a:ext cx="64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299" name="Rectangle 2051"/>
                <p:cNvSpPr>
                  <a:spLocks noChangeArrowheads="1"/>
                </p:cNvSpPr>
                <p:nvPr/>
              </p:nvSpPr>
              <p:spPr bwMode="auto">
                <a:xfrm>
                  <a:off x="4646" y="1725"/>
                  <a:ext cx="56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00" name="Rectangle 2052"/>
                <p:cNvSpPr>
                  <a:spLocks noChangeArrowheads="1"/>
                </p:cNvSpPr>
                <p:nvPr/>
              </p:nvSpPr>
              <p:spPr bwMode="auto">
                <a:xfrm>
                  <a:off x="4717" y="1725"/>
                  <a:ext cx="42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01" name="Rectangle 2053"/>
                <p:cNvSpPr>
                  <a:spLocks noChangeArrowheads="1"/>
                </p:cNvSpPr>
                <p:nvPr/>
              </p:nvSpPr>
              <p:spPr bwMode="auto">
                <a:xfrm>
                  <a:off x="4801" y="1725"/>
                  <a:ext cx="25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02" name="Rectangle 2054"/>
                <p:cNvSpPr>
                  <a:spLocks noChangeArrowheads="1"/>
                </p:cNvSpPr>
                <p:nvPr/>
              </p:nvSpPr>
              <p:spPr bwMode="auto">
                <a:xfrm>
                  <a:off x="4458" y="1726"/>
                  <a:ext cx="764"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03" name="Rectangle 2055"/>
                <p:cNvSpPr>
                  <a:spLocks noChangeArrowheads="1"/>
                </p:cNvSpPr>
                <p:nvPr/>
              </p:nvSpPr>
              <p:spPr bwMode="auto">
                <a:xfrm>
                  <a:off x="4512" y="1726"/>
                  <a:ext cx="71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04" name="Rectangle 2056"/>
                <p:cNvSpPr>
                  <a:spLocks noChangeArrowheads="1"/>
                </p:cNvSpPr>
                <p:nvPr/>
              </p:nvSpPr>
              <p:spPr bwMode="auto">
                <a:xfrm>
                  <a:off x="4579" y="1726"/>
                  <a:ext cx="64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05" name="Rectangle 2057"/>
                <p:cNvSpPr>
                  <a:spLocks noChangeArrowheads="1"/>
                </p:cNvSpPr>
                <p:nvPr/>
              </p:nvSpPr>
              <p:spPr bwMode="auto">
                <a:xfrm>
                  <a:off x="4646" y="1726"/>
                  <a:ext cx="56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06" name="Rectangle 2058"/>
                <p:cNvSpPr>
                  <a:spLocks noChangeArrowheads="1"/>
                </p:cNvSpPr>
                <p:nvPr/>
              </p:nvSpPr>
              <p:spPr bwMode="auto">
                <a:xfrm>
                  <a:off x="4718" y="1726"/>
                  <a:ext cx="42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07" name="Rectangle 2059"/>
                <p:cNvSpPr>
                  <a:spLocks noChangeArrowheads="1"/>
                </p:cNvSpPr>
                <p:nvPr/>
              </p:nvSpPr>
              <p:spPr bwMode="auto">
                <a:xfrm>
                  <a:off x="4804" y="1726"/>
                  <a:ext cx="25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08" name="Rectangle 2060"/>
                <p:cNvSpPr>
                  <a:spLocks noChangeArrowheads="1"/>
                </p:cNvSpPr>
                <p:nvPr/>
              </p:nvSpPr>
              <p:spPr bwMode="auto">
                <a:xfrm>
                  <a:off x="4464" y="1728"/>
                  <a:ext cx="760"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09" name="Rectangle 2061"/>
                <p:cNvSpPr>
                  <a:spLocks noChangeArrowheads="1"/>
                </p:cNvSpPr>
                <p:nvPr/>
              </p:nvSpPr>
              <p:spPr bwMode="auto">
                <a:xfrm>
                  <a:off x="4514" y="1728"/>
                  <a:ext cx="71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10" name="Rectangle 2062"/>
                <p:cNvSpPr>
                  <a:spLocks noChangeArrowheads="1"/>
                </p:cNvSpPr>
                <p:nvPr/>
              </p:nvSpPr>
              <p:spPr bwMode="auto">
                <a:xfrm>
                  <a:off x="4579" y="1728"/>
                  <a:ext cx="64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11" name="Rectangle 2063"/>
                <p:cNvSpPr>
                  <a:spLocks noChangeArrowheads="1"/>
                </p:cNvSpPr>
                <p:nvPr/>
              </p:nvSpPr>
              <p:spPr bwMode="auto">
                <a:xfrm>
                  <a:off x="4648" y="1728"/>
                  <a:ext cx="56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12" name="Rectangle 2064"/>
                <p:cNvSpPr>
                  <a:spLocks noChangeArrowheads="1"/>
                </p:cNvSpPr>
                <p:nvPr/>
              </p:nvSpPr>
              <p:spPr bwMode="auto">
                <a:xfrm>
                  <a:off x="4720" y="1728"/>
                  <a:ext cx="41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13" name="Rectangle 2065"/>
                <p:cNvSpPr>
                  <a:spLocks noChangeArrowheads="1"/>
                </p:cNvSpPr>
                <p:nvPr/>
              </p:nvSpPr>
              <p:spPr bwMode="auto">
                <a:xfrm>
                  <a:off x="4806" y="1728"/>
                  <a:ext cx="248"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14" name="Rectangle 2066"/>
                <p:cNvSpPr>
                  <a:spLocks noChangeArrowheads="1"/>
                </p:cNvSpPr>
                <p:nvPr/>
              </p:nvSpPr>
              <p:spPr bwMode="auto">
                <a:xfrm>
                  <a:off x="4469" y="1729"/>
                  <a:ext cx="75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15" name="Rectangle 2067"/>
                <p:cNvSpPr>
                  <a:spLocks noChangeArrowheads="1"/>
                </p:cNvSpPr>
                <p:nvPr/>
              </p:nvSpPr>
              <p:spPr bwMode="auto">
                <a:xfrm>
                  <a:off x="4514" y="1729"/>
                  <a:ext cx="71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16" name="Rectangle 2068"/>
                <p:cNvSpPr>
                  <a:spLocks noChangeArrowheads="1"/>
                </p:cNvSpPr>
                <p:nvPr/>
              </p:nvSpPr>
              <p:spPr bwMode="auto">
                <a:xfrm>
                  <a:off x="4580" y="1729"/>
                  <a:ext cx="64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17" name="Rectangle 2069"/>
                <p:cNvSpPr>
                  <a:spLocks noChangeArrowheads="1"/>
                </p:cNvSpPr>
                <p:nvPr/>
              </p:nvSpPr>
              <p:spPr bwMode="auto">
                <a:xfrm>
                  <a:off x="4649" y="1729"/>
                  <a:ext cx="56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18" name="Rectangle 2070"/>
                <p:cNvSpPr>
                  <a:spLocks noChangeArrowheads="1"/>
                </p:cNvSpPr>
                <p:nvPr/>
              </p:nvSpPr>
              <p:spPr bwMode="auto">
                <a:xfrm>
                  <a:off x="4721" y="1729"/>
                  <a:ext cx="41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19" name="Rectangle 2071"/>
                <p:cNvSpPr>
                  <a:spLocks noChangeArrowheads="1"/>
                </p:cNvSpPr>
                <p:nvPr/>
              </p:nvSpPr>
              <p:spPr bwMode="auto">
                <a:xfrm>
                  <a:off x="4807" y="1729"/>
                  <a:ext cx="24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20" name="Rectangle 2072"/>
                <p:cNvSpPr>
                  <a:spLocks noChangeArrowheads="1"/>
                </p:cNvSpPr>
                <p:nvPr/>
              </p:nvSpPr>
              <p:spPr bwMode="auto">
                <a:xfrm>
                  <a:off x="4475" y="1731"/>
                  <a:ext cx="750"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21" name="Rectangle 2073"/>
                <p:cNvSpPr>
                  <a:spLocks noChangeArrowheads="1"/>
                </p:cNvSpPr>
                <p:nvPr/>
              </p:nvSpPr>
              <p:spPr bwMode="auto">
                <a:xfrm>
                  <a:off x="4514" y="1731"/>
                  <a:ext cx="71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22" name="Rectangle 2074"/>
                <p:cNvSpPr>
                  <a:spLocks noChangeArrowheads="1"/>
                </p:cNvSpPr>
                <p:nvPr/>
              </p:nvSpPr>
              <p:spPr bwMode="auto">
                <a:xfrm>
                  <a:off x="4580" y="1731"/>
                  <a:ext cx="64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23" name="Rectangle 2075"/>
                <p:cNvSpPr>
                  <a:spLocks noChangeArrowheads="1"/>
                </p:cNvSpPr>
                <p:nvPr/>
              </p:nvSpPr>
              <p:spPr bwMode="auto">
                <a:xfrm>
                  <a:off x="4649" y="1731"/>
                  <a:ext cx="56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24" name="Rectangle 2076"/>
                <p:cNvSpPr>
                  <a:spLocks noChangeArrowheads="1"/>
                </p:cNvSpPr>
                <p:nvPr/>
              </p:nvSpPr>
              <p:spPr bwMode="auto">
                <a:xfrm>
                  <a:off x="4721" y="1731"/>
                  <a:ext cx="41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25" name="Rectangle 2077"/>
                <p:cNvSpPr>
                  <a:spLocks noChangeArrowheads="1"/>
                </p:cNvSpPr>
                <p:nvPr/>
              </p:nvSpPr>
              <p:spPr bwMode="auto">
                <a:xfrm>
                  <a:off x="4810" y="1731"/>
                  <a:ext cx="23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26" name="Rectangle 2078"/>
                <p:cNvSpPr>
                  <a:spLocks noChangeArrowheads="1"/>
                </p:cNvSpPr>
                <p:nvPr/>
              </p:nvSpPr>
              <p:spPr bwMode="auto">
                <a:xfrm>
                  <a:off x="4479" y="1732"/>
                  <a:ext cx="74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27" name="Rectangle 2079"/>
                <p:cNvSpPr>
                  <a:spLocks noChangeArrowheads="1"/>
                </p:cNvSpPr>
                <p:nvPr/>
              </p:nvSpPr>
              <p:spPr bwMode="auto">
                <a:xfrm>
                  <a:off x="4515" y="1732"/>
                  <a:ext cx="71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28" name="Rectangle 2080"/>
                <p:cNvSpPr>
                  <a:spLocks noChangeArrowheads="1"/>
                </p:cNvSpPr>
                <p:nvPr/>
              </p:nvSpPr>
              <p:spPr bwMode="auto">
                <a:xfrm>
                  <a:off x="4582" y="1732"/>
                  <a:ext cx="64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29" name="Rectangle 2081"/>
                <p:cNvSpPr>
                  <a:spLocks noChangeArrowheads="1"/>
                </p:cNvSpPr>
                <p:nvPr/>
              </p:nvSpPr>
              <p:spPr bwMode="auto">
                <a:xfrm>
                  <a:off x="4651" y="1732"/>
                  <a:ext cx="55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30" name="Rectangle 2082"/>
                <p:cNvSpPr>
                  <a:spLocks noChangeArrowheads="1"/>
                </p:cNvSpPr>
                <p:nvPr/>
              </p:nvSpPr>
              <p:spPr bwMode="auto">
                <a:xfrm>
                  <a:off x="4723" y="1732"/>
                  <a:ext cx="41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31" name="Rectangle 2083"/>
                <p:cNvSpPr>
                  <a:spLocks noChangeArrowheads="1"/>
                </p:cNvSpPr>
                <p:nvPr/>
              </p:nvSpPr>
              <p:spPr bwMode="auto">
                <a:xfrm>
                  <a:off x="4812" y="1732"/>
                  <a:ext cx="236"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32" name="Rectangle 2084"/>
                <p:cNvSpPr>
                  <a:spLocks noChangeArrowheads="1"/>
                </p:cNvSpPr>
                <p:nvPr/>
              </p:nvSpPr>
              <p:spPr bwMode="auto">
                <a:xfrm>
                  <a:off x="4485" y="1734"/>
                  <a:ext cx="74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33" name="Rectangle 2085"/>
                <p:cNvSpPr>
                  <a:spLocks noChangeArrowheads="1"/>
                </p:cNvSpPr>
                <p:nvPr/>
              </p:nvSpPr>
              <p:spPr bwMode="auto">
                <a:xfrm>
                  <a:off x="4515" y="1734"/>
                  <a:ext cx="71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34" name="Rectangle 2086"/>
                <p:cNvSpPr>
                  <a:spLocks noChangeArrowheads="1"/>
                </p:cNvSpPr>
                <p:nvPr/>
              </p:nvSpPr>
              <p:spPr bwMode="auto">
                <a:xfrm>
                  <a:off x="4582" y="1734"/>
                  <a:ext cx="64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35" name="Rectangle 2087"/>
                <p:cNvSpPr>
                  <a:spLocks noChangeArrowheads="1"/>
                </p:cNvSpPr>
                <p:nvPr/>
              </p:nvSpPr>
              <p:spPr bwMode="auto">
                <a:xfrm>
                  <a:off x="4652" y="1734"/>
                  <a:ext cx="55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36" name="Rectangle 2088"/>
                <p:cNvSpPr>
                  <a:spLocks noChangeArrowheads="1"/>
                </p:cNvSpPr>
                <p:nvPr/>
              </p:nvSpPr>
              <p:spPr bwMode="auto">
                <a:xfrm>
                  <a:off x="4724" y="1734"/>
                  <a:ext cx="41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37" name="Rectangle 2089"/>
                <p:cNvSpPr>
                  <a:spLocks noChangeArrowheads="1"/>
                </p:cNvSpPr>
                <p:nvPr/>
              </p:nvSpPr>
              <p:spPr bwMode="auto">
                <a:xfrm>
                  <a:off x="4815" y="1734"/>
                  <a:ext cx="230"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38" name="Rectangle 2090"/>
                <p:cNvSpPr>
                  <a:spLocks noChangeArrowheads="1"/>
                </p:cNvSpPr>
                <p:nvPr/>
              </p:nvSpPr>
              <p:spPr bwMode="auto">
                <a:xfrm>
                  <a:off x="4490" y="1736"/>
                  <a:ext cx="738"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39" name="Rectangle 2091"/>
                <p:cNvSpPr>
                  <a:spLocks noChangeArrowheads="1"/>
                </p:cNvSpPr>
                <p:nvPr/>
              </p:nvSpPr>
              <p:spPr bwMode="auto">
                <a:xfrm>
                  <a:off x="4517" y="1736"/>
                  <a:ext cx="71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40" name="Rectangle 2092"/>
                <p:cNvSpPr>
                  <a:spLocks noChangeArrowheads="1"/>
                </p:cNvSpPr>
                <p:nvPr/>
              </p:nvSpPr>
              <p:spPr bwMode="auto">
                <a:xfrm>
                  <a:off x="4583" y="1736"/>
                  <a:ext cx="64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41" name="Rectangle 2093"/>
                <p:cNvSpPr>
                  <a:spLocks noChangeArrowheads="1"/>
                </p:cNvSpPr>
                <p:nvPr/>
              </p:nvSpPr>
              <p:spPr bwMode="auto">
                <a:xfrm>
                  <a:off x="4652" y="1736"/>
                  <a:ext cx="55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42" name="Rectangle 2094"/>
                <p:cNvSpPr>
                  <a:spLocks noChangeArrowheads="1"/>
                </p:cNvSpPr>
                <p:nvPr/>
              </p:nvSpPr>
              <p:spPr bwMode="auto">
                <a:xfrm>
                  <a:off x="4726" y="1736"/>
                  <a:ext cx="40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43" name="Rectangle 2095"/>
                <p:cNvSpPr>
                  <a:spLocks noChangeArrowheads="1"/>
                </p:cNvSpPr>
                <p:nvPr/>
              </p:nvSpPr>
              <p:spPr bwMode="auto">
                <a:xfrm>
                  <a:off x="4816" y="1736"/>
                  <a:ext cx="227"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44" name="Rectangle 2096"/>
                <p:cNvSpPr>
                  <a:spLocks noChangeArrowheads="1"/>
                </p:cNvSpPr>
                <p:nvPr/>
              </p:nvSpPr>
              <p:spPr bwMode="auto">
                <a:xfrm>
                  <a:off x="4494" y="1737"/>
                  <a:ext cx="73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45" name="Rectangle 2097"/>
                <p:cNvSpPr>
                  <a:spLocks noChangeArrowheads="1"/>
                </p:cNvSpPr>
                <p:nvPr/>
              </p:nvSpPr>
              <p:spPr bwMode="auto">
                <a:xfrm>
                  <a:off x="4517" y="1737"/>
                  <a:ext cx="71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46" name="Rectangle 2098"/>
                <p:cNvSpPr>
                  <a:spLocks noChangeArrowheads="1"/>
                </p:cNvSpPr>
                <p:nvPr/>
              </p:nvSpPr>
              <p:spPr bwMode="auto">
                <a:xfrm>
                  <a:off x="4583" y="1737"/>
                  <a:ext cx="64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47" name="Rectangle 2099"/>
                <p:cNvSpPr>
                  <a:spLocks noChangeArrowheads="1"/>
                </p:cNvSpPr>
                <p:nvPr/>
              </p:nvSpPr>
              <p:spPr bwMode="auto">
                <a:xfrm>
                  <a:off x="4654" y="1737"/>
                  <a:ext cx="55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48" name="Rectangle 2100"/>
                <p:cNvSpPr>
                  <a:spLocks noChangeArrowheads="1"/>
                </p:cNvSpPr>
                <p:nvPr/>
              </p:nvSpPr>
              <p:spPr bwMode="auto">
                <a:xfrm>
                  <a:off x="4727" y="1737"/>
                  <a:ext cx="40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49" name="Rectangle 2101"/>
                <p:cNvSpPr>
                  <a:spLocks noChangeArrowheads="1"/>
                </p:cNvSpPr>
                <p:nvPr/>
              </p:nvSpPr>
              <p:spPr bwMode="auto">
                <a:xfrm>
                  <a:off x="4819" y="1737"/>
                  <a:ext cx="221"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50" name="Rectangle 2102"/>
                <p:cNvSpPr>
                  <a:spLocks noChangeArrowheads="1"/>
                </p:cNvSpPr>
                <p:nvPr/>
              </p:nvSpPr>
              <p:spPr bwMode="auto">
                <a:xfrm>
                  <a:off x="4500" y="1739"/>
                  <a:ext cx="731"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51" name="Rectangle 2103"/>
                <p:cNvSpPr>
                  <a:spLocks noChangeArrowheads="1"/>
                </p:cNvSpPr>
                <p:nvPr/>
              </p:nvSpPr>
              <p:spPr bwMode="auto">
                <a:xfrm>
                  <a:off x="4518" y="1739"/>
                  <a:ext cx="71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52" name="Rectangle 2104"/>
                <p:cNvSpPr>
                  <a:spLocks noChangeArrowheads="1"/>
                </p:cNvSpPr>
                <p:nvPr/>
              </p:nvSpPr>
              <p:spPr bwMode="auto">
                <a:xfrm>
                  <a:off x="4585" y="1739"/>
                  <a:ext cx="64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53" name="Rectangle 2105"/>
                <p:cNvSpPr>
                  <a:spLocks noChangeArrowheads="1"/>
                </p:cNvSpPr>
                <p:nvPr/>
              </p:nvSpPr>
              <p:spPr bwMode="auto">
                <a:xfrm>
                  <a:off x="4654" y="1739"/>
                  <a:ext cx="552"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54" name="Rectangle 2106"/>
                <p:cNvSpPr>
                  <a:spLocks noChangeArrowheads="1"/>
                </p:cNvSpPr>
                <p:nvPr/>
              </p:nvSpPr>
              <p:spPr bwMode="auto">
                <a:xfrm>
                  <a:off x="4729" y="1739"/>
                  <a:ext cx="40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55" name="Rectangle 2107"/>
                <p:cNvSpPr>
                  <a:spLocks noChangeArrowheads="1"/>
                </p:cNvSpPr>
                <p:nvPr/>
              </p:nvSpPr>
              <p:spPr bwMode="auto">
                <a:xfrm>
                  <a:off x="4822" y="1739"/>
                  <a:ext cx="21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56" name="Rectangle 2108"/>
                <p:cNvSpPr>
                  <a:spLocks noChangeArrowheads="1"/>
                </p:cNvSpPr>
                <p:nvPr/>
              </p:nvSpPr>
              <p:spPr bwMode="auto">
                <a:xfrm>
                  <a:off x="4505" y="1740"/>
                  <a:ext cx="72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57" name="Rectangle 2109"/>
                <p:cNvSpPr>
                  <a:spLocks noChangeArrowheads="1"/>
                </p:cNvSpPr>
                <p:nvPr/>
              </p:nvSpPr>
              <p:spPr bwMode="auto">
                <a:xfrm>
                  <a:off x="4518" y="1740"/>
                  <a:ext cx="71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58" name="Rectangle 2110"/>
                <p:cNvSpPr>
                  <a:spLocks noChangeArrowheads="1"/>
                </p:cNvSpPr>
                <p:nvPr/>
              </p:nvSpPr>
              <p:spPr bwMode="auto">
                <a:xfrm>
                  <a:off x="4586" y="1740"/>
                  <a:ext cx="64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59" name="Rectangle 2111"/>
                <p:cNvSpPr>
                  <a:spLocks noChangeArrowheads="1"/>
                </p:cNvSpPr>
                <p:nvPr/>
              </p:nvSpPr>
              <p:spPr bwMode="auto">
                <a:xfrm>
                  <a:off x="4655" y="1740"/>
                  <a:ext cx="54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60" name="Rectangle 2112"/>
                <p:cNvSpPr>
                  <a:spLocks noChangeArrowheads="1"/>
                </p:cNvSpPr>
                <p:nvPr/>
              </p:nvSpPr>
              <p:spPr bwMode="auto">
                <a:xfrm>
                  <a:off x="4730" y="1740"/>
                  <a:ext cx="39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61" name="Rectangle 2113"/>
                <p:cNvSpPr>
                  <a:spLocks noChangeArrowheads="1"/>
                </p:cNvSpPr>
                <p:nvPr/>
              </p:nvSpPr>
              <p:spPr bwMode="auto">
                <a:xfrm>
                  <a:off x="4824" y="1740"/>
                  <a:ext cx="212"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62" name="Rectangle 2114"/>
                <p:cNvSpPr>
                  <a:spLocks noChangeArrowheads="1"/>
                </p:cNvSpPr>
                <p:nvPr/>
              </p:nvSpPr>
              <p:spPr bwMode="auto">
                <a:xfrm>
                  <a:off x="4511" y="1742"/>
                  <a:ext cx="722"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63" name="Rectangle 2115"/>
                <p:cNvSpPr>
                  <a:spLocks noChangeArrowheads="1"/>
                </p:cNvSpPr>
                <p:nvPr/>
              </p:nvSpPr>
              <p:spPr bwMode="auto">
                <a:xfrm>
                  <a:off x="4518" y="1742"/>
                  <a:ext cx="71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64" name="Rectangle 2116"/>
                <p:cNvSpPr>
                  <a:spLocks noChangeArrowheads="1"/>
                </p:cNvSpPr>
                <p:nvPr/>
              </p:nvSpPr>
              <p:spPr bwMode="auto">
                <a:xfrm>
                  <a:off x="4586" y="1742"/>
                  <a:ext cx="64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65" name="Rectangle 2117"/>
                <p:cNvSpPr>
                  <a:spLocks noChangeArrowheads="1"/>
                </p:cNvSpPr>
                <p:nvPr/>
              </p:nvSpPr>
              <p:spPr bwMode="auto">
                <a:xfrm>
                  <a:off x="4657" y="1742"/>
                  <a:ext cx="54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66" name="Rectangle 2118"/>
                <p:cNvSpPr>
                  <a:spLocks noChangeArrowheads="1"/>
                </p:cNvSpPr>
                <p:nvPr/>
              </p:nvSpPr>
              <p:spPr bwMode="auto">
                <a:xfrm>
                  <a:off x="4732" y="1742"/>
                  <a:ext cx="39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67" name="Rectangle 2119"/>
                <p:cNvSpPr>
                  <a:spLocks noChangeArrowheads="1"/>
                </p:cNvSpPr>
                <p:nvPr/>
              </p:nvSpPr>
              <p:spPr bwMode="auto">
                <a:xfrm>
                  <a:off x="4827" y="1742"/>
                  <a:ext cx="206"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68" name="Rectangle 2120"/>
                <p:cNvSpPr>
                  <a:spLocks noChangeArrowheads="1"/>
                </p:cNvSpPr>
                <p:nvPr/>
              </p:nvSpPr>
              <p:spPr bwMode="auto">
                <a:xfrm>
                  <a:off x="4515" y="1743"/>
                  <a:ext cx="719"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69" name="Rectangle 2121"/>
                <p:cNvSpPr>
                  <a:spLocks noChangeArrowheads="1"/>
                </p:cNvSpPr>
                <p:nvPr/>
              </p:nvSpPr>
              <p:spPr bwMode="auto">
                <a:xfrm>
                  <a:off x="4520" y="1743"/>
                  <a:ext cx="71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70" name="Rectangle 2122"/>
                <p:cNvSpPr>
                  <a:spLocks noChangeArrowheads="1"/>
                </p:cNvSpPr>
                <p:nvPr/>
              </p:nvSpPr>
              <p:spPr bwMode="auto">
                <a:xfrm>
                  <a:off x="4588" y="1743"/>
                  <a:ext cx="64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71" name="Rectangle 2123"/>
                <p:cNvSpPr>
                  <a:spLocks noChangeArrowheads="1"/>
                </p:cNvSpPr>
                <p:nvPr/>
              </p:nvSpPr>
              <p:spPr bwMode="auto">
                <a:xfrm>
                  <a:off x="4657" y="1743"/>
                  <a:ext cx="54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72" name="Rectangle 2124"/>
                <p:cNvSpPr>
                  <a:spLocks noChangeArrowheads="1"/>
                </p:cNvSpPr>
                <p:nvPr/>
              </p:nvSpPr>
              <p:spPr bwMode="auto">
                <a:xfrm>
                  <a:off x="4733" y="1743"/>
                  <a:ext cx="39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73" name="Rectangle 2125"/>
                <p:cNvSpPr>
                  <a:spLocks noChangeArrowheads="1"/>
                </p:cNvSpPr>
                <p:nvPr/>
              </p:nvSpPr>
              <p:spPr bwMode="auto">
                <a:xfrm>
                  <a:off x="4830" y="1743"/>
                  <a:ext cx="200"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74" name="Rectangle 2126"/>
                <p:cNvSpPr>
                  <a:spLocks noChangeArrowheads="1"/>
                </p:cNvSpPr>
                <p:nvPr/>
              </p:nvSpPr>
              <p:spPr bwMode="auto">
                <a:xfrm>
                  <a:off x="4521" y="1745"/>
                  <a:ext cx="71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75" name="Rectangle 2127"/>
                <p:cNvSpPr>
                  <a:spLocks noChangeArrowheads="1"/>
                </p:cNvSpPr>
                <p:nvPr/>
              </p:nvSpPr>
              <p:spPr bwMode="auto">
                <a:xfrm>
                  <a:off x="4588" y="1745"/>
                  <a:ext cx="64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76" name="Rectangle 2128"/>
                <p:cNvSpPr>
                  <a:spLocks noChangeArrowheads="1"/>
                </p:cNvSpPr>
                <p:nvPr/>
              </p:nvSpPr>
              <p:spPr bwMode="auto">
                <a:xfrm>
                  <a:off x="4658" y="1745"/>
                  <a:ext cx="54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77" name="Rectangle 2129"/>
                <p:cNvSpPr>
                  <a:spLocks noChangeArrowheads="1"/>
                </p:cNvSpPr>
                <p:nvPr/>
              </p:nvSpPr>
              <p:spPr bwMode="auto">
                <a:xfrm>
                  <a:off x="4733" y="1745"/>
                  <a:ext cx="39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78" name="Rectangle 2130"/>
                <p:cNvSpPr>
                  <a:spLocks noChangeArrowheads="1"/>
                </p:cNvSpPr>
                <p:nvPr/>
              </p:nvSpPr>
              <p:spPr bwMode="auto">
                <a:xfrm>
                  <a:off x="4833" y="1745"/>
                  <a:ext cx="194"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79" name="Rectangle 2131"/>
                <p:cNvSpPr>
                  <a:spLocks noChangeArrowheads="1"/>
                </p:cNvSpPr>
                <p:nvPr/>
              </p:nvSpPr>
              <p:spPr bwMode="auto">
                <a:xfrm>
                  <a:off x="4526" y="1747"/>
                  <a:ext cx="71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80" name="Rectangle 2132"/>
                <p:cNvSpPr>
                  <a:spLocks noChangeArrowheads="1"/>
                </p:cNvSpPr>
                <p:nvPr/>
              </p:nvSpPr>
              <p:spPr bwMode="auto">
                <a:xfrm>
                  <a:off x="4589" y="1747"/>
                  <a:ext cx="64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81" name="Rectangle 2133"/>
                <p:cNvSpPr>
                  <a:spLocks noChangeArrowheads="1"/>
                </p:cNvSpPr>
                <p:nvPr/>
              </p:nvSpPr>
              <p:spPr bwMode="auto">
                <a:xfrm>
                  <a:off x="4660" y="1747"/>
                  <a:ext cx="540"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82" name="Rectangle 2134"/>
                <p:cNvSpPr>
                  <a:spLocks noChangeArrowheads="1"/>
                </p:cNvSpPr>
                <p:nvPr/>
              </p:nvSpPr>
              <p:spPr bwMode="auto">
                <a:xfrm>
                  <a:off x="4735" y="1747"/>
                  <a:ext cx="38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83" name="Rectangle 2135"/>
                <p:cNvSpPr>
                  <a:spLocks noChangeArrowheads="1"/>
                </p:cNvSpPr>
                <p:nvPr/>
              </p:nvSpPr>
              <p:spPr bwMode="auto">
                <a:xfrm>
                  <a:off x="4836" y="1747"/>
                  <a:ext cx="188"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84" name="Rectangle 2136"/>
                <p:cNvSpPr>
                  <a:spLocks noChangeArrowheads="1"/>
                </p:cNvSpPr>
                <p:nvPr/>
              </p:nvSpPr>
              <p:spPr bwMode="auto">
                <a:xfrm>
                  <a:off x="4532" y="1748"/>
                  <a:ext cx="70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85" name="Rectangle 2137"/>
                <p:cNvSpPr>
                  <a:spLocks noChangeArrowheads="1"/>
                </p:cNvSpPr>
                <p:nvPr/>
              </p:nvSpPr>
              <p:spPr bwMode="auto">
                <a:xfrm>
                  <a:off x="4589" y="1748"/>
                  <a:ext cx="64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86" name="Rectangle 2138"/>
                <p:cNvSpPr>
                  <a:spLocks noChangeArrowheads="1"/>
                </p:cNvSpPr>
                <p:nvPr/>
              </p:nvSpPr>
              <p:spPr bwMode="auto">
                <a:xfrm>
                  <a:off x="4661" y="1748"/>
                  <a:ext cx="53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87" name="Rectangle 2139"/>
                <p:cNvSpPr>
                  <a:spLocks noChangeArrowheads="1"/>
                </p:cNvSpPr>
                <p:nvPr/>
              </p:nvSpPr>
              <p:spPr bwMode="auto">
                <a:xfrm>
                  <a:off x="4736" y="1748"/>
                  <a:ext cx="38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88" name="Rectangle 2140"/>
                <p:cNvSpPr>
                  <a:spLocks noChangeArrowheads="1"/>
                </p:cNvSpPr>
                <p:nvPr/>
              </p:nvSpPr>
              <p:spPr bwMode="auto">
                <a:xfrm>
                  <a:off x="4839" y="1748"/>
                  <a:ext cx="182"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89" name="Rectangle 2141"/>
                <p:cNvSpPr>
                  <a:spLocks noChangeArrowheads="1"/>
                </p:cNvSpPr>
                <p:nvPr/>
              </p:nvSpPr>
              <p:spPr bwMode="auto">
                <a:xfrm>
                  <a:off x="4537" y="1750"/>
                  <a:ext cx="700"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90" name="Rectangle 2142"/>
                <p:cNvSpPr>
                  <a:spLocks noChangeArrowheads="1"/>
                </p:cNvSpPr>
                <p:nvPr/>
              </p:nvSpPr>
              <p:spPr bwMode="auto">
                <a:xfrm>
                  <a:off x="4591" y="1750"/>
                  <a:ext cx="64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91" name="Rectangle 2143"/>
                <p:cNvSpPr>
                  <a:spLocks noChangeArrowheads="1"/>
                </p:cNvSpPr>
                <p:nvPr/>
              </p:nvSpPr>
              <p:spPr bwMode="auto">
                <a:xfrm>
                  <a:off x="4661" y="1750"/>
                  <a:ext cx="53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92" name="Rectangle 2144"/>
                <p:cNvSpPr>
                  <a:spLocks noChangeArrowheads="1"/>
                </p:cNvSpPr>
                <p:nvPr/>
              </p:nvSpPr>
              <p:spPr bwMode="auto">
                <a:xfrm>
                  <a:off x="4738" y="1750"/>
                  <a:ext cx="38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93" name="Rectangle 2145"/>
                <p:cNvSpPr>
                  <a:spLocks noChangeArrowheads="1"/>
                </p:cNvSpPr>
                <p:nvPr/>
              </p:nvSpPr>
              <p:spPr bwMode="auto">
                <a:xfrm>
                  <a:off x="4842" y="1750"/>
                  <a:ext cx="176"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94" name="Rectangle 2146"/>
                <p:cNvSpPr>
                  <a:spLocks noChangeArrowheads="1"/>
                </p:cNvSpPr>
                <p:nvPr/>
              </p:nvSpPr>
              <p:spPr bwMode="auto">
                <a:xfrm>
                  <a:off x="4541" y="1751"/>
                  <a:ext cx="69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95" name="Rectangle 2147"/>
                <p:cNvSpPr>
                  <a:spLocks noChangeArrowheads="1"/>
                </p:cNvSpPr>
                <p:nvPr/>
              </p:nvSpPr>
              <p:spPr bwMode="auto">
                <a:xfrm>
                  <a:off x="4591" y="1751"/>
                  <a:ext cx="64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96" name="Rectangle 2148"/>
                <p:cNvSpPr>
                  <a:spLocks noChangeArrowheads="1"/>
                </p:cNvSpPr>
                <p:nvPr/>
              </p:nvSpPr>
              <p:spPr bwMode="auto">
                <a:xfrm>
                  <a:off x="4663" y="1751"/>
                  <a:ext cx="53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97" name="Rectangle 2149"/>
                <p:cNvSpPr>
                  <a:spLocks noChangeArrowheads="1"/>
                </p:cNvSpPr>
                <p:nvPr/>
              </p:nvSpPr>
              <p:spPr bwMode="auto">
                <a:xfrm>
                  <a:off x="4739" y="1751"/>
                  <a:ext cx="38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98" name="Rectangle 2150"/>
                <p:cNvSpPr>
                  <a:spLocks noChangeArrowheads="1"/>
                </p:cNvSpPr>
                <p:nvPr/>
              </p:nvSpPr>
              <p:spPr bwMode="auto">
                <a:xfrm>
                  <a:off x="4845" y="1751"/>
                  <a:ext cx="170"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399" name="Rectangle 2151"/>
                <p:cNvSpPr>
                  <a:spLocks noChangeArrowheads="1"/>
                </p:cNvSpPr>
                <p:nvPr/>
              </p:nvSpPr>
              <p:spPr bwMode="auto">
                <a:xfrm>
                  <a:off x="4547" y="1753"/>
                  <a:ext cx="69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00" name="Rectangle 2152"/>
                <p:cNvSpPr>
                  <a:spLocks noChangeArrowheads="1"/>
                </p:cNvSpPr>
                <p:nvPr/>
              </p:nvSpPr>
              <p:spPr bwMode="auto">
                <a:xfrm>
                  <a:off x="4592" y="1753"/>
                  <a:ext cx="64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01" name="Rectangle 2153"/>
                <p:cNvSpPr>
                  <a:spLocks noChangeArrowheads="1"/>
                </p:cNvSpPr>
                <p:nvPr/>
              </p:nvSpPr>
              <p:spPr bwMode="auto">
                <a:xfrm>
                  <a:off x="4664" y="1753"/>
                  <a:ext cx="53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02" name="Rectangle 2154"/>
                <p:cNvSpPr>
                  <a:spLocks noChangeArrowheads="1"/>
                </p:cNvSpPr>
                <p:nvPr/>
              </p:nvSpPr>
              <p:spPr bwMode="auto">
                <a:xfrm>
                  <a:off x="4741" y="1753"/>
                  <a:ext cx="37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03" name="Rectangle 2155"/>
                <p:cNvSpPr>
                  <a:spLocks noChangeArrowheads="1"/>
                </p:cNvSpPr>
                <p:nvPr/>
              </p:nvSpPr>
              <p:spPr bwMode="auto">
                <a:xfrm>
                  <a:off x="4849" y="1753"/>
                  <a:ext cx="16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04" name="Rectangle 2156"/>
                <p:cNvSpPr>
                  <a:spLocks noChangeArrowheads="1"/>
                </p:cNvSpPr>
                <p:nvPr/>
              </p:nvSpPr>
              <p:spPr bwMode="auto">
                <a:xfrm>
                  <a:off x="4552" y="1754"/>
                  <a:ext cx="68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05" name="Rectangle 2157"/>
                <p:cNvSpPr>
                  <a:spLocks noChangeArrowheads="1"/>
                </p:cNvSpPr>
                <p:nvPr/>
              </p:nvSpPr>
              <p:spPr bwMode="auto">
                <a:xfrm>
                  <a:off x="4594" y="1754"/>
                  <a:ext cx="64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06" name="Rectangle 2158"/>
                <p:cNvSpPr>
                  <a:spLocks noChangeArrowheads="1"/>
                </p:cNvSpPr>
                <p:nvPr/>
              </p:nvSpPr>
              <p:spPr bwMode="auto">
                <a:xfrm>
                  <a:off x="4666" y="1754"/>
                  <a:ext cx="528"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07" name="Rectangle 2159"/>
                <p:cNvSpPr>
                  <a:spLocks noChangeArrowheads="1"/>
                </p:cNvSpPr>
                <p:nvPr/>
              </p:nvSpPr>
              <p:spPr bwMode="auto">
                <a:xfrm>
                  <a:off x="4742" y="1754"/>
                  <a:ext cx="37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08" name="Rectangle 2160"/>
                <p:cNvSpPr>
                  <a:spLocks noChangeArrowheads="1"/>
                </p:cNvSpPr>
                <p:nvPr/>
              </p:nvSpPr>
              <p:spPr bwMode="auto">
                <a:xfrm>
                  <a:off x="4852" y="1754"/>
                  <a:ext cx="155"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09" name="Rectangle 2161"/>
                <p:cNvSpPr>
                  <a:spLocks noChangeArrowheads="1"/>
                </p:cNvSpPr>
                <p:nvPr/>
              </p:nvSpPr>
              <p:spPr bwMode="auto">
                <a:xfrm>
                  <a:off x="4558" y="1756"/>
                  <a:ext cx="68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10" name="Rectangle 2162"/>
                <p:cNvSpPr>
                  <a:spLocks noChangeArrowheads="1"/>
                </p:cNvSpPr>
                <p:nvPr/>
              </p:nvSpPr>
              <p:spPr bwMode="auto">
                <a:xfrm>
                  <a:off x="4594" y="1756"/>
                  <a:ext cx="64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11" name="Rectangle 2163"/>
                <p:cNvSpPr>
                  <a:spLocks noChangeArrowheads="1"/>
                </p:cNvSpPr>
                <p:nvPr/>
              </p:nvSpPr>
              <p:spPr bwMode="auto">
                <a:xfrm>
                  <a:off x="4666" y="1756"/>
                  <a:ext cx="528"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12" name="Rectangle 2164"/>
                <p:cNvSpPr>
                  <a:spLocks noChangeArrowheads="1"/>
                </p:cNvSpPr>
                <p:nvPr/>
              </p:nvSpPr>
              <p:spPr bwMode="auto">
                <a:xfrm>
                  <a:off x="4744" y="1756"/>
                  <a:ext cx="37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13" name="Rectangle 2165"/>
                <p:cNvSpPr>
                  <a:spLocks noChangeArrowheads="1"/>
                </p:cNvSpPr>
                <p:nvPr/>
              </p:nvSpPr>
              <p:spPr bwMode="auto">
                <a:xfrm>
                  <a:off x="4857" y="1756"/>
                  <a:ext cx="146"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14" name="Rectangle 2166"/>
                <p:cNvSpPr>
                  <a:spLocks noChangeArrowheads="1"/>
                </p:cNvSpPr>
                <p:nvPr/>
              </p:nvSpPr>
              <p:spPr bwMode="auto">
                <a:xfrm>
                  <a:off x="4562" y="1757"/>
                  <a:ext cx="68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15" name="Rectangle 2167"/>
                <p:cNvSpPr>
                  <a:spLocks noChangeArrowheads="1"/>
                </p:cNvSpPr>
                <p:nvPr/>
              </p:nvSpPr>
              <p:spPr bwMode="auto">
                <a:xfrm>
                  <a:off x="4595" y="1757"/>
                  <a:ext cx="64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16" name="Rectangle 2168"/>
                <p:cNvSpPr>
                  <a:spLocks noChangeArrowheads="1"/>
                </p:cNvSpPr>
                <p:nvPr/>
              </p:nvSpPr>
              <p:spPr bwMode="auto">
                <a:xfrm>
                  <a:off x="4667" y="1757"/>
                  <a:ext cx="52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17" name="Rectangle 2169"/>
                <p:cNvSpPr>
                  <a:spLocks noChangeArrowheads="1"/>
                </p:cNvSpPr>
                <p:nvPr/>
              </p:nvSpPr>
              <p:spPr bwMode="auto">
                <a:xfrm>
                  <a:off x="4745" y="1757"/>
                  <a:ext cx="369"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18" name="Rectangle 2170"/>
                <p:cNvSpPr>
                  <a:spLocks noChangeArrowheads="1"/>
                </p:cNvSpPr>
                <p:nvPr/>
              </p:nvSpPr>
              <p:spPr bwMode="auto">
                <a:xfrm>
                  <a:off x="4861" y="1757"/>
                  <a:ext cx="13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19" name="Rectangle 2171"/>
                <p:cNvSpPr>
                  <a:spLocks noChangeArrowheads="1"/>
                </p:cNvSpPr>
                <p:nvPr/>
              </p:nvSpPr>
              <p:spPr bwMode="auto">
                <a:xfrm>
                  <a:off x="4568" y="1759"/>
                  <a:ext cx="67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20" name="Rectangle 2172"/>
                <p:cNvSpPr>
                  <a:spLocks noChangeArrowheads="1"/>
                </p:cNvSpPr>
                <p:nvPr/>
              </p:nvSpPr>
              <p:spPr bwMode="auto">
                <a:xfrm>
                  <a:off x="4595" y="1759"/>
                  <a:ext cx="64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21" name="Rectangle 2173"/>
                <p:cNvSpPr>
                  <a:spLocks noChangeArrowheads="1"/>
                </p:cNvSpPr>
                <p:nvPr/>
              </p:nvSpPr>
              <p:spPr bwMode="auto">
                <a:xfrm>
                  <a:off x="4669" y="1759"/>
                  <a:ext cx="52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22" name="Rectangle 2174"/>
                <p:cNvSpPr>
                  <a:spLocks noChangeArrowheads="1"/>
                </p:cNvSpPr>
                <p:nvPr/>
              </p:nvSpPr>
              <p:spPr bwMode="auto">
                <a:xfrm>
                  <a:off x="4747" y="1759"/>
                  <a:ext cx="36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23" name="Rectangle 2175"/>
                <p:cNvSpPr>
                  <a:spLocks noChangeArrowheads="1"/>
                </p:cNvSpPr>
                <p:nvPr/>
              </p:nvSpPr>
              <p:spPr bwMode="auto">
                <a:xfrm>
                  <a:off x="4866" y="1759"/>
                  <a:ext cx="128"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24" name="Rectangle 2176"/>
                <p:cNvSpPr>
                  <a:spLocks noChangeArrowheads="1"/>
                </p:cNvSpPr>
                <p:nvPr/>
              </p:nvSpPr>
              <p:spPr bwMode="auto">
                <a:xfrm>
                  <a:off x="4573" y="1761"/>
                  <a:ext cx="67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25" name="Rectangle 2177"/>
                <p:cNvSpPr>
                  <a:spLocks noChangeArrowheads="1"/>
                </p:cNvSpPr>
                <p:nvPr/>
              </p:nvSpPr>
              <p:spPr bwMode="auto">
                <a:xfrm>
                  <a:off x="4597" y="1761"/>
                  <a:ext cx="64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26" name="Rectangle 2178"/>
                <p:cNvSpPr>
                  <a:spLocks noChangeArrowheads="1"/>
                </p:cNvSpPr>
                <p:nvPr/>
              </p:nvSpPr>
              <p:spPr bwMode="auto">
                <a:xfrm>
                  <a:off x="4670" y="1761"/>
                  <a:ext cx="51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27" name="Rectangle 2179"/>
                <p:cNvSpPr>
                  <a:spLocks noChangeArrowheads="1"/>
                </p:cNvSpPr>
                <p:nvPr/>
              </p:nvSpPr>
              <p:spPr bwMode="auto">
                <a:xfrm>
                  <a:off x="4748" y="1761"/>
                  <a:ext cx="36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28" name="Rectangle 2180"/>
                <p:cNvSpPr>
                  <a:spLocks noChangeArrowheads="1"/>
                </p:cNvSpPr>
                <p:nvPr/>
              </p:nvSpPr>
              <p:spPr bwMode="auto">
                <a:xfrm>
                  <a:off x="4870" y="1761"/>
                  <a:ext cx="119"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29" name="Rectangle 2181"/>
                <p:cNvSpPr>
                  <a:spLocks noChangeArrowheads="1"/>
                </p:cNvSpPr>
                <p:nvPr/>
              </p:nvSpPr>
              <p:spPr bwMode="auto">
                <a:xfrm>
                  <a:off x="4577" y="1762"/>
                  <a:ext cx="66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30" name="Rectangle 2182"/>
                <p:cNvSpPr>
                  <a:spLocks noChangeArrowheads="1"/>
                </p:cNvSpPr>
                <p:nvPr/>
              </p:nvSpPr>
              <p:spPr bwMode="auto">
                <a:xfrm>
                  <a:off x="4598" y="1762"/>
                  <a:ext cx="64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31" name="Rectangle 2183"/>
                <p:cNvSpPr>
                  <a:spLocks noChangeArrowheads="1"/>
                </p:cNvSpPr>
                <p:nvPr/>
              </p:nvSpPr>
              <p:spPr bwMode="auto">
                <a:xfrm>
                  <a:off x="4670" y="1762"/>
                  <a:ext cx="51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32" name="Rectangle 2184"/>
                <p:cNvSpPr>
                  <a:spLocks noChangeArrowheads="1"/>
                </p:cNvSpPr>
                <p:nvPr/>
              </p:nvSpPr>
              <p:spPr bwMode="auto">
                <a:xfrm>
                  <a:off x="4752" y="1762"/>
                  <a:ext cx="356"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33" name="Rectangle 2185"/>
                <p:cNvSpPr>
                  <a:spLocks noChangeArrowheads="1"/>
                </p:cNvSpPr>
                <p:nvPr/>
              </p:nvSpPr>
              <p:spPr bwMode="auto">
                <a:xfrm>
                  <a:off x="4876" y="1762"/>
                  <a:ext cx="10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34" name="Rectangle 2186"/>
                <p:cNvSpPr>
                  <a:spLocks noChangeArrowheads="1"/>
                </p:cNvSpPr>
                <p:nvPr/>
              </p:nvSpPr>
              <p:spPr bwMode="auto">
                <a:xfrm>
                  <a:off x="4583" y="1764"/>
                  <a:ext cx="66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35" name="Rectangle 2187"/>
                <p:cNvSpPr>
                  <a:spLocks noChangeArrowheads="1"/>
                </p:cNvSpPr>
                <p:nvPr/>
              </p:nvSpPr>
              <p:spPr bwMode="auto">
                <a:xfrm>
                  <a:off x="4598" y="1764"/>
                  <a:ext cx="64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36" name="Rectangle 2188"/>
                <p:cNvSpPr>
                  <a:spLocks noChangeArrowheads="1"/>
                </p:cNvSpPr>
                <p:nvPr/>
              </p:nvSpPr>
              <p:spPr bwMode="auto">
                <a:xfrm>
                  <a:off x="4672" y="1764"/>
                  <a:ext cx="51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37" name="Rectangle 2189"/>
                <p:cNvSpPr>
                  <a:spLocks noChangeArrowheads="1"/>
                </p:cNvSpPr>
                <p:nvPr/>
              </p:nvSpPr>
              <p:spPr bwMode="auto">
                <a:xfrm>
                  <a:off x="4753" y="1764"/>
                  <a:ext cx="353"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38" name="Rectangle 2190"/>
                <p:cNvSpPr>
                  <a:spLocks noChangeArrowheads="1"/>
                </p:cNvSpPr>
                <p:nvPr/>
              </p:nvSpPr>
              <p:spPr bwMode="auto">
                <a:xfrm>
                  <a:off x="4882" y="1764"/>
                  <a:ext cx="95"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39" name="Rectangle 2191"/>
                <p:cNvSpPr>
                  <a:spLocks noChangeArrowheads="1"/>
                </p:cNvSpPr>
                <p:nvPr/>
              </p:nvSpPr>
              <p:spPr bwMode="auto">
                <a:xfrm>
                  <a:off x="4588" y="1765"/>
                  <a:ext cx="66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40" name="Rectangle 2192"/>
                <p:cNvSpPr>
                  <a:spLocks noChangeArrowheads="1"/>
                </p:cNvSpPr>
                <p:nvPr/>
              </p:nvSpPr>
              <p:spPr bwMode="auto">
                <a:xfrm>
                  <a:off x="4600" y="1765"/>
                  <a:ext cx="64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41" name="Rectangle 2193"/>
                <p:cNvSpPr>
                  <a:spLocks noChangeArrowheads="1"/>
                </p:cNvSpPr>
                <p:nvPr/>
              </p:nvSpPr>
              <p:spPr bwMode="auto">
                <a:xfrm>
                  <a:off x="4673" y="1765"/>
                  <a:ext cx="51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42" name="Rectangle 2194"/>
                <p:cNvSpPr>
                  <a:spLocks noChangeArrowheads="1"/>
                </p:cNvSpPr>
                <p:nvPr/>
              </p:nvSpPr>
              <p:spPr bwMode="auto">
                <a:xfrm>
                  <a:off x="4755" y="1765"/>
                  <a:ext cx="35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43" name="Rectangle 2195"/>
                <p:cNvSpPr>
                  <a:spLocks noChangeArrowheads="1"/>
                </p:cNvSpPr>
                <p:nvPr/>
              </p:nvSpPr>
              <p:spPr bwMode="auto">
                <a:xfrm>
                  <a:off x="4890" y="1765"/>
                  <a:ext cx="80"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44" name="Rectangle 2196"/>
                <p:cNvSpPr>
                  <a:spLocks noChangeArrowheads="1"/>
                </p:cNvSpPr>
                <p:nvPr/>
              </p:nvSpPr>
              <p:spPr bwMode="auto">
                <a:xfrm>
                  <a:off x="4594" y="1767"/>
                  <a:ext cx="65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45" name="Rectangle 2197"/>
                <p:cNvSpPr>
                  <a:spLocks noChangeArrowheads="1"/>
                </p:cNvSpPr>
                <p:nvPr/>
              </p:nvSpPr>
              <p:spPr bwMode="auto">
                <a:xfrm>
                  <a:off x="4600" y="1767"/>
                  <a:ext cx="64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46" name="Rectangle 2198"/>
                <p:cNvSpPr>
                  <a:spLocks noChangeArrowheads="1"/>
                </p:cNvSpPr>
                <p:nvPr/>
              </p:nvSpPr>
              <p:spPr bwMode="auto">
                <a:xfrm>
                  <a:off x="4675" y="1767"/>
                  <a:ext cx="50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47" name="Rectangle 2199"/>
                <p:cNvSpPr>
                  <a:spLocks noChangeArrowheads="1"/>
                </p:cNvSpPr>
                <p:nvPr/>
              </p:nvSpPr>
              <p:spPr bwMode="auto">
                <a:xfrm>
                  <a:off x="4756" y="1767"/>
                  <a:ext cx="34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48" name="Rectangle 2200"/>
                <p:cNvSpPr>
                  <a:spLocks noChangeArrowheads="1"/>
                </p:cNvSpPr>
                <p:nvPr/>
              </p:nvSpPr>
              <p:spPr bwMode="auto">
                <a:xfrm>
                  <a:off x="4899" y="1767"/>
                  <a:ext cx="61" cy="1"/>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49" name="Rectangle 2201"/>
                <p:cNvSpPr>
                  <a:spLocks noChangeArrowheads="1"/>
                </p:cNvSpPr>
                <p:nvPr/>
              </p:nvSpPr>
              <p:spPr bwMode="auto">
                <a:xfrm>
                  <a:off x="4598" y="1768"/>
                  <a:ext cx="65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50" name="Rectangle 2202"/>
                <p:cNvSpPr>
                  <a:spLocks noChangeArrowheads="1"/>
                </p:cNvSpPr>
                <p:nvPr/>
              </p:nvSpPr>
              <p:spPr bwMode="auto">
                <a:xfrm>
                  <a:off x="4601" y="1768"/>
                  <a:ext cx="65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51" name="Rectangle 2203"/>
                <p:cNvSpPr>
                  <a:spLocks noChangeArrowheads="1"/>
                </p:cNvSpPr>
                <p:nvPr/>
              </p:nvSpPr>
              <p:spPr bwMode="auto">
                <a:xfrm>
                  <a:off x="4676" y="1768"/>
                  <a:ext cx="50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52" name="Rectangle 2204"/>
                <p:cNvSpPr>
                  <a:spLocks noChangeArrowheads="1"/>
                </p:cNvSpPr>
                <p:nvPr/>
              </p:nvSpPr>
              <p:spPr bwMode="auto">
                <a:xfrm>
                  <a:off x="4758" y="1768"/>
                  <a:ext cx="344"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53" name="Rectangle 2205"/>
                <p:cNvSpPr>
                  <a:spLocks noChangeArrowheads="1"/>
                </p:cNvSpPr>
                <p:nvPr/>
              </p:nvSpPr>
              <p:spPr bwMode="auto">
                <a:xfrm>
                  <a:off x="4911" y="1768"/>
                  <a:ext cx="37" cy="2"/>
                </a:xfrm>
                <a:prstGeom prst="rect">
                  <a:avLst/>
                </a:prstGeom>
                <a:solidFill>
                  <a:srgbClr val="FFEB2B"/>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54" name="Rectangle 2206"/>
                <p:cNvSpPr>
                  <a:spLocks noChangeArrowheads="1"/>
                </p:cNvSpPr>
                <p:nvPr/>
              </p:nvSpPr>
              <p:spPr bwMode="auto">
                <a:xfrm>
                  <a:off x="4604" y="1770"/>
                  <a:ext cx="64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55" name="Rectangle 2207"/>
                <p:cNvSpPr>
                  <a:spLocks noChangeArrowheads="1"/>
                </p:cNvSpPr>
                <p:nvPr/>
              </p:nvSpPr>
              <p:spPr bwMode="auto">
                <a:xfrm>
                  <a:off x="4676" y="1770"/>
                  <a:ext cx="50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56" name="Rectangle 2208"/>
                <p:cNvSpPr>
                  <a:spLocks noChangeArrowheads="1"/>
                </p:cNvSpPr>
                <p:nvPr/>
              </p:nvSpPr>
              <p:spPr bwMode="auto">
                <a:xfrm>
                  <a:off x="4759" y="1770"/>
                  <a:ext cx="34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57" name="Rectangle 2209"/>
                <p:cNvSpPr>
                  <a:spLocks noChangeArrowheads="1"/>
                </p:cNvSpPr>
                <p:nvPr/>
              </p:nvSpPr>
              <p:spPr bwMode="auto">
                <a:xfrm>
                  <a:off x="4607" y="1771"/>
                  <a:ext cx="64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58" name="Rectangle 2210"/>
                <p:cNvSpPr>
                  <a:spLocks noChangeArrowheads="1"/>
                </p:cNvSpPr>
                <p:nvPr/>
              </p:nvSpPr>
              <p:spPr bwMode="auto">
                <a:xfrm>
                  <a:off x="4678" y="1771"/>
                  <a:ext cx="50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59" name="Rectangle 2211"/>
                <p:cNvSpPr>
                  <a:spLocks noChangeArrowheads="1"/>
                </p:cNvSpPr>
                <p:nvPr/>
              </p:nvSpPr>
              <p:spPr bwMode="auto">
                <a:xfrm>
                  <a:off x="4762" y="1771"/>
                  <a:ext cx="33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60" name="Rectangle 2212"/>
                <p:cNvSpPr>
                  <a:spLocks noChangeArrowheads="1"/>
                </p:cNvSpPr>
                <p:nvPr/>
              </p:nvSpPr>
              <p:spPr bwMode="auto">
                <a:xfrm>
                  <a:off x="4606" y="1773"/>
                  <a:ext cx="648"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61" name="Rectangle 2213"/>
                <p:cNvSpPr>
                  <a:spLocks noChangeArrowheads="1"/>
                </p:cNvSpPr>
                <p:nvPr/>
              </p:nvSpPr>
              <p:spPr bwMode="auto">
                <a:xfrm>
                  <a:off x="4606" y="1773"/>
                  <a:ext cx="648"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62" name="Rectangle 2214"/>
                <p:cNvSpPr>
                  <a:spLocks noChangeArrowheads="1"/>
                </p:cNvSpPr>
                <p:nvPr/>
              </p:nvSpPr>
              <p:spPr bwMode="auto">
                <a:xfrm>
                  <a:off x="4679" y="1773"/>
                  <a:ext cx="50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63" name="Rectangle 2215"/>
                <p:cNvSpPr>
                  <a:spLocks noChangeArrowheads="1"/>
                </p:cNvSpPr>
                <p:nvPr/>
              </p:nvSpPr>
              <p:spPr bwMode="auto">
                <a:xfrm>
                  <a:off x="4681" y="1775"/>
                  <a:ext cx="49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grpSp>
          <p:grpSp>
            <p:nvGrpSpPr>
              <p:cNvPr id="15" name="Group 2216"/>
              <p:cNvGrpSpPr>
                <a:grpSpLocks/>
              </p:cNvGrpSpPr>
              <p:nvPr/>
            </p:nvGrpSpPr>
            <p:grpSpPr bwMode="auto">
              <a:xfrm>
                <a:off x="3885" y="1474"/>
                <a:ext cx="673" cy="73"/>
                <a:chOff x="4580" y="1773"/>
                <a:chExt cx="729" cy="87"/>
              </a:xfrm>
            </p:grpSpPr>
            <p:sp>
              <p:nvSpPr>
                <p:cNvPr id="311465" name="Rectangle 2217"/>
                <p:cNvSpPr>
                  <a:spLocks noChangeArrowheads="1"/>
                </p:cNvSpPr>
                <p:nvPr/>
              </p:nvSpPr>
              <p:spPr bwMode="auto">
                <a:xfrm>
                  <a:off x="4764" y="1773"/>
                  <a:ext cx="332"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66" name="Rectangle 2218"/>
                <p:cNvSpPr>
                  <a:spLocks noChangeArrowheads="1"/>
                </p:cNvSpPr>
                <p:nvPr/>
              </p:nvSpPr>
              <p:spPr bwMode="auto">
                <a:xfrm>
                  <a:off x="4765" y="1775"/>
                  <a:ext cx="32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67" name="Rectangle 2219"/>
                <p:cNvSpPr>
                  <a:spLocks noChangeArrowheads="1"/>
                </p:cNvSpPr>
                <p:nvPr/>
              </p:nvSpPr>
              <p:spPr bwMode="auto">
                <a:xfrm>
                  <a:off x="4606" y="1776"/>
                  <a:ext cx="64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68" name="Rectangle 2220"/>
                <p:cNvSpPr>
                  <a:spLocks noChangeArrowheads="1"/>
                </p:cNvSpPr>
                <p:nvPr/>
              </p:nvSpPr>
              <p:spPr bwMode="auto">
                <a:xfrm>
                  <a:off x="4606" y="1776"/>
                  <a:ext cx="64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69" name="Rectangle 2221"/>
                <p:cNvSpPr>
                  <a:spLocks noChangeArrowheads="1"/>
                </p:cNvSpPr>
                <p:nvPr/>
              </p:nvSpPr>
              <p:spPr bwMode="auto">
                <a:xfrm>
                  <a:off x="4682" y="1776"/>
                  <a:ext cx="49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70" name="Rectangle 2222"/>
                <p:cNvSpPr>
                  <a:spLocks noChangeArrowheads="1"/>
                </p:cNvSpPr>
                <p:nvPr/>
              </p:nvSpPr>
              <p:spPr bwMode="auto">
                <a:xfrm>
                  <a:off x="4768" y="1776"/>
                  <a:ext cx="32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71" name="Rectangle 2223"/>
                <p:cNvSpPr>
                  <a:spLocks noChangeArrowheads="1"/>
                </p:cNvSpPr>
                <p:nvPr/>
              </p:nvSpPr>
              <p:spPr bwMode="auto">
                <a:xfrm>
                  <a:off x="4604" y="1778"/>
                  <a:ext cx="653"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72" name="Rectangle 2224"/>
                <p:cNvSpPr>
                  <a:spLocks noChangeArrowheads="1"/>
                </p:cNvSpPr>
                <p:nvPr/>
              </p:nvSpPr>
              <p:spPr bwMode="auto">
                <a:xfrm>
                  <a:off x="4607" y="1778"/>
                  <a:ext cx="64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73" name="Rectangle 2225"/>
                <p:cNvSpPr>
                  <a:spLocks noChangeArrowheads="1"/>
                </p:cNvSpPr>
                <p:nvPr/>
              </p:nvSpPr>
              <p:spPr bwMode="auto">
                <a:xfrm>
                  <a:off x="4609" y="1779"/>
                  <a:ext cx="64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74" name="Rectangle 2226"/>
                <p:cNvSpPr>
                  <a:spLocks noChangeArrowheads="1"/>
                </p:cNvSpPr>
                <p:nvPr/>
              </p:nvSpPr>
              <p:spPr bwMode="auto">
                <a:xfrm>
                  <a:off x="4684" y="1778"/>
                  <a:ext cx="49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75" name="Rectangle 2227"/>
                <p:cNvSpPr>
                  <a:spLocks noChangeArrowheads="1"/>
                </p:cNvSpPr>
                <p:nvPr/>
              </p:nvSpPr>
              <p:spPr bwMode="auto">
                <a:xfrm>
                  <a:off x="4685" y="1779"/>
                  <a:ext cx="48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76" name="Rectangle 2228"/>
                <p:cNvSpPr>
                  <a:spLocks noChangeArrowheads="1"/>
                </p:cNvSpPr>
                <p:nvPr/>
              </p:nvSpPr>
              <p:spPr bwMode="auto">
                <a:xfrm>
                  <a:off x="4770" y="1778"/>
                  <a:ext cx="32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77" name="Rectangle 2229"/>
                <p:cNvSpPr>
                  <a:spLocks noChangeArrowheads="1"/>
                </p:cNvSpPr>
                <p:nvPr/>
              </p:nvSpPr>
              <p:spPr bwMode="auto">
                <a:xfrm>
                  <a:off x="4771" y="1779"/>
                  <a:ext cx="31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78" name="Rectangle 2230"/>
                <p:cNvSpPr>
                  <a:spLocks noChangeArrowheads="1"/>
                </p:cNvSpPr>
                <p:nvPr/>
              </p:nvSpPr>
              <p:spPr bwMode="auto">
                <a:xfrm>
                  <a:off x="4604" y="1781"/>
                  <a:ext cx="65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79" name="Rectangle 2231"/>
                <p:cNvSpPr>
                  <a:spLocks noChangeArrowheads="1"/>
                </p:cNvSpPr>
                <p:nvPr/>
              </p:nvSpPr>
              <p:spPr bwMode="auto">
                <a:xfrm>
                  <a:off x="4609" y="1781"/>
                  <a:ext cx="64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80" name="Rectangle 2232"/>
                <p:cNvSpPr>
                  <a:spLocks noChangeArrowheads="1"/>
                </p:cNvSpPr>
                <p:nvPr/>
              </p:nvSpPr>
              <p:spPr bwMode="auto">
                <a:xfrm>
                  <a:off x="4687" y="1781"/>
                  <a:ext cx="48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81" name="Rectangle 2233"/>
                <p:cNvSpPr>
                  <a:spLocks noChangeArrowheads="1"/>
                </p:cNvSpPr>
                <p:nvPr/>
              </p:nvSpPr>
              <p:spPr bwMode="auto">
                <a:xfrm>
                  <a:off x="4774" y="1781"/>
                  <a:ext cx="31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82" name="Rectangle 2234"/>
                <p:cNvSpPr>
                  <a:spLocks noChangeArrowheads="1"/>
                </p:cNvSpPr>
                <p:nvPr/>
              </p:nvSpPr>
              <p:spPr bwMode="auto">
                <a:xfrm>
                  <a:off x="4603" y="1782"/>
                  <a:ext cx="657" cy="4"/>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83" name="Rectangle 2235"/>
                <p:cNvSpPr>
                  <a:spLocks noChangeArrowheads="1"/>
                </p:cNvSpPr>
                <p:nvPr/>
              </p:nvSpPr>
              <p:spPr bwMode="auto">
                <a:xfrm>
                  <a:off x="4610" y="1782"/>
                  <a:ext cx="63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84" name="Rectangle 2236"/>
                <p:cNvSpPr>
                  <a:spLocks noChangeArrowheads="1"/>
                </p:cNvSpPr>
                <p:nvPr/>
              </p:nvSpPr>
              <p:spPr bwMode="auto">
                <a:xfrm>
                  <a:off x="4612" y="1784"/>
                  <a:ext cx="63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85" name="Rectangle 2237"/>
                <p:cNvSpPr>
                  <a:spLocks noChangeArrowheads="1"/>
                </p:cNvSpPr>
                <p:nvPr/>
              </p:nvSpPr>
              <p:spPr bwMode="auto">
                <a:xfrm>
                  <a:off x="4688" y="1782"/>
                  <a:ext cx="483" cy="4"/>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86" name="Rectangle 2238"/>
                <p:cNvSpPr>
                  <a:spLocks noChangeArrowheads="1"/>
                </p:cNvSpPr>
                <p:nvPr/>
              </p:nvSpPr>
              <p:spPr bwMode="auto">
                <a:xfrm>
                  <a:off x="4776" y="1782"/>
                  <a:ext cx="308"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87" name="Rectangle 2239"/>
                <p:cNvSpPr>
                  <a:spLocks noChangeArrowheads="1"/>
                </p:cNvSpPr>
                <p:nvPr/>
              </p:nvSpPr>
              <p:spPr bwMode="auto">
                <a:xfrm>
                  <a:off x="4779" y="1784"/>
                  <a:ext cx="302"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88" name="Rectangle 2240"/>
                <p:cNvSpPr>
                  <a:spLocks noChangeArrowheads="1"/>
                </p:cNvSpPr>
                <p:nvPr/>
              </p:nvSpPr>
              <p:spPr bwMode="auto">
                <a:xfrm>
                  <a:off x="4603" y="1786"/>
                  <a:ext cx="65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89" name="Rectangle 2241"/>
                <p:cNvSpPr>
                  <a:spLocks noChangeArrowheads="1"/>
                </p:cNvSpPr>
                <p:nvPr/>
              </p:nvSpPr>
              <p:spPr bwMode="auto">
                <a:xfrm>
                  <a:off x="4613" y="1786"/>
                  <a:ext cx="63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90" name="Rectangle 2242"/>
                <p:cNvSpPr>
                  <a:spLocks noChangeArrowheads="1"/>
                </p:cNvSpPr>
                <p:nvPr/>
              </p:nvSpPr>
              <p:spPr bwMode="auto">
                <a:xfrm>
                  <a:off x="4690" y="1786"/>
                  <a:ext cx="47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91" name="Rectangle 2243"/>
                <p:cNvSpPr>
                  <a:spLocks noChangeArrowheads="1"/>
                </p:cNvSpPr>
                <p:nvPr/>
              </p:nvSpPr>
              <p:spPr bwMode="auto">
                <a:xfrm>
                  <a:off x="4780" y="1786"/>
                  <a:ext cx="29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92" name="Rectangle 2244"/>
                <p:cNvSpPr>
                  <a:spLocks noChangeArrowheads="1"/>
                </p:cNvSpPr>
                <p:nvPr/>
              </p:nvSpPr>
              <p:spPr bwMode="auto">
                <a:xfrm>
                  <a:off x="4601" y="1787"/>
                  <a:ext cx="662"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93" name="Rectangle 2245"/>
                <p:cNvSpPr>
                  <a:spLocks noChangeArrowheads="1"/>
                </p:cNvSpPr>
                <p:nvPr/>
              </p:nvSpPr>
              <p:spPr bwMode="auto">
                <a:xfrm>
                  <a:off x="4613" y="1787"/>
                  <a:ext cx="63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94" name="Rectangle 2246"/>
                <p:cNvSpPr>
                  <a:spLocks noChangeArrowheads="1"/>
                </p:cNvSpPr>
                <p:nvPr/>
              </p:nvSpPr>
              <p:spPr bwMode="auto">
                <a:xfrm>
                  <a:off x="4615" y="1789"/>
                  <a:ext cx="63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95" name="Rectangle 2247"/>
                <p:cNvSpPr>
                  <a:spLocks noChangeArrowheads="1"/>
                </p:cNvSpPr>
                <p:nvPr/>
              </p:nvSpPr>
              <p:spPr bwMode="auto">
                <a:xfrm>
                  <a:off x="4691" y="1787"/>
                  <a:ext cx="47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96" name="Rectangle 2248"/>
                <p:cNvSpPr>
                  <a:spLocks noChangeArrowheads="1"/>
                </p:cNvSpPr>
                <p:nvPr/>
              </p:nvSpPr>
              <p:spPr bwMode="auto">
                <a:xfrm>
                  <a:off x="4693" y="1789"/>
                  <a:ext cx="47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97" name="Rectangle 2249"/>
                <p:cNvSpPr>
                  <a:spLocks noChangeArrowheads="1"/>
                </p:cNvSpPr>
                <p:nvPr/>
              </p:nvSpPr>
              <p:spPr bwMode="auto">
                <a:xfrm>
                  <a:off x="4783" y="1787"/>
                  <a:ext cx="29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98" name="Rectangle 2250"/>
                <p:cNvSpPr>
                  <a:spLocks noChangeArrowheads="1"/>
                </p:cNvSpPr>
                <p:nvPr/>
              </p:nvSpPr>
              <p:spPr bwMode="auto">
                <a:xfrm>
                  <a:off x="4785" y="1789"/>
                  <a:ext cx="290"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499" name="Rectangle 2251"/>
                <p:cNvSpPr>
                  <a:spLocks noChangeArrowheads="1"/>
                </p:cNvSpPr>
                <p:nvPr/>
              </p:nvSpPr>
              <p:spPr bwMode="auto">
                <a:xfrm>
                  <a:off x="4601" y="1790"/>
                  <a:ext cx="66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00" name="Rectangle 2252"/>
                <p:cNvSpPr>
                  <a:spLocks noChangeArrowheads="1"/>
                </p:cNvSpPr>
                <p:nvPr/>
              </p:nvSpPr>
              <p:spPr bwMode="auto">
                <a:xfrm>
                  <a:off x="4616" y="1790"/>
                  <a:ext cx="62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01" name="Rectangle 2253"/>
                <p:cNvSpPr>
                  <a:spLocks noChangeArrowheads="1"/>
                </p:cNvSpPr>
                <p:nvPr/>
              </p:nvSpPr>
              <p:spPr bwMode="auto">
                <a:xfrm>
                  <a:off x="4694" y="1790"/>
                  <a:ext cx="47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02" name="Rectangle 2254"/>
                <p:cNvSpPr>
                  <a:spLocks noChangeArrowheads="1"/>
                </p:cNvSpPr>
                <p:nvPr/>
              </p:nvSpPr>
              <p:spPr bwMode="auto">
                <a:xfrm>
                  <a:off x="4788" y="1790"/>
                  <a:ext cx="284"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03" name="Rectangle 2255"/>
                <p:cNvSpPr>
                  <a:spLocks noChangeArrowheads="1"/>
                </p:cNvSpPr>
                <p:nvPr/>
              </p:nvSpPr>
              <p:spPr bwMode="auto">
                <a:xfrm>
                  <a:off x="4600" y="1792"/>
                  <a:ext cx="666"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04" name="Rectangle 2256"/>
                <p:cNvSpPr>
                  <a:spLocks noChangeArrowheads="1"/>
                </p:cNvSpPr>
                <p:nvPr/>
              </p:nvSpPr>
              <p:spPr bwMode="auto">
                <a:xfrm>
                  <a:off x="4618" y="1792"/>
                  <a:ext cx="624"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05" name="Rectangle 2257"/>
                <p:cNvSpPr>
                  <a:spLocks noChangeArrowheads="1"/>
                </p:cNvSpPr>
                <p:nvPr/>
              </p:nvSpPr>
              <p:spPr bwMode="auto">
                <a:xfrm>
                  <a:off x="4696" y="1792"/>
                  <a:ext cx="46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06" name="Rectangle 2258"/>
                <p:cNvSpPr>
                  <a:spLocks noChangeArrowheads="1"/>
                </p:cNvSpPr>
                <p:nvPr/>
              </p:nvSpPr>
              <p:spPr bwMode="auto">
                <a:xfrm>
                  <a:off x="4697" y="1793"/>
                  <a:ext cx="46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07" name="Rectangle 2259"/>
                <p:cNvSpPr>
                  <a:spLocks noChangeArrowheads="1"/>
                </p:cNvSpPr>
                <p:nvPr/>
              </p:nvSpPr>
              <p:spPr bwMode="auto">
                <a:xfrm>
                  <a:off x="4791" y="1792"/>
                  <a:ext cx="278"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08" name="Rectangle 2260"/>
                <p:cNvSpPr>
                  <a:spLocks noChangeArrowheads="1"/>
                </p:cNvSpPr>
                <p:nvPr/>
              </p:nvSpPr>
              <p:spPr bwMode="auto">
                <a:xfrm>
                  <a:off x="4792" y="1793"/>
                  <a:ext cx="27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09" name="Rectangle 2261"/>
                <p:cNvSpPr>
                  <a:spLocks noChangeArrowheads="1"/>
                </p:cNvSpPr>
                <p:nvPr/>
              </p:nvSpPr>
              <p:spPr bwMode="auto">
                <a:xfrm>
                  <a:off x="4600" y="1795"/>
                  <a:ext cx="66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10" name="Rectangle 2262"/>
                <p:cNvSpPr>
                  <a:spLocks noChangeArrowheads="1"/>
                </p:cNvSpPr>
                <p:nvPr/>
              </p:nvSpPr>
              <p:spPr bwMode="auto">
                <a:xfrm>
                  <a:off x="4619" y="1795"/>
                  <a:ext cx="62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11" name="Rectangle 2263"/>
                <p:cNvSpPr>
                  <a:spLocks noChangeArrowheads="1"/>
                </p:cNvSpPr>
                <p:nvPr/>
              </p:nvSpPr>
              <p:spPr bwMode="auto">
                <a:xfrm>
                  <a:off x="4699" y="1795"/>
                  <a:ext cx="46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12" name="Rectangle 2264"/>
                <p:cNvSpPr>
                  <a:spLocks noChangeArrowheads="1"/>
                </p:cNvSpPr>
                <p:nvPr/>
              </p:nvSpPr>
              <p:spPr bwMode="auto">
                <a:xfrm>
                  <a:off x="4795" y="1795"/>
                  <a:ext cx="26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13" name="Rectangle 2265"/>
                <p:cNvSpPr>
                  <a:spLocks noChangeArrowheads="1"/>
                </p:cNvSpPr>
                <p:nvPr/>
              </p:nvSpPr>
              <p:spPr bwMode="auto">
                <a:xfrm>
                  <a:off x="4600" y="1796"/>
                  <a:ext cx="66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14" name="Rectangle 2266"/>
                <p:cNvSpPr>
                  <a:spLocks noChangeArrowheads="1"/>
                </p:cNvSpPr>
                <p:nvPr/>
              </p:nvSpPr>
              <p:spPr bwMode="auto">
                <a:xfrm>
                  <a:off x="4621" y="1796"/>
                  <a:ext cx="61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15" name="Rectangle 2267"/>
                <p:cNvSpPr>
                  <a:spLocks noChangeArrowheads="1"/>
                </p:cNvSpPr>
                <p:nvPr/>
              </p:nvSpPr>
              <p:spPr bwMode="auto">
                <a:xfrm>
                  <a:off x="4700" y="1796"/>
                  <a:ext cx="45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16" name="Rectangle 2268"/>
                <p:cNvSpPr>
                  <a:spLocks noChangeArrowheads="1"/>
                </p:cNvSpPr>
                <p:nvPr/>
              </p:nvSpPr>
              <p:spPr bwMode="auto">
                <a:xfrm>
                  <a:off x="4798" y="1796"/>
                  <a:ext cx="26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17" name="Rectangle 2269"/>
                <p:cNvSpPr>
                  <a:spLocks noChangeArrowheads="1"/>
                </p:cNvSpPr>
                <p:nvPr/>
              </p:nvSpPr>
              <p:spPr bwMode="auto">
                <a:xfrm>
                  <a:off x="4598" y="1798"/>
                  <a:ext cx="67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18" name="Rectangle 2270"/>
                <p:cNvSpPr>
                  <a:spLocks noChangeArrowheads="1"/>
                </p:cNvSpPr>
                <p:nvPr/>
              </p:nvSpPr>
              <p:spPr bwMode="auto">
                <a:xfrm>
                  <a:off x="4622" y="1798"/>
                  <a:ext cx="61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19" name="Rectangle 2271"/>
                <p:cNvSpPr>
                  <a:spLocks noChangeArrowheads="1"/>
                </p:cNvSpPr>
                <p:nvPr/>
              </p:nvSpPr>
              <p:spPr bwMode="auto">
                <a:xfrm>
                  <a:off x="4702" y="1798"/>
                  <a:ext cx="45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20" name="Rectangle 2272"/>
                <p:cNvSpPr>
                  <a:spLocks noChangeArrowheads="1"/>
                </p:cNvSpPr>
                <p:nvPr/>
              </p:nvSpPr>
              <p:spPr bwMode="auto">
                <a:xfrm>
                  <a:off x="4801" y="1798"/>
                  <a:ext cx="25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21" name="Rectangle 2273"/>
                <p:cNvSpPr>
                  <a:spLocks noChangeArrowheads="1"/>
                </p:cNvSpPr>
                <p:nvPr/>
              </p:nvSpPr>
              <p:spPr bwMode="auto">
                <a:xfrm>
                  <a:off x="4598" y="1800"/>
                  <a:ext cx="67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22" name="Rectangle 2274"/>
                <p:cNvSpPr>
                  <a:spLocks noChangeArrowheads="1"/>
                </p:cNvSpPr>
                <p:nvPr/>
              </p:nvSpPr>
              <p:spPr bwMode="auto">
                <a:xfrm>
                  <a:off x="4622" y="1800"/>
                  <a:ext cx="61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23" name="Rectangle 2275"/>
                <p:cNvSpPr>
                  <a:spLocks noChangeArrowheads="1"/>
                </p:cNvSpPr>
                <p:nvPr/>
              </p:nvSpPr>
              <p:spPr bwMode="auto">
                <a:xfrm>
                  <a:off x="4703" y="1800"/>
                  <a:ext cx="45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24" name="Rectangle 2276"/>
                <p:cNvSpPr>
                  <a:spLocks noChangeArrowheads="1"/>
                </p:cNvSpPr>
                <p:nvPr/>
              </p:nvSpPr>
              <p:spPr bwMode="auto">
                <a:xfrm>
                  <a:off x="4804" y="1800"/>
                  <a:ext cx="25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25" name="Rectangle 2277"/>
                <p:cNvSpPr>
                  <a:spLocks noChangeArrowheads="1"/>
                </p:cNvSpPr>
                <p:nvPr/>
              </p:nvSpPr>
              <p:spPr bwMode="auto">
                <a:xfrm>
                  <a:off x="4598" y="1801"/>
                  <a:ext cx="67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26" name="Rectangle 2278"/>
                <p:cNvSpPr>
                  <a:spLocks noChangeArrowheads="1"/>
                </p:cNvSpPr>
                <p:nvPr/>
              </p:nvSpPr>
              <p:spPr bwMode="auto">
                <a:xfrm>
                  <a:off x="4624" y="1801"/>
                  <a:ext cx="61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27" name="Rectangle 2279"/>
                <p:cNvSpPr>
                  <a:spLocks noChangeArrowheads="1"/>
                </p:cNvSpPr>
                <p:nvPr/>
              </p:nvSpPr>
              <p:spPr bwMode="auto">
                <a:xfrm>
                  <a:off x="4705" y="1801"/>
                  <a:ext cx="44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28" name="Rectangle 2280"/>
                <p:cNvSpPr>
                  <a:spLocks noChangeArrowheads="1"/>
                </p:cNvSpPr>
                <p:nvPr/>
              </p:nvSpPr>
              <p:spPr bwMode="auto">
                <a:xfrm>
                  <a:off x="4807" y="1801"/>
                  <a:ext cx="24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29" name="Rectangle 2281"/>
                <p:cNvSpPr>
                  <a:spLocks noChangeArrowheads="1"/>
                </p:cNvSpPr>
                <p:nvPr/>
              </p:nvSpPr>
              <p:spPr bwMode="auto">
                <a:xfrm>
                  <a:off x="4597" y="1803"/>
                  <a:ext cx="67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30" name="Rectangle 2282"/>
                <p:cNvSpPr>
                  <a:spLocks noChangeArrowheads="1"/>
                </p:cNvSpPr>
                <p:nvPr/>
              </p:nvSpPr>
              <p:spPr bwMode="auto">
                <a:xfrm>
                  <a:off x="4625" y="1803"/>
                  <a:ext cx="60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31" name="Rectangle 2283"/>
                <p:cNvSpPr>
                  <a:spLocks noChangeArrowheads="1"/>
                </p:cNvSpPr>
                <p:nvPr/>
              </p:nvSpPr>
              <p:spPr bwMode="auto">
                <a:xfrm>
                  <a:off x="4706" y="1803"/>
                  <a:ext cx="44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32" name="Rectangle 2284"/>
                <p:cNvSpPr>
                  <a:spLocks noChangeArrowheads="1"/>
                </p:cNvSpPr>
                <p:nvPr/>
              </p:nvSpPr>
              <p:spPr bwMode="auto">
                <a:xfrm>
                  <a:off x="4810" y="1803"/>
                  <a:ext cx="239"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33" name="Rectangle 2285"/>
                <p:cNvSpPr>
                  <a:spLocks noChangeArrowheads="1"/>
                </p:cNvSpPr>
                <p:nvPr/>
              </p:nvSpPr>
              <p:spPr bwMode="auto">
                <a:xfrm>
                  <a:off x="4597" y="1804"/>
                  <a:ext cx="67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34" name="Rectangle 2286"/>
                <p:cNvSpPr>
                  <a:spLocks noChangeArrowheads="1"/>
                </p:cNvSpPr>
                <p:nvPr/>
              </p:nvSpPr>
              <p:spPr bwMode="auto">
                <a:xfrm>
                  <a:off x="4627" y="1804"/>
                  <a:ext cx="60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35" name="Rectangle 2287"/>
                <p:cNvSpPr>
                  <a:spLocks noChangeArrowheads="1"/>
                </p:cNvSpPr>
                <p:nvPr/>
              </p:nvSpPr>
              <p:spPr bwMode="auto">
                <a:xfrm>
                  <a:off x="4708" y="1804"/>
                  <a:ext cx="44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36" name="Rectangle 2288"/>
                <p:cNvSpPr>
                  <a:spLocks noChangeArrowheads="1"/>
                </p:cNvSpPr>
                <p:nvPr/>
              </p:nvSpPr>
              <p:spPr bwMode="auto">
                <a:xfrm>
                  <a:off x="4813" y="1804"/>
                  <a:ext cx="233"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37" name="Rectangle 2289"/>
                <p:cNvSpPr>
                  <a:spLocks noChangeArrowheads="1"/>
                </p:cNvSpPr>
                <p:nvPr/>
              </p:nvSpPr>
              <p:spPr bwMode="auto">
                <a:xfrm>
                  <a:off x="4597" y="1806"/>
                  <a:ext cx="67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38" name="Rectangle 2290"/>
                <p:cNvSpPr>
                  <a:spLocks noChangeArrowheads="1"/>
                </p:cNvSpPr>
                <p:nvPr/>
              </p:nvSpPr>
              <p:spPr bwMode="auto">
                <a:xfrm>
                  <a:off x="4628" y="1806"/>
                  <a:ext cx="60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39" name="Rectangle 2291"/>
                <p:cNvSpPr>
                  <a:spLocks noChangeArrowheads="1"/>
                </p:cNvSpPr>
                <p:nvPr/>
              </p:nvSpPr>
              <p:spPr bwMode="auto">
                <a:xfrm>
                  <a:off x="4709" y="1806"/>
                  <a:ext cx="44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40" name="Rectangle 2292"/>
                <p:cNvSpPr>
                  <a:spLocks noChangeArrowheads="1"/>
                </p:cNvSpPr>
                <p:nvPr/>
              </p:nvSpPr>
              <p:spPr bwMode="auto">
                <a:xfrm>
                  <a:off x="4816" y="1806"/>
                  <a:ext cx="227"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41" name="Rectangle 2293"/>
                <p:cNvSpPr>
                  <a:spLocks noChangeArrowheads="1"/>
                </p:cNvSpPr>
                <p:nvPr/>
              </p:nvSpPr>
              <p:spPr bwMode="auto">
                <a:xfrm>
                  <a:off x="4595" y="1807"/>
                  <a:ext cx="681"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42" name="Rectangle 2294"/>
                <p:cNvSpPr>
                  <a:spLocks noChangeArrowheads="1"/>
                </p:cNvSpPr>
                <p:nvPr/>
              </p:nvSpPr>
              <p:spPr bwMode="auto">
                <a:xfrm>
                  <a:off x="4628" y="1807"/>
                  <a:ext cx="60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43" name="Rectangle 2295"/>
                <p:cNvSpPr>
                  <a:spLocks noChangeArrowheads="1"/>
                </p:cNvSpPr>
                <p:nvPr/>
              </p:nvSpPr>
              <p:spPr bwMode="auto">
                <a:xfrm>
                  <a:off x="4630" y="1809"/>
                  <a:ext cx="60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44" name="Rectangle 2296"/>
                <p:cNvSpPr>
                  <a:spLocks noChangeArrowheads="1"/>
                </p:cNvSpPr>
                <p:nvPr/>
              </p:nvSpPr>
              <p:spPr bwMode="auto">
                <a:xfrm>
                  <a:off x="4711" y="1807"/>
                  <a:ext cx="437"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45" name="Rectangle 2297"/>
                <p:cNvSpPr>
                  <a:spLocks noChangeArrowheads="1"/>
                </p:cNvSpPr>
                <p:nvPr/>
              </p:nvSpPr>
              <p:spPr bwMode="auto">
                <a:xfrm>
                  <a:off x="4714" y="1809"/>
                  <a:ext cx="43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46" name="Rectangle 2298"/>
                <p:cNvSpPr>
                  <a:spLocks noChangeArrowheads="1"/>
                </p:cNvSpPr>
                <p:nvPr/>
              </p:nvSpPr>
              <p:spPr bwMode="auto">
                <a:xfrm>
                  <a:off x="4819" y="1807"/>
                  <a:ext cx="22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47" name="Rectangle 2299"/>
                <p:cNvSpPr>
                  <a:spLocks noChangeArrowheads="1"/>
                </p:cNvSpPr>
                <p:nvPr/>
              </p:nvSpPr>
              <p:spPr bwMode="auto">
                <a:xfrm>
                  <a:off x="4822" y="1809"/>
                  <a:ext cx="21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48" name="Rectangle 2300"/>
                <p:cNvSpPr>
                  <a:spLocks noChangeArrowheads="1"/>
                </p:cNvSpPr>
                <p:nvPr/>
              </p:nvSpPr>
              <p:spPr bwMode="auto">
                <a:xfrm>
                  <a:off x="4595" y="1810"/>
                  <a:ext cx="68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49" name="Rectangle 2301"/>
                <p:cNvSpPr>
                  <a:spLocks noChangeArrowheads="1"/>
                </p:cNvSpPr>
                <p:nvPr/>
              </p:nvSpPr>
              <p:spPr bwMode="auto">
                <a:xfrm>
                  <a:off x="4631" y="1810"/>
                  <a:ext cx="59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50" name="Rectangle 2302"/>
                <p:cNvSpPr>
                  <a:spLocks noChangeArrowheads="1"/>
                </p:cNvSpPr>
                <p:nvPr/>
              </p:nvSpPr>
              <p:spPr bwMode="auto">
                <a:xfrm>
                  <a:off x="4715" y="1810"/>
                  <a:ext cx="42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51" name="Rectangle 2303"/>
                <p:cNvSpPr>
                  <a:spLocks noChangeArrowheads="1"/>
                </p:cNvSpPr>
                <p:nvPr/>
              </p:nvSpPr>
              <p:spPr bwMode="auto">
                <a:xfrm>
                  <a:off x="4827" y="1810"/>
                  <a:ext cx="206"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52" name="Rectangle 2304"/>
                <p:cNvSpPr>
                  <a:spLocks noChangeArrowheads="1"/>
                </p:cNvSpPr>
                <p:nvPr/>
              </p:nvSpPr>
              <p:spPr bwMode="auto">
                <a:xfrm>
                  <a:off x="4594" y="1812"/>
                  <a:ext cx="685"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53" name="Rectangle 2305"/>
                <p:cNvSpPr>
                  <a:spLocks noChangeArrowheads="1"/>
                </p:cNvSpPr>
                <p:nvPr/>
              </p:nvSpPr>
              <p:spPr bwMode="auto">
                <a:xfrm>
                  <a:off x="4633" y="1812"/>
                  <a:ext cx="59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54" name="Rectangle 2306"/>
                <p:cNvSpPr>
                  <a:spLocks noChangeArrowheads="1"/>
                </p:cNvSpPr>
                <p:nvPr/>
              </p:nvSpPr>
              <p:spPr bwMode="auto">
                <a:xfrm>
                  <a:off x="4634" y="1814"/>
                  <a:ext cx="59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55" name="Rectangle 2307"/>
                <p:cNvSpPr>
                  <a:spLocks noChangeArrowheads="1"/>
                </p:cNvSpPr>
                <p:nvPr/>
              </p:nvSpPr>
              <p:spPr bwMode="auto">
                <a:xfrm>
                  <a:off x="4717" y="1812"/>
                  <a:ext cx="42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56" name="Rectangle 2308"/>
                <p:cNvSpPr>
                  <a:spLocks noChangeArrowheads="1"/>
                </p:cNvSpPr>
                <p:nvPr/>
              </p:nvSpPr>
              <p:spPr bwMode="auto">
                <a:xfrm>
                  <a:off x="4718" y="1814"/>
                  <a:ext cx="42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57" name="Rectangle 2309"/>
                <p:cNvSpPr>
                  <a:spLocks noChangeArrowheads="1"/>
                </p:cNvSpPr>
                <p:nvPr/>
              </p:nvSpPr>
              <p:spPr bwMode="auto">
                <a:xfrm>
                  <a:off x="4830" y="1812"/>
                  <a:ext cx="200"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58" name="Rectangle 2310"/>
                <p:cNvSpPr>
                  <a:spLocks noChangeArrowheads="1"/>
                </p:cNvSpPr>
                <p:nvPr/>
              </p:nvSpPr>
              <p:spPr bwMode="auto">
                <a:xfrm>
                  <a:off x="4834" y="1814"/>
                  <a:ext cx="19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59" name="Rectangle 2311"/>
                <p:cNvSpPr>
                  <a:spLocks noChangeArrowheads="1"/>
                </p:cNvSpPr>
                <p:nvPr/>
              </p:nvSpPr>
              <p:spPr bwMode="auto">
                <a:xfrm>
                  <a:off x="4594" y="1815"/>
                  <a:ext cx="68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60" name="Rectangle 2312"/>
                <p:cNvSpPr>
                  <a:spLocks noChangeArrowheads="1"/>
                </p:cNvSpPr>
                <p:nvPr/>
              </p:nvSpPr>
              <p:spPr bwMode="auto">
                <a:xfrm>
                  <a:off x="4636" y="1815"/>
                  <a:ext cx="58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61" name="Rectangle 2313"/>
                <p:cNvSpPr>
                  <a:spLocks noChangeArrowheads="1"/>
                </p:cNvSpPr>
                <p:nvPr/>
              </p:nvSpPr>
              <p:spPr bwMode="auto">
                <a:xfrm>
                  <a:off x="4720" y="1815"/>
                  <a:ext cx="419"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62" name="Rectangle 2314"/>
                <p:cNvSpPr>
                  <a:spLocks noChangeArrowheads="1"/>
                </p:cNvSpPr>
                <p:nvPr/>
              </p:nvSpPr>
              <p:spPr bwMode="auto">
                <a:xfrm>
                  <a:off x="4837" y="1815"/>
                  <a:ext cx="185"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63" name="Rectangle 2315"/>
                <p:cNvSpPr>
                  <a:spLocks noChangeArrowheads="1"/>
                </p:cNvSpPr>
                <p:nvPr/>
              </p:nvSpPr>
              <p:spPr bwMode="auto">
                <a:xfrm>
                  <a:off x="4592" y="1817"/>
                  <a:ext cx="690"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64" name="Rectangle 2316"/>
                <p:cNvSpPr>
                  <a:spLocks noChangeArrowheads="1"/>
                </p:cNvSpPr>
                <p:nvPr/>
              </p:nvSpPr>
              <p:spPr bwMode="auto">
                <a:xfrm>
                  <a:off x="4636" y="1817"/>
                  <a:ext cx="58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65" name="Rectangle 2317"/>
                <p:cNvSpPr>
                  <a:spLocks noChangeArrowheads="1"/>
                </p:cNvSpPr>
                <p:nvPr/>
              </p:nvSpPr>
              <p:spPr bwMode="auto">
                <a:xfrm>
                  <a:off x="4637" y="1818"/>
                  <a:ext cx="58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66" name="Rectangle 2318"/>
                <p:cNvSpPr>
                  <a:spLocks noChangeArrowheads="1"/>
                </p:cNvSpPr>
                <p:nvPr/>
              </p:nvSpPr>
              <p:spPr bwMode="auto">
                <a:xfrm>
                  <a:off x="4723" y="1817"/>
                  <a:ext cx="41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67" name="Rectangle 2319"/>
                <p:cNvSpPr>
                  <a:spLocks noChangeArrowheads="1"/>
                </p:cNvSpPr>
                <p:nvPr/>
              </p:nvSpPr>
              <p:spPr bwMode="auto">
                <a:xfrm>
                  <a:off x="4724" y="1818"/>
                  <a:ext cx="41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68" name="Rectangle 2320"/>
                <p:cNvSpPr>
                  <a:spLocks noChangeArrowheads="1"/>
                </p:cNvSpPr>
                <p:nvPr/>
              </p:nvSpPr>
              <p:spPr bwMode="auto">
                <a:xfrm>
                  <a:off x="4842" y="1817"/>
                  <a:ext cx="176"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69" name="Rectangle 2321"/>
                <p:cNvSpPr>
                  <a:spLocks noChangeArrowheads="1"/>
                </p:cNvSpPr>
                <p:nvPr/>
              </p:nvSpPr>
              <p:spPr bwMode="auto">
                <a:xfrm>
                  <a:off x="4846" y="1818"/>
                  <a:ext cx="16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70" name="Rectangle 2322"/>
                <p:cNvSpPr>
                  <a:spLocks noChangeArrowheads="1"/>
                </p:cNvSpPr>
                <p:nvPr/>
              </p:nvSpPr>
              <p:spPr bwMode="auto">
                <a:xfrm>
                  <a:off x="4592" y="1820"/>
                  <a:ext cx="69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71" name="Rectangle 2323"/>
                <p:cNvSpPr>
                  <a:spLocks noChangeArrowheads="1"/>
                </p:cNvSpPr>
                <p:nvPr/>
              </p:nvSpPr>
              <p:spPr bwMode="auto">
                <a:xfrm>
                  <a:off x="4639" y="1820"/>
                  <a:ext cx="58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72" name="Rectangle 2324"/>
                <p:cNvSpPr>
                  <a:spLocks noChangeArrowheads="1"/>
                </p:cNvSpPr>
                <p:nvPr/>
              </p:nvSpPr>
              <p:spPr bwMode="auto">
                <a:xfrm>
                  <a:off x="4726" y="1820"/>
                  <a:ext cx="40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73" name="Rectangle 2325"/>
                <p:cNvSpPr>
                  <a:spLocks noChangeArrowheads="1"/>
                </p:cNvSpPr>
                <p:nvPr/>
              </p:nvSpPr>
              <p:spPr bwMode="auto">
                <a:xfrm>
                  <a:off x="4852" y="1820"/>
                  <a:ext cx="155"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74" name="Rectangle 2326"/>
                <p:cNvSpPr>
                  <a:spLocks noChangeArrowheads="1"/>
                </p:cNvSpPr>
                <p:nvPr/>
              </p:nvSpPr>
              <p:spPr bwMode="auto">
                <a:xfrm>
                  <a:off x="4591" y="1821"/>
                  <a:ext cx="694"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75" name="Rectangle 2327"/>
                <p:cNvSpPr>
                  <a:spLocks noChangeArrowheads="1"/>
                </p:cNvSpPr>
                <p:nvPr/>
              </p:nvSpPr>
              <p:spPr bwMode="auto">
                <a:xfrm>
                  <a:off x="4640" y="1821"/>
                  <a:ext cx="57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76" name="Rectangle 2328"/>
                <p:cNvSpPr>
                  <a:spLocks noChangeArrowheads="1"/>
                </p:cNvSpPr>
                <p:nvPr/>
              </p:nvSpPr>
              <p:spPr bwMode="auto">
                <a:xfrm>
                  <a:off x="4642" y="1823"/>
                  <a:ext cx="57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77" name="Rectangle 2329"/>
                <p:cNvSpPr>
                  <a:spLocks noChangeArrowheads="1"/>
                </p:cNvSpPr>
                <p:nvPr/>
              </p:nvSpPr>
              <p:spPr bwMode="auto">
                <a:xfrm>
                  <a:off x="4727" y="1821"/>
                  <a:ext cx="40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78" name="Rectangle 2330"/>
                <p:cNvSpPr>
                  <a:spLocks noChangeArrowheads="1"/>
                </p:cNvSpPr>
                <p:nvPr/>
              </p:nvSpPr>
              <p:spPr bwMode="auto">
                <a:xfrm>
                  <a:off x="4730" y="1823"/>
                  <a:ext cx="39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79" name="Rectangle 2331"/>
                <p:cNvSpPr>
                  <a:spLocks noChangeArrowheads="1"/>
                </p:cNvSpPr>
                <p:nvPr/>
              </p:nvSpPr>
              <p:spPr bwMode="auto">
                <a:xfrm>
                  <a:off x="4857" y="1821"/>
                  <a:ext cx="146"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80" name="Rectangle 2332"/>
                <p:cNvSpPr>
                  <a:spLocks noChangeArrowheads="1"/>
                </p:cNvSpPr>
                <p:nvPr/>
              </p:nvSpPr>
              <p:spPr bwMode="auto">
                <a:xfrm>
                  <a:off x="4863" y="1823"/>
                  <a:ext cx="134"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81" name="Rectangle 2333"/>
                <p:cNvSpPr>
                  <a:spLocks noChangeArrowheads="1"/>
                </p:cNvSpPr>
                <p:nvPr/>
              </p:nvSpPr>
              <p:spPr bwMode="auto">
                <a:xfrm>
                  <a:off x="4591" y="1824"/>
                  <a:ext cx="69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82" name="Rectangle 2334"/>
                <p:cNvSpPr>
                  <a:spLocks noChangeArrowheads="1"/>
                </p:cNvSpPr>
                <p:nvPr/>
              </p:nvSpPr>
              <p:spPr bwMode="auto">
                <a:xfrm>
                  <a:off x="4643" y="1824"/>
                  <a:ext cx="57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83" name="Rectangle 2335"/>
                <p:cNvSpPr>
                  <a:spLocks noChangeArrowheads="1"/>
                </p:cNvSpPr>
                <p:nvPr/>
              </p:nvSpPr>
              <p:spPr bwMode="auto">
                <a:xfrm>
                  <a:off x="4732" y="1824"/>
                  <a:ext cx="39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84" name="Rectangle 2336"/>
                <p:cNvSpPr>
                  <a:spLocks noChangeArrowheads="1"/>
                </p:cNvSpPr>
                <p:nvPr/>
              </p:nvSpPr>
              <p:spPr bwMode="auto">
                <a:xfrm>
                  <a:off x="4869" y="1824"/>
                  <a:ext cx="122"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85" name="Rectangle 2337"/>
                <p:cNvSpPr>
                  <a:spLocks noChangeArrowheads="1"/>
                </p:cNvSpPr>
                <p:nvPr/>
              </p:nvSpPr>
              <p:spPr bwMode="auto">
                <a:xfrm>
                  <a:off x="4589" y="1826"/>
                  <a:ext cx="699"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86" name="Rectangle 2338"/>
                <p:cNvSpPr>
                  <a:spLocks noChangeArrowheads="1"/>
                </p:cNvSpPr>
                <p:nvPr/>
              </p:nvSpPr>
              <p:spPr bwMode="auto">
                <a:xfrm>
                  <a:off x="4645" y="1826"/>
                  <a:ext cx="57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87" name="Rectangle 2339"/>
                <p:cNvSpPr>
                  <a:spLocks noChangeArrowheads="1"/>
                </p:cNvSpPr>
                <p:nvPr/>
              </p:nvSpPr>
              <p:spPr bwMode="auto">
                <a:xfrm>
                  <a:off x="4646" y="1828"/>
                  <a:ext cx="56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88" name="Rectangle 2340"/>
                <p:cNvSpPr>
                  <a:spLocks noChangeArrowheads="1"/>
                </p:cNvSpPr>
                <p:nvPr/>
              </p:nvSpPr>
              <p:spPr bwMode="auto">
                <a:xfrm>
                  <a:off x="4733" y="1826"/>
                  <a:ext cx="39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89" name="Rectangle 2341"/>
                <p:cNvSpPr>
                  <a:spLocks noChangeArrowheads="1"/>
                </p:cNvSpPr>
                <p:nvPr/>
              </p:nvSpPr>
              <p:spPr bwMode="auto">
                <a:xfrm>
                  <a:off x="4736" y="1828"/>
                  <a:ext cx="38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90" name="Rectangle 2342"/>
                <p:cNvSpPr>
                  <a:spLocks noChangeArrowheads="1"/>
                </p:cNvSpPr>
                <p:nvPr/>
              </p:nvSpPr>
              <p:spPr bwMode="auto">
                <a:xfrm>
                  <a:off x="4876" y="1826"/>
                  <a:ext cx="107"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91" name="Rectangle 2343"/>
                <p:cNvSpPr>
                  <a:spLocks noChangeArrowheads="1"/>
                </p:cNvSpPr>
                <p:nvPr/>
              </p:nvSpPr>
              <p:spPr bwMode="auto">
                <a:xfrm>
                  <a:off x="4884" y="1828"/>
                  <a:ext cx="92"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92" name="Rectangle 2344"/>
                <p:cNvSpPr>
                  <a:spLocks noChangeArrowheads="1"/>
                </p:cNvSpPr>
                <p:nvPr/>
              </p:nvSpPr>
              <p:spPr bwMode="auto">
                <a:xfrm>
                  <a:off x="4589" y="1829"/>
                  <a:ext cx="701"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93" name="Rectangle 2345"/>
                <p:cNvSpPr>
                  <a:spLocks noChangeArrowheads="1"/>
                </p:cNvSpPr>
                <p:nvPr/>
              </p:nvSpPr>
              <p:spPr bwMode="auto">
                <a:xfrm>
                  <a:off x="4589" y="1829"/>
                  <a:ext cx="70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94" name="Rectangle 2346"/>
                <p:cNvSpPr>
                  <a:spLocks noChangeArrowheads="1"/>
                </p:cNvSpPr>
                <p:nvPr/>
              </p:nvSpPr>
              <p:spPr bwMode="auto">
                <a:xfrm>
                  <a:off x="4648" y="1829"/>
                  <a:ext cx="56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95" name="Rectangle 2347"/>
                <p:cNvSpPr>
                  <a:spLocks noChangeArrowheads="1"/>
                </p:cNvSpPr>
                <p:nvPr/>
              </p:nvSpPr>
              <p:spPr bwMode="auto">
                <a:xfrm>
                  <a:off x="4738" y="1829"/>
                  <a:ext cx="38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96" name="Rectangle 2348"/>
                <p:cNvSpPr>
                  <a:spLocks noChangeArrowheads="1"/>
                </p:cNvSpPr>
                <p:nvPr/>
              </p:nvSpPr>
              <p:spPr bwMode="auto">
                <a:xfrm>
                  <a:off x="4894" y="1829"/>
                  <a:ext cx="71" cy="2"/>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97" name="Rectangle 2349"/>
                <p:cNvSpPr>
                  <a:spLocks noChangeArrowheads="1"/>
                </p:cNvSpPr>
                <p:nvPr/>
              </p:nvSpPr>
              <p:spPr bwMode="auto">
                <a:xfrm>
                  <a:off x="4588" y="1831"/>
                  <a:ext cx="703" cy="3"/>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98" name="Rectangle 2350"/>
                <p:cNvSpPr>
                  <a:spLocks noChangeArrowheads="1"/>
                </p:cNvSpPr>
                <p:nvPr/>
              </p:nvSpPr>
              <p:spPr bwMode="auto">
                <a:xfrm>
                  <a:off x="4588" y="1831"/>
                  <a:ext cx="70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599" name="Rectangle 2351"/>
                <p:cNvSpPr>
                  <a:spLocks noChangeArrowheads="1"/>
                </p:cNvSpPr>
                <p:nvPr/>
              </p:nvSpPr>
              <p:spPr bwMode="auto">
                <a:xfrm>
                  <a:off x="4588" y="1832"/>
                  <a:ext cx="70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00" name="Rectangle 2352"/>
                <p:cNvSpPr>
                  <a:spLocks noChangeArrowheads="1"/>
                </p:cNvSpPr>
                <p:nvPr/>
              </p:nvSpPr>
              <p:spPr bwMode="auto">
                <a:xfrm>
                  <a:off x="4649" y="1831"/>
                  <a:ext cx="56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01" name="Rectangle 2353"/>
                <p:cNvSpPr>
                  <a:spLocks noChangeArrowheads="1"/>
                </p:cNvSpPr>
                <p:nvPr/>
              </p:nvSpPr>
              <p:spPr bwMode="auto">
                <a:xfrm>
                  <a:off x="4651" y="1832"/>
                  <a:ext cx="558"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02" name="Rectangle 2354"/>
                <p:cNvSpPr>
                  <a:spLocks noChangeArrowheads="1"/>
                </p:cNvSpPr>
                <p:nvPr/>
              </p:nvSpPr>
              <p:spPr bwMode="auto">
                <a:xfrm>
                  <a:off x="4741" y="1831"/>
                  <a:ext cx="37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03" name="Rectangle 2355"/>
                <p:cNvSpPr>
                  <a:spLocks noChangeArrowheads="1"/>
                </p:cNvSpPr>
                <p:nvPr/>
              </p:nvSpPr>
              <p:spPr bwMode="auto">
                <a:xfrm>
                  <a:off x="4742" y="1832"/>
                  <a:ext cx="37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04" name="Rectangle 2356"/>
                <p:cNvSpPr>
                  <a:spLocks noChangeArrowheads="1"/>
                </p:cNvSpPr>
                <p:nvPr/>
              </p:nvSpPr>
              <p:spPr bwMode="auto">
                <a:xfrm>
                  <a:off x="4909" y="1831"/>
                  <a:ext cx="41" cy="1"/>
                </a:xfrm>
                <a:prstGeom prst="rect">
                  <a:avLst/>
                </a:prstGeom>
                <a:solidFill>
                  <a:srgbClr val="FFE439"/>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05" name="Rectangle 2357"/>
                <p:cNvSpPr>
                  <a:spLocks noChangeArrowheads="1"/>
                </p:cNvSpPr>
                <p:nvPr/>
              </p:nvSpPr>
              <p:spPr bwMode="auto">
                <a:xfrm>
                  <a:off x="4588" y="1834"/>
                  <a:ext cx="705"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06" name="Rectangle 2358"/>
                <p:cNvSpPr>
                  <a:spLocks noChangeArrowheads="1"/>
                </p:cNvSpPr>
                <p:nvPr/>
              </p:nvSpPr>
              <p:spPr bwMode="auto">
                <a:xfrm>
                  <a:off x="4588" y="1834"/>
                  <a:ext cx="69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07" name="Rectangle 2359"/>
                <p:cNvSpPr>
                  <a:spLocks noChangeArrowheads="1"/>
                </p:cNvSpPr>
                <p:nvPr/>
              </p:nvSpPr>
              <p:spPr bwMode="auto">
                <a:xfrm>
                  <a:off x="4652" y="1834"/>
                  <a:ext cx="55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08" name="Rectangle 2360"/>
                <p:cNvSpPr>
                  <a:spLocks noChangeArrowheads="1"/>
                </p:cNvSpPr>
                <p:nvPr/>
              </p:nvSpPr>
              <p:spPr bwMode="auto">
                <a:xfrm>
                  <a:off x="4744" y="1834"/>
                  <a:ext cx="37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09" name="Rectangle 2361"/>
                <p:cNvSpPr>
                  <a:spLocks noChangeArrowheads="1"/>
                </p:cNvSpPr>
                <p:nvPr/>
              </p:nvSpPr>
              <p:spPr bwMode="auto">
                <a:xfrm>
                  <a:off x="4586" y="1835"/>
                  <a:ext cx="708" cy="4"/>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10" name="Rectangle 2362"/>
                <p:cNvSpPr>
                  <a:spLocks noChangeArrowheads="1"/>
                </p:cNvSpPr>
                <p:nvPr/>
              </p:nvSpPr>
              <p:spPr bwMode="auto">
                <a:xfrm>
                  <a:off x="4586" y="1835"/>
                  <a:ext cx="699" cy="4"/>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11" name="Rectangle 2363"/>
                <p:cNvSpPr>
                  <a:spLocks noChangeArrowheads="1"/>
                </p:cNvSpPr>
                <p:nvPr/>
              </p:nvSpPr>
              <p:spPr bwMode="auto">
                <a:xfrm>
                  <a:off x="4654" y="1835"/>
                  <a:ext cx="552" cy="4"/>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12" name="Rectangle 2364"/>
                <p:cNvSpPr>
                  <a:spLocks noChangeArrowheads="1"/>
                </p:cNvSpPr>
                <p:nvPr/>
              </p:nvSpPr>
              <p:spPr bwMode="auto">
                <a:xfrm>
                  <a:off x="4747" y="1835"/>
                  <a:ext cx="36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13" name="Rectangle 2365"/>
                <p:cNvSpPr>
                  <a:spLocks noChangeArrowheads="1"/>
                </p:cNvSpPr>
                <p:nvPr/>
              </p:nvSpPr>
              <p:spPr bwMode="auto">
                <a:xfrm>
                  <a:off x="4748" y="1837"/>
                  <a:ext cx="36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14" name="Rectangle 2366"/>
                <p:cNvSpPr>
                  <a:spLocks noChangeArrowheads="1"/>
                </p:cNvSpPr>
                <p:nvPr/>
              </p:nvSpPr>
              <p:spPr bwMode="auto">
                <a:xfrm>
                  <a:off x="4586" y="1839"/>
                  <a:ext cx="710"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15" name="Rectangle 2367"/>
                <p:cNvSpPr>
                  <a:spLocks noChangeArrowheads="1"/>
                </p:cNvSpPr>
                <p:nvPr/>
              </p:nvSpPr>
              <p:spPr bwMode="auto">
                <a:xfrm>
                  <a:off x="4586" y="1839"/>
                  <a:ext cx="69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16" name="Rectangle 2368"/>
                <p:cNvSpPr>
                  <a:spLocks noChangeArrowheads="1"/>
                </p:cNvSpPr>
                <p:nvPr/>
              </p:nvSpPr>
              <p:spPr bwMode="auto">
                <a:xfrm>
                  <a:off x="4655" y="1839"/>
                  <a:ext cx="54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17" name="Rectangle 2369"/>
                <p:cNvSpPr>
                  <a:spLocks noChangeArrowheads="1"/>
                </p:cNvSpPr>
                <p:nvPr/>
              </p:nvSpPr>
              <p:spPr bwMode="auto">
                <a:xfrm>
                  <a:off x="4752" y="1839"/>
                  <a:ext cx="35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18" name="Rectangle 2370"/>
                <p:cNvSpPr>
                  <a:spLocks noChangeArrowheads="1"/>
                </p:cNvSpPr>
                <p:nvPr/>
              </p:nvSpPr>
              <p:spPr bwMode="auto">
                <a:xfrm>
                  <a:off x="4585" y="1840"/>
                  <a:ext cx="712" cy="3"/>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19" name="Rectangle 2371"/>
                <p:cNvSpPr>
                  <a:spLocks noChangeArrowheads="1"/>
                </p:cNvSpPr>
                <p:nvPr/>
              </p:nvSpPr>
              <p:spPr bwMode="auto">
                <a:xfrm>
                  <a:off x="4585" y="1840"/>
                  <a:ext cx="69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20" name="Rectangle 2372"/>
                <p:cNvSpPr>
                  <a:spLocks noChangeArrowheads="1"/>
                </p:cNvSpPr>
                <p:nvPr/>
              </p:nvSpPr>
              <p:spPr bwMode="auto">
                <a:xfrm>
                  <a:off x="4585" y="1842"/>
                  <a:ext cx="69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21" name="Rectangle 2373"/>
                <p:cNvSpPr>
                  <a:spLocks noChangeArrowheads="1"/>
                </p:cNvSpPr>
                <p:nvPr/>
              </p:nvSpPr>
              <p:spPr bwMode="auto">
                <a:xfrm>
                  <a:off x="4657" y="1840"/>
                  <a:ext cx="54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22" name="Rectangle 2374"/>
                <p:cNvSpPr>
                  <a:spLocks noChangeArrowheads="1"/>
                </p:cNvSpPr>
                <p:nvPr/>
              </p:nvSpPr>
              <p:spPr bwMode="auto">
                <a:xfrm>
                  <a:off x="4658" y="1842"/>
                  <a:ext cx="54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23" name="Rectangle 2375"/>
                <p:cNvSpPr>
                  <a:spLocks noChangeArrowheads="1"/>
                </p:cNvSpPr>
                <p:nvPr/>
              </p:nvSpPr>
              <p:spPr bwMode="auto">
                <a:xfrm>
                  <a:off x="4755" y="1840"/>
                  <a:ext cx="35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24" name="Rectangle 2376"/>
                <p:cNvSpPr>
                  <a:spLocks noChangeArrowheads="1"/>
                </p:cNvSpPr>
                <p:nvPr/>
              </p:nvSpPr>
              <p:spPr bwMode="auto">
                <a:xfrm>
                  <a:off x="4756" y="1842"/>
                  <a:ext cx="34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25" name="Rectangle 2377"/>
                <p:cNvSpPr>
                  <a:spLocks noChangeArrowheads="1"/>
                </p:cNvSpPr>
                <p:nvPr/>
              </p:nvSpPr>
              <p:spPr bwMode="auto">
                <a:xfrm>
                  <a:off x="4585" y="1843"/>
                  <a:ext cx="714"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26" name="Rectangle 2378"/>
                <p:cNvSpPr>
                  <a:spLocks noChangeArrowheads="1"/>
                </p:cNvSpPr>
                <p:nvPr/>
              </p:nvSpPr>
              <p:spPr bwMode="auto">
                <a:xfrm>
                  <a:off x="4585" y="1843"/>
                  <a:ext cx="69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27" name="Rectangle 2379"/>
                <p:cNvSpPr>
                  <a:spLocks noChangeArrowheads="1"/>
                </p:cNvSpPr>
                <p:nvPr/>
              </p:nvSpPr>
              <p:spPr bwMode="auto">
                <a:xfrm>
                  <a:off x="4660" y="1843"/>
                  <a:ext cx="54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28" name="Rectangle 2380"/>
                <p:cNvSpPr>
                  <a:spLocks noChangeArrowheads="1"/>
                </p:cNvSpPr>
                <p:nvPr/>
              </p:nvSpPr>
              <p:spPr bwMode="auto">
                <a:xfrm>
                  <a:off x="4759" y="1843"/>
                  <a:ext cx="34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29" name="Rectangle 2381"/>
                <p:cNvSpPr>
                  <a:spLocks noChangeArrowheads="1"/>
                </p:cNvSpPr>
                <p:nvPr/>
              </p:nvSpPr>
              <p:spPr bwMode="auto">
                <a:xfrm>
                  <a:off x="4583" y="1845"/>
                  <a:ext cx="717"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30" name="Rectangle 2382"/>
                <p:cNvSpPr>
                  <a:spLocks noChangeArrowheads="1"/>
                </p:cNvSpPr>
                <p:nvPr/>
              </p:nvSpPr>
              <p:spPr bwMode="auto">
                <a:xfrm>
                  <a:off x="4583" y="1845"/>
                  <a:ext cx="69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31" name="Rectangle 2383"/>
                <p:cNvSpPr>
                  <a:spLocks noChangeArrowheads="1"/>
                </p:cNvSpPr>
                <p:nvPr/>
              </p:nvSpPr>
              <p:spPr bwMode="auto">
                <a:xfrm>
                  <a:off x="4661" y="1845"/>
                  <a:ext cx="53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32" name="Rectangle 2384"/>
                <p:cNvSpPr>
                  <a:spLocks noChangeArrowheads="1"/>
                </p:cNvSpPr>
                <p:nvPr/>
              </p:nvSpPr>
              <p:spPr bwMode="auto">
                <a:xfrm>
                  <a:off x="4762" y="1845"/>
                  <a:ext cx="335"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33" name="Rectangle 2385"/>
                <p:cNvSpPr>
                  <a:spLocks noChangeArrowheads="1"/>
                </p:cNvSpPr>
                <p:nvPr/>
              </p:nvSpPr>
              <p:spPr bwMode="auto">
                <a:xfrm>
                  <a:off x="4583" y="1846"/>
                  <a:ext cx="719" cy="3"/>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34" name="Rectangle 2386"/>
                <p:cNvSpPr>
                  <a:spLocks noChangeArrowheads="1"/>
                </p:cNvSpPr>
                <p:nvPr/>
              </p:nvSpPr>
              <p:spPr bwMode="auto">
                <a:xfrm>
                  <a:off x="4583" y="1846"/>
                  <a:ext cx="69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35" name="Rectangle 2387"/>
                <p:cNvSpPr>
                  <a:spLocks noChangeArrowheads="1"/>
                </p:cNvSpPr>
                <p:nvPr/>
              </p:nvSpPr>
              <p:spPr bwMode="auto">
                <a:xfrm>
                  <a:off x="4583" y="1848"/>
                  <a:ext cx="69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36" name="Rectangle 2388"/>
                <p:cNvSpPr>
                  <a:spLocks noChangeArrowheads="1"/>
                </p:cNvSpPr>
                <p:nvPr/>
              </p:nvSpPr>
              <p:spPr bwMode="auto">
                <a:xfrm>
                  <a:off x="4663" y="1846"/>
                  <a:ext cx="53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37" name="Rectangle 2389"/>
                <p:cNvSpPr>
                  <a:spLocks noChangeArrowheads="1"/>
                </p:cNvSpPr>
                <p:nvPr/>
              </p:nvSpPr>
              <p:spPr bwMode="auto">
                <a:xfrm>
                  <a:off x="4666" y="1848"/>
                  <a:ext cx="52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38" name="Rectangle 2390"/>
                <p:cNvSpPr>
                  <a:spLocks noChangeArrowheads="1"/>
                </p:cNvSpPr>
                <p:nvPr/>
              </p:nvSpPr>
              <p:spPr bwMode="auto">
                <a:xfrm>
                  <a:off x="4764" y="1846"/>
                  <a:ext cx="33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39" name="Rectangle 2391"/>
                <p:cNvSpPr>
                  <a:spLocks noChangeArrowheads="1"/>
                </p:cNvSpPr>
                <p:nvPr/>
              </p:nvSpPr>
              <p:spPr bwMode="auto">
                <a:xfrm>
                  <a:off x="4767" y="1848"/>
                  <a:ext cx="32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40" name="Rectangle 2392"/>
                <p:cNvSpPr>
                  <a:spLocks noChangeArrowheads="1"/>
                </p:cNvSpPr>
                <p:nvPr/>
              </p:nvSpPr>
              <p:spPr bwMode="auto">
                <a:xfrm>
                  <a:off x="4583" y="1849"/>
                  <a:ext cx="72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41" name="Rectangle 2393"/>
                <p:cNvSpPr>
                  <a:spLocks noChangeArrowheads="1"/>
                </p:cNvSpPr>
                <p:nvPr/>
              </p:nvSpPr>
              <p:spPr bwMode="auto">
                <a:xfrm>
                  <a:off x="4585" y="1849"/>
                  <a:ext cx="69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42" name="Rectangle 2394"/>
                <p:cNvSpPr>
                  <a:spLocks noChangeArrowheads="1"/>
                </p:cNvSpPr>
                <p:nvPr/>
              </p:nvSpPr>
              <p:spPr bwMode="auto">
                <a:xfrm>
                  <a:off x="4667" y="1849"/>
                  <a:ext cx="52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43" name="Rectangle 2395"/>
                <p:cNvSpPr>
                  <a:spLocks noChangeArrowheads="1"/>
                </p:cNvSpPr>
                <p:nvPr/>
              </p:nvSpPr>
              <p:spPr bwMode="auto">
                <a:xfrm>
                  <a:off x="4770" y="1849"/>
                  <a:ext cx="32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44" name="Rectangle 2396"/>
                <p:cNvSpPr>
                  <a:spLocks noChangeArrowheads="1"/>
                </p:cNvSpPr>
                <p:nvPr/>
              </p:nvSpPr>
              <p:spPr bwMode="auto">
                <a:xfrm>
                  <a:off x="4582" y="1851"/>
                  <a:ext cx="723" cy="3"/>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45" name="Rectangle 2397"/>
                <p:cNvSpPr>
                  <a:spLocks noChangeArrowheads="1"/>
                </p:cNvSpPr>
                <p:nvPr/>
              </p:nvSpPr>
              <p:spPr bwMode="auto">
                <a:xfrm>
                  <a:off x="4586" y="1851"/>
                  <a:ext cx="687"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46" name="Rectangle 2398"/>
                <p:cNvSpPr>
                  <a:spLocks noChangeArrowheads="1"/>
                </p:cNvSpPr>
                <p:nvPr/>
              </p:nvSpPr>
              <p:spPr bwMode="auto">
                <a:xfrm>
                  <a:off x="4669" y="1851"/>
                  <a:ext cx="52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47" name="Rectangle 2399"/>
                <p:cNvSpPr>
                  <a:spLocks noChangeArrowheads="1"/>
                </p:cNvSpPr>
                <p:nvPr/>
              </p:nvSpPr>
              <p:spPr bwMode="auto">
                <a:xfrm>
                  <a:off x="4670" y="1853"/>
                  <a:ext cx="51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48" name="Rectangle 2400"/>
                <p:cNvSpPr>
                  <a:spLocks noChangeArrowheads="1"/>
                </p:cNvSpPr>
                <p:nvPr/>
              </p:nvSpPr>
              <p:spPr bwMode="auto">
                <a:xfrm>
                  <a:off x="4773" y="1851"/>
                  <a:ext cx="31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49" name="Rectangle 2401"/>
                <p:cNvSpPr>
                  <a:spLocks noChangeArrowheads="1"/>
                </p:cNvSpPr>
                <p:nvPr/>
              </p:nvSpPr>
              <p:spPr bwMode="auto">
                <a:xfrm>
                  <a:off x="4774" y="1853"/>
                  <a:ext cx="31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50" name="Rectangle 2402"/>
                <p:cNvSpPr>
                  <a:spLocks noChangeArrowheads="1"/>
                </p:cNvSpPr>
                <p:nvPr/>
              </p:nvSpPr>
              <p:spPr bwMode="auto">
                <a:xfrm>
                  <a:off x="4582" y="1854"/>
                  <a:ext cx="724"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51" name="Rectangle 2403"/>
                <p:cNvSpPr>
                  <a:spLocks noChangeArrowheads="1"/>
                </p:cNvSpPr>
                <p:nvPr/>
              </p:nvSpPr>
              <p:spPr bwMode="auto">
                <a:xfrm>
                  <a:off x="4588" y="1854"/>
                  <a:ext cx="68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52" name="Rectangle 2404"/>
                <p:cNvSpPr>
                  <a:spLocks noChangeArrowheads="1"/>
                </p:cNvSpPr>
                <p:nvPr/>
              </p:nvSpPr>
              <p:spPr bwMode="auto">
                <a:xfrm>
                  <a:off x="4672" y="1854"/>
                  <a:ext cx="51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53" name="Rectangle 2405"/>
                <p:cNvSpPr>
                  <a:spLocks noChangeArrowheads="1"/>
                </p:cNvSpPr>
                <p:nvPr/>
              </p:nvSpPr>
              <p:spPr bwMode="auto">
                <a:xfrm>
                  <a:off x="4777" y="1854"/>
                  <a:ext cx="30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54" name="Rectangle 2406"/>
                <p:cNvSpPr>
                  <a:spLocks noChangeArrowheads="1"/>
                </p:cNvSpPr>
                <p:nvPr/>
              </p:nvSpPr>
              <p:spPr bwMode="auto">
                <a:xfrm>
                  <a:off x="4580" y="1856"/>
                  <a:ext cx="728" cy="3"/>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55" name="Rectangle 2407"/>
                <p:cNvSpPr>
                  <a:spLocks noChangeArrowheads="1"/>
                </p:cNvSpPr>
                <p:nvPr/>
              </p:nvSpPr>
              <p:spPr bwMode="auto">
                <a:xfrm>
                  <a:off x="4589" y="1856"/>
                  <a:ext cx="68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56" name="Rectangle 2408"/>
                <p:cNvSpPr>
                  <a:spLocks noChangeArrowheads="1"/>
                </p:cNvSpPr>
                <p:nvPr/>
              </p:nvSpPr>
              <p:spPr bwMode="auto">
                <a:xfrm>
                  <a:off x="4591" y="1857"/>
                  <a:ext cx="67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57" name="Rectangle 2409"/>
                <p:cNvSpPr>
                  <a:spLocks noChangeArrowheads="1"/>
                </p:cNvSpPr>
                <p:nvPr/>
              </p:nvSpPr>
              <p:spPr bwMode="auto">
                <a:xfrm>
                  <a:off x="4673" y="1856"/>
                  <a:ext cx="51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58" name="Rectangle 2410"/>
                <p:cNvSpPr>
                  <a:spLocks noChangeArrowheads="1"/>
                </p:cNvSpPr>
                <p:nvPr/>
              </p:nvSpPr>
              <p:spPr bwMode="auto">
                <a:xfrm>
                  <a:off x="4675" y="1857"/>
                  <a:ext cx="50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59" name="Rectangle 2411"/>
                <p:cNvSpPr>
                  <a:spLocks noChangeArrowheads="1"/>
                </p:cNvSpPr>
                <p:nvPr/>
              </p:nvSpPr>
              <p:spPr bwMode="auto">
                <a:xfrm>
                  <a:off x="4780" y="1856"/>
                  <a:ext cx="29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60" name="Rectangle 2412"/>
                <p:cNvSpPr>
                  <a:spLocks noChangeArrowheads="1"/>
                </p:cNvSpPr>
                <p:nvPr/>
              </p:nvSpPr>
              <p:spPr bwMode="auto">
                <a:xfrm>
                  <a:off x="4783" y="1857"/>
                  <a:ext cx="29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61" name="Rectangle 2413"/>
                <p:cNvSpPr>
                  <a:spLocks noChangeArrowheads="1"/>
                </p:cNvSpPr>
                <p:nvPr/>
              </p:nvSpPr>
              <p:spPr bwMode="auto">
                <a:xfrm>
                  <a:off x="4580" y="1859"/>
                  <a:ext cx="729"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62" name="Rectangle 2414"/>
                <p:cNvSpPr>
                  <a:spLocks noChangeArrowheads="1"/>
                </p:cNvSpPr>
                <p:nvPr/>
              </p:nvSpPr>
              <p:spPr bwMode="auto">
                <a:xfrm>
                  <a:off x="4592" y="1859"/>
                  <a:ext cx="67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63" name="Rectangle 2415"/>
                <p:cNvSpPr>
                  <a:spLocks noChangeArrowheads="1"/>
                </p:cNvSpPr>
                <p:nvPr/>
              </p:nvSpPr>
              <p:spPr bwMode="auto">
                <a:xfrm>
                  <a:off x="4676" y="1859"/>
                  <a:ext cx="50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64" name="Rectangle 2416"/>
                <p:cNvSpPr>
                  <a:spLocks noChangeArrowheads="1"/>
                </p:cNvSpPr>
                <p:nvPr/>
              </p:nvSpPr>
              <p:spPr bwMode="auto">
                <a:xfrm>
                  <a:off x="4786" y="1859"/>
                  <a:ext cx="28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grpSp>
          <p:grpSp>
            <p:nvGrpSpPr>
              <p:cNvPr id="16" name="Group 2417"/>
              <p:cNvGrpSpPr>
                <a:grpSpLocks/>
              </p:cNvGrpSpPr>
              <p:nvPr/>
            </p:nvGrpSpPr>
            <p:grpSpPr bwMode="auto">
              <a:xfrm>
                <a:off x="3868" y="1547"/>
                <a:ext cx="718" cy="48"/>
                <a:chOff x="4562" y="1860"/>
                <a:chExt cx="777" cy="58"/>
              </a:xfrm>
            </p:grpSpPr>
            <p:sp>
              <p:nvSpPr>
                <p:cNvPr id="311666" name="Rectangle 2418"/>
                <p:cNvSpPr>
                  <a:spLocks noChangeArrowheads="1"/>
                </p:cNvSpPr>
                <p:nvPr/>
              </p:nvSpPr>
              <p:spPr bwMode="auto">
                <a:xfrm>
                  <a:off x="4579" y="1860"/>
                  <a:ext cx="732" cy="3"/>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67" name="Rectangle 2419"/>
                <p:cNvSpPr>
                  <a:spLocks noChangeArrowheads="1"/>
                </p:cNvSpPr>
                <p:nvPr/>
              </p:nvSpPr>
              <p:spPr bwMode="auto">
                <a:xfrm>
                  <a:off x="4594" y="1860"/>
                  <a:ext cx="67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68" name="Rectangle 2420"/>
                <p:cNvSpPr>
                  <a:spLocks noChangeArrowheads="1"/>
                </p:cNvSpPr>
                <p:nvPr/>
              </p:nvSpPr>
              <p:spPr bwMode="auto">
                <a:xfrm>
                  <a:off x="4595" y="1862"/>
                  <a:ext cx="66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69" name="Rectangle 2421"/>
                <p:cNvSpPr>
                  <a:spLocks noChangeArrowheads="1"/>
                </p:cNvSpPr>
                <p:nvPr/>
              </p:nvSpPr>
              <p:spPr bwMode="auto">
                <a:xfrm>
                  <a:off x="4679" y="1860"/>
                  <a:ext cx="50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70" name="Rectangle 2422"/>
                <p:cNvSpPr>
                  <a:spLocks noChangeArrowheads="1"/>
                </p:cNvSpPr>
                <p:nvPr/>
              </p:nvSpPr>
              <p:spPr bwMode="auto">
                <a:xfrm>
                  <a:off x="4681" y="1862"/>
                  <a:ext cx="497"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71" name="Rectangle 2423"/>
                <p:cNvSpPr>
                  <a:spLocks noChangeArrowheads="1"/>
                </p:cNvSpPr>
                <p:nvPr/>
              </p:nvSpPr>
              <p:spPr bwMode="auto">
                <a:xfrm>
                  <a:off x="4789" y="1860"/>
                  <a:ext cx="28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72" name="Rectangle 2424"/>
                <p:cNvSpPr>
                  <a:spLocks noChangeArrowheads="1"/>
                </p:cNvSpPr>
                <p:nvPr/>
              </p:nvSpPr>
              <p:spPr bwMode="auto">
                <a:xfrm>
                  <a:off x="4794" y="1862"/>
                  <a:ext cx="272"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73" name="Rectangle 2425"/>
                <p:cNvSpPr>
                  <a:spLocks noChangeArrowheads="1"/>
                </p:cNvSpPr>
                <p:nvPr/>
              </p:nvSpPr>
              <p:spPr bwMode="auto">
                <a:xfrm>
                  <a:off x="4579" y="1863"/>
                  <a:ext cx="13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74" name="Rectangle 2426"/>
                <p:cNvSpPr>
                  <a:spLocks noChangeArrowheads="1"/>
                </p:cNvSpPr>
                <p:nvPr/>
              </p:nvSpPr>
              <p:spPr bwMode="auto">
                <a:xfrm>
                  <a:off x="4597" y="1863"/>
                  <a:ext cx="12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75" name="Rectangle 2427"/>
                <p:cNvSpPr>
                  <a:spLocks noChangeArrowheads="1"/>
                </p:cNvSpPr>
                <p:nvPr/>
              </p:nvSpPr>
              <p:spPr bwMode="auto">
                <a:xfrm>
                  <a:off x="4682" y="1863"/>
                  <a:ext cx="3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76" name="Rectangle 2428"/>
                <p:cNvSpPr>
                  <a:spLocks noChangeArrowheads="1"/>
                </p:cNvSpPr>
                <p:nvPr/>
              </p:nvSpPr>
              <p:spPr bwMode="auto">
                <a:xfrm>
                  <a:off x="5124" y="1863"/>
                  <a:ext cx="18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77" name="Rectangle 2429"/>
                <p:cNvSpPr>
                  <a:spLocks noChangeArrowheads="1"/>
                </p:cNvSpPr>
                <p:nvPr/>
              </p:nvSpPr>
              <p:spPr bwMode="auto">
                <a:xfrm>
                  <a:off x="5124" y="1863"/>
                  <a:ext cx="13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78" name="Rectangle 2430"/>
                <p:cNvSpPr>
                  <a:spLocks noChangeArrowheads="1"/>
                </p:cNvSpPr>
                <p:nvPr/>
              </p:nvSpPr>
              <p:spPr bwMode="auto">
                <a:xfrm>
                  <a:off x="5124" y="1863"/>
                  <a:ext cx="5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79" name="Rectangle 2431"/>
                <p:cNvSpPr>
                  <a:spLocks noChangeArrowheads="1"/>
                </p:cNvSpPr>
                <p:nvPr/>
              </p:nvSpPr>
              <p:spPr bwMode="auto">
                <a:xfrm>
                  <a:off x="4577" y="1865"/>
                  <a:ext cx="13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80" name="Rectangle 2432"/>
                <p:cNvSpPr>
                  <a:spLocks noChangeArrowheads="1"/>
                </p:cNvSpPr>
                <p:nvPr/>
              </p:nvSpPr>
              <p:spPr bwMode="auto">
                <a:xfrm>
                  <a:off x="4598" y="1865"/>
                  <a:ext cx="11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81" name="Rectangle 2433"/>
                <p:cNvSpPr>
                  <a:spLocks noChangeArrowheads="1"/>
                </p:cNvSpPr>
                <p:nvPr/>
              </p:nvSpPr>
              <p:spPr bwMode="auto">
                <a:xfrm>
                  <a:off x="4684" y="1865"/>
                  <a:ext cx="3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82" name="Rectangle 2434"/>
                <p:cNvSpPr>
                  <a:spLocks noChangeArrowheads="1"/>
                </p:cNvSpPr>
                <p:nvPr/>
              </p:nvSpPr>
              <p:spPr bwMode="auto">
                <a:xfrm>
                  <a:off x="4720" y="1863"/>
                  <a:ext cx="398" cy="4"/>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83" name="Rectangle 2435"/>
                <p:cNvSpPr>
                  <a:spLocks noChangeArrowheads="1"/>
                </p:cNvSpPr>
                <p:nvPr/>
              </p:nvSpPr>
              <p:spPr bwMode="auto">
                <a:xfrm>
                  <a:off x="4797" y="1863"/>
                  <a:ext cx="266"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84" name="Rectangle 2436"/>
                <p:cNvSpPr>
                  <a:spLocks noChangeArrowheads="1"/>
                </p:cNvSpPr>
                <p:nvPr/>
              </p:nvSpPr>
              <p:spPr bwMode="auto">
                <a:xfrm>
                  <a:off x="4800" y="1865"/>
                  <a:ext cx="26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85" name="Rectangle 2437"/>
                <p:cNvSpPr>
                  <a:spLocks noChangeArrowheads="1"/>
                </p:cNvSpPr>
                <p:nvPr/>
              </p:nvSpPr>
              <p:spPr bwMode="auto">
                <a:xfrm>
                  <a:off x="5132" y="1865"/>
                  <a:ext cx="182"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86" name="Rectangle 2438"/>
                <p:cNvSpPr>
                  <a:spLocks noChangeArrowheads="1"/>
                </p:cNvSpPr>
                <p:nvPr/>
              </p:nvSpPr>
              <p:spPr bwMode="auto">
                <a:xfrm>
                  <a:off x="5132" y="1865"/>
                  <a:ext cx="12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87" name="Rectangle 2439"/>
                <p:cNvSpPr>
                  <a:spLocks noChangeArrowheads="1"/>
                </p:cNvSpPr>
                <p:nvPr/>
              </p:nvSpPr>
              <p:spPr bwMode="auto">
                <a:xfrm>
                  <a:off x="5132" y="1865"/>
                  <a:ext cx="4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88" name="Rectangle 2440"/>
                <p:cNvSpPr>
                  <a:spLocks noChangeArrowheads="1"/>
                </p:cNvSpPr>
                <p:nvPr/>
              </p:nvSpPr>
              <p:spPr bwMode="auto">
                <a:xfrm>
                  <a:off x="4577" y="1867"/>
                  <a:ext cx="135"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89" name="Rectangle 2441"/>
                <p:cNvSpPr>
                  <a:spLocks noChangeArrowheads="1"/>
                </p:cNvSpPr>
                <p:nvPr/>
              </p:nvSpPr>
              <p:spPr bwMode="auto">
                <a:xfrm>
                  <a:off x="4598" y="1867"/>
                  <a:ext cx="11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90" name="Rectangle 2442"/>
                <p:cNvSpPr>
                  <a:spLocks noChangeArrowheads="1"/>
                </p:cNvSpPr>
                <p:nvPr/>
              </p:nvSpPr>
              <p:spPr bwMode="auto">
                <a:xfrm>
                  <a:off x="4687" y="1867"/>
                  <a:ext cx="2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91" name="Rectangle 2443"/>
                <p:cNvSpPr>
                  <a:spLocks noChangeArrowheads="1"/>
                </p:cNvSpPr>
                <p:nvPr/>
              </p:nvSpPr>
              <p:spPr bwMode="auto">
                <a:xfrm>
                  <a:off x="5139" y="1867"/>
                  <a:ext cx="175"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92" name="Rectangle 2444"/>
                <p:cNvSpPr>
                  <a:spLocks noChangeArrowheads="1"/>
                </p:cNvSpPr>
                <p:nvPr/>
              </p:nvSpPr>
              <p:spPr bwMode="auto">
                <a:xfrm>
                  <a:off x="5139" y="1867"/>
                  <a:ext cx="12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93" name="Rectangle 2445"/>
                <p:cNvSpPr>
                  <a:spLocks noChangeArrowheads="1"/>
                </p:cNvSpPr>
                <p:nvPr/>
              </p:nvSpPr>
              <p:spPr bwMode="auto">
                <a:xfrm>
                  <a:off x="5139" y="1867"/>
                  <a:ext cx="3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94" name="Rectangle 2446"/>
                <p:cNvSpPr>
                  <a:spLocks noChangeArrowheads="1"/>
                </p:cNvSpPr>
                <p:nvPr/>
              </p:nvSpPr>
              <p:spPr bwMode="auto">
                <a:xfrm>
                  <a:off x="4577" y="1868"/>
                  <a:ext cx="134"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95" name="Rectangle 2447"/>
                <p:cNvSpPr>
                  <a:spLocks noChangeArrowheads="1"/>
                </p:cNvSpPr>
                <p:nvPr/>
              </p:nvSpPr>
              <p:spPr bwMode="auto">
                <a:xfrm>
                  <a:off x="4600" y="1868"/>
                  <a:ext cx="11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96" name="Rectangle 2448"/>
                <p:cNvSpPr>
                  <a:spLocks noChangeArrowheads="1"/>
                </p:cNvSpPr>
                <p:nvPr/>
              </p:nvSpPr>
              <p:spPr bwMode="auto">
                <a:xfrm>
                  <a:off x="4688" y="1868"/>
                  <a:ext cx="2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97" name="Rectangle 2449"/>
                <p:cNvSpPr>
                  <a:spLocks noChangeArrowheads="1"/>
                </p:cNvSpPr>
                <p:nvPr/>
              </p:nvSpPr>
              <p:spPr bwMode="auto">
                <a:xfrm>
                  <a:off x="5147" y="1868"/>
                  <a:ext cx="16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98" name="Rectangle 2450"/>
                <p:cNvSpPr>
                  <a:spLocks noChangeArrowheads="1"/>
                </p:cNvSpPr>
                <p:nvPr/>
              </p:nvSpPr>
              <p:spPr bwMode="auto">
                <a:xfrm>
                  <a:off x="5147" y="1868"/>
                  <a:ext cx="11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699" name="Rectangle 2451"/>
                <p:cNvSpPr>
                  <a:spLocks noChangeArrowheads="1"/>
                </p:cNvSpPr>
                <p:nvPr/>
              </p:nvSpPr>
              <p:spPr bwMode="auto">
                <a:xfrm>
                  <a:off x="5147" y="1868"/>
                  <a:ext cx="2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00" name="Rectangle 2452"/>
                <p:cNvSpPr>
                  <a:spLocks noChangeArrowheads="1"/>
                </p:cNvSpPr>
                <p:nvPr/>
              </p:nvSpPr>
              <p:spPr bwMode="auto">
                <a:xfrm>
                  <a:off x="4576" y="1870"/>
                  <a:ext cx="132"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01" name="Rectangle 2453"/>
                <p:cNvSpPr>
                  <a:spLocks noChangeArrowheads="1"/>
                </p:cNvSpPr>
                <p:nvPr/>
              </p:nvSpPr>
              <p:spPr bwMode="auto">
                <a:xfrm>
                  <a:off x="4601" y="1870"/>
                  <a:ext cx="10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02" name="Rectangle 2454"/>
                <p:cNvSpPr>
                  <a:spLocks noChangeArrowheads="1"/>
                </p:cNvSpPr>
                <p:nvPr/>
              </p:nvSpPr>
              <p:spPr bwMode="auto">
                <a:xfrm>
                  <a:off x="4690" y="1870"/>
                  <a:ext cx="18"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03" name="Rectangle 2455"/>
                <p:cNvSpPr>
                  <a:spLocks noChangeArrowheads="1"/>
                </p:cNvSpPr>
                <p:nvPr/>
              </p:nvSpPr>
              <p:spPr bwMode="auto">
                <a:xfrm>
                  <a:off x="5154" y="1870"/>
                  <a:ext cx="163"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04" name="Rectangle 2456"/>
                <p:cNvSpPr>
                  <a:spLocks noChangeArrowheads="1"/>
                </p:cNvSpPr>
                <p:nvPr/>
              </p:nvSpPr>
              <p:spPr bwMode="auto">
                <a:xfrm>
                  <a:off x="5154" y="1870"/>
                  <a:ext cx="10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05" name="Rectangle 2457"/>
                <p:cNvSpPr>
                  <a:spLocks noChangeArrowheads="1"/>
                </p:cNvSpPr>
                <p:nvPr/>
              </p:nvSpPr>
              <p:spPr bwMode="auto">
                <a:xfrm>
                  <a:off x="5154" y="1870"/>
                  <a:ext cx="1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06" name="Rectangle 2458"/>
                <p:cNvSpPr>
                  <a:spLocks noChangeArrowheads="1"/>
                </p:cNvSpPr>
                <p:nvPr/>
              </p:nvSpPr>
              <p:spPr bwMode="auto">
                <a:xfrm>
                  <a:off x="4576" y="1871"/>
                  <a:ext cx="129"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07" name="Rectangle 2459"/>
                <p:cNvSpPr>
                  <a:spLocks noChangeArrowheads="1"/>
                </p:cNvSpPr>
                <p:nvPr/>
              </p:nvSpPr>
              <p:spPr bwMode="auto">
                <a:xfrm>
                  <a:off x="4603" y="1871"/>
                  <a:ext cx="10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08" name="Rectangle 2460"/>
                <p:cNvSpPr>
                  <a:spLocks noChangeArrowheads="1"/>
                </p:cNvSpPr>
                <p:nvPr/>
              </p:nvSpPr>
              <p:spPr bwMode="auto">
                <a:xfrm>
                  <a:off x="4691" y="1871"/>
                  <a:ext cx="1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09" name="Rectangle 2461"/>
                <p:cNvSpPr>
                  <a:spLocks noChangeArrowheads="1"/>
                </p:cNvSpPr>
                <p:nvPr/>
              </p:nvSpPr>
              <p:spPr bwMode="auto">
                <a:xfrm>
                  <a:off x="5162" y="1871"/>
                  <a:ext cx="15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10" name="Rectangle 2462"/>
                <p:cNvSpPr>
                  <a:spLocks noChangeArrowheads="1"/>
                </p:cNvSpPr>
                <p:nvPr/>
              </p:nvSpPr>
              <p:spPr bwMode="auto">
                <a:xfrm>
                  <a:off x="5162" y="1871"/>
                  <a:ext cx="9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11" name="Rectangle 2463"/>
                <p:cNvSpPr>
                  <a:spLocks noChangeArrowheads="1"/>
                </p:cNvSpPr>
                <p:nvPr/>
              </p:nvSpPr>
              <p:spPr bwMode="auto">
                <a:xfrm>
                  <a:off x="5162" y="1871"/>
                  <a:ext cx="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12" name="Rectangle 2464"/>
                <p:cNvSpPr>
                  <a:spLocks noChangeArrowheads="1"/>
                </p:cNvSpPr>
                <p:nvPr/>
              </p:nvSpPr>
              <p:spPr bwMode="auto">
                <a:xfrm>
                  <a:off x="4576" y="1873"/>
                  <a:ext cx="127"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13" name="Rectangle 2465"/>
                <p:cNvSpPr>
                  <a:spLocks noChangeArrowheads="1"/>
                </p:cNvSpPr>
                <p:nvPr/>
              </p:nvSpPr>
              <p:spPr bwMode="auto">
                <a:xfrm>
                  <a:off x="4604" y="1873"/>
                  <a:ext cx="9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14" name="Rectangle 2466"/>
                <p:cNvSpPr>
                  <a:spLocks noChangeArrowheads="1"/>
                </p:cNvSpPr>
                <p:nvPr/>
              </p:nvSpPr>
              <p:spPr bwMode="auto">
                <a:xfrm>
                  <a:off x="4694" y="1873"/>
                  <a:ext cx="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15" name="Rectangle 2467"/>
                <p:cNvSpPr>
                  <a:spLocks noChangeArrowheads="1"/>
                </p:cNvSpPr>
                <p:nvPr/>
              </p:nvSpPr>
              <p:spPr bwMode="auto">
                <a:xfrm>
                  <a:off x="5169" y="1873"/>
                  <a:ext cx="149"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16" name="Rectangle 2468"/>
                <p:cNvSpPr>
                  <a:spLocks noChangeArrowheads="1"/>
                </p:cNvSpPr>
                <p:nvPr/>
              </p:nvSpPr>
              <p:spPr bwMode="auto">
                <a:xfrm>
                  <a:off x="5169" y="1873"/>
                  <a:ext cx="8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17" name="Rectangle 2469"/>
                <p:cNvSpPr>
                  <a:spLocks noChangeArrowheads="1"/>
                </p:cNvSpPr>
                <p:nvPr/>
              </p:nvSpPr>
              <p:spPr bwMode="auto">
                <a:xfrm>
                  <a:off x="4574" y="1874"/>
                  <a:ext cx="12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18" name="Rectangle 2470"/>
                <p:cNvSpPr>
                  <a:spLocks noChangeArrowheads="1"/>
                </p:cNvSpPr>
                <p:nvPr/>
              </p:nvSpPr>
              <p:spPr bwMode="auto">
                <a:xfrm>
                  <a:off x="4606" y="1874"/>
                  <a:ext cx="9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19" name="Rectangle 2471"/>
                <p:cNvSpPr>
                  <a:spLocks noChangeArrowheads="1"/>
                </p:cNvSpPr>
                <p:nvPr/>
              </p:nvSpPr>
              <p:spPr bwMode="auto">
                <a:xfrm>
                  <a:off x="4696" y="1874"/>
                  <a:ext cx="4"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20" name="Rectangle 2472"/>
                <p:cNvSpPr>
                  <a:spLocks noChangeArrowheads="1"/>
                </p:cNvSpPr>
                <p:nvPr/>
              </p:nvSpPr>
              <p:spPr bwMode="auto">
                <a:xfrm>
                  <a:off x="4721" y="1867"/>
                  <a:ext cx="397" cy="9"/>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21" name="Rectangle 2473"/>
                <p:cNvSpPr>
                  <a:spLocks noChangeArrowheads="1"/>
                </p:cNvSpPr>
                <p:nvPr/>
              </p:nvSpPr>
              <p:spPr bwMode="auto">
                <a:xfrm>
                  <a:off x="4804" y="1867"/>
                  <a:ext cx="25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22" name="Rectangle 2474"/>
                <p:cNvSpPr>
                  <a:spLocks noChangeArrowheads="1"/>
                </p:cNvSpPr>
                <p:nvPr/>
              </p:nvSpPr>
              <p:spPr bwMode="auto">
                <a:xfrm>
                  <a:off x="4807" y="1868"/>
                  <a:ext cx="245"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23" name="Rectangle 2475"/>
                <p:cNvSpPr>
                  <a:spLocks noChangeArrowheads="1"/>
                </p:cNvSpPr>
                <p:nvPr/>
              </p:nvSpPr>
              <p:spPr bwMode="auto">
                <a:xfrm>
                  <a:off x="4812" y="1870"/>
                  <a:ext cx="236"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24" name="Rectangle 2476"/>
                <p:cNvSpPr>
                  <a:spLocks noChangeArrowheads="1"/>
                </p:cNvSpPr>
                <p:nvPr/>
              </p:nvSpPr>
              <p:spPr bwMode="auto">
                <a:xfrm>
                  <a:off x="4815" y="1871"/>
                  <a:ext cx="23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25" name="Rectangle 2477"/>
                <p:cNvSpPr>
                  <a:spLocks noChangeArrowheads="1"/>
                </p:cNvSpPr>
                <p:nvPr/>
              </p:nvSpPr>
              <p:spPr bwMode="auto">
                <a:xfrm>
                  <a:off x="4819" y="1873"/>
                  <a:ext cx="221"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26" name="Rectangle 2478"/>
                <p:cNvSpPr>
                  <a:spLocks noChangeArrowheads="1"/>
                </p:cNvSpPr>
                <p:nvPr/>
              </p:nvSpPr>
              <p:spPr bwMode="auto">
                <a:xfrm>
                  <a:off x="4824" y="1874"/>
                  <a:ext cx="21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27" name="Rectangle 2479"/>
                <p:cNvSpPr>
                  <a:spLocks noChangeArrowheads="1"/>
                </p:cNvSpPr>
                <p:nvPr/>
              </p:nvSpPr>
              <p:spPr bwMode="auto">
                <a:xfrm>
                  <a:off x="5177" y="1874"/>
                  <a:ext cx="14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28" name="Rectangle 2480"/>
                <p:cNvSpPr>
                  <a:spLocks noChangeArrowheads="1"/>
                </p:cNvSpPr>
                <p:nvPr/>
              </p:nvSpPr>
              <p:spPr bwMode="auto">
                <a:xfrm>
                  <a:off x="5177" y="1874"/>
                  <a:ext cx="7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29" name="Rectangle 2481"/>
                <p:cNvSpPr>
                  <a:spLocks noChangeArrowheads="1"/>
                </p:cNvSpPr>
                <p:nvPr/>
              </p:nvSpPr>
              <p:spPr bwMode="auto">
                <a:xfrm>
                  <a:off x="4574" y="1876"/>
                  <a:ext cx="12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30" name="Rectangle 2482"/>
                <p:cNvSpPr>
                  <a:spLocks noChangeArrowheads="1"/>
                </p:cNvSpPr>
                <p:nvPr/>
              </p:nvSpPr>
              <p:spPr bwMode="auto">
                <a:xfrm>
                  <a:off x="4607" y="1876"/>
                  <a:ext cx="9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31" name="Rectangle 2483"/>
                <p:cNvSpPr>
                  <a:spLocks noChangeArrowheads="1"/>
                </p:cNvSpPr>
                <p:nvPr/>
              </p:nvSpPr>
              <p:spPr bwMode="auto">
                <a:xfrm>
                  <a:off x="4697" y="1876"/>
                  <a:ext cx="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32" name="Rectangle 2484"/>
                <p:cNvSpPr>
                  <a:spLocks noChangeArrowheads="1"/>
                </p:cNvSpPr>
                <p:nvPr/>
              </p:nvSpPr>
              <p:spPr bwMode="auto">
                <a:xfrm>
                  <a:off x="5184" y="1876"/>
                  <a:ext cx="13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33" name="Rectangle 2485"/>
                <p:cNvSpPr>
                  <a:spLocks noChangeArrowheads="1"/>
                </p:cNvSpPr>
                <p:nvPr/>
              </p:nvSpPr>
              <p:spPr bwMode="auto">
                <a:xfrm>
                  <a:off x="5184" y="1876"/>
                  <a:ext cx="6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34" name="Rectangle 2486"/>
                <p:cNvSpPr>
                  <a:spLocks noChangeArrowheads="1"/>
                </p:cNvSpPr>
                <p:nvPr/>
              </p:nvSpPr>
              <p:spPr bwMode="auto">
                <a:xfrm>
                  <a:off x="4574" y="1878"/>
                  <a:ext cx="122"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35" name="Rectangle 2487"/>
                <p:cNvSpPr>
                  <a:spLocks noChangeArrowheads="1"/>
                </p:cNvSpPr>
                <p:nvPr/>
              </p:nvSpPr>
              <p:spPr bwMode="auto">
                <a:xfrm>
                  <a:off x="4609" y="1878"/>
                  <a:ext cx="8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36" name="Rectangle 2488"/>
                <p:cNvSpPr>
                  <a:spLocks noChangeArrowheads="1"/>
                </p:cNvSpPr>
                <p:nvPr/>
              </p:nvSpPr>
              <p:spPr bwMode="auto">
                <a:xfrm>
                  <a:off x="5192" y="1878"/>
                  <a:ext cx="129"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37" name="Rectangle 2489"/>
                <p:cNvSpPr>
                  <a:spLocks noChangeArrowheads="1"/>
                </p:cNvSpPr>
                <p:nvPr/>
              </p:nvSpPr>
              <p:spPr bwMode="auto">
                <a:xfrm>
                  <a:off x="5192" y="1878"/>
                  <a:ext cx="5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38" name="Rectangle 2490"/>
                <p:cNvSpPr>
                  <a:spLocks noChangeArrowheads="1"/>
                </p:cNvSpPr>
                <p:nvPr/>
              </p:nvSpPr>
              <p:spPr bwMode="auto">
                <a:xfrm>
                  <a:off x="4573" y="1879"/>
                  <a:ext cx="121"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39" name="Rectangle 2491"/>
                <p:cNvSpPr>
                  <a:spLocks noChangeArrowheads="1"/>
                </p:cNvSpPr>
                <p:nvPr/>
              </p:nvSpPr>
              <p:spPr bwMode="auto">
                <a:xfrm>
                  <a:off x="4610" y="1879"/>
                  <a:ext cx="8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40" name="Rectangle 2492"/>
                <p:cNvSpPr>
                  <a:spLocks noChangeArrowheads="1"/>
                </p:cNvSpPr>
                <p:nvPr/>
              </p:nvSpPr>
              <p:spPr bwMode="auto">
                <a:xfrm>
                  <a:off x="5200" y="1879"/>
                  <a:ext cx="12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41" name="Rectangle 2493"/>
                <p:cNvSpPr>
                  <a:spLocks noChangeArrowheads="1"/>
                </p:cNvSpPr>
                <p:nvPr/>
              </p:nvSpPr>
              <p:spPr bwMode="auto">
                <a:xfrm>
                  <a:off x="5200" y="1879"/>
                  <a:ext cx="4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42" name="Rectangle 2494"/>
                <p:cNvSpPr>
                  <a:spLocks noChangeArrowheads="1"/>
                </p:cNvSpPr>
                <p:nvPr/>
              </p:nvSpPr>
              <p:spPr bwMode="auto">
                <a:xfrm>
                  <a:off x="4573" y="1881"/>
                  <a:ext cx="118"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43" name="Rectangle 2495"/>
                <p:cNvSpPr>
                  <a:spLocks noChangeArrowheads="1"/>
                </p:cNvSpPr>
                <p:nvPr/>
              </p:nvSpPr>
              <p:spPr bwMode="auto">
                <a:xfrm>
                  <a:off x="4612" y="1881"/>
                  <a:ext cx="7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44" name="Rectangle 2496"/>
                <p:cNvSpPr>
                  <a:spLocks noChangeArrowheads="1"/>
                </p:cNvSpPr>
                <p:nvPr/>
              </p:nvSpPr>
              <p:spPr bwMode="auto">
                <a:xfrm>
                  <a:off x="5207" y="1881"/>
                  <a:ext cx="11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45" name="Rectangle 2497"/>
                <p:cNvSpPr>
                  <a:spLocks noChangeArrowheads="1"/>
                </p:cNvSpPr>
                <p:nvPr/>
              </p:nvSpPr>
              <p:spPr bwMode="auto">
                <a:xfrm>
                  <a:off x="5207" y="1881"/>
                  <a:ext cx="4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46" name="Rectangle 2498"/>
                <p:cNvSpPr>
                  <a:spLocks noChangeArrowheads="1"/>
                </p:cNvSpPr>
                <p:nvPr/>
              </p:nvSpPr>
              <p:spPr bwMode="auto">
                <a:xfrm>
                  <a:off x="4573" y="1882"/>
                  <a:ext cx="11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47" name="Rectangle 2499"/>
                <p:cNvSpPr>
                  <a:spLocks noChangeArrowheads="1"/>
                </p:cNvSpPr>
                <p:nvPr/>
              </p:nvSpPr>
              <p:spPr bwMode="auto">
                <a:xfrm>
                  <a:off x="4613" y="1882"/>
                  <a:ext cx="7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48" name="Rectangle 2500"/>
                <p:cNvSpPr>
                  <a:spLocks noChangeArrowheads="1"/>
                </p:cNvSpPr>
                <p:nvPr/>
              </p:nvSpPr>
              <p:spPr bwMode="auto">
                <a:xfrm>
                  <a:off x="4723" y="1876"/>
                  <a:ext cx="395" cy="8"/>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49" name="Rectangle 2501"/>
                <p:cNvSpPr>
                  <a:spLocks noChangeArrowheads="1"/>
                </p:cNvSpPr>
                <p:nvPr/>
              </p:nvSpPr>
              <p:spPr bwMode="auto">
                <a:xfrm>
                  <a:off x="4828" y="1876"/>
                  <a:ext cx="203"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50" name="Rectangle 2502"/>
                <p:cNvSpPr>
                  <a:spLocks noChangeArrowheads="1"/>
                </p:cNvSpPr>
                <p:nvPr/>
              </p:nvSpPr>
              <p:spPr bwMode="auto">
                <a:xfrm>
                  <a:off x="4833" y="1878"/>
                  <a:ext cx="194"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51" name="Rectangle 2503"/>
                <p:cNvSpPr>
                  <a:spLocks noChangeArrowheads="1"/>
                </p:cNvSpPr>
                <p:nvPr/>
              </p:nvSpPr>
              <p:spPr bwMode="auto">
                <a:xfrm>
                  <a:off x="4839" y="1879"/>
                  <a:ext cx="182"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52" name="Rectangle 2504"/>
                <p:cNvSpPr>
                  <a:spLocks noChangeArrowheads="1"/>
                </p:cNvSpPr>
                <p:nvPr/>
              </p:nvSpPr>
              <p:spPr bwMode="auto">
                <a:xfrm>
                  <a:off x="4843" y="1881"/>
                  <a:ext cx="173"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53" name="Rectangle 2505"/>
                <p:cNvSpPr>
                  <a:spLocks noChangeArrowheads="1"/>
                </p:cNvSpPr>
                <p:nvPr/>
              </p:nvSpPr>
              <p:spPr bwMode="auto">
                <a:xfrm>
                  <a:off x="4849" y="1882"/>
                  <a:ext cx="16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54" name="Rectangle 2506"/>
                <p:cNvSpPr>
                  <a:spLocks noChangeArrowheads="1"/>
                </p:cNvSpPr>
                <p:nvPr/>
              </p:nvSpPr>
              <p:spPr bwMode="auto">
                <a:xfrm>
                  <a:off x="5215" y="1882"/>
                  <a:ext cx="109"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55" name="Rectangle 2507"/>
                <p:cNvSpPr>
                  <a:spLocks noChangeArrowheads="1"/>
                </p:cNvSpPr>
                <p:nvPr/>
              </p:nvSpPr>
              <p:spPr bwMode="auto">
                <a:xfrm>
                  <a:off x="5215" y="1882"/>
                  <a:ext cx="3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56" name="Rectangle 2508"/>
                <p:cNvSpPr>
                  <a:spLocks noChangeArrowheads="1"/>
                </p:cNvSpPr>
                <p:nvPr/>
              </p:nvSpPr>
              <p:spPr bwMode="auto">
                <a:xfrm>
                  <a:off x="4571" y="1884"/>
                  <a:ext cx="11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57" name="Rectangle 2509"/>
                <p:cNvSpPr>
                  <a:spLocks noChangeArrowheads="1"/>
                </p:cNvSpPr>
                <p:nvPr/>
              </p:nvSpPr>
              <p:spPr bwMode="auto">
                <a:xfrm>
                  <a:off x="4615" y="1884"/>
                  <a:ext cx="72"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58" name="Rectangle 2510"/>
                <p:cNvSpPr>
                  <a:spLocks noChangeArrowheads="1"/>
                </p:cNvSpPr>
                <p:nvPr/>
              </p:nvSpPr>
              <p:spPr bwMode="auto">
                <a:xfrm>
                  <a:off x="5222" y="1884"/>
                  <a:ext cx="104"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59" name="Rectangle 2511"/>
                <p:cNvSpPr>
                  <a:spLocks noChangeArrowheads="1"/>
                </p:cNvSpPr>
                <p:nvPr/>
              </p:nvSpPr>
              <p:spPr bwMode="auto">
                <a:xfrm>
                  <a:off x="5222" y="1884"/>
                  <a:ext cx="104"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60" name="Rectangle 2512"/>
                <p:cNvSpPr>
                  <a:spLocks noChangeArrowheads="1"/>
                </p:cNvSpPr>
                <p:nvPr/>
              </p:nvSpPr>
              <p:spPr bwMode="auto">
                <a:xfrm>
                  <a:off x="5222" y="1884"/>
                  <a:ext cx="2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61" name="Rectangle 2513"/>
                <p:cNvSpPr>
                  <a:spLocks noChangeArrowheads="1"/>
                </p:cNvSpPr>
                <p:nvPr/>
              </p:nvSpPr>
              <p:spPr bwMode="auto">
                <a:xfrm>
                  <a:off x="4571" y="1885"/>
                  <a:ext cx="11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62" name="Rectangle 2514"/>
                <p:cNvSpPr>
                  <a:spLocks noChangeArrowheads="1"/>
                </p:cNvSpPr>
                <p:nvPr/>
              </p:nvSpPr>
              <p:spPr bwMode="auto">
                <a:xfrm>
                  <a:off x="4616" y="1885"/>
                  <a:ext cx="6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63" name="Rectangle 2515"/>
                <p:cNvSpPr>
                  <a:spLocks noChangeArrowheads="1"/>
                </p:cNvSpPr>
                <p:nvPr/>
              </p:nvSpPr>
              <p:spPr bwMode="auto">
                <a:xfrm>
                  <a:off x="5230" y="1885"/>
                  <a:ext cx="96"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64" name="Rectangle 2516"/>
                <p:cNvSpPr>
                  <a:spLocks noChangeArrowheads="1"/>
                </p:cNvSpPr>
                <p:nvPr/>
              </p:nvSpPr>
              <p:spPr bwMode="auto">
                <a:xfrm>
                  <a:off x="5230" y="1885"/>
                  <a:ext cx="94"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65" name="Rectangle 2517"/>
                <p:cNvSpPr>
                  <a:spLocks noChangeArrowheads="1"/>
                </p:cNvSpPr>
                <p:nvPr/>
              </p:nvSpPr>
              <p:spPr bwMode="auto">
                <a:xfrm>
                  <a:off x="5230" y="1885"/>
                  <a:ext cx="1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66" name="Rectangle 2518"/>
                <p:cNvSpPr>
                  <a:spLocks noChangeArrowheads="1"/>
                </p:cNvSpPr>
                <p:nvPr/>
              </p:nvSpPr>
              <p:spPr bwMode="auto">
                <a:xfrm>
                  <a:off x="4571" y="1887"/>
                  <a:ext cx="111"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67" name="Rectangle 2519"/>
                <p:cNvSpPr>
                  <a:spLocks noChangeArrowheads="1"/>
                </p:cNvSpPr>
                <p:nvPr/>
              </p:nvSpPr>
              <p:spPr bwMode="auto">
                <a:xfrm>
                  <a:off x="4618" y="1887"/>
                  <a:ext cx="6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68" name="Rectangle 2520"/>
                <p:cNvSpPr>
                  <a:spLocks noChangeArrowheads="1"/>
                </p:cNvSpPr>
                <p:nvPr/>
              </p:nvSpPr>
              <p:spPr bwMode="auto">
                <a:xfrm>
                  <a:off x="5236" y="1887"/>
                  <a:ext cx="91"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69" name="Rectangle 2521"/>
                <p:cNvSpPr>
                  <a:spLocks noChangeArrowheads="1"/>
                </p:cNvSpPr>
                <p:nvPr/>
              </p:nvSpPr>
              <p:spPr bwMode="auto">
                <a:xfrm>
                  <a:off x="5236" y="1887"/>
                  <a:ext cx="87"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70" name="Rectangle 2522"/>
                <p:cNvSpPr>
                  <a:spLocks noChangeArrowheads="1"/>
                </p:cNvSpPr>
                <p:nvPr/>
              </p:nvSpPr>
              <p:spPr bwMode="auto">
                <a:xfrm>
                  <a:off x="5236" y="1887"/>
                  <a:ext cx="6"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71" name="Rectangle 2523"/>
                <p:cNvSpPr>
                  <a:spLocks noChangeArrowheads="1"/>
                </p:cNvSpPr>
                <p:nvPr/>
              </p:nvSpPr>
              <p:spPr bwMode="auto">
                <a:xfrm>
                  <a:off x="4570" y="1888"/>
                  <a:ext cx="109"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72" name="Rectangle 2524"/>
                <p:cNvSpPr>
                  <a:spLocks noChangeArrowheads="1"/>
                </p:cNvSpPr>
                <p:nvPr/>
              </p:nvSpPr>
              <p:spPr bwMode="auto">
                <a:xfrm>
                  <a:off x="4619" y="1888"/>
                  <a:ext cx="6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73" name="Rectangle 2525"/>
                <p:cNvSpPr>
                  <a:spLocks noChangeArrowheads="1"/>
                </p:cNvSpPr>
                <p:nvPr/>
              </p:nvSpPr>
              <p:spPr bwMode="auto">
                <a:xfrm>
                  <a:off x="5243" y="1888"/>
                  <a:ext cx="86"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74" name="Rectangle 2526"/>
                <p:cNvSpPr>
                  <a:spLocks noChangeArrowheads="1"/>
                </p:cNvSpPr>
                <p:nvPr/>
              </p:nvSpPr>
              <p:spPr bwMode="auto">
                <a:xfrm>
                  <a:off x="5243" y="1888"/>
                  <a:ext cx="7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75" name="Rectangle 2527"/>
                <p:cNvSpPr>
                  <a:spLocks noChangeArrowheads="1"/>
                </p:cNvSpPr>
                <p:nvPr/>
              </p:nvSpPr>
              <p:spPr bwMode="auto">
                <a:xfrm>
                  <a:off x="4570" y="1890"/>
                  <a:ext cx="10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76" name="Rectangle 2528"/>
                <p:cNvSpPr>
                  <a:spLocks noChangeArrowheads="1"/>
                </p:cNvSpPr>
                <p:nvPr/>
              </p:nvSpPr>
              <p:spPr bwMode="auto">
                <a:xfrm>
                  <a:off x="4621" y="1890"/>
                  <a:ext cx="5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77" name="Rectangle 2529"/>
                <p:cNvSpPr>
                  <a:spLocks noChangeArrowheads="1"/>
                </p:cNvSpPr>
                <p:nvPr/>
              </p:nvSpPr>
              <p:spPr bwMode="auto">
                <a:xfrm>
                  <a:off x="5251" y="1890"/>
                  <a:ext cx="79"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78" name="Rectangle 2530"/>
                <p:cNvSpPr>
                  <a:spLocks noChangeArrowheads="1"/>
                </p:cNvSpPr>
                <p:nvPr/>
              </p:nvSpPr>
              <p:spPr bwMode="auto">
                <a:xfrm>
                  <a:off x="5251" y="1890"/>
                  <a:ext cx="7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79" name="Rectangle 2531"/>
                <p:cNvSpPr>
                  <a:spLocks noChangeArrowheads="1"/>
                </p:cNvSpPr>
                <p:nvPr/>
              </p:nvSpPr>
              <p:spPr bwMode="auto">
                <a:xfrm>
                  <a:off x="4570" y="1892"/>
                  <a:ext cx="105"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80" name="Rectangle 2532"/>
                <p:cNvSpPr>
                  <a:spLocks noChangeArrowheads="1"/>
                </p:cNvSpPr>
                <p:nvPr/>
              </p:nvSpPr>
              <p:spPr bwMode="auto">
                <a:xfrm>
                  <a:off x="4622" y="1892"/>
                  <a:ext cx="5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81" name="Rectangle 2533"/>
                <p:cNvSpPr>
                  <a:spLocks noChangeArrowheads="1"/>
                </p:cNvSpPr>
                <p:nvPr/>
              </p:nvSpPr>
              <p:spPr bwMode="auto">
                <a:xfrm>
                  <a:off x="4724" y="1884"/>
                  <a:ext cx="394" cy="9"/>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82" name="Rectangle 2534"/>
                <p:cNvSpPr>
                  <a:spLocks noChangeArrowheads="1"/>
                </p:cNvSpPr>
                <p:nvPr/>
              </p:nvSpPr>
              <p:spPr bwMode="auto">
                <a:xfrm>
                  <a:off x="4855" y="1884"/>
                  <a:ext cx="14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83" name="Rectangle 2535"/>
                <p:cNvSpPr>
                  <a:spLocks noChangeArrowheads="1"/>
                </p:cNvSpPr>
                <p:nvPr/>
              </p:nvSpPr>
              <p:spPr bwMode="auto">
                <a:xfrm>
                  <a:off x="4863" y="1885"/>
                  <a:ext cx="134"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84" name="Rectangle 2536"/>
                <p:cNvSpPr>
                  <a:spLocks noChangeArrowheads="1"/>
                </p:cNvSpPr>
                <p:nvPr/>
              </p:nvSpPr>
              <p:spPr bwMode="auto">
                <a:xfrm>
                  <a:off x="4870" y="1887"/>
                  <a:ext cx="119"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85" name="Rectangle 2537"/>
                <p:cNvSpPr>
                  <a:spLocks noChangeArrowheads="1"/>
                </p:cNvSpPr>
                <p:nvPr/>
              </p:nvSpPr>
              <p:spPr bwMode="auto">
                <a:xfrm>
                  <a:off x="4879" y="1888"/>
                  <a:ext cx="101"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86" name="Rectangle 2538"/>
                <p:cNvSpPr>
                  <a:spLocks noChangeArrowheads="1"/>
                </p:cNvSpPr>
                <p:nvPr/>
              </p:nvSpPr>
              <p:spPr bwMode="auto">
                <a:xfrm>
                  <a:off x="4890" y="1890"/>
                  <a:ext cx="80" cy="2"/>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87" name="Rectangle 2539"/>
                <p:cNvSpPr>
                  <a:spLocks noChangeArrowheads="1"/>
                </p:cNvSpPr>
                <p:nvPr/>
              </p:nvSpPr>
              <p:spPr bwMode="auto">
                <a:xfrm>
                  <a:off x="4906" y="1892"/>
                  <a:ext cx="47" cy="1"/>
                </a:xfrm>
                <a:prstGeom prst="rect">
                  <a:avLst/>
                </a:prstGeom>
                <a:solidFill>
                  <a:srgbClr val="FFDD47"/>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88" name="Rectangle 2540"/>
                <p:cNvSpPr>
                  <a:spLocks noChangeArrowheads="1"/>
                </p:cNvSpPr>
                <p:nvPr/>
              </p:nvSpPr>
              <p:spPr bwMode="auto">
                <a:xfrm>
                  <a:off x="5258" y="1892"/>
                  <a:ext cx="72"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89" name="Rectangle 2541"/>
                <p:cNvSpPr>
                  <a:spLocks noChangeArrowheads="1"/>
                </p:cNvSpPr>
                <p:nvPr/>
              </p:nvSpPr>
              <p:spPr bwMode="auto">
                <a:xfrm>
                  <a:off x="5258" y="1892"/>
                  <a:ext cx="62"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90" name="Rectangle 2542"/>
                <p:cNvSpPr>
                  <a:spLocks noChangeArrowheads="1"/>
                </p:cNvSpPr>
                <p:nvPr/>
              </p:nvSpPr>
              <p:spPr bwMode="auto">
                <a:xfrm>
                  <a:off x="4568" y="1893"/>
                  <a:ext cx="104"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91" name="Rectangle 2543"/>
                <p:cNvSpPr>
                  <a:spLocks noChangeArrowheads="1"/>
                </p:cNvSpPr>
                <p:nvPr/>
              </p:nvSpPr>
              <p:spPr bwMode="auto">
                <a:xfrm>
                  <a:off x="4624" y="1893"/>
                  <a:ext cx="48"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92" name="Rectangle 2544"/>
                <p:cNvSpPr>
                  <a:spLocks noChangeArrowheads="1"/>
                </p:cNvSpPr>
                <p:nvPr/>
              </p:nvSpPr>
              <p:spPr bwMode="auto">
                <a:xfrm>
                  <a:off x="5266" y="1893"/>
                  <a:ext cx="66"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93" name="Rectangle 2545"/>
                <p:cNvSpPr>
                  <a:spLocks noChangeArrowheads="1"/>
                </p:cNvSpPr>
                <p:nvPr/>
              </p:nvSpPr>
              <p:spPr bwMode="auto">
                <a:xfrm>
                  <a:off x="5266" y="1893"/>
                  <a:ext cx="52"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94" name="Rectangle 2546"/>
                <p:cNvSpPr>
                  <a:spLocks noChangeArrowheads="1"/>
                </p:cNvSpPr>
                <p:nvPr/>
              </p:nvSpPr>
              <p:spPr bwMode="auto">
                <a:xfrm>
                  <a:off x="4568" y="1895"/>
                  <a:ext cx="102"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95" name="Rectangle 2547"/>
                <p:cNvSpPr>
                  <a:spLocks noChangeArrowheads="1"/>
                </p:cNvSpPr>
                <p:nvPr/>
              </p:nvSpPr>
              <p:spPr bwMode="auto">
                <a:xfrm>
                  <a:off x="4625" y="1895"/>
                  <a:ext cx="45"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96" name="Rectangle 2548"/>
                <p:cNvSpPr>
                  <a:spLocks noChangeArrowheads="1"/>
                </p:cNvSpPr>
                <p:nvPr/>
              </p:nvSpPr>
              <p:spPr bwMode="auto">
                <a:xfrm>
                  <a:off x="5273" y="1895"/>
                  <a:ext cx="60"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97" name="Rectangle 2549"/>
                <p:cNvSpPr>
                  <a:spLocks noChangeArrowheads="1"/>
                </p:cNvSpPr>
                <p:nvPr/>
              </p:nvSpPr>
              <p:spPr bwMode="auto">
                <a:xfrm>
                  <a:off x="5273" y="1895"/>
                  <a:ext cx="44"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98" name="Rectangle 2550"/>
                <p:cNvSpPr>
                  <a:spLocks noChangeArrowheads="1"/>
                </p:cNvSpPr>
                <p:nvPr/>
              </p:nvSpPr>
              <p:spPr bwMode="auto">
                <a:xfrm>
                  <a:off x="4568" y="1896"/>
                  <a:ext cx="99"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799" name="Rectangle 2551"/>
                <p:cNvSpPr>
                  <a:spLocks noChangeArrowheads="1"/>
                </p:cNvSpPr>
                <p:nvPr/>
              </p:nvSpPr>
              <p:spPr bwMode="auto">
                <a:xfrm>
                  <a:off x="4627" y="1896"/>
                  <a:ext cx="40"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00" name="Rectangle 2552"/>
                <p:cNvSpPr>
                  <a:spLocks noChangeArrowheads="1"/>
                </p:cNvSpPr>
                <p:nvPr/>
              </p:nvSpPr>
              <p:spPr bwMode="auto">
                <a:xfrm>
                  <a:off x="5281" y="1896"/>
                  <a:ext cx="52"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01" name="Rectangle 2553"/>
                <p:cNvSpPr>
                  <a:spLocks noChangeArrowheads="1"/>
                </p:cNvSpPr>
                <p:nvPr/>
              </p:nvSpPr>
              <p:spPr bwMode="auto">
                <a:xfrm>
                  <a:off x="5281" y="1896"/>
                  <a:ext cx="34"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02" name="Rectangle 2554"/>
                <p:cNvSpPr>
                  <a:spLocks noChangeArrowheads="1"/>
                </p:cNvSpPr>
                <p:nvPr/>
              </p:nvSpPr>
              <p:spPr bwMode="auto">
                <a:xfrm>
                  <a:off x="4567" y="1898"/>
                  <a:ext cx="99"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03" name="Rectangle 2555"/>
                <p:cNvSpPr>
                  <a:spLocks noChangeArrowheads="1"/>
                </p:cNvSpPr>
                <p:nvPr/>
              </p:nvSpPr>
              <p:spPr bwMode="auto">
                <a:xfrm>
                  <a:off x="4628" y="1898"/>
                  <a:ext cx="3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04" name="Rectangle 2556"/>
                <p:cNvSpPr>
                  <a:spLocks noChangeArrowheads="1"/>
                </p:cNvSpPr>
                <p:nvPr/>
              </p:nvSpPr>
              <p:spPr bwMode="auto">
                <a:xfrm>
                  <a:off x="5288" y="1898"/>
                  <a:ext cx="47"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05" name="Rectangle 2557"/>
                <p:cNvSpPr>
                  <a:spLocks noChangeArrowheads="1"/>
                </p:cNvSpPr>
                <p:nvPr/>
              </p:nvSpPr>
              <p:spPr bwMode="auto">
                <a:xfrm>
                  <a:off x="5288" y="1898"/>
                  <a:ext cx="2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06" name="Rectangle 2558"/>
                <p:cNvSpPr>
                  <a:spLocks noChangeArrowheads="1"/>
                </p:cNvSpPr>
                <p:nvPr/>
              </p:nvSpPr>
              <p:spPr bwMode="auto">
                <a:xfrm>
                  <a:off x="4567" y="1899"/>
                  <a:ext cx="9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07" name="Rectangle 2559"/>
                <p:cNvSpPr>
                  <a:spLocks noChangeArrowheads="1"/>
                </p:cNvSpPr>
                <p:nvPr/>
              </p:nvSpPr>
              <p:spPr bwMode="auto">
                <a:xfrm>
                  <a:off x="4630" y="1899"/>
                  <a:ext cx="3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08" name="Rectangle 2560"/>
                <p:cNvSpPr>
                  <a:spLocks noChangeArrowheads="1"/>
                </p:cNvSpPr>
                <p:nvPr/>
              </p:nvSpPr>
              <p:spPr bwMode="auto">
                <a:xfrm>
                  <a:off x="5296" y="1899"/>
                  <a:ext cx="40"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09" name="Rectangle 2561"/>
                <p:cNvSpPr>
                  <a:spLocks noChangeArrowheads="1"/>
                </p:cNvSpPr>
                <p:nvPr/>
              </p:nvSpPr>
              <p:spPr bwMode="auto">
                <a:xfrm>
                  <a:off x="5296" y="1899"/>
                  <a:ext cx="1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10" name="Rectangle 2562"/>
                <p:cNvSpPr>
                  <a:spLocks noChangeArrowheads="1"/>
                </p:cNvSpPr>
                <p:nvPr/>
              </p:nvSpPr>
              <p:spPr bwMode="auto">
                <a:xfrm>
                  <a:off x="4567" y="1901"/>
                  <a:ext cx="93"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11" name="Rectangle 2563"/>
                <p:cNvSpPr>
                  <a:spLocks noChangeArrowheads="1"/>
                </p:cNvSpPr>
                <p:nvPr/>
              </p:nvSpPr>
              <p:spPr bwMode="auto">
                <a:xfrm>
                  <a:off x="4633" y="1901"/>
                  <a:ext cx="2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12" name="Rectangle 2564"/>
                <p:cNvSpPr>
                  <a:spLocks noChangeArrowheads="1"/>
                </p:cNvSpPr>
                <p:nvPr/>
              </p:nvSpPr>
              <p:spPr bwMode="auto">
                <a:xfrm>
                  <a:off x="4726" y="1893"/>
                  <a:ext cx="392" cy="9"/>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13" name="Rectangle 2565"/>
                <p:cNvSpPr>
                  <a:spLocks noChangeArrowheads="1"/>
                </p:cNvSpPr>
                <p:nvPr/>
              </p:nvSpPr>
              <p:spPr bwMode="auto">
                <a:xfrm>
                  <a:off x="4726" y="1893"/>
                  <a:ext cx="392" cy="3"/>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14" name="Rectangle 2566"/>
                <p:cNvSpPr>
                  <a:spLocks noChangeArrowheads="1"/>
                </p:cNvSpPr>
                <p:nvPr/>
              </p:nvSpPr>
              <p:spPr bwMode="auto">
                <a:xfrm>
                  <a:off x="4727" y="1896"/>
                  <a:ext cx="391"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15" name="Rectangle 2567"/>
                <p:cNvSpPr>
                  <a:spLocks noChangeArrowheads="1"/>
                </p:cNvSpPr>
                <p:nvPr/>
              </p:nvSpPr>
              <p:spPr bwMode="auto">
                <a:xfrm>
                  <a:off x="4729" y="1898"/>
                  <a:ext cx="389"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16" name="Rectangle 2568"/>
                <p:cNvSpPr>
                  <a:spLocks noChangeArrowheads="1"/>
                </p:cNvSpPr>
                <p:nvPr/>
              </p:nvSpPr>
              <p:spPr bwMode="auto">
                <a:xfrm>
                  <a:off x="4732" y="1899"/>
                  <a:ext cx="38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17" name="Rectangle 2569"/>
                <p:cNvSpPr>
                  <a:spLocks noChangeArrowheads="1"/>
                </p:cNvSpPr>
                <p:nvPr/>
              </p:nvSpPr>
              <p:spPr bwMode="auto">
                <a:xfrm>
                  <a:off x="4735" y="1901"/>
                  <a:ext cx="383"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18" name="Rectangle 2570"/>
                <p:cNvSpPr>
                  <a:spLocks noChangeArrowheads="1"/>
                </p:cNvSpPr>
                <p:nvPr/>
              </p:nvSpPr>
              <p:spPr bwMode="auto">
                <a:xfrm>
                  <a:off x="5303" y="1901"/>
                  <a:ext cx="33"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19" name="Rectangle 2571"/>
                <p:cNvSpPr>
                  <a:spLocks noChangeArrowheads="1"/>
                </p:cNvSpPr>
                <p:nvPr/>
              </p:nvSpPr>
              <p:spPr bwMode="auto">
                <a:xfrm>
                  <a:off x="5303" y="1901"/>
                  <a:ext cx="9"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20" name="Rectangle 2572"/>
                <p:cNvSpPr>
                  <a:spLocks noChangeArrowheads="1"/>
                </p:cNvSpPr>
                <p:nvPr/>
              </p:nvSpPr>
              <p:spPr bwMode="auto">
                <a:xfrm>
                  <a:off x="4567" y="1902"/>
                  <a:ext cx="91"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21" name="Rectangle 2573"/>
                <p:cNvSpPr>
                  <a:spLocks noChangeArrowheads="1"/>
                </p:cNvSpPr>
                <p:nvPr/>
              </p:nvSpPr>
              <p:spPr bwMode="auto">
                <a:xfrm>
                  <a:off x="4634" y="1902"/>
                  <a:ext cx="24"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22" name="Rectangle 2574"/>
                <p:cNvSpPr>
                  <a:spLocks noChangeArrowheads="1"/>
                </p:cNvSpPr>
                <p:nvPr/>
              </p:nvSpPr>
              <p:spPr bwMode="auto">
                <a:xfrm>
                  <a:off x="5311" y="1902"/>
                  <a:ext cx="27"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23" name="Rectangle 2575"/>
                <p:cNvSpPr>
                  <a:spLocks noChangeArrowheads="1"/>
                </p:cNvSpPr>
                <p:nvPr/>
              </p:nvSpPr>
              <p:spPr bwMode="auto">
                <a:xfrm>
                  <a:off x="4565" y="1904"/>
                  <a:ext cx="9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24" name="Rectangle 2576"/>
                <p:cNvSpPr>
                  <a:spLocks noChangeArrowheads="1"/>
                </p:cNvSpPr>
                <p:nvPr/>
              </p:nvSpPr>
              <p:spPr bwMode="auto">
                <a:xfrm>
                  <a:off x="4636" y="1904"/>
                  <a:ext cx="19"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25" name="Rectangle 2577"/>
                <p:cNvSpPr>
                  <a:spLocks noChangeArrowheads="1"/>
                </p:cNvSpPr>
                <p:nvPr/>
              </p:nvSpPr>
              <p:spPr bwMode="auto">
                <a:xfrm>
                  <a:off x="5318" y="1904"/>
                  <a:ext cx="21"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26" name="Rectangle 2578"/>
                <p:cNvSpPr>
                  <a:spLocks noChangeArrowheads="1"/>
                </p:cNvSpPr>
                <p:nvPr/>
              </p:nvSpPr>
              <p:spPr bwMode="auto">
                <a:xfrm>
                  <a:off x="4565" y="1906"/>
                  <a:ext cx="89"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27" name="Rectangle 2579"/>
                <p:cNvSpPr>
                  <a:spLocks noChangeArrowheads="1"/>
                </p:cNvSpPr>
                <p:nvPr/>
              </p:nvSpPr>
              <p:spPr bwMode="auto">
                <a:xfrm>
                  <a:off x="4637" y="1906"/>
                  <a:ext cx="17"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28" name="Rectangle 2580"/>
                <p:cNvSpPr>
                  <a:spLocks noChangeArrowheads="1"/>
                </p:cNvSpPr>
                <p:nvPr/>
              </p:nvSpPr>
              <p:spPr bwMode="auto">
                <a:xfrm>
                  <a:off x="5326" y="1906"/>
                  <a:ext cx="13"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29" name="Rectangle 2581"/>
                <p:cNvSpPr>
                  <a:spLocks noChangeArrowheads="1"/>
                </p:cNvSpPr>
                <p:nvPr/>
              </p:nvSpPr>
              <p:spPr bwMode="auto">
                <a:xfrm>
                  <a:off x="4565" y="1907"/>
                  <a:ext cx="86"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30" name="Rectangle 2582"/>
                <p:cNvSpPr>
                  <a:spLocks noChangeArrowheads="1"/>
                </p:cNvSpPr>
                <p:nvPr/>
              </p:nvSpPr>
              <p:spPr bwMode="auto">
                <a:xfrm>
                  <a:off x="4639" y="1907"/>
                  <a:ext cx="1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31" name="Rectangle 2583"/>
                <p:cNvSpPr>
                  <a:spLocks noChangeArrowheads="1"/>
                </p:cNvSpPr>
                <p:nvPr/>
              </p:nvSpPr>
              <p:spPr bwMode="auto">
                <a:xfrm>
                  <a:off x="4727" y="1902"/>
                  <a:ext cx="391" cy="7"/>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32" name="Rectangle 2584"/>
                <p:cNvSpPr>
                  <a:spLocks noChangeArrowheads="1"/>
                </p:cNvSpPr>
                <p:nvPr/>
              </p:nvSpPr>
              <p:spPr bwMode="auto">
                <a:xfrm>
                  <a:off x="4738" y="1902"/>
                  <a:ext cx="380"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33" name="Rectangle 2585"/>
                <p:cNvSpPr>
                  <a:spLocks noChangeArrowheads="1"/>
                </p:cNvSpPr>
                <p:nvPr/>
              </p:nvSpPr>
              <p:spPr bwMode="auto">
                <a:xfrm>
                  <a:off x="4739" y="1904"/>
                  <a:ext cx="37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34" name="Rectangle 2586"/>
                <p:cNvSpPr>
                  <a:spLocks noChangeArrowheads="1"/>
                </p:cNvSpPr>
                <p:nvPr/>
              </p:nvSpPr>
              <p:spPr bwMode="auto">
                <a:xfrm>
                  <a:off x="4742" y="1906"/>
                  <a:ext cx="375"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35" name="Rectangle 2587"/>
                <p:cNvSpPr>
                  <a:spLocks noChangeArrowheads="1"/>
                </p:cNvSpPr>
                <p:nvPr/>
              </p:nvSpPr>
              <p:spPr bwMode="auto">
                <a:xfrm>
                  <a:off x="4745" y="1907"/>
                  <a:ext cx="369"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36" name="Rectangle 2588"/>
                <p:cNvSpPr>
                  <a:spLocks noChangeArrowheads="1"/>
                </p:cNvSpPr>
                <p:nvPr/>
              </p:nvSpPr>
              <p:spPr bwMode="auto">
                <a:xfrm>
                  <a:off x="4564" y="1909"/>
                  <a:ext cx="84"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37" name="Rectangle 2589"/>
                <p:cNvSpPr>
                  <a:spLocks noChangeArrowheads="1"/>
                </p:cNvSpPr>
                <p:nvPr/>
              </p:nvSpPr>
              <p:spPr bwMode="auto">
                <a:xfrm>
                  <a:off x="4640" y="1909"/>
                  <a:ext cx="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38" name="Rectangle 2590"/>
                <p:cNvSpPr>
                  <a:spLocks noChangeArrowheads="1"/>
                </p:cNvSpPr>
                <p:nvPr/>
              </p:nvSpPr>
              <p:spPr bwMode="auto">
                <a:xfrm>
                  <a:off x="4727" y="1909"/>
                  <a:ext cx="191"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39" name="Rectangle 2591"/>
                <p:cNvSpPr>
                  <a:spLocks noChangeArrowheads="1"/>
                </p:cNvSpPr>
                <p:nvPr/>
              </p:nvSpPr>
              <p:spPr bwMode="auto">
                <a:xfrm>
                  <a:off x="4748" y="1909"/>
                  <a:ext cx="170"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40" name="Rectangle 2592"/>
                <p:cNvSpPr>
                  <a:spLocks noChangeArrowheads="1"/>
                </p:cNvSpPr>
                <p:nvPr/>
              </p:nvSpPr>
              <p:spPr bwMode="auto">
                <a:xfrm>
                  <a:off x="4920" y="1909"/>
                  <a:ext cx="19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41" name="Rectangle 2593"/>
                <p:cNvSpPr>
                  <a:spLocks noChangeArrowheads="1"/>
                </p:cNvSpPr>
                <p:nvPr/>
              </p:nvSpPr>
              <p:spPr bwMode="auto">
                <a:xfrm>
                  <a:off x="4920" y="1909"/>
                  <a:ext cx="19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42" name="Rectangle 2594"/>
                <p:cNvSpPr>
                  <a:spLocks noChangeArrowheads="1"/>
                </p:cNvSpPr>
                <p:nvPr/>
              </p:nvSpPr>
              <p:spPr bwMode="auto">
                <a:xfrm>
                  <a:off x="4564" y="1910"/>
                  <a:ext cx="82"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43" name="Rectangle 2595"/>
                <p:cNvSpPr>
                  <a:spLocks noChangeArrowheads="1"/>
                </p:cNvSpPr>
                <p:nvPr/>
              </p:nvSpPr>
              <p:spPr bwMode="auto">
                <a:xfrm>
                  <a:off x="4643" y="1910"/>
                  <a:ext cx="3"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44" name="Rectangle 2596"/>
                <p:cNvSpPr>
                  <a:spLocks noChangeArrowheads="1"/>
                </p:cNvSpPr>
                <p:nvPr/>
              </p:nvSpPr>
              <p:spPr bwMode="auto">
                <a:xfrm>
                  <a:off x="4923" y="1910"/>
                  <a:ext cx="19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45" name="Rectangle 2597"/>
                <p:cNvSpPr>
                  <a:spLocks noChangeArrowheads="1"/>
                </p:cNvSpPr>
                <p:nvPr/>
              </p:nvSpPr>
              <p:spPr bwMode="auto">
                <a:xfrm>
                  <a:off x="4923" y="1910"/>
                  <a:ext cx="18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46" name="Rectangle 2598"/>
                <p:cNvSpPr>
                  <a:spLocks noChangeArrowheads="1"/>
                </p:cNvSpPr>
                <p:nvPr/>
              </p:nvSpPr>
              <p:spPr bwMode="auto">
                <a:xfrm>
                  <a:off x="4564" y="1912"/>
                  <a:ext cx="79"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47" name="Rectangle 2599"/>
                <p:cNvSpPr>
                  <a:spLocks noChangeArrowheads="1"/>
                </p:cNvSpPr>
                <p:nvPr/>
              </p:nvSpPr>
              <p:spPr bwMode="auto">
                <a:xfrm>
                  <a:off x="4729" y="1910"/>
                  <a:ext cx="188" cy="3"/>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48" name="Rectangle 2600"/>
                <p:cNvSpPr>
                  <a:spLocks noChangeArrowheads="1"/>
                </p:cNvSpPr>
                <p:nvPr/>
              </p:nvSpPr>
              <p:spPr bwMode="auto">
                <a:xfrm>
                  <a:off x="4752" y="1910"/>
                  <a:ext cx="165"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49" name="Rectangle 2601"/>
                <p:cNvSpPr>
                  <a:spLocks noChangeArrowheads="1"/>
                </p:cNvSpPr>
                <p:nvPr/>
              </p:nvSpPr>
              <p:spPr bwMode="auto">
                <a:xfrm>
                  <a:off x="4755" y="1912"/>
                  <a:ext cx="162"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50" name="Rectangle 2602"/>
                <p:cNvSpPr>
                  <a:spLocks noChangeArrowheads="1"/>
                </p:cNvSpPr>
                <p:nvPr/>
              </p:nvSpPr>
              <p:spPr bwMode="auto">
                <a:xfrm>
                  <a:off x="4924" y="1912"/>
                  <a:ext cx="194"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51" name="Rectangle 2603"/>
                <p:cNvSpPr>
                  <a:spLocks noChangeArrowheads="1"/>
                </p:cNvSpPr>
                <p:nvPr/>
              </p:nvSpPr>
              <p:spPr bwMode="auto">
                <a:xfrm>
                  <a:off x="4924" y="1912"/>
                  <a:ext cx="181"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52" name="Rectangle 2604"/>
                <p:cNvSpPr>
                  <a:spLocks noChangeArrowheads="1"/>
                </p:cNvSpPr>
                <p:nvPr/>
              </p:nvSpPr>
              <p:spPr bwMode="auto">
                <a:xfrm>
                  <a:off x="4562" y="1913"/>
                  <a:ext cx="80"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53" name="Rectangle 2605"/>
                <p:cNvSpPr>
                  <a:spLocks noChangeArrowheads="1"/>
                </p:cNvSpPr>
                <p:nvPr/>
              </p:nvSpPr>
              <p:spPr bwMode="auto">
                <a:xfrm>
                  <a:off x="4729" y="1913"/>
                  <a:ext cx="186"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54" name="Rectangle 2606"/>
                <p:cNvSpPr>
                  <a:spLocks noChangeArrowheads="1"/>
                </p:cNvSpPr>
                <p:nvPr/>
              </p:nvSpPr>
              <p:spPr bwMode="auto">
                <a:xfrm>
                  <a:off x="4758" y="1913"/>
                  <a:ext cx="157"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55" name="Rectangle 2607"/>
                <p:cNvSpPr>
                  <a:spLocks noChangeArrowheads="1"/>
                </p:cNvSpPr>
                <p:nvPr/>
              </p:nvSpPr>
              <p:spPr bwMode="auto">
                <a:xfrm>
                  <a:off x="4926" y="1913"/>
                  <a:ext cx="192"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56" name="Rectangle 2608"/>
                <p:cNvSpPr>
                  <a:spLocks noChangeArrowheads="1"/>
                </p:cNvSpPr>
                <p:nvPr/>
              </p:nvSpPr>
              <p:spPr bwMode="auto">
                <a:xfrm>
                  <a:off x="4926" y="1913"/>
                  <a:ext cx="176"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57" name="Rectangle 2609"/>
                <p:cNvSpPr>
                  <a:spLocks noChangeArrowheads="1"/>
                </p:cNvSpPr>
                <p:nvPr/>
              </p:nvSpPr>
              <p:spPr bwMode="auto">
                <a:xfrm>
                  <a:off x="4562" y="1915"/>
                  <a:ext cx="77"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58" name="Rectangle 2610"/>
                <p:cNvSpPr>
                  <a:spLocks noChangeArrowheads="1"/>
                </p:cNvSpPr>
                <p:nvPr/>
              </p:nvSpPr>
              <p:spPr bwMode="auto">
                <a:xfrm>
                  <a:off x="4729" y="1915"/>
                  <a:ext cx="185"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59" name="Rectangle 2611"/>
                <p:cNvSpPr>
                  <a:spLocks noChangeArrowheads="1"/>
                </p:cNvSpPr>
                <p:nvPr/>
              </p:nvSpPr>
              <p:spPr bwMode="auto">
                <a:xfrm>
                  <a:off x="4761" y="1915"/>
                  <a:ext cx="153"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60" name="Rectangle 2612"/>
                <p:cNvSpPr>
                  <a:spLocks noChangeArrowheads="1"/>
                </p:cNvSpPr>
                <p:nvPr/>
              </p:nvSpPr>
              <p:spPr bwMode="auto">
                <a:xfrm>
                  <a:off x="4927" y="1915"/>
                  <a:ext cx="191"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61" name="Rectangle 2613"/>
                <p:cNvSpPr>
                  <a:spLocks noChangeArrowheads="1"/>
                </p:cNvSpPr>
                <p:nvPr/>
              </p:nvSpPr>
              <p:spPr bwMode="auto">
                <a:xfrm>
                  <a:off x="4927" y="1915"/>
                  <a:ext cx="172" cy="2"/>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62" name="Rectangle 2614"/>
                <p:cNvSpPr>
                  <a:spLocks noChangeArrowheads="1"/>
                </p:cNvSpPr>
                <p:nvPr/>
              </p:nvSpPr>
              <p:spPr bwMode="auto">
                <a:xfrm>
                  <a:off x="4562" y="1917"/>
                  <a:ext cx="74"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63" name="Rectangle 2615"/>
                <p:cNvSpPr>
                  <a:spLocks noChangeArrowheads="1"/>
                </p:cNvSpPr>
                <p:nvPr/>
              </p:nvSpPr>
              <p:spPr bwMode="auto">
                <a:xfrm>
                  <a:off x="4562" y="1917"/>
                  <a:ext cx="74"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64" name="Rectangle 2616"/>
                <p:cNvSpPr>
                  <a:spLocks noChangeArrowheads="1"/>
                </p:cNvSpPr>
                <p:nvPr/>
              </p:nvSpPr>
              <p:spPr bwMode="auto">
                <a:xfrm>
                  <a:off x="4930" y="1917"/>
                  <a:ext cx="18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1865" name="Rectangle 2617"/>
                <p:cNvSpPr>
                  <a:spLocks noChangeArrowheads="1"/>
                </p:cNvSpPr>
                <p:nvPr/>
              </p:nvSpPr>
              <p:spPr bwMode="auto">
                <a:xfrm>
                  <a:off x="4930" y="1917"/>
                  <a:ext cx="166" cy="1"/>
                </a:xfrm>
                <a:prstGeom prst="rect">
                  <a:avLst/>
                </a:prstGeom>
                <a:solidFill>
                  <a:srgbClr val="FFD655"/>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grpSp>
          <p:sp>
            <p:nvSpPr>
              <p:cNvPr id="312067" name="Rectangle 2819"/>
              <p:cNvSpPr>
                <a:spLocks noChangeArrowheads="1"/>
              </p:cNvSpPr>
              <p:nvPr/>
            </p:nvSpPr>
            <p:spPr bwMode="auto">
              <a:xfrm>
                <a:off x="4035" y="1657"/>
                <a:ext cx="10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68" name="Rectangle 2820"/>
              <p:cNvSpPr>
                <a:spLocks noChangeArrowheads="1"/>
              </p:cNvSpPr>
              <p:nvPr/>
            </p:nvSpPr>
            <p:spPr bwMode="auto">
              <a:xfrm>
                <a:off x="4072" y="1657"/>
                <a:ext cx="6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69" name="Rectangle 2821"/>
              <p:cNvSpPr>
                <a:spLocks noChangeArrowheads="1"/>
              </p:cNvSpPr>
              <p:nvPr/>
            </p:nvSpPr>
            <p:spPr bwMode="auto">
              <a:xfrm>
                <a:off x="4292" y="1657"/>
                <a:ext cx="90"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70" name="Rectangle 2822"/>
              <p:cNvSpPr>
                <a:spLocks noChangeArrowheads="1"/>
              </p:cNvSpPr>
              <p:nvPr/>
            </p:nvSpPr>
            <p:spPr bwMode="auto">
              <a:xfrm>
                <a:off x="4292" y="1657"/>
                <a:ext cx="53"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71" name="Rectangle 2823"/>
              <p:cNvSpPr>
                <a:spLocks noChangeArrowheads="1"/>
              </p:cNvSpPr>
              <p:nvPr/>
            </p:nvSpPr>
            <p:spPr bwMode="auto">
              <a:xfrm>
                <a:off x="4036" y="1662"/>
                <a:ext cx="100"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72" name="Rectangle 2824"/>
              <p:cNvSpPr>
                <a:spLocks noChangeArrowheads="1"/>
              </p:cNvSpPr>
              <p:nvPr/>
            </p:nvSpPr>
            <p:spPr bwMode="auto">
              <a:xfrm>
                <a:off x="4088" y="1662"/>
                <a:ext cx="48"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73" name="Rectangle 2825"/>
              <p:cNvSpPr>
                <a:spLocks noChangeArrowheads="1"/>
              </p:cNvSpPr>
              <p:nvPr/>
            </p:nvSpPr>
            <p:spPr bwMode="auto">
              <a:xfrm>
                <a:off x="4299" y="1662"/>
                <a:ext cx="83"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74" name="Rectangle 2826"/>
              <p:cNvSpPr>
                <a:spLocks noChangeArrowheads="1"/>
              </p:cNvSpPr>
              <p:nvPr/>
            </p:nvSpPr>
            <p:spPr bwMode="auto">
              <a:xfrm>
                <a:off x="4299" y="1662"/>
                <a:ext cx="29" cy="1"/>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75" name="Rectangle 2827"/>
              <p:cNvSpPr>
                <a:spLocks noChangeArrowheads="1"/>
              </p:cNvSpPr>
              <p:nvPr/>
            </p:nvSpPr>
            <p:spPr bwMode="auto">
              <a:xfrm>
                <a:off x="4036" y="1668"/>
                <a:ext cx="9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76" name="Rectangle 2828"/>
              <p:cNvSpPr>
                <a:spLocks noChangeArrowheads="1"/>
              </p:cNvSpPr>
              <p:nvPr/>
            </p:nvSpPr>
            <p:spPr bwMode="auto">
              <a:xfrm>
                <a:off x="4114" y="1668"/>
                <a:ext cx="17" cy="2"/>
              </a:xfrm>
              <a:prstGeom prst="rect">
                <a:avLst/>
              </a:prstGeom>
              <a:solidFill>
                <a:srgbClr val="FFCF64"/>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77" name="Rectangle 2829"/>
              <p:cNvSpPr>
                <a:spLocks noChangeArrowheads="1"/>
              </p:cNvSpPr>
              <p:nvPr/>
            </p:nvSpPr>
            <p:spPr bwMode="auto">
              <a:xfrm>
                <a:off x="4309" y="1668"/>
                <a:ext cx="73"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78" name="Rectangle 2830"/>
              <p:cNvSpPr>
                <a:spLocks noChangeArrowheads="1"/>
              </p:cNvSpPr>
              <p:nvPr/>
            </p:nvSpPr>
            <p:spPr bwMode="auto">
              <a:xfrm>
                <a:off x="4037" y="1675"/>
                <a:ext cx="8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79" name="Rectangle 2831"/>
              <p:cNvSpPr>
                <a:spLocks noChangeArrowheads="1"/>
              </p:cNvSpPr>
              <p:nvPr/>
            </p:nvSpPr>
            <p:spPr bwMode="auto">
              <a:xfrm>
                <a:off x="4317" y="1675"/>
                <a:ext cx="6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80" name="Rectangle 2832"/>
              <p:cNvSpPr>
                <a:spLocks noChangeArrowheads="1"/>
              </p:cNvSpPr>
              <p:nvPr/>
            </p:nvSpPr>
            <p:spPr bwMode="auto">
              <a:xfrm>
                <a:off x="4326" y="1682"/>
                <a:ext cx="56"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81" name="Rectangle 2833"/>
              <p:cNvSpPr>
                <a:spLocks noChangeArrowheads="1"/>
              </p:cNvSpPr>
              <p:nvPr/>
            </p:nvSpPr>
            <p:spPr bwMode="auto">
              <a:xfrm>
                <a:off x="4039" y="1682"/>
                <a:ext cx="81"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82" name="Rectangle 2834"/>
              <p:cNvSpPr>
                <a:spLocks noChangeArrowheads="1"/>
              </p:cNvSpPr>
              <p:nvPr/>
            </p:nvSpPr>
            <p:spPr bwMode="auto">
              <a:xfrm>
                <a:off x="4040" y="1689"/>
                <a:ext cx="74"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83" name="Rectangle 2835"/>
              <p:cNvSpPr>
                <a:spLocks noChangeArrowheads="1"/>
              </p:cNvSpPr>
              <p:nvPr/>
            </p:nvSpPr>
            <p:spPr bwMode="auto">
              <a:xfrm>
                <a:off x="4337" y="1689"/>
                <a:ext cx="4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84" name="Rectangle 2836"/>
              <p:cNvSpPr>
                <a:spLocks noChangeArrowheads="1"/>
              </p:cNvSpPr>
              <p:nvPr/>
            </p:nvSpPr>
            <p:spPr bwMode="auto">
              <a:xfrm>
                <a:off x="4042" y="1694"/>
                <a:ext cx="68"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85" name="Rectangle 2837"/>
              <p:cNvSpPr>
                <a:spLocks noChangeArrowheads="1"/>
              </p:cNvSpPr>
              <p:nvPr/>
            </p:nvSpPr>
            <p:spPr bwMode="auto">
              <a:xfrm>
                <a:off x="4343" y="1695"/>
                <a:ext cx="39"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86" name="Rectangle 2838"/>
              <p:cNvSpPr>
                <a:spLocks noChangeArrowheads="1"/>
              </p:cNvSpPr>
              <p:nvPr/>
            </p:nvSpPr>
            <p:spPr bwMode="auto">
              <a:xfrm>
                <a:off x="4044" y="1701"/>
                <a:ext cx="61"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87" name="Rectangle 2839"/>
              <p:cNvSpPr>
                <a:spLocks noChangeArrowheads="1"/>
              </p:cNvSpPr>
              <p:nvPr/>
            </p:nvSpPr>
            <p:spPr bwMode="auto">
              <a:xfrm>
                <a:off x="4351" y="1701"/>
                <a:ext cx="31"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88" name="Rectangle 2840"/>
              <p:cNvSpPr>
                <a:spLocks noChangeArrowheads="1"/>
              </p:cNvSpPr>
              <p:nvPr/>
            </p:nvSpPr>
            <p:spPr bwMode="auto">
              <a:xfrm>
                <a:off x="4351" y="1701"/>
                <a:ext cx="25" cy="2"/>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89" name="Rectangle 2841"/>
              <p:cNvSpPr>
                <a:spLocks noChangeArrowheads="1"/>
              </p:cNvSpPr>
              <p:nvPr/>
            </p:nvSpPr>
            <p:spPr bwMode="auto">
              <a:xfrm>
                <a:off x="4045" y="1708"/>
                <a:ext cx="54"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90" name="Rectangle 2842"/>
              <p:cNvSpPr>
                <a:spLocks noChangeArrowheads="1"/>
              </p:cNvSpPr>
              <p:nvPr/>
            </p:nvSpPr>
            <p:spPr bwMode="auto">
              <a:xfrm>
                <a:off x="4058" y="1708"/>
                <a:ext cx="41"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91" name="Rectangle 2843"/>
              <p:cNvSpPr>
                <a:spLocks noChangeArrowheads="1"/>
              </p:cNvSpPr>
              <p:nvPr/>
            </p:nvSpPr>
            <p:spPr bwMode="auto">
              <a:xfrm>
                <a:off x="4362" y="1708"/>
                <a:ext cx="20"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92" name="Rectangle 2844"/>
              <p:cNvSpPr>
                <a:spLocks noChangeArrowheads="1"/>
              </p:cNvSpPr>
              <p:nvPr/>
            </p:nvSpPr>
            <p:spPr bwMode="auto">
              <a:xfrm>
                <a:off x="4047" y="1715"/>
                <a:ext cx="47"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93" name="Rectangle 2845"/>
              <p:cNvSpPr>
                <a:spLocks noChangeArrowheads="1"/>
              </p:cNvSpPr>
              <p:nvPr/>
            </p:nvSpPr>
            <p:spPr bwMode="auto">
              <a:xfrm>
                <a:off x="4081" y="1715"/>
                <a:ext cx="13" cy="1"/>
              </a:xfrm>
              <a:prstGeom prst="rect">
                <a:avLst/>
              </a:prstGeom>
              <a:solidFill>
                <a:srgbClr val="FFC872"/>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94" name="Rectangle 2846"/>
              <p:cNvSpPr>
                <a:spLocks noChangeArrowheads="1"/>
              </p:cNvSpPr>
              <p:nvPr/>
            </p:nvSpPr>
            <p:spPr bwMode="auto">
              <a:xfrm>
                <a:off x="4370" y="1715"/>
                <a:ext cx="12"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95" name="Rectangle 2847"/>
              <p:cNvSpPr>
                <a:spLocks noChangeArrowheads="1"/>
              </p:cNvSpPr>
              <p:nvPr/>
            </p:nvSpPr>
            <p:spPr bwMode="auto">
              <a:xfrm>
                <a:off x="4047" y="1722"/>
                <a:ext cx="39" cy="3"/>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96" name="Rectangle 2848"/>
              <p:cNvSpPr>
                <a:spLocks noChangeArrowheads="1"/>
              </p:cNvSpPr>
              <p:nvPr/>
            </p:nvSpPr>
            <p:spPr bwMode="auto">
              <a:xfrm>
                <a:off x="4049" y="1728"/>
                <a:ext cx="34"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97" name="Rectangle 2849"/>
              <p:cNvSpPr>
                <a:spLocks noChangeArrowheads="1"/>
              </p:cNvSpPr>
              <p:nvPr/>
            </p:nvSpPr>
            <p:spPr bwMode="auto">
              <a:xfrm>
                <a:off x="4049" y="1734"/>
                <a:ext cx="28"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98" name="Rectangle 2850"/>
              <p:cNvSpPr>
                <a:spLocks noChangeArrowheads="1"/>
              </p:cNvSpPr>
              <p:nvPr/>
            </p:nvSpPr>
            <p:spPr bwMode="auto">
              <a:xfrm>
                <a:off x="4050" y="1740"/>
                <a:ext cx="22"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099" name="Rectangle 2851"/>
              <p:cNvSpPr>
                <a:spLocks noChangeArrowheads="1"/>
              </p:cNvSpPr>
              <p:nvPr/>
            </p:nvSpPr>
            <p:spPr bwMode="auto">
              <a:xfrm>
                <a:off x="4052" y="1747"/>
                <a:ext cx="15" cy="2"/>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100" name="Rectangle 2852"/>
              <p:cNvSpPr>
                <a:spLocks noChangeArrowheads="1"/>
              </p:cNvSpPr>
              <p:nvPr/>
            </p:nvSpPr>
            <p:spPr bwMode="auto">
              <a:xfrm>
                <a:off x="4053" y="1755"/>
                <a:ext cx="7" cy="1"/>
              </a:xfrm>
              <a:prstGeom prst="rect">
                <a:avLst/>
              </a:prstGeom>
              <a:solidFill>
                <a:srgbClr val="FFC080"/>
              </a:solidFill>
              <a:ln w="9525">
                <a:no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101" name="Freeform 2853"/>
              <p:cNvSpPr>
                <a:spLocks/>
              </p:cNvSpPr>
              <p:nvPr/>
            </p:nvSpPr>
            <p:spPr bwMode="auto">
              <a:xfrm>
                <a:off x="3767" y="912"/>
                <a:ext cx="880" cy="850"/>
              </a:xfrm>
              <a:custGeom>
                <a:avLst/>
                <a:gdLst>
                  <a:gd name="T0" fmla="*/ 134 w 953"/>
                  <a:gd name="T1" fmla="*/ 164 h 1012"/>
                  <a:gd name="T2" fmla="*/ 313 w 953"/>
                  <a:gd name="T3" fmla="*/ 209 h 1012"/>
                  <a:gd name="T4" fmla="*/ 310 w 953"/>
                  <a:gd name="T5" fmla="*/ 3 h 1012"/>
                  <a:gd name="T6" fmla="*/ 468 w 953"/>
                  <a:gd name="T7" fmla="*/ 164 h 1012"/>
                  <a:gd name="T8" fmla="*/ 576 w 953"/>
                  <a:gd name="T9" fmla="*/ 2 h 1012"/>
                  <a:gd name="T10" fmla="*/ 620 w 953"/>
                  <a:gd name="T11" fmla="*/ 209 h 1012"/>
                  <a:gd name="T12" fmla="*/ 799 w 953"/>
                  <a:gd name="T13" fmla="*/ 117 h 1012"/>
                  <a:gd name="T14" fmla="*/ 729 w 953"/>
                  <a:gd name="T15" fmla="*/ 370 h 1012"/>
                  <a:gd name="T16" fmla="*/ 731 w 953"/>
                  <a:gd name="T17" fmla="*/ 371 h 1012"/>
                  <a:gd name="T18" fmla="*/ 950 w 953"/>
                  <a:gd name="T19" fmla="*/ 390 h 1012"/>
                  <a:gd name="T20" fmla="*/ 752 w 953"/>
                  <a:gd name="T21" fmla="*/ 600 h 1012"/>
                  <a:gd name="T22" fmla="*/ 887 w 953"/>
                  <a:gd name="T23" fmla="*/ 802 h 1012"/>
                  <a:gd name="T24" fmla="*/ 663 w 953"/>
                  <a:gd name="T25" fmla="*/ 756 h 1012"/>
                  <a:gd name="T26" fmla="*/ 666 w 953"/>
                  <a:gd name="T27" fmla="*/ 964 h 1012"/>
                  <a:gd name="T28" fmla="*/ 465 w 953"/>
                  <a:gd name="T29" fmla="*/ 802 h 1012"/>
                  <a:gd name="T30" fmla="*/ 313 w 953"/>
                  <a:gd name="T31" fmla="*/ 1011 h 1012"/>
                  <a:gd name="T32" fmla="*/ 269 w 953"/>
                  <a:gd name="T33" fmla="*/ 756 h 1012"/>
                  <a:gd name="T34" fmla="*/ 89 w 953"/>
                  <a:gd name="T35" fmla="*/ 872 h 1012"/>
                  <a:gd name="T36" fmla="*/ 157 w 953"/>
                  <a:gd name="T37" fmla="*/ 666 h 1012"/>
                  <a:gd name="T38" fmla="*/ 155 w 953"/>
                  <a:gd name="T39" fmla="*/ 664 h 1012"/>
                  <a:gd name="T40" fmla="*/ 3 w 953"/>
                  <a:gd name="T41" fmla="*/ 622 h 1012"/>
                  <a:gd name="T42" fmla="*/ 136 w 953"/>
                  <a:gd name="T43" fmla="*/ 435 h 1012"/>
                  <a:gd name="T44" fmla="*/ 23 w 953"/>
                  <a:gd name="T45" fmla="*/ 346 h 1012"/>
                  <a:gd name="T46" fmla="*/ 224 w 953"/>
                  <a:gd name="T47" fmla="*/ 324 h 1012"/>
                  <a:gd name="T48" fmla="*/ 136 w 953"/>
                  <a:gd name="T49" fmla="*/ 162 h 1012"/>
                  <a:gd name="T50" fmla="*/ 221 w 953"/>
                  <a:gd name="T51" fmla="*/ 323 h 1012"/>
                  <a:gd name="T52" fmla="*/ 23 w 953"/>
                  <a:gd name="T53" fmla="*/ 343 h 1012"/>
                  <a:gd name="T54" fmla="*/ 21 w 953"/>
                  <a:gd name="T55" fmla="*/ 345 h 1012"/>
                  <a:gd name="T56" fmla="*/ 133 w 953"/>
                  <a:gd name="T57" fmla="*/ 438 h 1012"/>
                  <a:gd name="T58" fmla="*/ 0 w 953"/>
                  <a:gd name="T59" fmla="*/ 619 h 1012"/>
                  <a:gd name="T60" fmla="*/ 0 w 953"/>
                  <a:gd name="T61" fmla="*/ 622 h 1012"/>
                  <a:gd name="T62" fmla="*/ 155 w 953"/>
                  <a:gd name="T63" fmla="*/ 667 h 1012"/>
                  <a:gd name="T64" fmla="*/ 89 w 953"/>
                  <a:gd name="T65" fmla="*/ 873 h 1012"/>
                  <a:gd name="T66" fmla="*/ 91 w 953"/>
                  <a:gd name="T67" fmla="*/ 875 h 1012"/>
                  <a:gd name="T68" fmla="*/ 269 w 953"/>
                  <a:gd name="T69" fmla="*/ 759 h 1012"/>
                  <a:gd name="T70" fmla="*/ 310 w 953"/>
                  <a:gd name="T71" fmla="*/ 1011 h 1012"/>
                  <a:gd name="T72" fmla="*/ 312 w 953"/>
                  <a:gd name="T73" fmla="*/ 1012 h 1012"/>
                  <a:gd name="T74" fmla="*/ 468 w 953"/>
                  <a:gd name="T75" fmla="*/ 805 h 1012"/>
                  <a:gd name="T76" fmla="*/ 663 w 953"/>
                  <a:gd name="T77" fmla="*/ 967 h 1012"/>
                  <a:gd name="T78" fmla="*/ 666 w 953"/>
                  <a:gd name="T79" fmla="*/ 967 h 1012"/>
                  <a:gd name="T80" fmla="*/ 666 w 953"/>
                  <a:gd name="T81" fmla="*/ 758 h 1012"/>
                  <a:gd name="T82" fmla="*/ 887 w 953"/>
                  <a:gd name="T83" fmla="*/ 805 h 1012"/>
                  <a:gd name="T84" fmla="*/ 889 w 953"/>
                  <a:gd name="T85" fmla="*/ 803 h 1012"/>
                  <a:gd name="T86" fmla="*/ 755 w 953"/>
                  <a:gd name="T87" fmla="*/ 597 h 1012"/>
                  <a:gd name="T88" fmla="*/ 953 w 953"/>
                  <a:gd name="T89" fmla="*/ 393 h 1012"/>
                  <a:gd name="T90" fmla="*/ 953 w 953"/>
                  <a:gd name="T91" fmla="*/ 390 h 1012"/>
                  <a:gd name="T92" fmla="*/ 731 w 953"/>
                  <a:gd name="T93" fmla="*/ 368 h 1012"/>
                  <a:gd name="T94" fmla="*/ 800 w 953"/>
                  <a:gd name="T95" fmla="*/ 115 h 1012"/>
                  <a:gd name="T96" fmla="*/ 799 w 953"/>
                  <a:gd name="T97" fmla="*/ 114 h 1012"/>
                  <a:gd name="T98" fmla="*/ 623 w 953"/>
                  <a:gd name="T99" fmla="*/ 207 h 1012"/>
                  <a:gd name="T100" fmla="*/ 579 w 953"/>
                  <a:gd name="T101" fmla="*/ 0 h 1012"/>
                  <a:gd name="T102" fmla="*/ 576 w 953"/>
                  <a:gd name="T103" fmla="*/ 0 h 1012"/>
                  <a:gd name="T104" fmla="*/ 468 w 953"/>
                  <a:gd name="T105" fmla="*/ 161 h 1012"/>
                  <a:gd name="T106" fmla="*/ 312 w 953"/>
                  <a:gd name="T107" fmla="*/ 0 h 1012"/>
                  <a:gd name="T108" fmla="*/ 310 w 953"/>
                  <a:gd name="T109" fmla="*/ 2 h 1012"/>
                  <a:gd name="T110" fmla="*/ 312 w 953"/>
                  <a:gd name="T111" fmla="*/ 206 h 1012"/>
                  <a:gd name="T112" fmla="*/ 133 w 953"/>
                  <a:gd name="T113" fmla="*/ 161 h 1012"/>
                  <a:gd name="T114" fmla="*/ 136 w 953"/>
                  <a:gd name="T115" fmla="*/ 162 h 101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53"/>
                  <a:gd name="T175" fmla="*/ 0 h 1012"/>
                  <a:gd name="T176" fmla="*/ 953 w 953"/>
                  <a:gd name="T177" fmla="*/ 1012 h 101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53" h="1012">
                    <a:moveTo>
                      <a:pt x="136" y="162"/>
                    </a:moveTo>
                    <a:lnTo>
                      <a:pt x="134" y="164"/>
                    </a:lnTo>
                    <a:lnTo>
                      <a:pt x="312" y="209"/>
                    </a:lnTo>
                    <a:lnTo>
                      <a:pt x="313" y="209"/>
                    </a:lnTo>
                    <a:lnTo>
                      <a:pt x="313" y="2"/>
                    </a:lnTo>
                    <a:lnTo>
                      <a:pt x="310" y="3"/>
                    </a:lnTo>
                    <a:lnTo>
                      <a:pt x="465" y="164"/>
                    </a:lnTo>
                    <a:lnTo>
                      <a:pt x="468" y="164"/>
                    </a:lnTo>
                    <a:lnTo>
                      <a:pt x="579" y="3"/>
                    </a:lnTo>
                    <a:lnTo>
                      <a:pt x="576" y="2"/>
                    </a:lnTo>
                    <a:lnTo>
                      <a:pt x="620" y="207"/>
                    </a:lnTo>
                    <a:lnTo>
                      <a:pt x="620" y="209"/>
                    </a:lnTo>
                    <a:lnTo>
                      <a:pt x="621" y="209"/>
                    </a:lnTo>
                    <a:lnTo>
                      <a:pt x="799" y="117"/>
                    </a:lnTo>
                    <a:lnTo>
                      <a:pt x="797" y="115"/>
                    </a:lnTo>
                    <a:lnTo>
                      <a:pt x="729" y="370"/>
                    </a:lnTo>
                    <a:lnTo>
                      <a:pt x="729" y="371"/>
                    </a:lnTo>
                    <a:lnTo>
                      <a:pt x="731" y="371"/>
                    </a:lnTo>
                    <a:lnTo>
                      <a:pt x="952" y="393"/>
                    </a:lnTo>
                    <a:lnTo>
                      <a:pt x="950" y="390"/>
                    </a:lnTo>
                    <a:lnTo>
                      <a:pt x="752" y="597"/>
                    </a:lnTo>
                    <a:lnTo>
                      <a:pt x="752" y="600"/>
                    </a:lnTo>
                    <a:lnTo>
                      <a:pt x="886" y="805"/>
                    </a:lnTo>
                    <a:lnTo>
                      <a:pt x="887" y="802"/>
                    </a:lnTo>
                    <a:lnTo>
                      <a:pt x="665" y="756"/>
                    </a:lnTo>
                    <a:lnTo>
                      <a:pt x="663" y="756"/>
                    </a:lnTo>
                    <a:lnTo>
                      <a:pt x="663" y="965"/>
                    </a:lnTo>
                    <a:lnTo>
                      <a:pt x="666" y="964"/>
                    </a:lnTo>
                    <a:lnTo>
                      <a:pt x="468" y="802"/>
                    </a:lnTo>
                    <a:lnTo>
                      <a:pt x="465" y="802"/>
                    </a:lnTo>
                    <a:lnTo>
                      <a:pt x="310" y="1009"/>
                    </a:lnTo>
                    <a:lnTo>
                      <a:pt x="313" y="1011"/>
                    </a:lnTo>
                    <a:lnTo>
                      <a:pt x="269" y="758"/>
                    </a:lnTo>
                    <a:lnTo>
                      <a:pt x="269" y="756"/>
                    </a:lnTo>
                    <a:lnTo>
                      <a:pt x="266" y="756"/>
                    </a:lnTo>
                    <a:lnTo>
                      <a:pt x="89" y="872"/>
                    </a:lnTo>
                    <a:lnTo>
                      <a:pt x="92" y="873"/>
                    </a:lnTo>
                    <a:lnTo>
                      <a:pt x="157" y="666"/>
                    </a:lnTo>
                    <a:lnTo>
                      <a:pt x="157" y="664"/>
                    </a:lnTo>
                    <a:lnTo>
                      <a:pt x="155" y="664"/>
                    </a:lnTo>
                    <a:lnTo>
                      <a:pt x="2" y="619"/>
                    </a:lnTo>
                    <a:lnTo>
                      <a:pt x="3" y="622"/>
                    </a:lnTo>
                    <a:lnTo>
                      <a:pt x="136" y="438"/>
                    </a:lnTo>
                    <a:lnTo>
                      <a:pt x="136" y="435"/>
                    </a:lnTo>
                    <a:lnTo>
                      <a:pt x="24" y="343"/>
                    </a:lnTo>
                    <a:lnTo>
                      <a:pt x="23" y="346"/>
                    </a:lnTo>
                    <a:lnTo>
                      <a:pt x="223" y="324"/>
                    </a:lnTo>
                    <a:lnTo>
                      <a:pt x="224" y="324"/>
                    </a:lnTo>
                    <a:lnTo>
                      <a:pt x="224" y="323"/>
                    </a:lnTo>
                    <a:lnTo>
                      <a:pt x="136" y="162"/>
                    </a:lnTo>
                    <a:lnTo>
                      <a:pt x="133" y="162"/>
                    </a:lnTo>
                    <a:lnTo>
                      <a:pt x="221" y="323"/>
                    </a:lnTo>
                    <a:lnTo>
                      <a:pt x="223" y="321"/>
                    </a:lnTo>
                    <a:lnTo>
                      <a:pt x="23" y="343"/>
                    </a:lnTo>
                    <a:lnTo>
                      <a:pt x="21" y="343"/>
                    </a:lnTo>
                    <a:lnTo>
                      <a:pt x="21" y="345"/>
                    </a:lnTo>
                    <a:lnTo>
                      <a:pt x="21" y="346"/>
                    </a:lnTo>
                    <a:lnTo>
                      <a:pt x="133" y="438"/>
                    </a:lnTo>
                    <a:lnTo>
                      <a:pt x="133" y="435"/>
                    </a:lnTo>
                    <a:lnTo>
                      <a:pt x="0" y="619"/>
                    </a:lnTo>
                    <a:lnTo>
                      <a:pt x="0" y="621"/>
                    </a:lnTo>
                    <a:lnTo>
                      <a:pt x="0" y="622"/>
                    </a:lnTo>
                    <a:lnTo>
                      <a:pt x="2" y="622"/>
                    </a:lnTo>
                    <a:lnTo>
                      <a:pt x="155" y="667"/>
                    </a:lnTo>
                    <a:lnTo>
                      <a:pt x="154" y="666"/>
                    </a:lnTo>
                    <a:lnTo>
                      <a:pt x="89" y="873"/>
                    </a:lnTo>
                    <a:lnTo>
                      <a:pt x="89" y="875"/>
                    </a:lnTo>
                    <a:lnTo>
                      <a:pt x="91" y="875"/>
                    </a:lnTo>
                    <a:lnTo>
                      <a:pt x="92" y="875"/>
                    </a:lnTo>
                    <a:lnTo>
                      <a:pt x="269" y="759"/>
                    </a:lnTo>
                    <a:lnTo>
                      <a:pt x="266" y="758"/>
                    </a:lnTo>
                    <a:lnTo>
                      <a:pt x="310" y="1011"/>
                    </a:lnTo>
                    <a:lnTo>
                      <a:pt x="310" y="1012"/>
                    </a:lnTo>
                    <a:lnTo>
                      <a:pt x="312" y="1012"/>
                    </a:lnTo>
                    <a:lnTo>
                      <a:pt x="313" y="1012"/>
                    </a:lnTo>
                    <a:lnTo>
                      <a:pt x="468" y="805"/>
                    </a:lnTo>
                    <a:lnTo>
                      <a:pt x="465" y="805"/>
                    </a:lnTo>
                    <a:lnTo>
                      <a:pt x="663" y="967"/>
                    </a:lnTo>
                    <a:lnTo>
                      <a:pt x="665" y="967"/>
                    </a:lnTo>
                    <a:lnTo>
                      <a:pt x="666" y="967"/>
                    </a:lnTo>
                    <a:lnTo>
                      <a:pt x="666" y="965"/>
                    </a:lnTo>
                    <a:lnTo>
                      <a:pt x="666" y="758"/>
                    </a:lnTo>
                    <a:lnTo>
                      <a:pt x="665" y="759"/>
                    </a:lnTo>
                    <a:lnTo>
                      <a:pt x="887" y="805"/>
                    </a:lnTo>
                    <a:lnTo>
                      <a:pt x="889" y="805"/>
                    </a:lnTo>
                    <a:lnTo>
                      <a:pt x="889" y="803"/>
                    </a:lnTo>
                    <a:lnTo>
                      <a:pt x="889" y="802"/>
                    </a:lnTo>
                    <a:lnTo>
                      <a:pt x="755" y="597"/>
                    </a:lnTo>
                    <a:lnTo>
                      <a:pt x="755" y="600"/>
                    </a:lnTo>
                    <a:lnTo>
                      <a:pt x="953" y="393"/>
                    </a:lnTo>
                    <a:lnTo>
                      <a:pt x="953" y="391"/>
                    </a:lnTo>
                    <a:lnTo>
                      <a:pt x="953" y="390"/>
                    </a:lnTo>
                    <a:lnTo>
                      <a:pt x="952" y="390"/>
                    </a:lnTo>
                    <a:lnTo>
                      <a:pt x="731" y="368"/>
                    </a:lnTo>
                    <a:lnTo>
                      <a:pt x="732" y="370"/>
                    </a:lnTo>
                    <a:lnTo>
                      <a:pt x="800" y="115"/>
                    </a:lnTo>
                    <a:lnTo>
                      <a:pt x="800" y="114"/>
                    </a:lnTo>
                    <a:lnTo>
                      <a:pt x="799" y="114"/>
                    </a:lnTo>
                    <a:lnTo>
                      <a:pt x="621" y="206"/>
                    </a:lnTo>
                    <a:lnTo>
                      <a:pt x="623" y="207"/>
                    </a:lnTo>
                    <a:lnTo>
                      <a:pt x="579" y="2"/>
                    </a:lnTo>
                    <a:lnTo>
                      <a:pt x="579" y="0"/>
                    </a:lnTo>
                    <a:lnTo>
                      <a:pt x="578" y="0"/>
                    </a:lnTo>
                    <a:lnTo>
                      <a:pt x="576" y="0"/>
                    </a:lnTo>
                    <a:lnTo>
                      <a:pt x="465" y="161"/>
                    </a:lnTo>
                    <a:lnTo>
                      <a:pt x="468" y="161"/>
                    </a:lnTo>
                    <a:lnTo>
                      <a:pt x="313" y="0"/>
                    </a:lnTo>
                    <a:lnTo>
                      <a:pt x="312" y="0"/>
                    </a:lnTo>
                    <a:lnTo>
                      <a:pt x="310" y="0"/>
                    </a:lnTo>
                    <a:lnTo>
                      <a:pt x="310" y="2"/>
                    </a:lnTo>
                    <a:lnTo>
                      <a:pt x="310" y="207"/>
                    </a:lnTo>
                    <a:lnTo>
                      <a:pt x="312" y="206"/>
                    </a:lnTo>
                    <a:lnTo>
                      <a:pt x="134" y="161"/>
                    </a:lnTo>
                    <a:lnTo>
                      <a:pt x="133" y="161"/>
                    </a:lnTo>
                    <a:lnTo>
                      <a:pt x="133" y="162"/>
                    </a:lnTo>
                    <a:lnTo>
                      <a:pt x="136" y="162"/>
                    </a:lnTo>
                    <a:close/>
                  </a:path>
                </a:pathLst>
              </a:custGeom>
              <a:solidFill>
                <a:srgbClr val="00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grpSp>
      </p:grpSp>
      <p:sp>
        <p:nvSpPr>
          <p:cNvPr id="312104" name="Freeform 2856"/>
          <p:cNvSpPr>
            <a:spLocks/>
          </p:cNvSpPr>
          <p:nvPr/>
        </p:nvSpPr>
        <p:spPr bwMode="auto">
          <a:xfrm>
            <a:off x="4816475" y="2965450"/>
            <a:ext cx="119063" cy="203200"/>
          </a:xfrm>
          <a:custGeom>
            <a:avLst/>
            <a:gdLst>
              <a:gd name="T0" fmla="*/ 76 w 76"/>
              <a:gd name="T1" fmla="*/ 124 h 147"/>
              <a:gd name="T2" fmla="*/ 54 w 76"/>
              <a:gd name="T3" fmla="*/ 112 h 147"/>
              <a:gd name="T4" fmla="*/ 50 w 76"/>
              <a:gd name="T5" fmla="*/ 108 h 147"/>
              <a:gd name="T6" fmla="*/ 45 w 76"/>
              <a:gd name="T7" fmla="*/ 105 h 147"/>
              <a:gd name="T8" fmla="*/ 41 w 76"/>
              <a:gd name="T9" fmla="*/ 102 h 147"/>
              <a:gd name="T10" fmla="*/ 33 w 76"/>
              <a:gd name="T11" fmla="*/ 96 h 147"/>
              <a:gd name="T12" fmla="*/ 36 w 76"/>
              <a:gd name="T13" fmla="*/ 99 h 147"/>
              <a:gd name="T14" fmla="*/ 30 w 76"/>
              <a:gd name="T15" fmla="*/ 91 h 147"/>
              <a:gd name="T16" fmla="*/ 29 w 76"/>
              <a:gd name="T17" fmla="*/ 88 h 147"/>
              <a:gd name="T18" fmla="*/ 27 w 76"/>
              <a:gd name="T19" fmla="*/ 85 h 147"/>
              <a:gd name="T20" fmla="*/ 29 w 76"/>
              <a:gd name="T21" fmla="*/ 79 h 147"/>
              <a:gd name="T22" fmla="*/ 26 w 76"/>
              <a:gd name="T23" fmla="*/ 81 h 147"/>
              <a:gd name="T24" fmla="*/ 27 w 76"/>
              <a:gd name="T25" fmla="*/ 73 h 147"/>
              <a:gd name="T26" fmla="*/ 32 w 76"/>
              <a:gd name="T27" fmla="*/ 65 h 147"/>
              <a:gd name="T28" fmla="*/ 32 w 76"/>
              <a:gd name="T29" fmla="*/ 64 h 147"/>
              <a:gd name="T30" fmla="*/ 33 w 76"/>
              <a:gd name="T31" fmla="*/ 60 h 147"/>
              <a:gd name="T32" fmla="*/ 36 w 76"/>
              <a:gd name="T33" fmla="*/ 56 h 147"/>
              <a:gd name="T34" fmla="*/ 45 w 76"/>
              <a:gd name="T35" fmla="*/ 45 h 147"/>
              <a:gd name="T36" fmla="*/ 47 w 76"/>
              <a:gd name="T37" fmla="*/ 43 h 147"/>
              <a:gd name="T38" fmla="*/ 54 w 76"/>
              <a:gd name="T39" fmla="*/ 37 h 147"/>
              <a:gd name="T40" fmla="*/ 62 w 76"/>
              <a:gd name="T41" fmla="*/ 31 h 147"/>
              <a:gd name="T42" fmla="*/ 69 w 76"/>
              <a:gd name="T43" fmla="*/ 28 h 147"/>
              <a:gd name="T44" fmla="*/ 57 w 76"/>
              <a:gd name="T45" fmla="*/ 2 h 147"/>
              <a:gd name="T46" fmla="*/ 56 w 76"/>
              <a:gd name="T47" fmla="*/ 3 h 147"/>
              <a:gd name="T48" fmla="*/ 47 w 76"/>
              <a:gd name="T49" fmla="*/ 9 h 147"/>
              <a:gd name="T50" fmla="*/ 39 w 76"/>
              <a:gd name="T51" fmla="*/ 16 h 147"/>
              <a:gd name="T52" fmla="*/ 32 w 76"/>
              <a:gd name="T53" fmla="*/ 22 h 147"/>
              <a:gd name="T54" fmla="*/ 24 w 76"/>
              <a:gd name="T55" fmla="*/ 30 h 147"/>
              <a:gd name="T56" fmla="*/ 15 w 76"/>
              <a:gd name="T57" fmla="*/ 40 h 147"/>
              <a:gd name="T58" fmla="*/ 12 w 76"/>
              <a:gd name="T59" fmla="*/ 45 h 147"/>
              <a:gd name="T60" fmla="*/ 8 w 76"/>
              <a:gd name="T61" fmla="*/ 54 h 147"/>
              <a:gd name="T62" fmla="*/ 5 w 76"/>
              <a:gd name="T63" fmla="*/ 59 h 147"/>
              <a:gd name="T64" fmla="*/ 5 w 76"/>
              <a:gd name="T65" fmla="*/ 62 h 147"/>
              <a:gd name="T66" fmla="*/ 3 w 76"/>
              <a:gd name="T67" fmla="*/ 70 h 147"/>
              <a:gd name="T68" fmla="*/ 0 w 76"/>
              <a:gd name="T69" fmla="*/ 81 h 147"/>
              <a:gd name="T70" fmla="*/ 2 w 76"/>
              <a:gd name="T71" fmla="*/ 82 h 147"/>
              <a:gd name="T72" fmla="*/ 3 w 76"/>
              <a:gd name="T73" fmla="*/ 95 h 147"/>
              <a:gd name="T74" fmla="*/ 5 w 76"/>
              <a:gd name="T75" fmla="*/ 98 h 147"/>
              <a:gd name="T76" fmla="*/ 6 w 76"/>
              <a:gd name="T77" fmla="*/ 101 h 147"/>
              <a:gd name="T78" fmla="*/ 9 w 76"/>
              <a:gd name="T79" fmla="*/ 105 h 147"/>
              <a:gd name="T80" fmla="*/ 18 w 76"/>
              <a:gd name="T81" fmla="*/ 118 h 147"/>
              <a:gd name="T82" fmla="*/ 26 w 76"/>
              <a:gd name="T83" fmla="*/ 124 h 147"/>
              <a:gd name="T84" fmla="*/ 30 w 76"/>
              <a:gd name="T85" fmla="*/ 127 h 147"/>
              <a:gd name="T86" fmla="*/ 35 w 76"/>
              <a:gd name="T87" fmla="*/ 130 h 147"/>
              <a:gd name="T88" fmla="*/ 39 w 76"/>
              <a:gd name="T89" fmla="*/ 133 h 147"/>
              <a:gd name="T90" fmla="*/ 62 w 76"/>
              <a:gd name="T91" fmla="*/ 146 h 147"/>
              <a:gd name="T92" fmla="*/ 75 w 76"/>
              <a:gd name="T93" fmla="*/ 122 h 14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6"/>
              <a:gd name="T142" fmla="*/ 0 h 147"/>
              <a:gd name="T143" fmla="*/ 76 w 76"/>
              <a:gd name="T144" fmla="*/ 147 h 14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6" h="147">
                <a:moveTo>
                  <a:pt x="75" y="122"/>
                </a:moveTo>
                <a:lnTo>
                  <a:pt x="76" y="124"/>
                </a:lnTo>
                <a:lnTo>
                  <a:pt x="72" y="119"/>
                </a:lnTo>
                <a:lnTo>
                  <a:pt x="54" y="112"/>
                </a:lnTo>
                <a:lnTo>
                  <a:pt x="53" y="110"/>
                </a:lnTo>
                <a:lnTo>
                  <a:pt x="50" y="108"/>
                </a:lnTo>
                <a:lnTo>
                  <a:pt x="48" y="107"/>
                </a:lnTo>
                <a:lnTo>
                  <a:pt x="45" y="105"/>
                </a:lnTo>
                <a:lnTo>
                  <a:pt x="44" y="104"/>
                </a:lnTo>
                <a:lnTo>
                  <a:pt x="41" y="102"/>
                </a:lnTo>
                <a:lnTo>
                  <a:pt x="36" y="98"/>
                </a:lnTo>
                <a:lnTo>
                  <a:pt x="33" y="96"/>
                </a:lnTo>
                <a:lnTo>
                  <a:pt x="35" y="99"/>
                </a:lnTo>
                <a:lnTo>
                  <a:pt x="36" y="99"/>
                </a:lnTo>
                <a:lnTo>
                  <a:pt x="32" y="91"/>
                </a:lnTo>
                <a:lnTo>
                  <a:pt x="30" y="91"/>
                </a:lnTo>
                <a:lnTo>
                  <a:pt x="30" y="90"/>
                </a:lnTo>
                <a:lnTo>
                  <a:pt x="29" y="88"/>
                </a:lnTo>
                <a:lnTo>
                  <a:pt x="29" y="87"/>
                </a:lnTo>
                <a:lnTo>
                  <a:pt x="27" y="85"/>
                </a:lnTo>
                <a:lnTo>
                  <a:pt x="29" y="81"/>
                </a:lnTo>
                <a:lnTo>
                  <a:pt x="29" y="79"/>
                </a:lnTo>
                <a:lnTo>
                  <a:pt x="27" y="74"/>
                </a:lnTo>
                <a:lnTo>
                  <a:pt x="26" y="81"/>
                </a:lnTo>
                <a:lnTo>
                  <a:pt x="27" y="79"/>
                </a:lnTo>
                <a:lnTo>
                  <a:pt x="27" y="73"/>
                </a:lnTo>
                <a:lnTo>
                  <a:pt x="29" y="71"/>
                </a:lnTo>
                <a:lnTo>
                  <a:pt x="32" y="65"/>
                </a:lnTo>
                <a:lnTo>
                  <a:pt x="30" y="65"/>
                </a:lnTo>
                <a:lnTo>
                  <a:pt x="32" y="64"/>
                </a:lnTo>
                <a:lnTo>
                  <a:pt x="32" y="60"/>
                </a:lnTo>
                <a:lnTo>
                  <a:pt x="33" y="60"/>
                </a:lnTo>
                <a:lnTo>
                  <a:pt x="35" y="57"/>
                </a:lnTo>
                <a:lnTo>
                  <a:pt x="36" y="56"/>
                </a:lnTo>
                <a:lnTo>
                  <a:pt x="38" y="53"/>
                </a:lnTo>
                <a:lnTo>
                  <a:pt x="45" y="45"/>
                </a:lnTo>
                <a:lnTo>
                  <a:pt x="45" y="43"/>
                </a:lnTo>
                <a:lnTo>
                  <a:pt x="47" y="43"/>
                </a:lnTo>
                <a:lnTo>
                  <a:pt x="51" y="39"/>
                </a:lnTo>
                <a:lnTo>
                  <a:pt x="54" y="37"/>
                </a:lnTo>
                <a:lnTo>
                  <a:pt x="59" y="33"/>
                </a:lnTo>
                <a:lnTo>
                  <a:pt x="62" y="31"/>
                </a:lnTo>
                <a:lnTo>
                  <a:pt x="65" y="28"/>
                </a:lnTo>
                <a:lnTo>
                  <a:pt x="69" y="28"/>
                </a:lnTo>
                <a:lnTo>
                  <a:pt x="72" y="26"/>
                </a:lnTo>
                <a:lnTo>
                  <a:pt x="57" y="2"/>
                </a:lnTo>
                <a:lnTo>
                  <a:pt x="60" y="0"/>
                </a:lnTo>
                <a:lnTo>
                  <a:pt x="56" y="3"/>
                </a:lnTo>
                <a:lnTo>
                  <a:pt x="50" y="6"/>
                </a:lnTo>
                <a:lnTo>
                  <a:pt x="47" y="9"/>
                </a:lnTo>
                <a:lnTo>
                  <a:pt x="44" y="11"/>
                </a:lnTo>
                <a:lnTo>
                  <a:pt x="39" y="16"/>
                </a:lnTo>
                <a:lnTo>
                  <a:pt x="36" y="17"/>
                </a:lnTo>
                <a:lnTo>
                  <a:pt x="32" y="22"/>
                </a:lnTo>
                <a:lnTo>
                  <a:pt x="27" y="25"/>
                </a:lnTo>
                <a:lnTo>
                  <a:pt x="24" y="30"/>
                </a:lnTo>
                <a:lnTo>
                  <a:pt x="17" y="37"/>
                </a:lnTo>
                <a:lnTo>
                  <a:pt x="15" y="40"/>
                </a:lnTo>
                <a:lnTo>
                  <a:pt x="14" y="42"/>
                </a:lnTo>
                <a:lnTo>
                  <a:pt x="12" y="45"/>
                </a:lnTo>
                <a:lnTo>
                  <a:pt x="8" y="51"/>
                </a:lnTo>
                <a:lnTo>
                  <a:pt x="8" y="54"/>
                </a:lnTo>
                <a:lnTo>
                  <a:pt x="6" y="56"/>
                </a:lnTo>
                <a:lnTo>
                  <a:pt x="5" y="59"/>
                </a:lnTo>
                <a:lnTo>
                  <a:pt x="3" y="62"/>
                </a:lnTo>
                <a:lnTo>
                  <a:pt x="5" y="62"/>
                </a:lnTo>
                <a:lnTo>
                  <a:pt x="3" y="64"/>
                </a:lnTo>
                <a:lnTo>
                  <a:pt x="3" y="70"/>
                </a:lnTo>
                <a:lnTo>
                  <a:pt x="2" y="71"/>
                </a:lnTo>
                <a:lnTo>
                  <a:pt x="0" y="81"/>
                </a:lnTo>
                <a:lnTo>
                  <a:pt x="3" y="87"/>
                </a:lnTo>
                <a:lnTo>
                  <a:pt x="2" y="82"/>
                </a:lnTo>
                <a:lnTo>
                  <a:pt x="2" y="81"/>
                </a:lnTo>
                <a:lnTo>
                  <a:pt x="3" y="95"/>
                </a:lnTo>
                <a:lnTo>
                  <a:pt x="5" y="96"/>
                </a:lnTo>
                <a:lnTo>
                  <a:pt x="5" y="98"/>
                </a:lnTo>
                <a:lnTo>
                  <a:pt x="6" y="99"/>
                </a:lnTo>
                <a:lnTo>
                  <a:pt x="6" y="101"/>
                </a:lnTo>
                <a:lnTo>
                  <a:pt x="11" y="107"/>
                </a:lnTo>
                <a:lnTo>
                  <a:pt x="9" y="105"/>
                </a:lnTo>
                <a:lnTo>
                  <a:pt x="11" y="108"/>
                </a:lnTo>
                <a:lnTo>
                  <a:pt x="18" y="118"/>
                </a:lnTo>
                <a:lnTo>
                  <a:pt x="21" y="119"/>
                </a:lnTo>
                <a:lnTo>
                  <a:pt x="26" y="124"/>
                </a:lnTo>
                <a:lnTo>
                  <a:pt x="29" y="125"/>
                </a:lnTo>
                <a:lnTo>
                  <a:pt x="30" y="127"/>
                </a:lnTo>
                <a:lnTo>
                  <a:pt x="33" y="129"/>
                </a:lnTo>
                <a:lnTo>
                  <a:pt x="35" y="130"/>
                </a:lnTo>
                <a:lnTo>
                  <a:pt x="38" y="132"/>
                </a:lnTo>
                <a:lnTo>
                  <a:pt x="39" y="133"/>
                </a:lnTo>
                <a:lnTo>
                  <a:pt x="57" y="144"/>
                </a:lnTo>
                <a:lnTo>
                  <a:pt x="62" y="146"/>
                </a:lnTo>
                <a:lnTo>
                  <a:pt x="63" y="147"/>
                </a:lnTo>
                <a:lnTo>
                  <a:pt x="75" y="122"/>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05" name="Freeform 2857"/>
          <p:cNvSpPr>
            <a:spLocks/>
          </p:cNvSpPr>
          <p:nvPr/>
        </p:nvSpPr>
        <p:spPr bwMode="auto">
          <a:xfrm>
            <a:off x="4913313" y="3132138"/>
            <a:ext cx="115887" cy="198437"/>
          </a:xfrm>
          <a:custGeom>
            <a:avLst/>
            <a:gdLst>
              <a:gd name="T0" fmla="*/ 19 w 73"/>
              <a:gd name="T1" fmla="*/ 34 h 145"/>
              <a:gd name="T2" fmla="*/ 26 w 73"/>
              <a:gd name="T3" fmla="*/ 37 h 145"/>
              <a:gd name="T4" fmla="*/ 28 w 73"/>
              <a:gd name="T5" fmla="*/ 39 h 145"/>
              <a:gd name="T6" fmla="*/ 32 w 73"/>
              <a:gd name="T7" fmla="*/ 42 h 145"/>
              <a:gd name="T8" fmla="*/ 38 w 73"/>
              <a:gd name="T9" fmla="*/ 48 h 145"/>
              <a:gd name="T10" fmla="*/ 43 w 73"/>
              <a:gd name="T11" fmla="*/ 54 h 145"/>
              <a:gd name="T12" fmla="*/ 44 w 73"/>
              <a:gd name="T13" fmla="*/ 59 h 145"/>
              <a:gd name="T14" fmla="*/ 44 w 73"/>
              <a:gd name="T15" fmla="*/ 66 h 145"/>
              <a:gd name="T16" fmla="*/ 46 w 73"/>
              <a:gd name="T17" fmla="*/ 66 h 145"/>
              <a:gd name="T18" fmla="*/ 50 w 73"/>
              <a:gd name="T19" fmla="*/ 57 h 145"/>
              <a:gd name="T20" fmla="*/ 46 w 73"/>
              <a:gd name="T21" fmla="*/ 69 h 145"/>
              <a:gd name="T22" fmla="*/ 43 w 73"/>
              <a:gd name="T23" fmla="*/ 76 h 145"/>
              <a:gd name="T24" fmla="*/ 41 w 73"/>
              <a:gd name="T25" fmla="*/ 79 h 145"/>
              <a:gd name="T26" fmla="*/ 41 w 73"/>
              <a:gd name="T27" fmla="*/ 80 h 145"/>
              <a:gd name="T28" fmla="*/ 38 w 73"/>
              <a:gd name="T29" fmla="*/ 86 h 145"/>
              <a:gd name="T30" fmla="*/ 37 w 73"/>
              <a:gd name="T31" fmla="*/ 88 h 145"/>
              <a:gd name="T32" fmla="*/ 34 w 73"/>
              <a:gd name="T33" fmla="*/ 93 h 145"/>
              <a:gd name="T34" fmla="*/ 28 w 73"/>
              <a:gd name="T35" fmla="*/ 97 h 145"/>
              <a:gd name="T36" fmla="*/ 25 w 73"/>
              <a:gd name="T37" fmla="*/ 100 h 145"/>
              <a:gd name="T38" fmla="*/ 22 w 73"/>
              <a:gd name="T39" fmla="*/ 104 h 145"/>
              <a:gd name="T40" fmla="*/ 13 w 73"/>
              <a:gd name="T41" fmla="*/ 111 h 145"/>
              <a:gd name="T42" fmla="*/ 7 w 73"/>
              <a:gd name="T43" fmla="*/ 117 h 145"/>
              <a:gd name="T44" fmla="*/ 0 w 73"/>
              <a:gd name="T45" fmla="*/ 124 h 145"/>
              <a:gd name="T46" fmla="*/ 17 w 73"/>
              <a:gd name="T47" fmla="*/ 144 h 145"/>
              <a:gd name="T48" fmla="*/ 25 w 73"/>
              <a:gd name="T49" fmla="*/ 138 h 145"/>
              <a:gd name="T50" fmla="*/ 31 w 73"/>
              <a:gd name="T51" fmla="*/ 130 h 145"/>
              <a:gd name="T52" fmla="*/ 37 w 73"/>
              <a:gd name="T53" fmla="*/ 125 h 145"/>
              <a:gd name="T54" fmla="*/ 43 w 73"/>
              <a:gd name="T55" fmla="*/ 119 h 145"/>
              <a:gd name="T56" fmla="*/ 49 w 73"/>
              <a:gd name="T57" fmla="*/ 113 h 145"/>
              <a:gd name="T58" fmla="*/ 52 w 73"/>
              <a:gd name="T59" fmla="*/ 111 h 145"/>
              <a:gd name="T60" fmla="*/ 58 w 73"/>
              <a:gd name="T61" fmla="*/ 104 h 145"/>
              <a:gd name="T62" fmla="*/ 62 w 73"/>
              <a:gd name="T63" fmla="*/ 96 h 145"/>
              <a:gd name="T64" fmla="*/ 62 w 73"/>
              <a:gd name="T65" fmla="*/ 96 h 145"/>
              <a:gd name="T66" fmla="*/ 65 w 73"/>
              <a:gd name="T67" fmla="*/ 88 h 145"/>
              <a:gd name="T68" fmla="*/ 70 w 73"/>
              <a:gd name="T69" fmla="*/ 82 h 145"/>
              <a:gd name="T70" fmla="*/ 70 w 73"/>
              <a:gd name="T71" fmla="*/ 79 h 145"/>
              <a:gd name="T72" fmla="*/ 68 w 73"/>
              <a:gd name="T73" fmla="*/ 76 h 145"/>
              <a:gd name="T74" fmla="*/ 73 w 73"/>
              <a:gd name="T75" fmla="*/ 66 h 145"/>
              <a:gd name="T76" fmla="*/ 70 w 73"/>
              <a:gd name="T77" fmla="*/ 51 h 145"/>
              <a:gd name="T78" fmla="*/ 68 w 73"/>
              <a:gd name="T79" fmla="*/ 46 h 145"/>
              <a:gd name="T80" fmla="*/ 67 w 73"/>
              <a:gd name="T81" fmla="*/ 43 h 145"/>
              <a:gd name="T82" fmla="*/ 62 w 73"/>
              <a:gd name="T83" fmla="*/ 37 h 145"/>
              <a:gd name="T84" fmla="*/ 44 w 73"/>
              <a:gd name="T85" fmla="*/ 18 h 145"/>
              <a:gd name="T86" fmla="*/ 40 w 73"/>
              <a:gd name="T87" fmla="*/ 15 h 145"/>
              <a:gd name="T88" fmla="*/ 32 w 73"/>
              <a:gd name="T89" fmla="*/ 12 h 145"/>
              <a:gd name="T90" fmla="*/ 11 w 73"/>
              <a:gd name="T91" fmla="*/ 0 h 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
              <a:gd name="T139" fmla="*/ 0 h 145"/>
              <a:gd name="T140" fmla="*/ 73 w 73"/>
              <a:gd name="T141" fmla="*/ 145 h 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 h="145">
                <a:moveTo>
                  <a:pt x="0" y="25"/>
                </a:moveTo>
                <a:lnTo>
                  <a:pt x="19" y="34"/>
                </a:lnTo>
                <a:lnTo>
                  <a:pt x="23" y="37"/>
                </a:lnTo>
                <a:lnTo>
                  <a:pt x="26" y="37"/>
                </a:lnTo>
                <a:lnTo>
                  <a:pt x="25" y="37"/>
                </a:lnTo>
                <a:lnTo>
                  <a:pt x="28" y="39"/>
                </a:lnTo>
                <a:lnTo>
                  <a:pt x="29" y="40"/>
                </a:lnTo>
                <a:lnTo>
                  <a:pt x="32" y="42"/>
                </a:lnTo>
                <a:lnTo>
                  <a:pt x="38" y="46"/>
                </a:lnTo>
                <a:lnTo>
                  <a:pt x="38" y="48"/>
                </a:lnTo>
                <a:lnTo>
                  <a:pt x="43" y="52"/>
                </a:lnTo>
                <a:lnTo>
                  <a:pt x="43" y="54"/>
                </a:lnTo>
                <a:lnTo>
                  <a:pt x="44" y="56"/>
                </a:lnTo>
                <a:lnTo>
                  <a:pt x="44" y="59"/>
                </a:lnTo>
                <a:lnTo>
                  <a:pt x="46" y="60"/>
                </a:lnTo>
                <a:lnTo>
                  <a:pt x="44" y="66"/>
                </a:lnTo>
                <a:lnTo>
                  <a:pt x="47" y="73"/>
                </a:lnTo>
                <a:lnTo>
                  <a:pt x="46" y="66"/>
                </a:lnTo>
                <a:lnTo>
                  <a:pt x="46" y="65"/>
                </a:lnTo>
                <a:lnTo>
                  <a:pt x="50" y="57"/>
                </a:lnTo>
                <a:lnTo>
                  <a:pt x="46" y="63"/>
                </a:lnTo>
                <a:lnTo>
                  <a:pt x="46" y="69"/>
                </a:lnTo>
                <a:lnTo>
                  <a:pt x="44" y="71"/>
                </a:lnTo>
                <a:lnTo>
                  <a:pt x="43" y="76"/>
                </a:lnTo>
                <a:lnTo>
                  <a:pt x="44" y="74"/>
                </a:lnTo>
                <a:lnTo>
                  <a:pt x="41" y="79"/>
                </a:lnTo>
                <a:lnTo>
                  <a:pt x="40" y="82"/>
                </a:lnTo>
                <a:lnTo>
                  <a:pt x="41" y="80"/>
                </a:lnTo>
                <a:lnTo>
                  <a:pt x="38" y="85"/>
                </a:lnTo>
                <a:lnTo>
                  <a:pt x="38" y="86"/>
                </a:lnTo>
                <a:lnTo>
                  <a:pt x="38" y="85"/>
                </a:lnTo>
                <a:lnTo>
                  <a:pt x="37" y="88"/>
                </a:lnTo>
                <a:lnTo>
                  <a:pt x="34" y="91"/>
                </a:lnTo>
                <a:lnTo>
                  <a:pt x="34" y="93"/>
                </a:lnTo>
                <a:lnTo>
                  <a:pt x="32" y="93"/>
                </a:lnTo>
                <a:lnTo>
                  <a:pt x="28" y="97"/>
                </a:lnTo>
                <a:lnTo>
                  <a:pt x="28" y="99"/>
                </a:lnTo>
                <a:lnTo>
                  <a:pt x="25" y="100"/>
                </a:lnTo>
                <a:lnTo>
                  <a:pt x="23" y="104"/>
                </a:lnTo>
                <a:lnTo>
                  <a:pt x="22" y="104"/>
                </a:lnTo>
                <a:lnTo>
                  <a:pt x="17" y="108"/>
                </a:lnTo>
                <a:lnTo>
                  <a:pt x="13" y="111"/>
                </a:lnTo>
                <a:lnTo>
                  <a:pt x="10" y="116"/>
                </a:lnTo>
                <a:lnTo>
                  <a:pt x="7" y="117"/>
                </a:lnTo>
                <a:lnTo>
                  <a:pt x="0" y="125"/>
                </a:lnTo>
                <a:lnTo>
                  <a:pt x="0" y="124"/>
                </a:lnTo>
                <a:lnTo>
                  <a:pt x="17" y="145"/>
                </a:lnTo>
                <a:lnTo>
                  <a:pt x="17" y="144"/>
                </a:lnTo>
                <a:lnTo>
                  <a:pt x="22" y="139"/>
                </a:lnTo>
                <a:lnTo>
                  <a:pt x="25" y="138"/>
                </a:lnTo>
                <a:lnTo>
                  <a:pt x="31" y="131"/>
                </a:lnTo>
                <a:lnTo>
                  <a:pt x="31" y="130"/>
                </a:lnTo>
                <a:lnTo>
                  <a:pt x="32" y="130"/>
                </a:lnTo>
                <a:lnTo>
                  <a:pt x="37" y="125"/>
                </a:lnTo>
                <a:lnTo>
                  <a:pt x="41" y="122"/>
                </a:lnTo>
                <a:lnTo>
                  <a:pt x="43" y="119"/>
                </a:lnTo>
                <a:lnTo>
                  <a:pt x="46" y="117"/>
                </a:lnTo>
                <a:lnTo>
                  <a:pt x="49" y="113"/>
                </a:lnTo>
                <a:lnTo>
                  <a:pt x="47" y="114"/>
                </a:lnTo>
                <a:lnTo>
                  <a:pt x="52" y="111"/>
                </a:lnTo>
                <a:lnTo>
                  <a:pt x="55" y="107"/>
                </a:lnTo>
                <a:lnTo>
                  <a:pt x="58" y="104"/>
                </a:lnTo>
                <a:lnTo>
                  <a:pt x="59" y="100"/>
                </a:lnTo>
                <a:lnTo>
                  <a:pt x="62" y="96"/>
                </a:lnTo>
                <a:lnTo>
                  <a:pt x="62" y="94"/>
                </a:lnTo>
                <a:lnTo>
                  <a:pt x="62" y="96"/>
                </a:lnTo>
                <a:lnTo>
                  <a:pt x="67" y="88"/>
                </a:lnTo>
                <a:lnTo>
                  <a:pt x="65" y="88"/>
                </a:lnTo>
                <a:lnTo>
                  <a:pt x="65" y="90"/>
                </a:lnTo>
                <a:lnTo>
                  <a:pt x="70" y="82"/>
                </a:lnTo>
                <a:lnTo>
                  <a:pt x="68" y="80"/>
                </a:lnTo>
                <a:lnTo>
                  <a:pt x="70" y="79"/>
                </a:lnTo>
                <a:lnTo>
                  <a:pt x="70" y="73"/>
                </a:lnTo>
                <a:lnTo>
                  <a:pt x="68" y="76"/>
                </a:lnTo>
                <a:lnTo>
                  <a:pt x="73" y="68"/>
                </a:lnTo>
                <a:lnTo>
                  <a:pt x="73" y="66"/>
                </a:lnTo>
                <a:lnTo>
                  <a:pt x="71" y="60"/>
                </a:lnTo>
                <a:lnTo>
                  <a:pt x="70" y="51"/>
                </a:lnTo>
                <a:lnTo>
                  <a:pt x="68" y="49"/>
                </a:lnTo>
                <a:lnTo>
                  <a:pt x="68" y="46"/>
                </a:lnTo>
                <a:lnTo>
                  <a:pt x="67" y="45"/>
                </a:lnTo>
                <a:lnTo>
                  <a:pt x="67" y="43"/>
                </a:lnTo>
                <a:lnTo>
                  <a:pt x="62" y="39"/>
                </a:lnTo>
                <a:lnTo>
                  <a:pt x="62" y="37"/>
                </a:lnTo>
                <a:lnTo>
                  <a:pt x="47" y="20"/>
                </a:lnTo>
                <a:lnTo>
                  <a:pt x="44" y="18"/>
                </a:lnTo>
                <a:lnTo>
                  <a:pt x="43" y="17"/>
                </a:lnTo>
                <a:lnTo>
                  <a:pt x="40" y="15"/>
                </a:lnTo>
                <a:lnTo>
                  <a:pt x="35" y="12"/>
                </a:lnTo>
                <a:lnTo>
                  <a:pt x="32" y="12"/>
                </a:lnTo>
                <a:lnTo>
                  <a:pt x="34" y="12"/>
                </a:lnTo>
                <a:lnTo>
                  <a:pt x="11" y="0"/>
                </a:lnTo>
                <a:lnTo>
                  <a:pt x="0" y="25"/>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06" name="Freeform 2858"/>
          <p:cNvSpPr>
            <a:spLocks/>
          </p:cNvSpPr>
          <p:nvPr/>
        </p:nvSpPr>
        <p:spPr bwMode="auto">
          <a:xfrm>
            <a:off x="4824413" y="3298825"/>
            <a:ext cx="120650" cy="201613"/>
          </a:xfrm>
          <a:custGeom>
            <a:avLst/>
            <a:gdLst>
              <a:gd name="T0" fmla="*/ 76 w 76"/>
              <a:gd name="T1" fmla="*/ 123 h 147"/>
              <a:gd name="T2" fmla="*/ 54 w 76"/>
              <a:gd name="T3" fmla="*/ 111 h 147"/>
              <a:gd name="T4" fmla="*/ 50 w 76"/>
              <a:gd name="T5" fmla="*/ 108 h 147"/>
              <a:gd name="T6" fmla="*/ 45 w 76"/>
              <a:gd name="T7" fmla="*/ 105 h 147"/>
              <a:gd name="T8" fmla="*/ 41 w 76"/>
              <a:gd name="T9" fmla="*/ 102 h 147"/>
              <a:gd name="T10" fmla="*/ 33 w 76"/>
              <a:gd name="T11" fmla="*/ 95 h 147"/>
              <a:gd name="T12" fmla="*/ 36 w 76"/>
              <a:gd name="T13" fmla="*/ 99 h 147"/>
              <a:gd name="T14" fmla="*/ 30 w 76"/>
              <a:gd name="T15" fmla="*/ 91 h 147"/>
              <a:gd name="T16" fmla="*/ 29 w 76"/>
              <a:gd name="T17" fmla="*/ 88 h 147"/>
              <a:gd name="T18" fmla="*/ 27 w 76"/>
              <a:gd name="T19" fmla="*/ 85 h 147"/>
              <a:gd name="T20" fmla="*/ 29 w 76"/>
              <a:gd name="T21" fmla="*/ 78 h 147"/>
              <a:gd name="T22" fmla="*/ 26 w 76"/>
              <a:gd name="T23" fmla="*/ 80 h 147"/>
              <a:gd name="T24" fmla="*/ 27 w 76"/>
              <a:gd name="T25" fmla="*/ 72 h 147"/>
              <a:gd name="T26" fmla="*/ 32 w 76"/>
              <a:gd name="T27" fmla="*/ 65 h 147"/>
              <a:gd name="T28" fmla="*/ 32 w 76"/>
              <a:gd name="T29" fmla="*/ 63 h 147"/>
              <a:gd name="T30" fmla="*/ 33 w 76"/>
              <a:gd name="T31" fmla="*/ 60 h 147"/>
              <a:gd name="T32" fmla="*/ 36 w 76"/>
              <a:gd name="T33" fmla="*/ 55 h 147"/>
              <a:gd name="T34" fmla="*/ 45 w 76"/>
              <a:gd name="T35" fmla="*/ 44 h 147"/>
              <a:gd name="T36" fmla="*/ 47 w 76"/>
              <a:gd name="T37" fmla="*/ 43 h 147"/>
              <a:gd name="T38" fmla="*/ 54 w 76"/>
              <a:gd name="T39" fmla="*/ 37 h 147"/>
              <a:gd name="T40" fmla="*/ 62 w 76"/>
              <a:gd name="T41" fmla="*/ 30 h 147"/>
              <a:gd name="T42" fmla="*/ 69 w 76"/>
              <a:gd name="T43" fmla="*/ 27 h 147"/>
              <a:gd name="T44" fmla="*/ 57 w 76"/>
              <a:gd name="T45" fmla="*/ 1 h 147"/>
              <a:gd name="T46" fmla="*/ 56 w 76"/>
              <a:gd name="T47" fmla="*/ 3 h 147"/>
              <a:gd name="T48" fmla="*/ 47 w 76"/>
              <a:gd name="T49" fmla="*/ 9 h 147"/>
              <a:gd name="T50" fmla="*/ 39 w 76"/>
              <a:gd name="T51" fmla="*/ 15 h 147"/>
              <a:gd name="T52" fmla="*/ 32 w 76"/>
              <a:gd name="T53" fmla="*/ 21 h 147"/>
              <a:gd name="T54" fmla="*/ 24 w 76"/>
              <a:gd name="T55" fmla="*/ 29 h 147"/>
              <a:gd name="T56" fmla="*/ 15 w 76"/>
              <a:gd name="T57" fmla="*/ 40 h 147"/>
              <a:gd name="T58" fmla="*/ 12 w 76"/>
              <a:gd name="T59" fmla="*/ 44 h 147"/>
              <a:gd name="T60" fmla="*/ 8 w 76"/>
              <a:gd name="T61" fmla="*/ 54 h 147"/>
              <a:gd name="T62" fmla="*/ 5 w 76"/>
              <a:gd name="T63" fmla="*/ 58 h 147"/>
              <a:gd name="T64" fmla="*/ 5 w 76"/>
              <a:gd name="T65" fmla="*/ 61 h 147"/>
              <a:gd name="T66" fmla="*/ 3 w 76"/>
              <a:gd name="T67" fmla="*/ 69 h 147"/>
              <a:gd name="T68" fmla="*/ 0 w 76"/>
              <a:gd name="T69" fmla="*/ 80 h 147"/>
              <a:gd name="T70" fmla="*/ 2 w 76"/>
              <a:gd name="T71" fmla="*/ 82 h 147"/>
              <a:gd name="T72" fmla="*/ 3 w 76"/>
              <a:gd name="T73" fmla="*/ 94 h 147"/>
              <a:gd name="T74" fmla="*/ 5 w 76"/>
              <a:gd name="T75" fmla="*/ 97 h 147"/>
              <a:gd name="T76" fmla="*/ 6 w 76"/>
              <a:gd name="T77" fmla="*/ 100 h 147"/>
              <a:gd name="T78" fmla="*/ 9 w 76"/>
              <a:gd name="T79" fmla="*/ 105 h 147"/>
              <a:gd name="T80" fmla="*/ 18 w 76"/>
              <a:gd name="T81" fmla="*/ 117 h 147"/>
              <a:gd name="T82" fmla="*/ 26 w 76"/>
              <a:gd name="T83" fmla="*/ 123 h 147"/>
              <a:gd name="T84" fmla="*/ 30 w 76"/>
              <a:gd name="T85" fmla="*/ 126 h 147"/>
              <a:gd name="T86" fmla="*/ 35 w 76"/>
              <a:gd name="T87" fmla="*/ 130 h 147"/>
              <a:gd name="T88" fmla="*/ 39 w 76"/>
              <a:gd name="T89" fmla="*/ 133 h 147"/>
              <a:gd name="T90" fmla="*/ 62 w 76"/>
              <a:gd name="T91" fmla="*/ 145 h 147"/>
              <a:gd name="T92" fmla="*/ 75 w 76"/>
              <a:gd name="T93" fmla="*/ 122 h 14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6"/>
              <a:gd name="T142" fmla="*/ 0 h 147"/>
              <a:gd name="T143" fmla="*/ 76 w 76"/>
              <a:gd name="T144" fmla="*/ 147 h 14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6" h="147">
                <a:moveTo>
                  <a:pt x="75" y="122"/>
                </a:moveTo>
                <a:lnTo>
                  <a:pt x="76" y="123"/>
                </a:lnTo>
                <a:lnTo>
                  <a:pt x="72" y="119"/>
                </a:lnTo>
                <a:lnTo>
                  <a:pt x="54" y="111"/>
                </a:lnTo>
                <a:lnTo>
                  <a:pt x="53" y="109"/>
                </a:lnTo>
                <a:lnTo>
                  <a:pt x="50" y="108"/>
                </a:lnTo>
                <a:lnTo>
                  <a:pt x="48" y="106"/>
                </a:lnTo>
                <a:lnTo>
                  <a:pt x="45" y="105"/>
                </a:lnTo>
                <a:lnTo>
                  <a:pt x="44" y="103"/>
                </a:lnTo>
                <a:lnTo>
                  <a:pt x="41" y="102"/>
                </a:lnTo>
                <a:lnTo>
                  <a:pt x="36" y="97"/>
                </a:lnTo>
                <a:lnTo>
                  <a:pt x="33" y="95"/>
                </a:lnTo>
                <a:lnTo>
                  <a:pt x="35" y="99"/>
                </a:lnTo>
                <a:lnTo>
                  <a:pt x="36" y="99"/>
                </a:lnTo>
                <a:lnTo>
                  <a:pt x="32" y="91"/>
                </a:lnTo>
                <a:lnTo>
                  <a:pt x="30" y="91"/>
                </a:lnTo>
                <a:lnTo>
                  <a:pt x="30" y="89"/>
                </a:lnTo>
                <a:lnTo>
                  <a:pt x="29" y="88"/>
                </a:lnTo>
                <a:lnTo>
                  <a:pt x="29" y="86"/>
                </a:lnTo>
                <a:lnTo>
                  <a:pt x="27" y="85"/>
                </a:lnTo>
                <a:lnTo>
                  <a:pt x="29" y="80"/>
                </a:lnTo>
                <a:lnTo>
                  <a:pt x="29" y="78"/>
                </a:lnTo>
                <a:lnTo>
                  <a:pt x="27" y="74"/>
                </a:lnTo>
                <a:lnTo>
                  <a:pt x="26" y="80"/>
                </a:lnTo>
                <a:lnTo>
                  <a:pt x="27" y="78"/>
                </a:lnTo>
                <a:lnTo>
                  <a:pt x="27" y="72"/>
                </a:lnTo>
                <a:lnTo>
                  <a:pt x="29" y="71"/>
                </a:lnTo>
                <a:lnTo>
                  <a:pt x="32" y="65"/>
                </a:lnTo>
                <a:lnTo>
                  <a:pt x="30" y="65"/>
                </a:lnTo>
                <a:lnTo>
                  <a:pt x="32" y="63"/>
                </a:lnTo>
                <a:lnTo>
                  <a:pt x="32" y="60"/>
                </a:lnTo>
                <a:lnTo>
                  <a:pt x="33" y="60"/>
                </a:lnTo>
                <a:lnTo>
                  <a:pt x="35" y="57"/>
                </a:lnTo>
                <a:lnTo>
                  <a:pt x="36" y="55"/>
                </a:lnTo>
                <a:lnTo>
                  <a:pt x="38" y="52"/>
                </a:lnTo>
                <a:lnTo>
                  <a:pt x="45" y="44"/>
                </a:lnTo>
                <a:lnTo>
                  <a:pt x="45" y="43"/>
                </a:lnTo>
                <a:lnTo>
                  <a:pt x="47" y="43"/>
                </a:lnTo>
                <a:lnTo>
                  <a:pt x="51" y="38"/>
                </a:lnTo>
                <a:lnTo>
                  <a:pt x="54" y="37"/>
                </a:lnTo>
                <a:lnTo>
                  <a:pt x="59" y="32"/>
                </a:lnTo>
                <a:lnTo>
                  <a:pt x="62" y="30"/>
                </a:lnTo>
                <a:lnTo>
                  <a:pt x="65" y="27"/>
                </a:lnTo>
                <a:lnTo>
                  <a:pt x="69" y="27"/>
                </a:lnTo>
                <a:lnTo>
                  <a:pt x="72" y="26"/>
                </a:lnTo>
                <a:lnTo>
                  <a:pt x="57" y="1"/>
                </a:lnTo>
                <a:lnTo>
                  <a:pt x="60" y="0"/>
                </a:lnTo>
                <a:lnTo>
                  <a:pt x="56" y="3"/>
                </a:lnTo>
                <a:lnTo>
                  <a:pt x="50" y="6"/>
                </a:lnTo>
                <a:lnTo>
                  <a:pt x="47" y="9"/>
                </a:lnTo>
                <a:lnTo>
                  <a:pt x="44" y="10"/>
                </a:lnTo>
                <a:lnTo>
                  <a:pt x="39" y="15"/>
                </a:lnTo>
                <a:lnTo>
                  <a:pt x="36" y="17"/>
                </a:lnTo>
                <a:lnTo>
                  <a:pt x="32" y="21"/>
                </a:lnTo>
                <a:lnTo>
                  <a:pt x="27" y="24"/>
                </a:lnTo>
                <a:lnTo>
                  <a:pt x="24" y="29"/>
                </a:lnTo>
                <a:lnTo>
                  <a:pt x="17" y="37"/>
                </a:lnTo>
                <a:lnTo>
                  <a:pt x="15" y="40"/>
                </a:lnTo>
                <a:lnTo>
                  <a:pt x="14" y="41"/>
                </a:lnTo>
                <a:lnTo>
                  <a:pt x="12" y="44"/>
                </a:lnTo>
                <a:lnTo>
                  <a:pt x="8" y="51"/>
                </a:lnTo>
                <a:lnTo>
                  <a:pt x="8" y="54"/>
                </a:lnTo>
                <a:lnTo>
                  <a:pt x="6" y="55"/>
                </a:lnTo>
                <a:lnTo>
                  <a:pt x="5" y="58"/>
                </a:lnTo>
                <a:lnTo>
                  <a:pt x="3" y="61"/>
                </a:lnTo>
                <a:lnTo>
                  <a:pt x="5" y="61"/>
                </a:lnTo>
                <a:lnTo>
                  <a:pt x="3" y="63"/>
                </a:lnTo>
                <a:lnTo>
                  <a:pt x="3" y="69"/>
                </a:lnTo>
                <a:lnTo>
                  <a:pt x="2" y="71"/>
                </a:lnTo>
                <a:lnTo>
                  <a:pt x="0" y="80"/>
                </a:lnTo>
                <a:lnTo>
                  <a:pt x="3" y="86"/>
                </a:lnTo>
                <a:lnTo>
                  <a:pt x="2" y="82"/>
                </a:lnTo>
                <a:lnTo>
                  <a:pt x="2" y="80"/>
                </a:lnTo>
                <a:lnTo>
                  <a:pt x="3" y="94"/>
                </a:lnTo>
                <a:lnTo>
                  <a:pt x="5" y="95"/>
                </a:lnTo>
                <a:lnTo>
                  <a:pt x="5" y="97"/>
                </a:lnTo>
                <a:lnTo>
                  <a:pt x="6" y="99"/>
                </a:lnTo>
                <a:lnTo>
                  <a:pt x="6" y="100"/>
                </a:lnTo>
                <a:lnTo>
                  <a:pt x="11" y="106"/>
                </a:lnTo>
                <a:lnTo>
                  <a:pt x="9" y="105"/>
                </a:lnTo>
                <a:lnTo>
                  <a:pt x="11" y="108"/>
                </a:lnTo>
                <a:lnTo>
                  <a:pt x="18" y="117"/>
                </a:lnTo>
                <a:lnTo>
                  <a:pt x="21" y="119"/>
                </a:lnTo>
                <a:lnTo>
                  <a:pt x="26" y="123"/>
                </a:lnTo>
                <a:lnTo>
                  <a:pt x="29" y="125"/>
                </a:lnTo>
                <a:lnTo>
                  <a:pt x="30" y="126"/>
                </a:lnTo>
                <a:lnTo>
                  <a:pt x="33" y="128"/>
                </a:lnTo>
                <a:lnTo>
                  <a:pt x="35" y="130"/>
                </a:lnTo>
                <a:lnTo>
                  <a:pt x="38" y="131"/>
                </a:lnTo>
                <a:lnTo>
                  <a:pt x="39" y="133"/>
                </a:lnTo>
                <a:lnTo>
                  <a:pt x="57" y="143"/>
                </a:lnTo>
                <a:lnTo>
                  <a:pt x="62" y="145"/>
                </a:lnTo>
                <a:lnTo>
                  <a:pt x="63" y="147"/>
                </a:lnTo>
                <a:lnTo>
                  <a:pt x="75" y="122"/>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07" name="Freeform 2859"/>
          <p:cNvSpPr>
            <a:spLocks/>
          </p:cNvSpPr>
          <p:nvPr/>
        </p:nvSpPr>
        <p:spPr bwMode="auto">
          <a:xfrm>
            <a:off x="4918075" y="3462338"/>
            <a:ext cx="114300" cy="198437"/>
          </a:xfrm>
          <a:custGeom>
            <a:avLst/>
            <a:gdLst>
              <a:gd name="T0" fmla="*/ 19 w 73"/>
              <a:gd name="T1" fmla="*/ 34 h 145"/>
              <a:gd name="T2" fmla="*/ 26 w 73"/>
              <a:gd name="T3" fmla="*/ 37 h 145"/>
              <a:gd name="T4" fmla="*/ 28 w 73"/>
              <a:gd name="T5" fmla="*/ 38 h 145"/>
              <a:gd name="T6" fmla="*/ 32 w 73"/>
              <a:gd name="T7" fmla="*/ 41 h 145"/>
              <a:gd name="T8" fmla="*/ 38 w 73"/>
              <a:gd name="T9" fmla="*/ 48 h 145"/>
              <a:gd name="T10" fmla="*/ 43 w 73"/>
              <a:gd name="T11" fmla="*/ 54 h 145"/>
              <a:gd name="T12" fmla="*/ 44 w 73"/>
              <a:gd name="T13" fmla="*/ 59 h 145"/>
              <a:gd name="T14" fmla="*/ 44 w 73"/>
              <a:gd name="T15" fmla="*/ 66 h 145"/>
              <a:gd name="T16" fmla="*/ 46 w 73"/>
              <a:gd name="T17" fmla="*/ 66 h 145"/>
              <a:gd name="T18" fmla="*/ 50 w 73"/>
              <a:gd name="T19" fmla="*/ 57 h 145"/>
              <a:gd name="T20" fmla="*/ 46 w 73"/>
              <a:gd name="T21" fmla="*/ 69 h 145"/>
              <a:gd name="T22" fmla="*/ 43 w 73"/>
              <a:gd name="T23" fmla="*/ 76 h 145"/>
              <a:gd name="T24" fmla="*/ 41 w 73"/>
              <a:gd name="T25" fmla="*/ 79 h 145"/>
              <a:gd name="T26" fmla="*/ 41 w 73"/>
              <a:gd name="T27" fmla="*/ 80 h 145"/>
              <a:gd name="T28" fmla="*/ 38 w 73"/>
              <a:gd name="T29" fmla="*/ 86 h 145"/>
              <a:gd name="T30" fmla="*/ 37 w 73"/>
              <a:gd name="T31" fmla="*/ 88 h 145"/>
              <a:gd name="T32" fmla="*/ 34 w 73"/>
              <a:gd name="T33" fmla="*/ 93 h 145"/>
              <a:gd name="T34" fmla="*/ 28 w 73"/>
              <a:gd name="T35" fmla="*/ 97 h 145"/>
              <a:gd name="T36" fmla="*/ 25 w 73"/>
              <a:gd name="T37" fmla="*/ 100 h 145"/>
              <a:gd name="T38" fmla="*/ 22 w 73"/>
              <a:gd name="T39" fmla="*/ 103 h 145"/>
              <a:gd name="T40" fmla="*/ 13 w 73"/>
              <a:gd name="T41" fmla="*/ 111 h 145"/>
              <a:gd name="T42" fmla="*/ 7 w 73"/>
              <a:gd name="T43" fmla="*/ 117 h 145"/>
              <a:gd name="T44" fmla="*/ 0 w 73"/>
              <a:gd name="T45" fmla="*/ 124 h 145"/>
              <a:gd name="T46" fmla="*/ 17 w 73"/>
              <a:gd name="T47" fmla="*/ 144 h 145"/>
              <a:gd name="T48" fmla="*/ 25 w 73"/>
              <a:gd name="T49" fmla="*/ 137 h 145"/>
              <a:gd name="T50" fmla="*/ 31 w 73"/>
              <a:gd name="T51" fmla="*/ 130 h 145"/>
              <a:gd name="T52" fmla="*/ 37 w 73"/>
              <a:gd name="T53" fmla="*/ 125 h 145"/>
              <a:gd name="T54" fmla="*/ 43 w 73"/>
              <a:gd name="T55" fmla="*/ 119 h 145"/>
              <a:gd name="T56" fmla="*/ 49 w 73"/>
              <a:gd name="T57" fmla="*/ 113 h 145"/>
              <a:gd name="T58" fmla="*/ 52 w 73"/>
              <a:gd name="T59" fmla="*/ 111 h 145"/>
              <a:gd name="T60" fmla="*/ 58 w 73"/>
              <a:gd name="T61" fmla="*/ 103 h 145"/>
              <a:gd name="T62" fmla="*/ 62 w 73"/>
              <a:gd name="T63" fmla="*/ 96 h 145"/>
              <a:gd name="T64" fmla="*/ 62 w 73"/>
              <a:gd name="T65" fmla="*/ 96 h 145"/>
              <a:gd name="T66" fmla="*/ 65 w 73"/>
              <a:gd name="T67" fmla="*/ 88 h 145"/>
              <a:gd name="T68" fmla="*/ 70 w 73"/>
              <a:gd name="T69" fmla="*/ 82 h 145"/>
              <a:gd name="T70" fmla="*/ 70 w 73"/>
              <a:gd name="T71" fmla="*/ 79 h 145"/>
              <a:gd name="T72" fmla="*/ 68 w 73"/>
              <a:gd name="T73" fmla="*/ 76 h 145"/>
              <a:gd name="T74" fmla="*/ 73 w 73"/>
              <a:gd name="T75" fmla="*/ 66 h 145"/>
              <a:gd name="T76" fmla="*/ 70 w 73"/>
              <a:gd name="T77" fmla="*/ 51 h 145"/>
              <a:gd name="T78" fmla="*/ 68 w 73"/>
              <a:gd name="T79" fmla="*/ 46 h 145"/>
              <a:gd name="T80" fmla="*/ 67 w 73"/>
              <a:gd name="T81" fmla="*/ 43 h 145"/>
              <a:gd name="T82" fmla="*/ 62 w 73"/>
              <a:gd name="T83" fmla="*/ 37 h 145"/>
              <a:gd name="T84" fmla="*/ 44 w 73"/>
              <a:gd name="T85" fmla="*/ 18 h 145"/>
              <a:gd name="T86" fmla="*/ 40 w 73"/>
              <a:gd name="T87" fmla="*/ 15 h 145"/>
              <a:gd name="T88" fmla="*/ 32 w 73"/>
              <a:gd name="T89" fmla="*/ 12 h 145"/>
              <a:gd name="T90" fmla="*/ 11 w 73"/>
              <a:gd name="T91" fmla="*/ 0 h 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
              <a:gd name="T139" fmla="*/ 0 h 145"/>
              <a:gd name="T140" fmla="*/ 73 w 73"/>
              <a:gd name="T141" fmla="*/ 145 h 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 h="145">
                <a:moveTo>
                  <a:pt x="0" y="24"/>
                </a:moveTo>
                <a:lnTo>
                  <a:pt x="19" y="34"/>
                </a:lnTo>
                <a:lnTo>
                  <a:pt x="23" y="37"/>
                </a:lnTo>
                <a:lnTo>
                  <a:pt x="26" y="37"/>
                </a:lnTo>
                <a:lnTo>
                  <a:pt x="25" y="37"/>
                </a:lnTo>
                <a:lnTo>
                  <a:pt x="28" y="38"/>
                </a:lnTo>
                <a:lnTo>
                  <a:pt x="29" y="40"/>
                </a:lnTo>
                <a:lnTo>
                  <a:pt x="32" y="41"/>
                </a:lnTo>
                <a:lnTo>
                  <a:pt x="38" y="46"/>
                </a:lnTo>
                <a:lnTo>
                  <a:pt x="38" y="48"/>
                </a:lnTo>
                <a:lnTo>
                  <a:pt x="43" y="52"/>
                </a:lnTo>
                <a:lnTo>
                  <a:pt x="43" y="54"/>
                </a:lnTo>
                <a:lnTo>
                  <a:pt x="44" y="55"/>
                </a:lnTo>
                <a:lnTo>
                  <a:pt x="44" y="59"/>
                </a:lnTo>
                <a:lnTo>
                  <a:pt x="46" y="60"/>
                </a:lnTo>
                <a:lnTo>
                  <a:pt x="44" y="66"/>
                </a:lnTo>
                <a:lnTo>
                  <a:pt x="47" y="72"/>
                </a:lnTo>
                <a:lnTo>
                  <a:pt x="46" y="66"/>
                </a:lnTo>
                <a:lnTo>
                  <a:pt x="46" y="65"/>
                </a:lnTo>
                <a:lnTo>
                  <a:pt x="50" y="57"/>
                </a:lnTo>
                <a:lnTo>
                  <a:pt x="46" y="63"/>
                </a:lnTo>
                <a:lnTo>
                  <a:pt x="46" y="69"/>
                </a:lnTo>
                <a:lnTo>
                  <a:pt x="44" y="71"/>
                </a:lnTo>
                <a:lnTo>
                  <a:pt x="43" y="76"/>
                </a:lnTo>
                <a:lnTo>
                  <a:pt x="44" y="74"/>
                </a:lnTo>
                <a:lnTo>
                  <a:pt x="41" y="79"/>
                </a:lnTo>
                <a:lnTo>
                  <a:pt x="40" y="82"/>
                </a:lnTo>
                <a:lnTo>
                  <a:pt x="41" y="80"/>
                </a:lnTo>
                <a:lnTo>
                  <a:pt x="38" y="85"/>
                </a:lnTo>
                <a:lnTo>
                  <a:pt x="38" y="86"/>
                </a:lnTo>
                <a:lnTo>
                  <a:pt x="38" y="85"/>
                </a:lnTo>
                <a:lnTo>
                  <a:pt x="37" y="88"/>
                </a:lnTo>
                <a:lnTo>
                  <a:pt x="34" y="91"/>
                </a:lnTo>
                <a:lnTo>
                  <a:pt x="34" y="93"/>
                </a:lnTo>
                <a:lnTo>
                  <a:pt x="32" y="93"/>
                </a:lnTo>
                <a:lnTo>
                  <a:pt x="28" y="97"/>
                </a:lnTo>
                <a:lnTo>
                  <a:pt x="28" y="99"/>
                </a:lnTo>
                <a:lnTo>
                  <a:pt x="25" y="100"/>
                </a:lnTo>
                <a:lnTo>
                  <a:pt x="23" y="103"/>
                </a:lnTo>
                <a:lnTo>
                  <a:pt x="22" y="103"/>
                </a:lnTo>
                <a:lnTo>
                  <a:pt x="17" y="108"/>
                </a:lnTo>
                <a:lnTo>
                  <a:pt x="13" y="111"/>
                </a:lnTo>
                <a:lnTo>
                  <a:pt x="10" y="116"/>
                </a:lnTo>
                <a:lnTo>
                  <a:pt x="7" y="117"/>
                </a:lnTo>
                <a:lnTo>
                  <a:pt x="0" y="125"/>
                </a:lnTo>
                <a:lnTo>
                  <a:pt x="0" y="124"/>
                </a:lnTo>
                <a:lnTo>
                  <a:pt x="17" y="145"/>
                </a:lnTo>
                <a:lnTo>
                  <a:pt x="17" y="144"/>
                </a:lnTo>
                <a:lnTo>
                  <a:pt x="22" y="139"/>
                </a:lnTo>
                <a:lnTo>
                  <a:pt x="25" y="137"/>
                </a:lnTo>
                <a:lnTo>
                  <a:pt x="31" y="131"/>
                </a:lnTo>
                <a:lnTo>
                  <a:pt x="31" y="130"/>
                </a:lnTo>
                <a:lnTo>
                  <a:pt x="32" y="130"/>
                </a:lnTo>
                <a:lnTo>
                  <a:pt x="37" y="125"/>
                </a:lnTo>
                <a:lnTo>
                  <a:pt x="41" y="122"/>
                </a:lnTo>
                <a:lnTo>
                  <a:pt x="43" y="119"/>
                </a:lnTo>
                <a:lnTo>
                  <a:pt x="46" y="117"/>
                </a:lnTo>
                <a:lnTo>
                  <a:pt x="49" y="113"/>
                </a:lnTo>
                <a:lnTo>
                  <a:pt x="47" y="114"/>
                </a:lnTo>
                <a:lnTo>
                  <a:pt x="52" y="111"/>
                </a:lnTo>
                <a:lnTo>
                  <a:pt x="55" y="107"/>
                </a:lnTo>
                <a:lnTo>
                  <a:pt x="58" y="103"/>
                </a:lnTo>
                <a:lnTo>
                  <a:pt x="59" y="100"/>
                </a:lnTo>
                <a:lnTo>
                  <a:pt x="62" y="96"/>
                </a:lnTo>
                <a:lnTo>
                  <a:pt x="62" y="94"/>
                </a:lnTo>
                <a:lnTo>
                  <a:pt x="62" y="96"/>
                </a:lnTo>
                <a:lnTo>
                  <a:pt x="67" y="88"/>
                </a:lnTo>
                <a:lnTo>
                  <a:pt x="65" y="88"/>
                </a:lnTo>
                <a:lnTo>
                  <a:pt x="65" y="89"/>
                </a:lnTo>
                <a:lnTo>
                  <a:pt x="70" y="82"/>
                </a:lnTo>
                <a:lnTo>
                  <a:pt x="68" y="80"/>
                </a:lnTo>
                <a:lnTo>
                  <a:pt x="70" y="79"/>
                </a:lnTo>
                <a:lnTo>
                  <a:pt x="70" y="72"/>
                </a:lnTo>
                <a:lnTo>
                  <a:pt x="68" y="76"/>
                </a:lnTo>
                <a:lnTo>
                  <a:pt x="73" y="68"/>
                </a:lnTo>
                <a:lnTo>
                  <a:pt x="73" y="66"/>
                </a:lnTo>
                <a:lnTo>
                  <a:pt x="71" y="60"/>
                </a:lnTo>
                <a:lnTo>
                  <a:pt x="70" y="51"/>
                </a:lnTo>
                <a:lnTo>
                  <a:pt x="68" y="49"/>
                </a:lnTo>
                <a:lnTo>
                  <a:pt x="68" y="46"/>
                </a:lnTo>
                <a:lnTo>
                  <a:pt x="67" y="45"/>
                </a:lnTo>
                <a:lnTo>
                  <a:pt x="67" y="43"/>
                </a:lnTo>
                <a:lnTo>
                  <a:pt x="62" y="38"/>
                </a:lnTo>
                <a:lnTo>
                  <a:pt x="62" y="37"/>
                </a:lnTo>
                <a:lnTo>
                  <a:pt x="47" y="20"/>
                </a:lnTo>
                <a:lnTo>
                  <a:pt x="44" y="18"/>
                </a:lnTo>
                <a:lnTo>
                  <a:pt x="43" y="17"/>
                </a:lnTo>
                <a:lnTo>
                  <a:pt x="40" y="15"/>
                </a:lnTo>
                <a:lnTo>
                  <a:pt x="35" y="12"/>
                </a:lnTo>
                <a:lnTo>
                  <a:pt x="32" y="12"/>
                </a:lnTo>
                <a:lnTo>
                  <a:pt x="34" y="12"/>
                </a:lnTo>
                <a:lnTo>
                  <a:pt x="11" y="0"/>
                </a:lnTo>
                <a:lnTo>
                  <a:pt x="0" y="24"/>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08" name="Freeform 2860"/>
          <p:cNvSpPr>
            <a:spLocks/>
          </p:cNvSpPr>
          <p:nvPr/>
        </p:nvSpPr>
        <p:spPr bwMode="auto">
          <a:xfrm>
            <a:off x="4829175" y="3625850"/>
            <a:ext cx="120650" cy="201613"/>
          </a:xfrm>
          <a:custGeom>
            <a:avLst/>
            <a:gdLst>
              <a:gd name="T0" fmla="*/ 76 w 76"/>
              <a:gd name="T1" fmla="*/ 124 h 147"/>
              <a:gd name="T2" fmla="*/ 54 w 76"/>
              <a:gd name="T3" fmla="*/ 112 h 147"/>
              <a:gd name="T4" fmla="*/ 50 w 76"/>
              <a:gd name="T5" fmla="*/ 109 h 147"/>
              <a:gd name="T6" fmla="*/ 45 w 76"/>
              <a:gd name="T7" fmla="*/ 106 h 147"/>
              <a:gd name="T8" fmla="*/ 41 w 76"/>
              <a:gd name="T9" fmla="*/ 103 h 147"/>
              <a:gd name="T10" fmla="*/ 33 w 76"/>
              <a:gd name="T11" fmla="*/ 96 h 147"/>
              <a:gd name="T12" fmla="*/ 36 w 76"/>
              <a:gd name="T13" fmla="*/ 99 h 147"/>
              <a:gd name="T14" fmla="*/ 30 w 76"/>
              <a:gd name="T15" fmla="*/ 92 h 147"/>
              <a:gd name="T16" fmla="*/ 29 w 76"/>
              <a:gd name="T17" fmla="*/ 89 h 147"/>
              <a:gd name="T18" fmla="*/ 27 w 76"/>
              <a:gd name="T19" fmla="*/ 86 h 147"/>
              <a:gd name="T20" fmla="*/ 29 w 76"/>
              <a:gd name="T21" fmla="*/ 79 h 147"/>
              <a:gd name="T22" fmla="*/ 26 w 76"/>
              <a:gd name="T23" fmla="*/ 81 h 147"/>
              <a:gd name="T24" fmla="*/ 27 w 76"/>
              <a:gd name="T25" fmla="*/ 73 h 147"/>
              <a:gd name="T26" fmla="*/ 32 w 76"/>
              <a:gd name="T27" fmla="*/ 65 h 147"/>
              <a:gd name="T28" fmla="*/ 32 w 76"/>
              <a:gd name="T29" fmla="*/ 64 h 147"/>
              <a:gd name="T30" fmla="*/ 33 w 76"/>
              <a:gd name="T31" fmla="*/ 61 h 147"/>
              <a:gd name="T32" fmla="*/ 36 w 76"/>
              <a:gd name="T33" fmla="*/ 56 h 147"/>
              <a:gd name="T34" fmla="*/ 45 w 76"/>
              <a:gd name="T35" fmla="*/ 45 h 147"/>
              <a:gd name="T36" fmla="*/ 47 w 76"/>
              <a:gd name="T37" fmla="*/ 44 h 147"/>
              <a:gd name="T38" fmla="*/ 54 w 76"/>
              <a:gd name="T39" fmla="*/ 38 h 147"/>
              <a:gd name="T40" fmla="*/ 62 w 76"/>
              <a:gd name="T41" fmla="*/ 31 h 147"/>
              <a:gd name="T42" fmla="*/ 69 w 76"/>
              <a:gd name="T43" fmla="*/ 28 h 147"/>
              <a:gd name="T44" fmla="*/ 57 w 76"/>
              <a:gd name="T45" fmla="*/ 2 h 147"/>
              <a:gd name="T46" fmla="*/ 56 w 76"/>
              <a:gd name="T47" fmla="*/ 4 h 147"/>
              <a:gd name="T48" fmla="*/ 47 w 76"/>
              <a:gd name="T49" fmla="*/ 10 h 147"/>
              <a:gd name="T50" fmla="*/ 39 w 76"/>
              <a:gd name="T51" fmla="*/ 16 h 147"/>
              <a:gd name="T52" fmla="*/ 32 w 76"/>
              <a:gd name="T53" fmla="*/ 22 h 147"/>
              <a:gd name="T54" fmla="*/ 24 w 76"/>
              <a:gd name="T55" fmla="*/ 30 h 147"/>
              <a:gd name="T56" fmla="*/ 15 w 76"/>
              <a:gd name="T57" fmla="*/ 41 h 147"/>
              <a:gd name="T58" fmla="*/ 12 w 76"/>
              <a:gd name="T59" fmla="*/ 45 h 147"/>
              <a:gd name="T60" fmla="*/ 8 w 76"/>
              <a:gd name="T61" fmla="*/ 55 h 147"/>
              <a:gd name="T62" fmla="*/ 5 w 76"/>
              <a:gd name="T63" fmla="*/ 59 h 147"/>
              <a:gd name="T64" fmla="*/ 5 w 76"/>
              <a:gd name="T65" fmla="*/ 62 h 147"/>
              <a:gd name="T66" fmla="*/ 3 w 76"/>
              <a:gd name="T67" fmla="*/ 70 h 147"/>
              <a:gd name="T68" fmla="*/ 0 w 76"/>
              <a:gd name="T69" fmla="*/ 81 h 147"/>
              <a:gd name="T70" fmla="*/ 2 w 76"/>
              <a:gd name="T71" fmla="*/ 82 h 147"/>
              <a:gd name="T72" fmla="*/ 3 w 76"/>
              <a:gd name="T73" fmla="*/ 95 h 147"/>
              <a:gd name="T74" fmla="*/ 5 w 76"/>
              <a:gd name="T75" fmla="*/ 98 h 147"/>
              <a:gd name="T76" fmla="*/ 6 w 76"/>
              <a:gd name="T77" fmla="*/ 101 h 147"/>
              <a:gd name="T78" fmla="*/ 9 w 76"/>
              <a:gd name="T79" fmla="*/ 106 h 147"/>
              <a:gd name="T80" fmla="*/ 18 w 76"/>
              <a:gd name="T81" fmla="*/ 118 h 147"/>
              <a:gd name="T82" fmla="*/ 26 w 76"/>
              <a:gd name="T83" fmla="*/ 124 h 147"/>
              <a:gd name="T84" fmla="*/ 30 w 76"/>
              <a:gd name="T85" fmla="*/ 127 h 147"/>
              <a:gd name="T86" fmla="*/ 35 w 76"/>
              <a:gd name="T87" fmla="*/ 130 h 147"/>
              <a:gd name="T88" fmla="*/ 39 w 76"/>
              <a:gd name="T89" fmla="*/ 134 h 147"/>
              <a:gd name="T90" fmla="*/ 62 w 76"/>
              <a:gd name="T91" fmla="*/ 146 h 147"/>
              <a:gd name="T92" fmla="*/ 75 w 76"/>
              <a:gd name="T93" fmla="*/ 123 h 14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6"/>
              <a:gd name="T142" fmla="*/ 0 h 147"/>
              <a:gd name="T143" fmla="*/ 76 w 76"/>
              <a:gd name="T144" fmla="*/ 147 h 14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6" h="147">
                <a:moveTo>
                  <a:pt x="75" y="123"/>
                </a:moveTo>
                <a:lnTo>
                  <a:pt x="76" y="124"/>
                </a:lnTo>
                <a:lnTo>
                  <a:pt x="72" y="120"/>
                </a:lnTo>
                <a:lnTo>
                  <a:pt x="54" y="112"/>
                </a:lnTo>
                <a:lnTo>
                  <a:pt x="53" y="110"/>
                </a:lnTo>
                <a:lnTo>
                  <a:pt x="50" y="109"/>
                </a:lnTo>
                <a:lnTo>
                  <a:pt x="48" y="107"/>
                </a:lnTo>
                <a:lnTo>
                  <a:pt x="45" y="106"/>
                </a:lnTo>
                <a:lnTo>
                  <a:pt x="44" y="104"/>
                </a:lnTo>
                <a:lnTo>
                  <a:pt x="41" y="103"/>
                </a:lnTo>
                <a:lnTo>
                  <a:pt x="36" y="98"/>
                </a:lnTo>
                <a:lnTo>
                  <a:pt x="33" y="96"/>
                </a:lnTo>
                <a:lnTo>
                  <a:pt x="35" y="99"/>
                </a:lnTo>
                <a:lnTo>
                  <a:pt x="36" y="99"/>
                </a:lnTo>
                <a:lnTo>
                  <a:pt x="32" y="92"/>
                </a:lnTo>
                <a:lnTo>
                  <a:pt x="30" y="92"/>
                </a:lnTo>
                <a:lnTo>
                  <a:pt x="30" y="90"/>
                </a:lnTo>
                <a:lnTo>
                  <a:pt x="29" y="89"/>
                </a:lnTo>
                <a:lnTo>
                  <a:pt x="29" y="87"/>
                </a:lnTo>
                <a:lnTo>
                  <a:pt x="27" y="86"/>
                </a:lnTo>
                <a:lnTo>
                  <a:pt x="29" y="81"/>
                </a:lnTo>
                <a:lnTo>
                  <a:pt x="29" y="79"/>
                </a:lnTo>
                <a:lnTo>
                  <a:pt x="27" y="75"/>
                </a:lnTo>
                <a:lnTo>
                  <a:pt x="26" y="81"/>
                </a:lnTo>
                <a:lnTo>
                  <a:pt x="27" y="79"/>
                </a:lnTo>
                <a:lnTo>
                  <a:pt x="27" y="73"/>
                </a:lnTo>
                <a:lnTo>
                  <a:pt x="29" y="72"/>
                </a:lnTo>
                <a:lnTo>
                  <a:pt x="32" y="65"/>
                </a:lnTo>
                <a:lnTo>
                  <a:pt x="30" y="65"/>
                </a:lnTo>
                <a:lnTo>
                  <a:pt x="32" y="64"/>
                </a:lnTo>
                <a:lnTo>
                  <a:pt x="32" y="61"/>
                </a:lnTo>
                <a:lnTo>
                  <a:pt x="33" y="61"/>
                </a:lnTo>
                <a:lnTo>
                  <a:pt x="35" y="58"/>
                </a:lnTo>
                <a:lnTo>
                  <a:pt x="36" y="56"/>
                </a:lnTo>
                <a:lnTo>
                  <a:pt x="38" y="53"/>
                </a:lnTo>
                <a:lnTo>
                  <a:pt x="45" y="45"/>
                </a:lnTo>
                <a:lnTo>
                  <a:pt x="45" y="44"/>
                </a:lnTo>
                <a:lnTo>
                  <a:pt x="47" y="44"/>
                </a:lnTo>
                <a:lnTo>
                  <a:pt x="51" y="39"/>
                </a:lnTo>
                <a:lnTo>
                  <a:pt x="54" y="38"/>
                </a:lnTo>
                <a:lnTo>
                  <a:pt x="59" y="33"/>
                </a:lnTo>
                <a:lnTo>
                  <a:pt x="62" y="31"/>
                </a:lnTo>
                <a:lnTo>
                  <a:pt x="64" y="28"/>
                </a:lnTo>
                <a:lnTo>
                  <a:pt x="69" y="28"/>
                </a:lnTo>
                <a:lnTo>
                  <a:pt x="72" y="27"/>
                </a:lnTo>
                <a:lnTo>
                  <a:pt x="57" y="2"/>
                </a:lnTo>
                <a:lnTo>
                  <a:pt x="60" y="0"/>
                </a:lnTo>
                <a:lnTo>
                  <a:pt x="56" y="4"/>
                </a:lnTo>
                <a:lnTo>
                  <a:pt x="50" y="7"/>
                </a:lnTo>
                <a:lnTo>
                  <a:pt x="47" y="10"/>
                </a:lnTo>
                <a:lnTo>
                  <a:pt x="44" y="11"/>
                </a:lnTo>
                <a:lnTo>
                  <a:pt x="39" y="16"/>
                </a:lnTo>
                <a:lnTo>
                  <a:pt x="36" y="17"/>
                </a:lnTo>
                <a:lnTo>
                  <a:pt x="32" y="22"/>
                </a:lnTo>
                <a:lnTo>
                  <a:pt x="27" y="25"/>
                </a:lnTo>
                <a:lnTo>
                  <a:pt x="24" y="30"/>
                </a:lnTo>
                <a:lnTo>
                  <a:pt x="17" y="38"/>
                </a:lnTo>
                <a:lnTo>
                  <a:pt x="15" y="41"/>
                </a:lnTo>
                <a:lnTo>
                  <a:pt x="14" y="42"/>
                </a:lnTo>
                <a:lnTo>
                  <a:pt x="12" y="45"/>
                </a:lnTo>
                <a:lnTo>
                  <a:pt x="8" y="52"/>
                </a:lnTo>
                <a:lnTo>
                  <a:pt x="8" y="55"/>
                </a:lnTo>
                <a:lnTo>
                  <a:pt x="6" y="56"/>
                </a:lnTo>
                <a:lnTo>
                  <a:pt x="5" y="59"/>
                </a:lnTo>
                <a:lnTo>
                  <a:pt x="3" y="62"/>
                </a:lnTo>
                <a:lnTo>
                  <a:pt x="5" y="62"/>
                </a:lnTo>
                <a:lnTo>
                  <a:pt x="3" y="64"/>
                </a:lnTo>
                <a:lnTo>
                  <a:pt x="3" y="70"/>
                </a:lnTo>
                <a:lnTo>
                  <a:pt x="2" y="72"/>
                </a:lnTo>
                <a:lnTo>
                  <a:pt x="0" y="81"/>
                </a:lnTo>
                <a:lnTo>
                  <a:pt x="3" y="87"/>
                </a:lnTo>
                <a:lnTo>
                  <a:pt x="2" y="82"/>
                </a:lnTo>
                <a:lnTo>
                  <a:pt x="2" y="81"/>
                </a:lnTo>
                <a:lnTo>
                  <a:pt x="3" y="95"/>
                </a:lnTo>
                <a:lnTo>
                  <a:pt x="5" y="96"/>
                </a:lnTo>
                <a:lnTo>
                  <a:pt x="5" y="98"/>
                </a:lnTo>
                <a:lnTo>
                  <a:pt x="6" y="99"/>
                </a:lnTo>
                <a:lnTo>
                  <a:pt x="6" y="101"/>
                </a:lnTo>
                <a:lnTo>
                  <a:pt x="11" y="107"/>
                </a:lnTo>
                <a:lnTo>
                  <a:pt x="9" y="106"/>
                </a:lnTo>
                <a:lnTo>
                  <a:pt x="11" y="109"/>
                </a:lnTo>
                <a:lnTo>
                  <a:pt x="18" y="118"/>
                </a:lnTo>
                <a:lnTo>
                  <a:pt x="21" y="120"/>
                </a:lnTo>
                <a:lnTo>
                  <a:pt x="26" y="124"/>
                </a:lnTo>
                <a:lnTo>
                  <a:pt x="29" y="126"/>
                </a:lnTo>
                <a:lnTo>
                  <a:pt x="30" y="127"/>
                </a:lnTo>
                <a:lnTo>
                  <a:pt x="33" y="129"/>
                </a:lnTo>
                <a:lnTo>
                  <a:pt x="35" y="130"/>
                </a:lnTo>
                <a:lnTo>
                  <a:pt x="38" y="132"/>
                </a:lnTo>
                <a:lnTo>
                  <a:pt x="39" y="134"/>
                </a:lnTo>
                <a:lnTo>
                  <a:pt x="57" y="144"/>
                </a:lnTo>
                <a:lnTo>
                  <a:pt x="62" y="146"/>
                </a:lnTo>
                <a:lnTo>
                  <a:pt x="63" y="147"/>
                </a:lnTo>
                <a:lnTo>
                  <a:pt x="75" y="123"/>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09" name="Freeform 2861"/>
          <p:cNvSpPr>
            <a:spLocks/>
          </p:cNvSpPr>
          <p:nvPr/>
        </p:nvSpPr>
        <p:spPr bwMode="auto">
          <a:xfrm>
            <a:off x="4927600" y="3792538"/>
            <a:ext cx="114300" cy="200025"/>
          </a:xfrm>
          <a:custGeom>
            <a:avLst/>
            <a:gdLst>
              <a:gd name="T0" fmla="*/ 19 w 73"/>
              <a:gd name="T1" fmla="*/ 34 h 146"/>
              <a:gd name="T2" fmla="*/ 26 w 73"/>
              <a:gd name="T3" fmla="*/ 37 h 146"/>
              <a:gd name="T4" fmla="*/ 28 w 73"/>
              <a:gd name="T5" fmla="*/ 39 h 146"/>
              <a:gd name="T6" fmla="*/ 32 w 73"/>
              <a:gd name="T7" fmla="*/ 42 h 146"/>
              <a:gd name="T8" fmla="*/ 38 w 73"/>
              <a:gd name="T9" fmla="*/ 48 h 146"/>
              <a:gd name="T10" fmla="*/ 43 w 73"/>
              <a:gd name="T11" fmla="*/ 54 h 146"/>
              <a:gd name="T12" fmla="*/ 44 w 73"/>
              <a:gd name="T13" fmla="*/ 59 h 146"/>
              <a:gd name="T14" fmla="*/ 44 w 73"/>
              <a:gd name="T15" fmla="*/ 67 h 146"/>
              <a:gd name="T16" fmla="*/ 46 w 73"/>
              <a:gd name="T17" fmla="*/ 67 h 146"/>
              <a:gd name="T18" fmla="*/ 50 w 73"/>
              <a:gd name="T19" fmla="*/ 57 h 146"/>
              <a:gd name="T20" fmla="*/ 46 w 73"/>
              <a:gd name="T21" fmla="*/ 70 h 146"/>
              <a:gd name="T22" fmla="*/ 43 w 73"/>
              <a:gd name="T23" fmla="*/ 76 h 146"/>
              <a:gd name="T24" fmla="*/ 41 w 73"/>
              <a:gd name="T25" fmla="*/ 79 h 146"/>
              <a:gd name="T26" fmla="*/ 41 w 73"/>
              <a:gd name="T27" fmla="*/ 81 h 146"/>
              <a:gd name="T28" fmla="*/ 38 w 73"/>
              <a:gd name="T29" fmla="*/ 87 h 146"/>
              <a:gd name="T30" fmla="*/ 37 w 73"/>
              <a:gd name="T31" fmla="*/ 88 h 146"/>
              <a:gd name="T32" fmla="*/ 34 w 73"/>
              <a:gd name="T33" fmla="*/ 93 h 146"/>
              <a:gd name="T34" fmla="*/ 28 w 73"/>
              <a:gd name="T35" fmla="*/ 98 h 146"/>
              <a:gd name="T36" fmla="*/ 25 w 73"/>
              <a:gd name="T37" fmla="*/ 101 h 146"/>
              <a:gd name="T38" fmla="*/ 22 w 73"/>
              <a:gd name="T39" fmla="*/ 104 h 146"/>
              <a:gd name="T40" fmla="*/ 13 w 73"/>
              <a:gd name="T41" fmla="*/ 112 h 146"/>
              <a:gd name="T42" fmla="*/ 7 w 73"/>
              <a:gd name="T43" fmla="*/ 118 h 146"/>
              <a:gd name="T44" fmla="*/ 0 w 73"/>
              <a:gd name="T45" fmla="*/ 124 h 146"/>
              <a:gd name="T46" fmla="*/ 17 w 73"/>
              <a:gd name="T47" fmla="*/ 144 h 146"/>
              <a:gd name="T48" fmla="*/ 25 w 73"/>
              <a:gd name="T49" fmla="*/ 138 h 146"/>
              <a:gd name="T50" fmla="*/ 31 w 73"/>
              <a:gd name="T51" fmla="*/ 130 h 146"/>
              <a:gd name="T52" fmla="*/ 37 w 73"/>
              <a:gd name="T53" fmla="*/ 126 h 146"/>
              <a:gd name="T54" fmla="*/ 43 w 73"/>
              <a:gd name="T55" fmla="*/ 119 h 146"/>
              <a:gd name="T56" fmla="*/ 49 w 73"/>
              <a:gd name="T57" fmla="*/ 113 h 146"/>
              <a:gd name="T58" fmla="*/ 52 w 73"/>
              <a:gd name="T59" fmla="*/ 112 h 146"/>
              <a:gd name="T60" fmla="*/ 58 w 73"/>
              <a:gd name="T61" fmla="*/ 104 h 146"/>
              <a:gd name="T62" fmla="*/ 62 w 73"/>
              <a:gd name="T63" fmla="*/ 96 h 146"/>
              <a:gd name="T64" fmla="*/ 62 w 73"/>
              <a:gd name="T65" fmla="*/ 96 h 146"/>
              <a:gd name="T66" fmla="*/ 65 w 73"/>
              <a:gd name="T67" fmla="*/ 88 h 146"/>
              <a:gd name="T68" fmla="*/ 70 w 73"/>
              <a:gd name="T69" fmla="*/ 82 h 146"/>
              <a:gd name="T70" fmla="*/ 70 w 73"/>
              <a:gd name="T71" fmla="*/ 79 h 146"/>
              <a:gd name="T72" fmla="*/ 68 w 73"/>
              <a:gd name="T73" fmla="*/ 76 h 146"/>
              <a:gd name="T74" fmla="*/ 73 w 73"/>
              <a:gd name="T75" fmla="*/ 67 h 146"/>
              <a:gd name="T76" fmla="*/ 70 w 73"/>
              <a:gd name="T77" fmla="*/ 51 h 146"/>
              <a:gd name="T78" fmla="*/ 68 w 73"/>
              <a:gd name="T79" fmla="*/ 47 h 146"/>
              <a:gd name="T80" fmla="*/ 67 w 73"/>
              <a:gd name="T81" fmla="*/ 43 h 146"/>
              <a:gd name="T82" fmla="*/ 62 w 73"/>
              <a:gd name="T83" fmla="*/ 37 h 146"/>
              <a:gd name="T84" fmla="*/ 44 w 73"/>
              <a:gd name="T85" fmla="*/ 19 h 146"/>
              <a:gd name="T86" fmla="*/ 40 w 73"/>
              <a:gd name="T87" fmla="*/ 16 h 146"/>
              <a:gd name="T88" fmla="*/ 32 w 73"/>
              <a:gd name="T89" fmla="*/ 13 h 146"/>
              <a:gd name="T90" fmla="*/ 11 w 73"/>
              <a:gd name="T91" fmla="*/ 0 h 14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
              <a:gd name="T139" fmla="*/ 0 h 146"/>
              <a:gd name="T140" fmla="*/ 73 w 73"/>
              <a:gd name="T141" fmla="*/ 146 h 14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 h="146">
                <a:moveTo>
                  <a:pt x="0" y="25"/>
                </a:moveTo>
                <a:lnTo>
                  <a:pt x="19" y="34"/>
                </a:lnTo>
                <a:lnTo>
                  <a:pt x="23" y="37"/>
                </a:lnTo>
                <a:lnTo>
                  <a:pt x="26" y="37"/>
                </a:lnTo>
                <a:lnTo>
                  <a:pt x="25" y="37"/>
                </a:lnTo>
                <a:lnTo>
                  <a:pt x="28" y="39"/>
                </a:lnTo>
                <a:lnTo>
                  <a:pt x="29" y="40"/>
                </a:lnTo>
                <a:lnTo>
                  <a:pt x="32" y="42"/>
                </a:lnTo>
                <a:lnTo>
                  <a:pt x="38" y="47"/>
                </a:lnTo>
                <a:lnTo>
                  <a:pt x="38" y="48"/>
                </a:lnTo>
                <a:lnTo>
                  <a:pt x="43" y="53"/>
                </a:lnTo>
                <a:lnTo>
                  <a:pt x="43" y="54"/>
                </a:lnTo>
                <a:lnTo>
                  <a:pt x="44" y="56"/>
                </a:lnTo>
                <a:lnTo>
                  <a:pt x="44" y="59"/>
                </a:lnTo>
                <a:lnTo>
                  <a:pt x="46" y="61"/>
                </a:lnTo>
                <a:lnTo>
                  <a:pt x="44" y="67"/>
                </a:lnTo>
                <a:lnTo>
                  <a:pt x="47" y="73"/>
                </a:lnTo>
                <a:lnTo>
                  <a:pt x="46" y="67"/>
                </a:lnTo>
                <a:lnTo>
                  <a:pt x="46" y="65"/>
                </a:lnTo>
                <a:lnTo>
                  <a:pt x="50" y="57"/>
                </a:lnTo>
                <a:lnTo>
                  <a:pt x="46" y="64"/>
                </a:lnTo>
                <a:lnTo>
                  <a:pt x="46" y="70"/>
                </a:lnTo>
                <a:lnTo>
                  <a:pt x="44" y="71"/>
                </a:lnTo>
                <a:lnTo>
                  <a:pt x="43" y="76"/>
                </a:lnTo>
                <a:lnTo>
                  <a:pt x="44" y="74"/>
                </a:lnTo>
                <a:lnTo>
                  <a:pt x="41" y="79"/>
                </a:lnTo>
                <a:lnTo>
                  <a:pt x="40" y="82"/>
                </a:lnTo>
                <a:lnTo>
                  <a:pt x="41" y="81"/>
                </a:lnTo>
                <a:lnTo>
                  <a:pt x="38" y="85"/>
                </a:lnTo>
                <a:lnTo>
                  <a:pt x="38" y="87"/>
                </a:lnTo>
                <a:lnTo>
                  <a:pt x="38" y="85"/>
                </a:lnTo>
                <a:lnTo>
                  <a:pt x="37" y="88"/>
                </a:lnTo>
                <a:lnTo>
                  <a:pt x="34" y="91"/>
                </a:lnTo>
                <a:lnTo>
                  <a:pt x="34" y="93"/>
                </a:lnTo>
                <a:lnTo>
                  <a:pt x="32" y="93"/>
                </a:lnTo>
                <a:lnTo>
                  <a:pt x="28" y="98"/>
                </a:lnTo>
                <a:lnTo>
                  <a:pt x="28" y="99"/>
                </a:lnTo>
                <a:lnTo>
                  <a:pt x="25" y="101"/>
                </a:lnTo>
                <a:lnTo>
                  <a:pt x="23" y="104"/>
                </a:lnTo>
                <a:lnTo>
                  <a:pt x="22" y="104"/>
                </a:lnTo>
                <a:lnTo>
                  <a:pt x="17" y="108"/>
                </a:lnTo>
                <a:lnTo>
                  <a:pt x="13" y="112"/>
                </a:lnTo>
                <a:lnTo>
                  <a:pt x="10" y="116"/>
                </a:lnTo>
                <a:lnTo>
                  <a:pt x="7" y="118"/>
                </a:lnTo>
                <a:lnTo>
                  <a:pt x="0" y="126"/>
                </a:lnTo>
                <a:lnTo>
                  <a:pt x="0" y="124"/>
                </a:lnTo>
                <a:lnTo>
                  <a:pt x="17" y="146"/>
                </a:lnTo>
                <a:lnTo>
                  <a:pt x="17" y="144"/>
                </a:lnTo>
                <a:lnTo>
                  <a:pt x="22" y="139"/>
                </a:lnTo>
                <a:lnTo>
                  <a:pt x="25" y="138"/>
                </a:lnTo>
                <a:lnTo>
                  <a:pt x="31" y="132"/>
                </a:lnTo>
                <a:lnTo>
                  <a:pt x="31" y="130"/>
                </a:lnTo>
                <a:lnTo>
                  <a:pt x="32" y="130"/>
                </a:lnTo>
                <a:lnTo>
                  <a:pt x="37" y="126"/>
                </a:lnTo>
                <a:lnTo>
                  <a:pt x="41" y="122"/>
                </a:lnTo>
                <a:lnTo>
                  <a:pt x="43" y="119"/>
                </a:lnTo>
                <a:lnTo>
                  <a:pt x="46" y="118"/>
                </a:lnTo>
                <a:lnTo>
                  <a:pt x="49" y="113"/>
                </a:lnTo>
                <a:lnTo>
                  <a:pt x="47" y="115"/>
                </a:lnTo>
                <a:lnTo>
                  <a:pt x="52" y="112"/>
                </a:lnTo>
                <a:lnTo>
                  <a:pt x="55" y="107"/>
                </a:lnTo>
                <a:lnTo>
                  <a:pt x="58" y="104"/>
                </a:lnTo>
                <a:lnTo>
                  <a:pt x="59" y="101"/>
                </a:lnTo>
                <a:lnTo>
                  <a:pt x="62" y="96"/>
                </a:lnTo>
                <a:lnTo>
                  <a:pt x="62" y="95"/>
                </a:lnTo>
                <a:lnTo>
                  <a:pt x="62" y="96"/>
                </a:lnTo>
                <a:lnTo>
                  <a:pt x="67" y="88"/>
                </a:lnTo>
                <a:lnTo>
                  <a:pt x="65" y="88"/>
                </a:lnTo>
                <a:lnTo>
                  <a:pt x="65" y="90"/>
                </a:lnTo>
                <a:lnTo>
                  <a:pt x="70" y="82"/>
                </a:lnTo>
                <a:lnTo>
                  <a:pt x="68" y="81"/>
                </a:lnTo>
                <a:lnTo>
                  <a:pt x="70" y="79"/>
                </a:lnTo>
                <a:lnTo>
                  <a:pt x="70" y="73"/>
                </a:lnTo>
                <a:lnTo>
                  <a:pt x="68" y="76"/>
                </a:lnTo>
                <a:lnTo>
                  <a:pt x="73" y="68"/>
                </a:lnTo>
                <a:lnTo>
                  <a:pt x="73" y="67"/>
                </a:lnTo>
                <a:lnTo>
                  <a:pt x="71" y="61"/>
                </a:lnTo>
                <a:lnTo>
                  <a:pt x="70" y="51"/>
                </a:lnTo>
                <a:lnTo>
                  <a:pt x="68" y="50"/>
                </a:lnTo>
                <a:lnTo>
                  <a:pt x="68" y="47"/>
                </a:lnTo>
                <a:lnTo>
                  <a:pt x="67" y="45"/>
                </a:lnTo>
                <a:lnTo>
                  <a:pt x="67" y="43"/>
                </a:lnTo>
                <a:lnTo>
                  <a:pt x="62" y="39"/>
                </a:lnTo>
                <a:lnTo>
                  <a:pt x="62" y="37"/>
                </a:lnTo>
                <a:lnTo>
                  <a:pt x="47" y="20"/>
                </a:lnTo>
                <a:lnTo>
                  <a:pt x="44" y="19"/>
                </a:lnTo>
                <a:lnTo>
                  <a:pt x="43" y="17"/>
                </a:lnTo>
                <a:lnTo>
                  <a:pt x="40" y="16"/>
                </a:lnTo>
                <a:lnTo>
                  <a:pt x="35" y="13"/>
                </a:lnTo>
                <a:lnTo>
                  <a:pt x="32" y="13"/>
                </a:lnTo>
                <a:lnTo>
                  <a:pt x="34" y="13"/>
                </a:lnTo>
                <a:lnTo>
                  <a:pt x="11" y="0"/>
                </a:lnTo>
                <a:lnTo>
                  <a:pt x="0" y="25"/>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10" name="Freeform 2862"/>
          <p:cNvSpPr>
            <a:spLocks/>
          </p:cNvSpPr>
          <p:nvPr/>
        </p:nvSpPr>
        <p:spPr bwMode="auto">
          <a:xfrm>
            <a:off x="4838700" y="3959225"/>
            <a:ext cx="120650" cy="201613"/>
          </a:xfrm>
          <a:custGeom>
            <a:avLst/>
            <a:gdLst>
              <a:gd name="T0" fmla="*/ 76 w 76"/>
              <a:gd name="T1" fmla="*/ 124 h 147"/>
              <a:gd name="T2" fmla="*/ 54 w 76"/>
              <a:gd name="T3" fmla="*/ 111 h 147"/>
              <a:gd name="T4" fmla="*/ 50 w 76"/>
              <a:gd name="T5" fmla="*/ 108 h 147"/>
              <a:gd name="T6" fmla="*/ 45 w 76"/>
              <a:gd name="T7" fmla="*/ 105 h 147"/>
              <a:gd name="T8" fmla="*/ 41 w 76"/>
              <a:gd name="T9" fmla="*/ 102 h 147"/>
              <a:gd name="T10" fmla="*/ 33 w 76"/>
              <a:gd name="T11" fmla="*/ 96 h 147"/>
              <a:gd name="T12" fmla="*/ 36 w 76"/>
              <a:gd name="T13" fmla="*/ 99 h 147"/>
              <a:gd name="T14" fmla="*/ 30 w 76"/>
              <a:gd name="T15" fmla="*/ 91 h 147"/>
              <a:gd name="T16" fmla="*/ 29 w 76"/>
              <a:gd name="T17" fmla="*/ 88 h 147"/>
              <a:gd name="T18" fmla="*/ 27 w 76"/>
              <a:gd name="T19" fmla="*/ 85 h 147"/>
              <a:gd name="T20" fmla="*/ 29 w 76"/>
              <a:gd name="T21" fmla="*/ 79 h 147"/>
              <a:gd name="T22" fmla="*/ 26 w 76"/>
              <a:gd name="T23" fmla="*/ 80 h 147"/>
              <a:gd name="T24" fmla="*/ 27 w 76"/>
              <a:gd name="T25" fmla="*/ 73 h 147"/>
              <a:gd name="T26" fmla="*/ 32 w 76"/>
              <a:gd name="T27" fmla="*/ 65 h 147"/>
              <a:gd name="T28" fmla="*/ 32 w 76"/>
              <a:gd name="T29" fmla="*/ 63 h 147"/>
              <a:gd name="T30" fmla="*/ 33 w 76"/>
              <a:gd name="T31" fmla="*/ 60 h 147"/>
              <a:gd name="T32" fmla="*/ 36 w 76"/>
              <a:gd name="T33" fmla="*/ 56 h 147"/>
              <a:gd name="T34" fmla="*/ 45 w 76"/>
              <a:gd name="T35" fmla="*/ 45 h 147"/>
              <a:gd name="T36" fmla="*/ 47 w 76"/>
              <a:gd name="T37" fmla="*/ 43 h 147"/>
              <a:gd name="T38" fmla="*/ 54 w 76"/>
              <a:gd name="T39" fmla="*/ 37 h 147"/>
              <a:gd name="T40" fmla="*/ 61 w 76"/>
              <a:gd name="T41" fmla="*/ 31 h 147"/>
              <a:gd name="T42" fmla="*/ 69 w 76"/>
              <a:gd name="T43" fmla="*/ 28 h 147"/>
              <a:gd name="T44" fmla="*/ 57 w 76"/>
              <a:gd name="T45" fmla="*/ 1 h 147"/>
              <a:gd name="T46" fmla="*/ 56 w 76"/>
              <a:gd name="T47" fmla="*/ 3 h 147"/>
              <a:gd name="T48" fmla="*/ 47 w 76"/>
              <a:gd name="T49" fmla="*/ 9 h 147"/>
              <a:gd name="T50" fmla="*/ 39 w 76"/>
              <a:gd name="T51" fmla="*/ 15 h 147"/>
              <a:gd name="T52" fmla="*/ 32 w 76"/>
              <a:gd name="T53" fmla="*/ 22 h 147"/>
              <a:gd name="T54" fmla="*/ 24 w 76"/>
              <a:gd name="T55" fmla="*/ 29 h 147"/>
              <a:gd name="T56" fmla="*/ 15 w 76"/>
              <a:gd name="T57" fmla="*/ 40 h 147"/>
              <a:gd name="T58" fmla="*/ 12 w 76"/>
              <a:gd name="T59" fmla="*/ 45 h 147"/>
              <a:gd name="T60" fmla="*/ 8 w 76"/>
              <a:gd name="T61" fmla="*/ 54 h 147"/>
              <a:gd name="T62" fmla="*/ 5 w 76"/>
              <a:gd name="T63" fmla="*/ 59 h 147"/>
              <a:gd name="T64" fmla="*/ 5 w 76"/>
              <a:gd name="T65" fmla="*/ 62 h 147"/>
              <a:gd name="T66" fmla="*/ 3 w 76"/>
              <a:gd name="T67" fmla="*/ 70 h 147"/>
              <a:gd name="T68" fmla="*/ 0 w 76"/>
              <a:gd name="T69" fmla="*/ 80 h 147"/>
              <a:gd name="T70" fmla="*/ 2 w 76"/>
              <a:gd name="T71" fmla="*/ 82 h 147"/>
              <a:gd name="T72" fmla="*/ 3 w 76"/>
              <a:gd name="T73" fmla="*/ 94 h 147"/>
              <a:gd name="T74" fmla="*/ 5 w 76"/>
              <a:gd name="T75" fmla="*/ 97 h 147"/>
              <a:gd name="T76" fmla="*/ 6 w 76"/>
              <a:gd name="T77" fmla="*/ 100 h 147"/>
              <a:gd name="T78" fmla="*/ 9 w 76"/>
              <a:gd name="T79" fmla="*/ 105 h 147"/>
              <a:gd name="T80" fmla="*/ 18 w 76"/>
              <a:gd name="T81" fmla="*/ 117 h 147"/>
              <a:gd name="T82" fmla="*/ 26 w 76"/>
              <a:gd name="T83" fmla="*/ 124 h 147"/>
              <a:gd name="T84" fmla="*/ 30 w 76"/>
              <a:gd name="T85" fmla="*/ 127 h 147"/>
              <a:gd name="T86" fmla="*/ 35 w 76"/>
              <a:gd name="T87" fmla="*/ 130 h 147"/>
              <a:gd name="T88" fmla="*/ 39 w 76"/>
              <a:gd name="T89" fmla="*/ 133 h 147"/>
              <a:gd name="T90" fmla="*/ 61 w 76"/>
              <a:gd name="T91" fmla="*/ 145 h 147"/>
              <a:gd name="T92" fmla="*/ 75 w 76"/>
              <a:gd name="T93" fmla="*/ 122 h 14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6"/>
              <a:gd name="T142" fmla="*/ 0 h 147"/>
              <a:gd name="T143" fmla="*/ 76 w 76"/>
              <a:gd name="T144" fmla="*/ 147 h 14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6" h="147">
                <a:moveTo>
                  <a:pt x="75" y="122"/>
                </a:moveTo>
                <a:lnTo>
                  <a:pt x="76" y="124"/>
                </a:lnTo>
                <a:lnTo>
                  <a:pt x="72" y="119"/>
                </a:lnTo>
                <a:lnTo>
                  <a:pt x="54" y="111"/>
                </a:lnTo>
                <a:lnTo>
                  <a:pt x="53" y="110"/>
                </a:lnTo>
                <a:lnTo>
                  <a:pt x="50" y="108"/>
                </a:lnTo>
                <a:lnTo>
                  <a:pt x="48" y="107"/>
                </a:lnTo>
                <a:lnTo>
                  <a:pt x="45" y="105"/>
                </a:lnTo>
                <a:lnTo>
                  <a:pt x="44" y="104"/>
                </a:lnTo>
                <a:lnTo>
                  <a:pt x="41" y="102"/>
                </a:lnTo>
                <a:lnTo>
                  <a:pt x="36" y="97"/>
                </a:lnTo>
                <a:lnTo>
                  <a:pt x="33" y="96"/>
                </a:lnTo>
                <a:lnTo>
                  <a:pt x="35" y="99"/>
                </a:lnTo>
                <a:lnTo>
                  <a:pt x="36" y="99"/>
                </a:lnTo>
                <a:lnTo>
                  <a:pt x="32" y="91"/>
                </a:lnTo>
                <a:lnTo>
                  <a:pt x="30" y="91"/>
                </a:lnTo>
                <a:lnTo>
                  <a:pt x="30" y="90"/>
                </a:lnTo>
                <a:lnTo>
                  <a:pt x="29" y="88"/>
                </a:lnTo>
                <a:lnTo>
                  <a:pt x="29" y="87"/>
                </a:lnTo>
                <a:lnTo>
                  <a:pt x="27" y="85"/>
                </a:lnTo>
                <a:lnTo>
                  <a:pt x="29" y="80"/>
                </a:lnTo>
                <a:lnTo>
                  <a:pt x="29" y="79"/>
                </a:lnTo>
                <a:lnTo>
                  <a:pt x="27" y="74"/>
                </a:lnTo>
                <a:lnTo>
                  <a:pt x="26" y="80"/>
                </a:lnTo>
                <a:lnTo>
                  <a:pt x="27" y="79"/>
                </a:lnTo>
                <a:lnTo>
                  <a:pt x="27" y="73"/>
                </a:lnTo>
                <a:lnTo>
                  <a:pt x="29" y="71"/>
                </a:lnTo>
                <a:lnTo>
                  <a:pt x="32" y="65"/>
                </a:lnTo>
                <a:lnTo>
                  <a:pt x="30" y="65"/>
                </a:lnTo>
                <a:lnTo>
                  <a:pt x="32" y="63"/>
                </a:lnTo>
                <a:lnTo>
                  <a:pt x="32" y="60"/>
                </a:lnTo>
                <a:lnTo>
                  <a:pt x="33" y="60"/>
                </a:lnTo>
                <a:lnTo>
                  <a:pt x="35" y="57"/>
                </a:lnTo>
                <a:lnTo>
                  <a:pt x="36" y="56"/>
                </a:lnTo>
                <a:lnTo>
                  <a:pt x="38" y="52"/>
                </a:lnTo>
                <a:lnTo>
                  <a:pt x="45" y="45"/>
                </a:lnTo>
                <a:lnTo>
                  <a:pt x="45" y="43"/>
                </a:lnTo>
                <a:lnTo>
                  <a:pt x="47" y="43"/>
                </a:lnTo>
                <a:lnTo>
                  <a:pt x="51" y="39"/>
                </a:lnTo>
                <a:lnTo>
                  <a:pt x="54" y="37"/>
                </a:lnTo>
                <a:lnTo>
                  <a:pt x="58" y="32"/>
                </a:lnTo>
                <a:lnTo>
                  <a:pt x="61" y="31"/>
                </a:lnTo>
                <a:lnTo>
                  <a:pt x="64" y="28"/>
                </a:lnTo>
                <a:lnTo>
                  <a:pt x="69" y="28"/>
                </a:lnTo>
                <a:lnTo>
                  <a:pt x="72" y="26"/>
                </a:lnTo>
                <a:lnTo>
                  <a:pt x="57" y="1"/>
                </a:lnTo>
                <a:lnTo>
                  <a:pt x="60" y="0"/>
                </a:lnTo>
                <a:lnTo>
                  <a:pt x="56" y="3"/>
                </a:lnTo>
                <a:lnTo>
                  <a:pt x="50" y="6"/>
                </a:lnTo>
                <a:lnTo>
                  <a:pt x="47" y="9"/>
                </a:lnTo>
                <a:lnTo>
                  <a:pt x="44" y="11"/>
                </a:lnTo>
                <a:lnTo>
                  <a:pt x="39" y="15"/>
                </a:lnTo>
                <a:lnTo>
                  <a:pt x="36" y="17"/>
                </a:lnTo>
                <a:lnTo>
                  <a:pt x="32" y="22"/>
                </a:lnTo>
                <a:lnTo>
                  <a:pt x="27" y="25"/>
                </a:lnTo>
                <a:lnTo>
                  <a:pt x="24" y="29"/>
                </a:lnTo>
                <a:lnTo>
                  <a:pt x="17" y="37"/>
                </a:lnTo>
                <a:lnTo>
                  <a:pt x="15" y="40"/>
                </a:lnTo>
                <a:lnTo>
                  <a:pt x="14" y="42"/>
                </a:lnTo>
                <a:lnTo>
                  <a:pt x="12" y="45"/>
                </a:lnTo>
                <a:lnTo>
                  <a:pt x="8" y="51"/>
                </a:lnTo>
                <a:lnTo>
                  <a:pt x="8" y="54"/>
                </a:lnTo>
                <a:lnTo>
                  <a:pt x="6" y="56"/>
                </a:lnTo>
                <a:lnTo>
                  <a:pt x="5" y="59"/>
                </a:lnTo>
                <a:lnTo>
                  <a:pt x="3" y="62"/>
                </a:lnTo>
                <a:lnTo>
                  <a:pt x="5" y="62"/>
                </a:lnTo>
                <a:lnTo>
                  <a:pt x="3" y="63"/>
                </a:lnTo>
                <a:lnTo>
                  <a:pt x="3" y="70"/>
                </a:lnTo>
                <a:lnTo>
                  <a:pt x="2" y="71"/>
                </a:lnTo>
                <a:lnTo>
                  <a:pt x="0" y="80"/>
                </a:lnTo>
                <a:lnTo>
                  <a:pt x="3" y="87"/>
                </a:lnTo>
                <a:lnTo>
                  <a:pt x="2" y="82"/>
                </a:lnTo>
                <a:lnTo>
                  <a:pt x="2" y="80"/>
                </a:lnTo>
                <a:lnTo>
                  <a:pt x="3" y="94"/>
                </a:lnTo>
                <a:lnTo>
                  <a:pt x="5" y="96"/>
                </a:lnTo>
                <a:lnTo>
                  <a:pt x="5" y="97"/>
                </a:lnTo>
                <a:lnTo>
                  <a:pt x="6" y="99"/>
                </a:lnTo>
                <a:lnTo>
                  <a:pt x="6" y="100"/>
                </a:lnTo>
                <a:lnTo>
                  <a:pt x="11" y="107"/>
                </a:lnTo>
                <a:lnTo>
                  <a:pt x="9" y="105"/>
                </a:lnTo>
                <a:lnTo>
                  <a:pt x="11" y="108"/>
                </a:lnTo>
                <a:lnTo>
                  <a:pt x="18" y="117"/>
                </a:lnTo>
                <a:lnTo>
                  <a:pt x="21" y="119"/>
                </a:lnTo>
                <a:lnTo>
                  <a:pt x="26" y="124"/>
                </a:lnTo>
                <a:lnTo>
                  <a:pt x="29" y="125"/>
                </a:lnTo>
                <a:lnTo>
                  <a:pt x="30" y="127"/>
                </a:lnTo>
                <a:lnTo>
                  <a:pt x="33" y="128"/>
                </a:lnTo>
                <a:lnTo>
                  <a:pt x="35" y="130"/>
                </a:lnTo>
                <a:lnTo>
                  <a:pt x="38" y="131"/>
                </a:lnTo>
                <a:lnTo>
                  <a:pt x="39" y="133"/>
                </a:lnTo>
                <a:lnTo>
                  <a:pt x="57" y="144"/>
                </a:lnTo>
                <a:lnTo>
                  <a:pt x="61" y="145"/>
                </a:lnTo>
                <a:lnTo>
                  <a:pt x="63" y="147"/>
                </a:lnTo>
                <a:lnTo>
                  <a:pt x="75" y="122"/>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11" name="Freeform 2863"/>
          <p:cNvSpPr>
            <a:spLocks/>
          </p:cNvSpPr>
          <p:nvPr/>
        </p:nvSpPr>
        <p:spPr bwMode="auto">
          <a:xfrm>
            <a:off x="4938713" y="4124325"/>
            <a:ext cx="112712" cy="200025"/>
          </a:xfrm>
          <a:custGeom>
            <a:avLst/>
            <a:gdLst>
              <a:gd name="T0" fmla="*/ 4 w 72"/>
              <a:gd name="T1" fmla="*/ 27 h 145"/>
              <a:gd name="T2" fmla="*/ 27 w 72"/>
              <a:gd name="T3" fmla="*/ 40 h 145"/>
              <a:gd name="T4" fmla="*/ 31 w 72"/>
              <a:gd name="T5" fmla="*/ 43 h 145"/>
              <a:gd name="T6" fmla="*/ 37 w 72"/>
              <a:gd name="T7" fmla="*/ 48 h 145"/>
              <a:gd name="T8" fmla="*/ 37 w 72"/>
              <a:gd name="T9" fmla="*/ 49 h 145"/>
              <a:gd name="T10" fmla="*/ 42 w 72"/>
              <a:gd name="T11" fmla="*/ 55 h 145"/>
              <a:gd name="T12" fmla="*/ 43 w 72"/>
              <a:gd name="T13" fmla="*/ 60 h 145"/>
              <a:gd name="T14" fmla="*/ 43 w 72"/>
              <a:gd name="T15" fmla="*/ 66 h 145"/>
              <a:gd name="T16" fmla="*/ 45 w 72"/>
              <a:gd name="T17" fmla="*/ 66 h 145"/>
              <a:gd name="T18" fmla="*/ 45 w 72"/>
              <a:gd name="T19" fmla="*/ 66 h 145"/>
              <a:gd name="T20" fmla="*/ 45 w 72"/>
              <a:gd name="T21" fmla="*/ 66 h 145"/>
              <a:gd name="T22" fmla="*/ 43 w 72"/>
              <a:gd name="T23" fmla="*/ 74 h 145"/>
              <a:gd name="T24" fmla="*/ 42 w 72"/>
              <a:gd name="T25" fmla="*/ 79 h 145"/>
              <a:gd name="T26" fmla="*/ 40 w 72"/>
              <a:gd name="T27" fmla="*/ 85 h 145"/>
              <a:gd name="T28" fmla="*/ 37 w 72"/>
              <a:gd name="T29" fmla="*/ 88 h 145"/>
              <a:gd name="T30" fmla="*/ 33 w 72"/>
              <a:gd name="T31" fmla="*/ 94 h 145"/>
              <a:gd name="T32" fmla="*/ 30 w 72"/>
              <a:gd name="T33" fmla="*/ 96 h 145"/>
              <a:gd name="T34" fmla="*/ 24 w 72"/>
              <a:gd name="T35" fmla="*/ 103 h 145"/>
              <a:gd name="T36" fmla="*/ 18 w 72"/>
              <a:gd name="T37" fmla="*/ 108 h 145"/>
              <a:gd name="T38" fmla="*/ 10 w 72"/>
              <a:gd name="T39" fmla="*/ 116 h 145"/>
              <a:gd name="T40" fmla="*/ 0 w 72"/>
              <a:gd name="T41" fmla="*/ 125 h 145"/>
              <a:gd name="T42" fmla="*/ 18 w 72"/>
              <a:gd name="T43" fmla="*/ 145 h 145"/>
              <a:gd name="T44" fmla="*/ 22 w 72"/>
              <a:gd name="T45" fmla="*/ 139 h 145"/>
              <a:gd name="T46" fmla="*/ 31 w 72"/>
              <a:gd name="T47" fmla="*/ 131 h 145"/>
              <a:gd name="T48" fmla="*/ 33 w 72"/>
              <a:gd name="T49" fmla="*/ 130 h 145"/>
              <a:gd name="T50" fmla="*/ 39 w 72"/>
              <a:gd name="T51" fmla="*/ 125 h 145"/>
              <a:gd name="T52" fmla="*/ 48 w 72"/>
              <a:gd name="T53" fmla="*/ 114 h 145"/>
              <a:gd name="T54" fmla="*/ 54 w 72"/>
              <a:gd name="T55" fmla="*/ 109 h 145"/>
              <a:gd name="T56" fmla="*/ 58 w 72"/>
              <a:gd name="T57" fmla="*/ 103 h 145"/>
              <a:gd name="T58" fmla="*/ 64 w 72"/>
              <a:gd name="T59" fmla="*/ 94 h 145"/>
              <a:gd name="T60" fmla="*/ 67 w 72"/>
              <a:gd name="T61" fmla="*/ 88 h 145"/>
              <a:gd name="T62" fmla="*/ 67 w 72"/>
              <a:gd name="T63" fmla="*/ 86 h 145"/>
              <a:gd name="T64" fmla="*/ 69 w 72"/>
              <a:gd name="T65" fmla="*/ 82 h 145"/>
              <a:gd name="T66" fmla="*/ 70 w 72"/>
              <a:gd name="T67" fmla="*/ 74 h 145"/>
              <a:gd name="T68" fmla="*/ 72 w 72"/>
              <a:gd name="T69" fmla="*/ 65 h 145"/>
              <a:gd name="T70" fmla="*/ 70 w 72"/>
              <a:gd name="T71" fmla="*/ 60 h 145"/>
              <a:gd name="T72" fmla="*/ 67 w 72"/>
              <a:gd name="T73" fmla="*/ 51 h 145"/>
              <a:gd name="T74" fmla="*/ 66 w 72"/>
              <a:gd name="T75" fmla="*/ 46 h 145"/>
              <a:gd name="T76" fmla="*/ 61 w 72"/>
              <a:gd name="T77" fmla="*/ 40 h 145"/>
              <a:gd name="T78" fmla="*/ 52 w 72"/>
              <a:gd name="T79" fmla="*/ 26 h 145"/>
              <a:gd name="T80" fmla="*/ 46 w 72"/>
              <a:gd name="T81" fmla="*/ 21 h 145"/>
              <a:gd name="T82" fmla="*/ 42 w 72"/>
              <a:gd name="T83" fmla="*/ 18 h 145"/>
              <a:gd name="T84" fmla="*/ 37 w 72"/>
              <a:gd name="T85" fmla="*/ 12 h 145"/>
              <a:gd name="T86" fmla="*/ 33 w 72"/>
              <a:gd name="T87" fmla="*/ 12 h 145"/>
              <a:gd name="T88" fmla="*/ 4 w 72"/>
              <a:gd name="T89" fmla="*/ 0 h 145"/>
              <a:gd name="T90" fmla="*/ 0 w 72"/>
              <a:gd name="T91" fmla="*/ 27 h 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2"/>
              <a:gd name="T139" fmla="*/ 0 h 145"/>
              <a:gd name="T140" fmla="*/ 72 w 72"/>
              <a:gd name="T141" fmla="*/ 145 h 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2" h="145">
                <a:moveTo>
                  <a:pt x="0" y="27"/>
                </a:moveTo>
                <a:lnTo>
                  <a:pt x="4" y="27"/>
                </a:lnTo>
                <a:lnTo>
                  <a:pt x="18" y="34"/>
                </a:lnTo>
                <a:lnTo>
                  <a:pt x="27" y="40"/>
                </a:lnTo>
                <a:lnTo>
                  <a:pt x="28" y="41"/>
                </a:lnTo>
                <a:lnTo>
                  <a:pt x="31" y="43"/>
                </a:lnTo>
                <a:lnTo>
                  <a:pt x="34" y="46"/>
                </a:lnTo>
                <a:lnTo>
                  <a:pt x="37" y="48"/>
                </a:lnTo>
                <a:lnTo>
                  <a:pt x="37" y="46"/>
                </a:lnTo>
                <a:lnTo>
                  <a:pt x="37" y="49"/>
                </a:lnTo>
                <a:lnTo>
                  <a:pt x="42" y="54"/>
                </a:lnTo>
                <a:lnTo>
                  <a:pt x="42" y="55"/>
                </a:lnTo>
                <a:lnTo>
                  <a:pt x="43" y="57"/>
                </a:lnTo>
                <a:lnTo>
                  <a:pt x="43" y="60"/>
                </a:lnTo>
                <a:lnTo>
                  <a:pt x="45" y="61"/>
                </a:lnTo>
                <a:lnTo>
                  <a:pt x="43" y="66"/>
                </a:lnTo>
                <a:lnTo>
                  <a:pt x="46" y="72"/>
                </a:lnTo>
                <a:lnTo>
                  <a:pt x="45" y="66"/>
                </a:lnTo>
                <a:lnTo>
                  <a:pt x="45" y="68"/>
                </a:lnTo>
                <a:lnTo>
                  <a:pt x="45" y="66"/>
                </a:lnTo>
                <a:lnTo>
                  <a:pt x="46" y="65"/>
                </a:lnTo>
                <a:lnTo>
                  <a:pt x="45" y="66"/>
                </a:lnTo>
                <a:lnTo>
                  <a:pt x="45" y="72"/>
                </a:lnTo>
                <a:lnTo>
                  <a:pt x="43" y="74"/>
                </a:lnTo>
                <a:lnTo>
                  <a:pt x="43" y="77"/>
                </a:lnTo>
                <a:lnTo>
                  <a:pt x="42" y="79"/>
                </a:lnTo>
                <a:lnTo>
                  <a:pt x="39" y="85"/>
                </a:lnTo>
                <a:lnTo>
                  <a:pt x="40" y="85"/>
                </a:lnTo>
                <a:lnTo>
                  <a:pt x="39" y="85"/>
                </a:lnTo>
                <a:lnTo>
                  <a:pt x="37" y="88"/>
                </a:lnTo>
                <a:lnTo>
                  <a:pt x="34" y="91"/>
                </a:lnTo>
                <a:lnTo>
                  <a:pt x="33" y="94"/>
                </a:lnTo>
                <a:lnTo>
                  <a:pt x="34" y="92"/>
                </a:lnTo>
                <a:lnTo>
                  <a:pt x="30" y="96"/>
                </a:lnTo>
                <a:lnTo>
                  <a:pt x="27" y="100"/>
                </a:lnTo>
                <a:lnTo>
                  <a:pt x="24" y="103"/>
                </a:lnTo>
                <a:lnTo>
                  <a:pt x="21" y="105"/>
                </a:lnTo>
                <a:lnTo>
                  <a:pt x="18" y="108"/>
                </a:lnTo>
                <a:lnTo>
                  <a:pt x="13" y="111"/>
                </a:lnTo>
                <a:lnTo>
                  <a:pt x="10" y="116"/>
                </a:lnTo>
                <a:lnTo>
                  <a:pt x="7" y="117"/>
                </a:lnTo>
                <a:lnTo>
                  <a:pt x="0" y="125"/>
                </a:lnTo>
                <a:lnTo>
                  <a:pt x="0" y="123"/>
                </a:lnTo>
                <a:lnTo>
                  <a:pt x="18" y="145"/>
                </a:lnTo>
                <a:lnTo>
                  <a:pt x="18" y="144"/>
                </a:lnTo>
                <a:lnTo>
                  <a:pt x="22" y="139"/>
                </a:lnTo>
                <a:lnTo>
                  <a:pt x="25" y="137"/>
                </a:lnTo>
                <a:lnTo>
                  <a:pt x="31" y="131"/>
                </a:lnTo>
                <a:lnTo>
                  <a:pt x="31" y="130"/>
                </a:lnTo>
                <a:lnTo>
                  <a:pt x="33" y="130"/>
                </a:lnTo>
                <a:lnTo>
                  <a:pt x="36" y="126"/>
                </a:lnTo>
                <a:lnTo>
                  <a:pt x="39" y="125"/>
                </a:lnTo>
                <a:lnTo>
                  <a:pt x="48" y="116"/>
                </a:lnTo>
                <a:lnTo>
                  <a:pt x="48" y="114"/>
                </a:lnTo>
                <a:lnTo>
                  <a:pt x="49" y="114"/>
                </a:lnTo>
                <a:lnTo>
                  <a:pt x="54" y="109"/>
                </a:lnTo>
                <a:lnTo>
                  <a:pt x="55" y="106"/>
                </a:lnTo>
                <a:lnTo>
                  <a:pt x="58" y="103"/>
                </a:lnTo>
                <a:lnTo>
                  <a:pt x="60" y="100"/>
                </a:lnTo>
                <a:lnTo>
                  <a:pt x="64" y="94"/>
                </a:lnTo>
                <a:lnTo>
                  <a:pt x="66" y="91"/>
                </a:lnTo>
                <a:lnTo>
                  <a:pt x="67" y="88"/>
                </a:lnTo>
                <a:lnTo>
                  <a:pt x="66" y="88"/>
                </a:lnTo>
                <a:lnTo>
                  <a:pt x="67" y="86"/>
                </a:lnTo>
                <a:lnTo>
                  <a:pt x="67" y="83"/>
                </a:lnTo>
                <a:lnTo>
                  <a:pt x="69" y="82"/>
                </a:lnTo>
                <a:lnTo>
                  <a:pt x="69" y="75"/>
                </a:lnTo>
                <a:lnTo>
                  <a:pt x="70" y="74"/>
                </a:lnTo>
                <a:lnTo>
                  <a:pt x="72" y="66"/>
                </a:lnTo>
                <a:lnTo>
                  <a:pt x="72" y="65"/>
                </a:lnTo>
                <a:lnTo>
                  <a:pt x="72" y="66"/>
                </a:lnTo>
                <a:lnTo>
                  <a:pt x="70" y="60"/>
                </a:lnTo>
                <a:lnTo>
                  <a:pt x="69" y="52"/>
                </a:lnTo>
                <a:lnTo>
                  <a:pt x="67" y="51"/>
                </a:lnTo>
                <a:lnTo>
                  <a:pt x="67" y="48"/>
                </a:lnTo>
                <a:lnTo>
                  <a:pt x="66" y="46"/>
                </a:lnTo>
                <a:lnTo>
                  <a:pt x="66" y="44"/>
                </a:lnTo>
                <a:lnTo>
                  <a:pt x="61" y="40"/>
                </a:lnTo>
                <a:lnTo>
                  <a:pt x="61" y="37"/>
                </a:lnTo>
                <a:lnTo>
                  <a:pt x="52" y="26"/>
                </a:lnTo>
                <a:lnTo>
                  <a:pt x="49" y="24"/>
                </a:lnTo>
                <a:lnTo>
                  <a:pt x="46" y="21"/>
                </a:lnTo>
                <a:lnTo>
                  <a:pt x="43" y="20"/>
                </a:lnTo>
                <a:lnTo>
                  <a:pt x="42" y="18"/>
                </a:lnTo>
                <a:lnTo>
                  <a:pt x="40" y="18"/>
                </a:lnTo>
                <a:lnTo>
                  <a:pt x="37" y="12"/>
                </a:lnTo>
                <a:lnTo>
                  <a:pt x="31" y="12"/>
                </a:lnTo>
                <a:lnTo>
                  <a:pt x="33" y="12"/>
                </a:lnTo>
                <a:lnTo>
                  <a:pt x="10" y="0"/>
                </a:lnTo>
                <a:lnTo>
                  <a:pt x="4" y="0"/>
                </a:lnTo>
                <a:lnTo>
                  <a:pt x="9" y="0"/>
                </a:lnTo>
                <a:lnTo>
                  <a:pt x="0" y="27"/>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12" name="Freeform 2864"/>
          <p:cNvSpPr>
            <a:spLocks/>
          </p:cNvSpPr>
          <p:nvPr/>
        </p:nvSpPr>
        <p:spPr bwMode="auto">
          <a:xfrm>
            <a:off x="4851400" y="4289425"/>
            <a:ext cx="117475" cy="201613"/>
          </a:xfrm>
          <a:custGeom>
            <a:avLst/>
            <a:gdLst>
              <a:gd name="T0" fmla="*/ 74 w 74"/>
              <a:gd name="T1" fmla="*/ 124 h 147"/>
              <a:gd name="T2" fmla="*/ 52 w 74"/>
              <a:gd name="T3" fmla="*/ 112 h 147"/>
              <a:gd name="T4" fmla="*/ 48 w 74"/>
              <a:gd name="T5" fmla="*/ 109 h 147"/>
              <a:gd name="T6" fmla="*/ 43 w 74"/>
              <a:gd name="T7" fmla="*/ 106 h 147"/>
              <a:gd name="T8" fmla="*/ 39 w 74"/>
              <a:gd name="T9" fmla="*/ 102 h 147"/>
              <a:gd name="T10" fmla="*/ 31 w 74"/>
              <a:gd name="T11" fmla="*/ 96 h 147"/>
              <a:gd name="T12" fmla="*/ 34 w 74"/>
              <a:gd name="T13" fmla="*/ 99 h 147"/>
              <a:gd name="T14" fmla="*/ 28 w 74"/>
              <a:gd name="T15" fmla="*/ 92 h 147"/>
              <a:gd name="T16" fmla="*/ 27 w 74"/>
              <a:gd name="T17" fmla="*/ 89 h 147"/>
              <a:gd name="T18" fmla="*/ 25 w 74"/>
              <a:gd name="T19" fmla="*/ 85 h 147"/>
              <a:gd name="T20" fmla="*/ 27 w 74"/>
              <a:gd name="T21" fmla="*/ 75 h 147"/>
              <a:gd name="T22" fmla="*/ 28 w 74"/>
              <a:gd name="T23" fmla="*/ 68 h 147"/>
              <a:gd name="T24" fmla="*/ 30 w 74"/>
              <a:gd name="T25" fmla="*/ 65 h 147"/>
              <a:gd name="T26" fmla="*/ 30 w 74"/>
              <a:gd name="T27" fmla="*/ 64 h 147"/>
              <a:gd name="T28" fmla="*/ 34 w 74"/>
              <a:gd name="T29" fmla="*/ 58 h 147"/>
              <a:gd name="T30" fmla="*/ 37 w 74"/>
              <a:gd name="T31" fmla="*/ 53 h 147"/>
              <a:gd name="T32" fmla="*/ 40 w 74"/>
              <a:gd name="T33" fmla="*/ 48 h 147"/>
              <a:gd name="T34" fmla="*/ 46 w 74"/>
              <a:gd name="T35" fmla="*/ 42 h 147"/>
              <a:gd name="T36" fmla="*/ 50 w 74"/>
              <a:gd name="T37" fmla="*/ 39 h 147"/>
              <a:gd name="T38" fmla="*/ 61 w 74"/>
              <a:gd name="T39" fmla="*/ 31 h 147"/>
              <a:gd name="T40" fmla="*/ 68 w 74"/>
              <a:gd name="T41" fmla="*/ 28 h 147"/>
              <a:gd name="T42" fmla="*/ 56 w 74"/>
              <a:gd name="T43" fmla="*/ 2 h 147"/>
              <a:gd name="T44" fmla="*/ 55 w 74"/>
              <a:gd name="T45" fmla="*/ 3 h 147"/>
              <a:gd name="T46" fmla="*/ 46 w 74"/>
              <a:gd name="T47" fmla="*/ 10 h 147"/>
              <a:gd name="T48" fmla="*/ 36 w 74"/>
              <a:gd name="T49" fmla="*/ 17 h 147"/>
              <a:gd name="T50" fmla="*/ 25 w 74"/>
              <a:gd name="T51" fmla="*/ 27 h 147"/>
              <a:gd name="T52" fmla="*/ 22 w 74"/>
              <a:gd name="T53" fmla="*/ 30 h 147"/>
              <a:gd name="T54" fmla="*/ 16 w 74"/>
              <a:gd name="T55" fmla="*/ 37 h 147"/>
              <a:gd name="T56" fmla="*/ 13 w 74"/>
              <a:gd name="T57" fmla="*/ 42 h 147"/>
              <a:gd name="T58" fmla="*/ 9 w 74"/>
              <a:gd name="T59" fmla="*/ 48 h 147"/>
              <a:gd name="T60" fmla="*/ 6 w 74"/>
              <a:gd name="T61" fmla="*/ 56 h 147"/>
              <a:gd name="T62" fmla="*/ 1 w 74"/>
              <a:gd name="T63" fmla="*/ 62 h 147"/>
              <a:gd name="T64" fmla="*/ 0 w 74"/>
              <a:gd name="T65" fmla="*/ 68 h 147"/>
              <a:gd name="T66" fmla="*/ 1 w 74"/>
              <a:gd name="T67" fmla="*/ 95 h 147"/>
              <a:gd name="T68" fmla="*/ 3 w 74"/>
              <a:gd name="T69" fmla="*/ 98 h 147"/>
              <a:gd name="T70" fmla="*/ 4 w 74"/>
              <a:gd name="T71" fmla="*/ 101 h 147"/>
              <a:gd name="T72" fmla="*/ 7 w 74"/>
              <a:gd name="T73" fmla="*/ 106 h 147"/>
              <a:gd name="T74" fmla="*/ 16 w 74"/>
              <a:gd name="T75" fmla="*/ 118 h 147"/>
              <a:gd name="T76" fmla="*/ 24 w 74"/>
              <a:gd name="T77" fmla="*/ 124 h 147"/>
              <a:gd name="T78" fmla="*/ 28 w 74"/>
              <a:gd name="T79" fmla="*/ 127 h 147"/>
              <a:gd name="T80" fmla="*/ 33 w 74"/>
              <a:gd name="T81" fmla="*/ 130 h 147"/>
              <a:gd name="T82" fmla="*/ 37 w 74"/>
              <a:gd name="T83" fmla="*/ 133 h 147"/>
              <a:gd name="T84" fmla="*/ 59 w 74"/>
              <a:gd name="T85" fmla="*/ 146 h 147"/>
              <a:gd name="T86" fmla="*/ 73 w 74"/>
              <a:gd name="T87" fmla="*/ 123 h 14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4"/>
              <a:gd name="T133" fmla="*/ 0 h 147"/>
              <a:gd name="T134" fmla="*/ 74 w 74"/>
              <a:gd name="T135" fmla="*/ 147 h 14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4" h="147">
                <a:moveTo>
                  <a:pt x="73" y="123"/>
                </a:moveTo>
                <a:lnTo>
                  <a:pt x="74" y="124"/>
                </a:lnTo>
                <a:lnTo>
                  <a:pt x="70" y="119"/>
                </a:lnTo>
                <a:lnTo>
                  <a:pt x="52" y="112"/>
                </a:lnTo>
                <a:lnTo>
                  <a:pt x="50" y="110"/>
                </a:lnTo>
                <a:lnTo>
                  <a:pt x="48" y="109"/>
                </a:lnTo>
                <a:lnTo>
                  <a:pt x="46" y="107"/>
                </a:lnTo>
                <a:lnTo>
                  <a:pt x="43" y="106"/>
                </a:lnTo>
                <a:lnTo>
                  <a:pt x="42" y="104"/>
                </a:lnTo>
                <a:lnTo>
                  <a:pt x="39" y="102"/>
                </a:lnTo>
                <a:lnTo>
                  <a:pt x="34" y="98"/>
                </a:lnTo>
                <a:lnTo>
                  <a:pt x="31" y="96"/>
                </a:lnTo>
                <a:lnTo>
                  <a:pt x="33" y="99"/>
                </a:lnTo>
                <a:lnTo>
                  <a:pt x="34" y="99"/>
                </a:lnTo>
                <a:lnTo>
                  <a:pt x="30" y="92"/>
                </a:lnTo>
                <a:lnTo>
                  <a:pt x="28" y="92"/>
                </a:lnTo>
                <a:lnTo>
                  <a:pt x="28" y="90"/>
                </a:lnTo>
                <a:lnTo>
                  <a:pt x="27" y="89"/>
                </a:lnTo>
                <a:lnTo>
                  <a:pt x="27" y="87"/>
                </a:lnTo>
                <a:lnTo>
                  <a:pt x="25" y="85"/>
                </a:lnTo>
                <a:lnTo>
                  <a:pt x="27" y="81"/>
                </a:lnTo>
                <a:lnTo>
                  <a:pt x="27" y="75"/>
                </a:lnTo>
                <a:lnTo>
                  <a:pt x="28" y="71"/>
                </a:lnTo>
                <a:lnTo>
                  <a:pt x="28" y="68"/>
                </a:lnTo>
                <a:lnTo>
                  <a:pt x="27" y="70"/>
                </a:lnTo>
                <a:lnTo>
                  <a:pt x="30" y="65"/>
                </a:lnTo>
                <a:lnTo>
                  <a:pt x="31" y="62"/>
                </a:lnTo>
                <a:lnTo>
                  <a:pt x="30" y="64"/>
                </a:lnTo>
                <a:lnTo>
                  <a:pt x="33" y="61"/>
                </a:lnTo>
                <a:lnTo>
                  <a:pt x="34" y="58"/>
                </a:lnTo>
                <a:lnTo>
                  <a:pt x="36" y="56"/>
                </a:lnTo>
                <a:lnTo>
                  <a:pt x="37" y="53"/>
                </a:lnTo>
                <a:lnTo>
                  <a:pt x="40" y="50"/>
                </a:lnTo>
                <a:lnTo>
                  <a:pt x="40" y="48"/>
                </a:lnTo>
                <a:lnTo>
                  <a:pt x="43" y="47"/>
                </a:lnTo>
                <a:lnTo>
                  <a:pt x="46" y="42"/>
                </a:lnTo>
                <a:lnTo>
                  <a:pt x="48" y="41"/>
                </a:lnTo>
                <a:lnTo>
                  <a:pt x="50" y="39"/>
                </a:lnTo>
                <a:lnTo>
                  <a:pt x="55" y="34"/>
                </a:lnTo>
                <a:lnTo>
                  <a:pt x="61" y="31"/>
                </a:lnTo>
                <a:lnTo>
                  <a:pt x="64" y="28"/>
                </a:lnTo>
                <a:lnTo>
                  <a:pt x="68" y="28"/>
                </a:lnTo>
                <a:lnTo>
                  <a:pt x="71" y="27"/>
                </a:lnTo>
                <a:lnTo>
                  <a:pt x="56" y="2"/>
                </a:lnTo>
                <a:lnTo>
                  <a:pt x="59" y="0"/>
                </a:lnTo>
                <a:lnTo>
                  <a:pt x="55" y="3"/>
                </a:lnTo>
                <a:lnTo>
                  <a:pt x="49" y="6"/>
                </a:lnTo>
                <a:lnTo>
                  <a:pt x="46" y="10"/>
                </a:lnTo>
                <a:lnTo>
                  <a:pt x="40" y="13"/>
                </a:lnTo>
                <a:lnTo>
                  <a:pt x="36" y="17"/>
                </a:lnTo>
                <a:lnTo>
                  <a:pt x="33" y="19"/>
                </a:lnTo>
                <a:lnTo>
                  <a:pt x="25" y="27"/>
                </a:lnTo>
                <a:lnTo>
                  <a:pt x="25" y="28"/>
                </a:lnTo>
                <a:lnTo>
                  <a:pt x="22" y="30"/>
                </a:lnTo>
                <a:lnTo>
                  <a:pt x="19" y="34"/>
                </a:lnTo>
                <a:lnTo>
                  <a:pt x="16" y="37"/>
                </a:lnTo>
                <a:lnTo>
                  <a:pt x="15" y="41"/>
                </a:lnTo>
                <a:lnTo>
                  <a:pt x="13" y="42"/>
                </a:lnTo>
                <a:lnTo>
                  <a:pt x="12" y="45"/>
                </a:lnTo>
                <a:lnTo>
                  <a:pt x="9" y="48"/>
                </a:lnTo>
                <a:lnTo>
                  <a:pt x="4" y="56"/>
                </a:lnTo>
                <a:lnTo>
                  <a:pt x="6" y="56"/>
                </a:lnTo>
                <a:lnTo>
                  <a:pt x="6" y="54"/>
                </a:lnTo>
                <a:lnTo>
                  <a:pt x="1" y="62"/>
                </a:lnTo>
                <a:lnTo>
                  <a:pt x="1" y="65"/>
                </a:lnTo>
                <a:lnTo>
                  <a:pt x="0" y="68"/>
                </a:lnTo>
                <a:lnTo>
                  <a:pt x="0" y="81"/>
                </a:lnTo>
                <a:lnTo>
                  <a:pt x="1" y="95"/>
                </a:lnTo>
                <a:lnTo>
                  <a:pt x="3" y="96"/>
                </a:lnTo>
                <a:lnTo>
                  <a:pt x="3" y="98"/>
                </a:lnTo>
                <a:lnTo>
                  <a:pt x="4" y="99"/>
                </a:lnTo>
                <a:lnTo>
                  <a:pt x="4" y="101"/>
                </a:lnTo>
                <a:lnTo>
                  <a:pt x="9" y="107"/>
                </a:lnTo>
                <a:lnTo>
                  <a:pt x="7" y="106"/>
                </a:lnTo>
                <a:lnTo>
                  <a:pt x="9" y="109"/>
                </a:lnTo>
                <a:lnTo>
                  <a:pt x="16" y="118"/>
                </a:lnTo>
                <a:lnTo>
                  <a:pt x="19" y="119"/>
                </a:lnTo>
                <a:lnTo>
                  <a:pt x="24" y="124"/>
                </a:lnTo>
                <a:lnTo>
                  <a:pt x="27" y="126"/>
                </a:lnTo>
                <a:lnTo>
                  <a:pt x="28" y="127"/>
                </a:lnTo>
                <a:lnTo>
                  <a:pt x="31" y="129"/>
                </a:lnTo>
                <a:lnTo>
                  <a:pt x="33" y="130"/>
                </a:lnTo>
                <a:lnTo>
                  <a:pt x="36" y="132"/>
                </a:lnTo>
                <a:lnTo>
                  <a:pt x="37" y="133"/>
                </a:lnTo>
                <a:lnTo>
                  <a:pt x="55" y="144"/>
                </a:lnTo>
                <a:lnTo>
                  <a:pt x="59" y="146"/>
                </a:lnTo>
                <a:lnTo>
                  <a:pt x="61" y="147"/>
                </a:lnTo>
                <a:lnTo>
                  <a:pt x="73" y="123"/>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13" name="Freeform 2865"/>
          <p:cNvSpPr>
            <a:spLocks/>
          </p:cNvSpPr>
          <p:nvPr/>
        </p:nvSpPr>
        <p:spPr bwMode="auto">
          <a:xfrm>
            <a:off x="4948238" y="4456113"/>
            <a:ext cx="112712" cy="198437"/>
          </a:xfrm>
          <a:custGeom>
            <a:avLst/>
            <a:gdLst>
              <a:gd name="T0" fmla="*/ 4 w 72"/>
              <a:gd name="T1" fmla="*/ 28 h 145"/>
              <a:gd name="T2" fmla="*/ 27 w 72"/>
              <a:gd name="T3" fmla="*/ 40 h 145"/>
              <a:gd name="T4" fmla="*/ 31 w 72"/>
              <a:gd name="T5" fmla="*/ 43 h 145"/>
              <a:gd name="T6" fmla="*/ 37 w 72"/>
              <a:gd name="T7" fmla="*/ 48 h 145"/>
              <a:gd name="T8" fmla="*/ 37 w 72"/>
              <a:gd name="T9" fmla="*/ 50 h 145"/>
              <a:gd name="T10" fmla="*/ 42 w 72"/>
              <a:gd name="T11" fmla="*/ 56 h 145"/>
              <a:gd name="T12" fmla="*/ 43 w 72"/>
              <a:gd name="T13" fmla="*/ 60 h 145"/>
              <a:gd name="T14" fmla="*/ 43 w 72"/>
              <a:gd name="T15" fmla="*/ 67 h 145"/>
              <a:gd name="T16" fmla="*/ 45 w 72"/>
              <a:gd name="T17" fmla="*/ 67 h 145"/>
              <a:gd name="T18" fmla="*/ 45 w 72"/>
              <a:gd name="T19" fmla="*/ 67 h 145"/>
              <a:gd name="T20" fmla="*/ 45 w 72"/>
              <a:gd name="T21" fmla="*/ 67 h 145"/>
              <a:gd name="T22" fmla="*/ 43 w 72"/>
              <a:gd name="T23" fmla="*/ 74 h 145"/>
              <a:gd name="T24" fmla="*/ 42 w 72"/>
              <a:gd name="T25" fmla="*/ 79 h 145"/>
              <a:gd name="T26" fmla="*/ 40 w 72"/>
              <a:gd name="T27" fmla="*/ 85 h 145"/>
              <a:gd name="T28" fmla="*/ 37 w 72"/>
              <a:gd name="T29" fmla="*/ 88 h 145"/>
              <a:gd name="T30" fmla="*/ 33 w 72"/>
              <a:gd name="T31" fmla="*/ 94 h 145"/>
              <a:gd name="T32" fmla="*/ 30 w 72"/>
              <a:gd name="T33" fmla="*/ 96 h 145"/>
              <a:gd name="T34" fmla="*/ 24 w 72"/>
              <a:gd name="T35" fmla="*/ 104 h 145"/>
              <a:gd name="T36" fmla="*/ 18 w 72"/>
              <a:gd name="T37" fmla="*/ 108 h 145"/>
              <a:gd name="T38" fmla="*/ 10 w 72"/>
              <a:gd name="T39" fmla="*/ 116 h 145"/>
              <a:gd name="T40" fmla="*/ 0 w 72"/>
              <a:gd name="T41" fmla="*/ 125 h 145"/>
              <a:gd name="T42" fmla="*/ 18 w 72"/>
              <a:gd name="T43" fmla="*/ 145 h 145"/>
              <a:gd name="T44" fmla="*/ 22 w 72"/>
              <a:gd name="T45" fmla="*/ 139 h 145"/>
              <a:gd name="T46" fmla="*/ 31 w 72"/>
              <a:gd name="T47" fmla="*/ 132 h 145"/>
              <a:gd name="T48" fmla="*/ 33 w 72"/>
              <a:gd name="T49" fmla="*/ 130 h 145"/>
              <a:gd name="T50" fmla="*/ 39 w 72"/>
              <a:gd name="T51" fmla="*/ 125 h 145"/>
              <a:gd name="T52" fmla="*/ 48 w 72"/>
              <a:gd name="T53" fmla="*/ 115 h 145"/>
              <a:gd name="T54" fmla="*/ 54 w 72"/>
              <a:gd name="T55" fmla="*/ 110 h 145"/>
              <a:gd name="T56" fmla="*/ 58 w 72"/>
              <a:gd name="T57" fmla="*/ 104 h 145"/>
              <a:gd name="T58" fmla="*/ 64 w 72"/>
              <a:gd name="T59" fmla="*/ 94 h 145"/>
              <a:gd name="T60" fmla="*/ 67 w 72"/>
              <a:gd name="T61" fmla="*/ 88 h 145"/>
              <a:gd name="T62" fmla="*/ 67 w 72"/>
              <a:gd name="T63" fmla="*/ 87 h 145"/>
              <a:gd name="T64" fmla="*/ 69 w 72"/>
              <a:gd name="T65" fmla="*/ 82 h 145"/>
              <a:gd name="T66" fmla="*/ 70 w 72"/>
              <a:gd name="T67" fmla="*/ 74 h 145"/>
              <a:gd name="T68" fmla="*/ 72 w 72"/>
              <a:gd name="T69" fmla="*/ 65 h 145"/>
              <a:gd name="T70" fmla="*/ 70 w 72"/>
              <a:gd name="T71" fmla="*/ 60 h 145"/>
              <a:gd name="T72" fmla="*/ 67 w 72"/>
              <a:gd name="T73" fmla="*/ 51 h 145"/>
              <a:gd name="T74" fmla="*/ 66 w 72"/>
              <a:gd name="T75" fmla="*/ 46 h 145"/>
              <a:gd name="T76" fmla="*/ 61 w 72"/>
              <a:gd name="T77" fmla="*/ 40 h 145"/>
              <a:gd name="T78" fmla="*/ 52 w 72"/>
              <a:gd name="T79" fmla="*/ 26 h 145"/>
              <a:gd name="T80" fmla="*/ 46 w 72"/>
              <a:gd name="T81" fmla="*/ 22 h 145"/>
              <a:gd name="T82" fmla="*/ 42 w 72"/>
              <a:gd name="T83" fmla="*/ 19 h 145"/>
              <a:gd name="T84" fmla="*/ 37 w 72"/>
              <a:gd name="T85" fmla="*/ 12 h 145"/>
              <a:gd name="T86" fmla="*/ 33 w 72"/>
              <a:gd name="T87" fmla="*/ 12 h 145"/>
              <a:gd name="T88" fmla="*/ 4 w 72"/>
              <a:gd name="T89" fmla="*/ 0 h 145"/>
              <a:gd name="T90" fmla="*/ 0 w 72"/>
              <a:gd name="T91" fmla="*/ 28 h 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2"/>
              <a:gd name="T139" fmla="*/ 0 h 145"/>
              <a:gd name="T140" fmla="*/ 72 w 72"/>
              <a:gd name="T141" fmla="*/ 145 h 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2" h="145">
                <a:moveTo>
                  <a:pt x="0" y="28"/>
                </a:moveTo>
                <a:lnTo>
                  <a:pt x="4" y="28"/>
                </a:lnTo>
                <a:lnTo>
                  <a:pt x="18" y="34"/>
                </a:lnTo>
                <a:lnTo>
                  <a:pt x="27" y="40"/>
                </a:lnTo>
                <a:lnTo>
                  <a:pt x="28" y="42"/>
                </a:lnTo>
                <a:lnTo>
                  <a:pt x="31" y="43"/>
                </a:lnTo>
                <a:lnTo>
                  <a:pt x="34" y="46"/>
                </a:lnTo>
                <a:lnTo>
                  <a:pt x="37" y="48"/>
                </a:lnTo>
                <a:lnTo>
                  <a:pt x="37" y="46"/>
                </a:lnTo>
                <a:lnTo>
                  <a:pt x="37" y="50"/>
                </a:lnTo>
                <a:lnTo>
                  <a:pt x="42" y="54"/>
                </a:lnTo>
                <a:lnTo>
                  <a:pt x="42" y="56"/>
                </a:lnTo>
                <a:lnTo>
                  <a:pt x="43" y="57"/>
                </a:lnTo>
                <a:lnTo>
                  <a:pt x="43" y="60"/>
                </a:lnTo>
                <a:lnTo>
                  <a:pt x="45" y="62"/>
                </a:lnTo>
                <a:lnTo>
                  <a:pt x="43" y="67"/>
                </a:lnTo>
                <a:lnTo>
                  <a:pt x="46" y="73"/>
                </a:lnTo>
                <a:lnTo>
                  <a:pt x="45" y="67"/>
                </a:lnTo>
                <a:lnTo>
                  <a:pt x="45" y="68"/>
                </a:lnTo>
                <a:lnTo>
                  <a:pt x="45" y="67"/>
                </a:lnTo>
                <a:lnTo>
                  <a:pt x="46" y="65"/>
                </a:lnTo>
                <a:lnTo>
                  <a:pt x="45" y="67"/>
                </a:lnTo>
                <a:lnTo>
                  <a:pt x="45" y="73"/>
                </a:lnTo>
                <a:lnTo>
                  <a:pt x="43" y="74"/>
                </a:lnTo>
                <a:lnTo>
                  <a:pt x="43" y="77"/>
                </a:lnTo>
                <a:lnTo>
                  <a:pt x="42" y="79"/>
                </a:lnTo>
                <a:lnTo>
                  <a:pt x="39" y="85"/>
                </a:lnTo>
                <a:lnTo>
                  <a:pt x="40" y="85"/>
                </a:lnTo>
                <a:lnTo>
                  <a:pt x="39" y="85"/>
                </a:lnTo>
                <a:lnTo>
                  <a:pt x="37" y="88"/>
                </a:lnTo>
                <a:lnTo>
                  <a:pt x="34" y="91"/>
                </a:lnTo>
                <a:lnTo>
                  <a:pt x="33" y="94"/>
                </a:lnTo>
                <a:lnTo>
                  <a:pt x="34" y="93"/>
                </a:lnTo>
                <a:lnTo>
                  <a:pt x="30" y="96"/>
                </a:lnTo>
                <a:lnTo>
                  <a:pt x="27" y="101"/>
                </a:lnTo>
                <a:lnTo>
                  <a:pt x="24" y="104"/>
                </a:lnTo>
                <a:lnTo>
                  <a:pt x="21" y="105"/>
                </a:lnTo>
                <a:lnTo>
                  <a:pt x="18" y="108"/>
                </a:lnTo>
                <a:lnTo>
                  <a:pt x="13" y="111"/>
                </a:lnTo>
                <a:lnTo>
                  <a:pt x="10" y="116"/>
                </a:lnTo>
                <a:lnTo>
                  <a:pt x="7" y="118"/>
                </a:lnTo>
                <a:lnTo>
                  <a:pt x="0" y="125"/>
                </a:lnTo>
                <a:lnTo>
                  <a:pt x="0" y="124"/>
                </a:lnTo>
                <a:lnTo>
                  <a:pt x="18" y="145"/>
                </a:lnTo>
                <a:lnTo>
                  <a:pt x="18" y="144"/>
                </a:lnTo>
                <a:lnTo>
                  <a:pt x="22" y="139"/>
                </a:lnTo>
                <a:lnTo>
                  <a:pt x="25" y="138"/>
                </a:lnTo>
                <a:lnTo>
                  <a:pt x="31" y="132"/>
                </a:lnTo>
                <a:lnTo>
                  <a:pt x="31" y="130"/>
                </a:lnTo>
                <a:lnTo>
                  <a:pt x="33" y="130"/>
                </a:lnTo>
                <a:lnTo>
                  <a:pt x="36" y="127"/>
                </a:lnTo>
                <a:lnTo>
                  <a:pt x="39" y="125"/>
                </a:lnTo>
                <a:lnTo>
                  <a:pt x="48" y="116"/>
                </a:lnTo>
                <a:lnTo>
                  <a:pt x="48" y="115"/>
                </a:lnTo>
                <a:lnTo>
                  <a:pt x="49" y="115"/>
                </a:lnTo>
                <a:lnTo>
                  <a:pt x="54" y="110"/>
                </a:lnTo>
                <a:lnTo>
                  <a:pt x="55" y="107"/>
                </a:lnTo>
                <a:lnTo>
                  <a:pt x="58" y="104"/>
                </a:lnTo>
                <a:lnTo>
                  <a:pt x="60" y="101"/>
                </a:lnTo>
                <a:lnTo>
                  <a:pt x="64" y="94"/>
                </a:lnTo>
                <a:lnTo>
                  <a:pt x="66" y="91"/>
                </a:lnTo>
                <a:lnTo>
                  <a:pt x="67" y="88"/>
                </a:lnTo>
                <a:lnTo>
                  <a:pt x="66" y="88"/>
                </a:lnTo>
                <a:lnTo>
                  <a:pt x="67" y="87"/>
                </a:lnTo>
                <a:lnTo>
                  <a:pt x="67" y="84"/>
                </a:lnTo>
                <a:lnTo>
                  <a:pt x="69" y="82"/>
                </a:lnTo>
                <a:lnTo>
                  <a:pt x="69" y="76"/>
                </a:lnTo>
                <a:lnTo>
                  <a:pt x="70" y="74"/>
                </a:lnTo>
                <a:lnTo>
                  <a:pt x="72" y="67"/>
                </a:lnTo>
                <a:lnTo>
                  <a:pt x="72" y="65"/>
                </a:lnTo>
                <a:lnTo>
                  <a:pt x="72" y="67"/>
                </a:lnTo>
                <a:lnTo>
                  <a:pt x="70" y="60"/>
                </a:lnTo>
                <a:lnTo>
                  <a:pt x="69" y="53"/>
                </a:lnTo>
                <a:lnTo>
                  <a:pt x="67" y="51"/>
                </a:lnTo>
                <a:lnTo>
                  <a:pt x="67" y="48"/>
                </a:lnTo>
                <a:lnTo>
                  <a:pt x="66" y="46"/>
                </a:lnTo>
                <a:lnTo>
                  <a:pt x="66" y="45"/>
                </a:lnTo>
                <a:lnTo>
                  <a:pt x="61" y="40"/>
                </a:lnTo>
                <a:lnTo>
                  <a:pt x="61" y="37"/>
                </a:lnTo>
                <a:lnTo>
                  <a:pt x="52" y="26"/>
                </a:lnTo>
                <a:lnTo>
                  <a:pt x="49" y="25"/>
                </a:lnTo>
                <a:lnTo>
                  <a:pt x="46" y="22"/>
                </a:lnTo>
                <a:lnTo>
                  <a:pt x="43" y="20"/>
                </a:lnTo>
                <a:lnTo>
                  <a:pt x="42" y="19"/>
                </a:lnTo>
                <a:lnTo>
                  <a:pt x="40" y="19"/>
                </a:lnTo>
                <a:lnTo>
                  <a:pt x="37" y="12"/>
                </a:lnTo>
                <a:lnTo>
                  <a:pt x="31" y="12"/>
                </a:lnTo>
                <a:lnTo>
                  <a:pt x="33" y="12"/>
                </a:lnTo>
                <a:lnTo>
                  <a:pt x="10" y="0"/>
                </a:lnTo>
                <a:lnTo>
                  <a:pt x="4" y="0"/>
                </a:lnTo>
                <a:lnTo>
                  <a:pt x="9" y="0"/>
                </a:lnTo>
                <a:lnTo>
                  <a:pt x="0" y="28"/>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14" name="Freeform 2866"/>
          <p:cNvSpPr>
            <a:spLocks/>
          </p:cNvSpPr>
          <p:nvPr/>
        </p:nvSpPr>
        <p:spPr bwMode="auto">
          <a:xfrm>
            <a:off x="4860925" y="4621213"/>
            <a:ext cx="117475" cy="201612"/>
          </a:xfrm>
          <a:custGeom>
            <a:avLst/>
            <a:gdLst>
              <a:gd name="T0" fmla="*/ 74 w 74"/>
              <a:gd name="T1" fmla="*/ 124 h 147"/>
              <a:gd name="T2" fmla="*/ 52 w 74"/>
              <a:gd name="T3" fmla="*/ 111 h 147"/>
              <a:gd name="T4" fmla="*/ 47 w 74"/>
              <a:gd name="T5" fmla="*/ 108 h 147"/>
              <a:gd name="T6" fmla="*/ 43 w 74"/>
              <a:gd name="T7" fmla="*/ 105 h 147"/>
              <a:gd name="T8" fmla="*/ 39 w 74"/>
              <a:gd name="T9" fmla="*/ 102 h 147"/>
              <a:gd name="T10" fmla="*/ 31 w 74"/>
              <a:gd name="T11" fmla="*/ 96 h 147"/>
              <a:gd name="T12" fmla="*/ 34 w 74"/>
              <a:gd name="T13" fmla="*/ 99 h 147"/>
              <a:gd name="T14" fmla="*/ 28 w 74"/>
              <a:gd name="T15" fmla="*/ 91 h 147"/>
              <a:gd name="T16" fmla="*/ 27 w 74"/>
              <a:gd name="T17" fmla="*/ 88 h 147"/>
              <a:gd name="T18" fmla="*/ 25 w 74"/>
              <a:gd name="T19" fmla="*/ 85 h 147"/>
              <a:gd name="T20" fmla="*/ 27 w 74"/>
              <a:gd name="T21" fmla="*/ 74 h 147"/>
              <a:gd name="T22" fmla="*/ 28 w 74"/>
              <a:gd name="T23" fmla="*/ 68 h 147"/>
              <a:gd name="T24" fmla="*/ 30 w 74"/>
              <a:gd name="T25" fmla="*/ 65 h 147"/>
              <a:gd name="T26" fmla="*/ 30 w 74"/>
              <a:gd name="T27" fmla="*/ 63 h 147"/>
              <a:gd name="T28" fmla="*/ 34 w 74"/>
              <a:gd name="T29" fmla="*/ 57 h 147"/>
              <a:gd name="T30" fmla="*/ 37 w 74"/>
              <a:gd name="T31" fmla="*/ 52 h 147"/>
              <a:gd name="T32" fmla="*/ 40 w 74"/>
              <a:gd name="T33" fmla="*/ 48 h 147"/>
              <a:gd name="T34" fmla="*/ 46 w 74"/>
              <a:gd name="T35" fmla="*/ 42 h 147"/>
              <a:gd name="T36" fmla="*/ 50 w 74"/>
              <a:gd name="T37" fmla="*/ 38 h 147"/>
              <a:gd name="T38" fmla="*/ 61 w 74"/>
              <a:gd name="T39" fmla="*/ 31 h 147"/>
              <a:gd name="T40" fmla="*/ 68 w 74"/>
              <a:gd name="T41" fmla="*/ 28 h 147"/>
              <a:gd name="T42" fmla="*/ 56 w 74"/>
              <a:gd name="T43" fmla="*/ 1 h 147"/>
              <a:gd name="T44" fmla="*/ 55 w 74"/>
              <a:gd name="T45" fmla="*/ 3 h 147"/>
              <a:gd name="T46" fmla="*/ 46 w 74"/>
              <a:gd name="T47" fmla="*/ 9 h 147"/>
              <a:gd name="T48" fmla="*/ 36 w 74"/>
              <a:gd name="T49" fmla="*/ 17 h 147"/>
              <a:gd name="T50" fmla="*/ 25 w 74"/>
              <a:gd name="T51" fmla="*/ 26 h 147"/>
              <a:gd name="T52" fmla="*/ 22 w 74"/>
              <a:gd name="T53" fmla="*/ 29 h 147"/>
              <a:gd name="T54" fmla="*/ 16 w 74"/>
              <a:gd name="T55" fmla="*/ 37 h 147"/>
              <a:gd name="T56" fmla="*/ 13 w 74"/>
              <a:gd name="T57" fmla="*/ 42 h 147"/>
              <a:gd name="T58" fmla="*/ 9 w 74"/>
              <a:gd name="T59" fmla="*/ 48 h 147"/>
              <a:gd name="T60" fmla="*/ 6 w 74"/>
              <a:gd name="T61" fmla="*/ 55 h 147"/>
              <a:gd name="T62" fmla="*/ 1 w 74"/>
              <a:gd name="T63" fmla="*/ 62 h 147"/>
              <a:gd name="T64" fmla="*/ 0 w 74"/>
              <a:gd name="T65" fmla="*/ 68 h 147"/>
              <a:gd name="T66" fmla="*/ 1 w 74"/>
              <a:gd name="T67" fmla="*/ 94 h 147"/>
              <a:gd name="T68" fmla="*/ 3 w 74"/>
              <a:gd name="T69" fmla="*/ 97 h 147"/>
              <a:gd name="T70" fmla="*/ 4 w 74"/>
              <a:gd name="T71" fmla="*/ 100 h 147"/>
              <a:gd name="T72" fmla="*/ 7 w 74"/>
              <a:gd name="T73" fmla="*/ 105 h 147"/>
              <a:gd name="T74" fmla="*/ 16 w 74"/>
              <a:gd name="T75" fmla="*/ 117 h 147"/>
              <a:gd name="T76" fmla="*/ 24 w 74"/>
              <a:gd name="T77" fmla="*/ 124 h 147"/>
              <a:gd name="T78" fmla="*/ 28 w 74"/>
              <a:gd name="T79" fmla="*/ 127 h 147"/>
              <a:gd name="T80" fmla="*/ 33 w 74"/>
              <a:gd name="T81" fmla="*/ 130 h 147"/>
              <a:gd name="T82" fmla="*/ 37 w 74"/>
              <a:gd name="T83" fmla="*/ 133 h 147"/>
              <a:gd name="T84" fmla="*/ 59 w 74"/>
              <a:gd name="T85" fmla="*/ 145 h 147"/>
              <a:gd name="T86" fmla="*/ 73 w 74"/>
              <a:gd name="T87" fmla="*/ 122 h 14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4"/>
              <a:gd name="T133" fmla="*/ 0 h 147"/>
              <a:gd name="T134" fmla="*/ 74 w 74"/>
              <a:gd name="T135" fmla="*/ 147 h 14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4" h="147">
                <a:moveTo>
                  <a:pt x="73" y="122"/>
                </a:moveTo>
                <a:lnTo>
                  <a:pt x="74" y="124"/>
                </a:lnTo>
                <a:lnTo>
                  <a:pt x="70" y="119"/>
                </a:lnTo>
                <a:lnTo>
                  <a:pt x="52" y="111"/>
                </a:lnTo>
                <a:lnTo>
                  <a:pt x="50" y="110"/>
                </a:lnTo>
                <a:lnTo>
                  <a:pt x="47" y="108"/>
                </a:lnTo>
                <a:lnTo>
                  <a:pt x="46" y="107"/>
                </a:lnTo>
                <a:lnTo>
                  <a:pt x="43" y="105"/>
                </a:lnTo>
                <a:lnTo>
                  <a:pt x="42" y="103"/>
                </a:lnTo>
                <a:lnTo>
                  <a:pt x="39" y="102"/>
                </a:lnTo>
                <a:lnTo>
                  <a:pt x="34" y="97"/>
                </a:lnTo>
                <a:lnTo>
                  <a:pt x="31" y="96"/>
                </a:lnTo>
                <a:lnTo>
                  <a:pt x="33" y="99"/>
                </a:lnTo>
                <a:lnTo>
                  <a:pt x="34" y="99"/>
                </a:lnTo>
                <a:lnTo>
                  <a:pt x="30" y="91"/>
                </a:lnTo>
                <a:lnTo>
                  <a:pt x="28" y="91"/>
                </a:lnTo>
                <a:lnTo>
                  <a:pt x="28" y="90"/>
                </a:lnTo>
                <a:lnTo>
                  <a:pt x="27" y="88"/>
                </a:lnTo>
                <a:lnTo>
                  <a:pt x="27" y="86"/>
                </a:lnTo>
                <a:lnTo>
                  <a:pt x="25" y="85"/>
                </a:lnTo>
                <a:lnTo>
                  <a:pt x="27" y="80"/>
                </a:lnTo>
                <a:lnTo>
                  <a:pt x="27" y="74"/>
                </a:lnTo>
                <a:lnTo>
                  <a:pt x="28" y="71"/>
                </a:lnTo>
                <a:lnTo>
                  <a:pt x="28" y="68"/>
                </a:lnTo>
                <a:lnTo>
                  <a:pt x="27" y="69"/>
                </a:lnTo>
                <a:lnTo>
                  <a:pt x="30" y="65"/>
                </a:lnTo>
                <a:lnTo>
                  <a:pt x="31" y="62"/>
                </a:lnTo>
                <a:lnTo>
                  <a:pt x="30" y="63"/>
                </a:lnTo>
                <a:lnTo>
                  <a:pt x="33" y="60"/>
                </a:lnTo>
                <a:lnTo>
                  <a:pt x="34" y="57"/>
                </a:lnTo>
                <a:lnTo>
                  <a:pt x="36" y="55"/>
                </a:lnTo>
                <a:lnTo>
                  <a:pt x="37" y="52"/>
                </a:lnTo>
                <a:lnTo>
                  <a:pt x="40" y="49"/>
                </a:lnTo>
                <a:lnTo>
                  <a:pt x="40" y="48"/>
                </a:lnTo>
                <a:lnTo>
                  <a:pt x="43" y="46"/>
                </a:lnTo>
                <a:lnTo>
                  <a:pt x="46" y="42"/>
                </a:lnTo>
                <a:lnTo>
                  <a:pt x="47" y="40"/>
                </a:lnTo>
                <a:lnTo>
                  <a:pt x="50" y="38"/>
                </a:lnTo>
                <a:lnTo>
                  <a:pt x="55" y="34"/>
                </a:lnTo>
                <a:lnTo>
                  <a:pt x="61" y="31"/>
                </a:lnTo>
                <a:lnTo>
                  <a:pt x="64" y="28"/>
                </a:lnTo>
                <a:lnTo>
                  <a:pt x="68" y="28"/>
                </a:lnTo>
                <a:lnTo>
                  <a:pt x="71" y="26"/>
                </a:lnTo>
                <a:lnTo>
                  <a:pt x="56" y="1"/>
                </a:lnTo>
                <a:lnTo>
                  <a:pt x="59" y="0"/>
                </a:lnTo>
                <a:lnTo>
                  <a:pt x="55" y="3"/>
                </a:lnTo>
                <a:lnTo>
                  <a:pt x="49" y="6"/>
                </a:lnTo>
                <a:lnTo>
                  <a:pt x="46" y="9"/>
                </a:lnTo>
                <a:lnTo>
                  <a:pt x="40" y="12"/>
                </a:lnTo>
                <a:lnTo>
                  <a:pt x="36" y="17"/>
                </a:lnTo>
                <a:lnTo>
                  <a:pt x="33" y="18"/>
                </a:lnTo>
                <a:lnTo>
                  <a:pt x="25" y="26"/>
                </a:lnTo>
                <a:lnTo>
                  <a:pt x="25" y="28"/>
                </a:lnTo>
                <a:lnTo>
                  <a:pt x="22" y="29"/>
                </a:lnTo>
                <a:lnTo>
                  <a:pt x="19" y="34"/>
                </a:lnTo>
                <a:lnTo>
                  <a:pt x="16" y="37"/>
                </a:lnTo>
                <a:lnTo>
                  <a:pt x="15" y="40"/>
                </a:lnTo>
                <a:lnTo>
                  <a:pt x="13" y="42"/>
                </a:lnTo>
                <a:lnTo>
                  <a:pt x="12" y="45"/>
                </a:lnTo>
                <a:lnTo>
                  <a:pt x="9" y="48"/>
                </a:lnTo>
                <a:lnTo>
                  <a:pt x="4" y="55"/>
                </a:lnTo>
                <a:lnTo>
                  <a:pt x="6" y="55"/>
                </a:lnTo>
                <a:lnTo>
                  <a:pt x="6" y="54"/>
                </a:lnTo>
                <a:lnTo>
                  <a:pt x="1" y="62"/>
                </a:lnTo>
                <a:lnTo>
                  <a:pt x="1" y="65"/>
                </a:lnTo>
                <a:lnTo>
                  <a:pt x="0" y="68"/>
                </a:lnTo>
                <a:lnTo>
                  <a:pt x="0" y="80"/>
                </a:lnTo>
                <a:lnTo>
                  <a:pt x="1" y="94"/>
                </a:lnTo>
                <a:lnTo>
                  <a:pt x="3" y="96"/>
                </a:lnTo>
                <a:lnTo>
                  <a:pt x="3" y="97"/>
                </a:lnTo>
                <a:lnTo>
                  <a:pt x="4" y="99"/>
                </a:lnTo>
                <a:lnTo>
                  <a:pt x="4" y="100"/>
                </a:lnTo>
                <a:lnTo>
                  <a:pt x="9" y="107"/>
                </a:lnTo>
                <a:lnTo>
                  <a:pt x="7" y="105"/>
                </a:lnTo>
                <a:lnTo>
                  <a:pt x="9" y="108"/>
                </a:lnTo>
                <a:lnTo>
                  <a:pt x="16" y="117"/>
                </a:lnTo>
                <a:lnTo>
                  <a:pt x="19" y="119"/>
                </a:lnTo>
                <a:lnTo>
                  <a:pt x="24" y="124"/>
                </a:lnTo>
                <a:lnTo>
                  <a:pt x="27" y="125"/>
                </a:lnTo>
                <a:lnTo>
                  <a:pt x="28" y="127"/>
                </a:lnTo>
                <a:lnTo>
                  <a:pt x="31" y="128"/>
                </a:lnTo>
                <a:lnTo>
                  <a:pt x="33" y="130"/>
                </a:lnTo>
                <a:lnTo>
                  <a:pt x="36" y="131"/>
                </a:lnTo>
                <a:lnTo>
                  <a:pt x="37" y="133"/>
                </a:lnTo>
                <a:lnTo>
                  <a:pt x="55" y="144"/>
                </a:lnTo>
                <a:lnTo>
                  <a:pt x="59" y="145"/>
                </a:lnTo>
                <a:lnTo>
                  <a:pt x="61" y="147"/>
                </a:lnTo>
                <a:lnTo>
                  <a:pt x="73" y="122"/>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15" name="Freeform 2867"/>
          <p:cNvSpPr>
            <a:spLocks/>
          </p:cNvSpPr>
          <p:nvPr/>
        </p:nvSpPr>
        <p:spPr bwMode="auto">
          <a:xfrm>
            <a:off x="4953000" y="4784725"/>
            <a:ext cx="112713" cy="200025"/>
          </a:xfrm>
          <a:custGeom>
            <a:avLst/>
            <a:gdLst>
              <a:gd name="T0" fmla="*/ 4 w 72"/>
              <a:gd name="T1" fmla="*/ 28 h 145"/>
              <a:gd name="T2" fmla="*/ 27 w 72"/>
              <a:gd name="T3" fmla="*/ 40 h 145"/>
              <a:gd name="T4" fmla="*/ 31 w 72"/>
              <a:gd name="T5" fmla="*/ 43 h 145"/>
              <a:gd name="T6" fmla="*/ 37 w 72"/>
              <a:gd name="T7" fmla="*/ 48 h 145"/>
              <a:gd name="T8" fmla="*/ 37 w 72"/>
              <a:gd name="T9" fmla="*/ 49 h 145"/>
              <a:gd name="T10" fmla="*/ 42 w 72"/>
              <a:gd name="T11" fmla="*/ 56 h 145"/>
              <a:gd name="T12" fmla="*/ 43 w 72"/>
              <a:gd name="T13" fmla="*/ 60 h 145"/>
              <a:gd name="T14" fmla="*/ 43 w 72"/>
              <a:gd name="T15" fmla="*/ 66 h 145"/>
              <a:gd name="T16" fmla="*/ 45 w 72"/>
              <a:gd name="T17" fmla="*/ 66 h 145"/>
              <a:gd name="T18" fmla="*/ 45 w 72"/>
              <a:gd name="T19" fmla="*/ 66 h 145"/>
              <a:gd name="T20" fmla="*/ 45 w 72"/>
              <a:gd name="T21" fmla="*/ 66 h 145"/>
              <a:gd name="T22" fmla="*/ 43 w 72"/>
              <a:gd name="T23" fmla="*/ 74 h 145"/>
              <a:gd name="T24" fmla="*/ 42 w 72"/>
              <a:gd name="T25" fmla="*/ 79 h 145"/>
              <a:gd name="T26" fmla="*/ 40 w 72"/>
              <a:gd name="T27" fmla="*/ 85 h 145"/>
              <a:gd name="T28" fmla="*/ 37 w 72"/>
              <a:gd name="T29" fmla="*/ 88 h 145"/>
              <a:gd name="T30" fmla="*/ 33 w 72"/>
              <a:gd name="T31" fmla="*/ 94 h 145"/>
              <a:gd name="T32" fmla="*/ 30 w 72"/>
              <a:gd name="T33" fmla="*/ 96 h 145"/>
              <a:gd name="T34" fmla="*/ 24 w 72"/>
              <a:gd name="T35" fmla="*/ 104 h 145"/>
              <a:gd name="T36" fmla="*/ 18 w 72"/>
              <a:gd name="T37" fmla="*/ 108 h 145"/>
              <a:gd name="T38" fmla="*/ 10 w 72"/>
              <a:gd name="T39" fmla="*/ 116 h 145"/>
              <a:gd name="T40" fmla="*/ 0 w 72"/>
              <a:gd name="T41" fmla="*/ 125 h 145"/>
              <a:gd name="T42" fmla="*/ 18 w 72"/>
              <a:gd name="T43" fmla="*/ 145 h 145"/>
              <a:gd name="T44" fmla="*/ 22 w 72"/>
              <a:gd name="T45" fmla="*/ 139 h 145"/>
              <a:gd name="T46" fmla="*/ 31 w 72"/>
              <a:gd name="T47" fmla="*/ 131 h 145"/>
              <a:gd name="T48" fmla="*/ 33 w 72"/>
              <a:gd name="T49" fmla="*/ 130 h 145"/>
              <a:gd name="T50" fmla="*/ 39 w 72"/>
              <a:gd name="T51" fmla="*/ 125 h 145"/>
              <a:gd name="T52" fmla="*/ 48 w 72"/>
              <a:gd name="T53" fmla="*/ 114 h 145"/>
              <a:gd name="T54" fmla="*/ 54 w 72"/>
              <a:gd name="T55" fmla="*/ 110 h 145"/>
              <a:gd name="T56" fmla="*/ 58 w 72"/>
              <a:gd name="T57" fmla="*/ 104 h 145"/>
              <a:gd name="T58" fmla="*/ 64 w 72"/>
              <a:gd name="T59" fmla="*/ 94 h 145"/>
              <a:gd name="T60" fmla="*/ 67 w 72"/>
              <a:gd name="T61" fmla="*/ 88 h 145"/>
              <a:gd name="T62" fmla="*/ 67 w 72"/>
              <a:gd name="T63" fmla="*/ 87 h 145"/>
              <a:gd name="T64" fmla="*/ 69 w 72"/>
              <a:gd name="T65" fmla="*/ 82 h 145"/>
              <a:gd name="T66" fmla="*/ 70 w 72"/>
              <a:gd name="T67" fmla="*/ 74 h 145"/>
              <a:gd name="T68" fmla="*/ 72 w 72"/>
              <a:gd name="T69" fmla="*/ 65 h 145"/>
              <a:gd name="T70" fmla="*/ 70 w 72"/>
              <a:gd name="T71" fmla="*/ 60 h 145"/>
              <a:gd name="T72" fmla="*/ 67 w 72"/>
              <a:gd name="T73" fmla="*/ 51 h 145"/>
              <a:gd name="T74" fmla="*/ 66 w 72"/>
              <a:gd name="T75" fmla="*/ 46 h 145"/>
              <a:gd name="T76" fmla="*/ 61 w 72"/>
              <a:gd name="T77" fmla="*/ 40 h 145"/>
              <a:gd name="T78" fmla="*/ 52 w 72"/>
              <a:gd name="T79" fmla="*/ 26 h 145"/>
              <a:gd name="T80" fmla="*/ 46 w 72"/>
              <a:gd name="T81" fmla="*/ 22 h 145"/>
              <a:gd name="T82" fmla="*/ 42 w 72"/>
              <a:gd name="T83" fmla="*/ 18 h 145"/>
              <a:gd name="T84" fmla="*/ 37 w 72"/>
              <a:gd name="T85" fmla="*/ 12 h 145"/>
              <a:gd name="T86" fmla="*/ 33 w 72"/>
              <a:gd name="T87" fmla="*/ 12 h 145"/>
              <a:gd name="T88" fmla="*/ 4 w 72"/>
              <a:gd name="T89" fmla="*/ 0 h 145"/>
              <a:gd name="T90" fmla="*/ 0 w 72"/>
              <a:gd name="T91" fmla="*/ 28 h 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2"/>
              <a:gd name="T139" fmla="*/ 0 h 145"/>
              <a:gd name="T140" fmla="*/ 72 w 72"/>
              <a:gd name="T141" fmla="*/ 145 h 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2" h="145">
                <a:moveTo>
                  <a:pt x="0" y="28"/>
                </a:moveTo>
                <a:lnTo>
                  <a:pt x="4" y="28"/>
                </a:lnTo>
                <a:lnTo>
                  <a:pt x="18" y="34"/>
                </a:lnTo>
                <a:lnTo>
                  <a:pt x="27" y="40"/>
                </a:lnTo>
                <a:lnTo>
                  <a:pt x="28" y="42"/>
                </a:lnTo>
                <a:lnTo>
                  <a:pt x="31" y="43"/>
                </a:lnTo>
                <a:lnTo>
                  <a:pt x="34" y="46"/>
                </a:lnTo>
                <a:lnTo>
                  <a:pt x="37" y="48"/>
                </a:lnTo>
                <a:lnTo>
                  <a:pt x="37" y="46"/>
                </a:lnTo>
                <a:lnTo>
                  <a:pt x="37" y="49"/>
                </a:lnTo>
                <a:lnTo>
                  <a:pt x="42" y="54"/>
                </a:lnTo>
                <a:lnTo>
                  <a:pt x="42" y="56"/>
                </a:lnTo>
                <a:lnTo>
                  <a:pt x="43" y="57"/>
                </a:lnTo>
                <a:lnTo>
                  <a:pt x="43" y="60"/>
                </a:lnTo>
                <a:lnTo>
                  <a:pt x="45" y="62"/>
                </a:lnTo>
                <a:lnTo>
                  <a:pt x="43" y="66"/>
                </a:lnTo>
                <a:lnTo>
                  <a:pt x="46" y="73"/>
                </a:lnTo>
                <a:lnTo>
                  <a:pt x="45" y="66"/>
                </a:lnTo>
                <a:lnTo>
                  <a:pt x="45" y="68"/>
                </a:lnTo>
                <a:lnTo>
                  <a:pt x="45" y="66"/>
                </a:lnTo>
                <a:lnTo>
                  <a:pt x="46" y="65"/>
                </a:lnTo>
                <a:lnTo>
                  <a:pt x="45" y="66"/>
                </a:lnTo>
                <a:lnTo>
                  <a:pt x="45" y="73"/>
                </a:lnTo>
                <a:lnTo>
                  <a:pt x="43" y="74"/>
                </a:lnTo>
                <a:lnTo>
                  <a:pt x="43" y="77"/>
                </a:lnTo>
                <a:lnTo>
                  <a:pt x="42" y="79"/>
                </a:lnTo>
                <a:lnTo>
                  <a:pt x="39" y="85"/>
                </a:lnTo>
                <a:lnTo>
                  <a:pt x="40" y="85"/>
                </a:lnTo>
                <a:lnTo>
                  <a:pt x="39" y="85"/>
                </a:lnTo>
                <a:lnTo>
                  <a:pt x="37" y="88"/>
                </a:lnTo>
                <a:lnTo>
                  <a:pt x="34" y="91"/>
                </a:lnTo>
                <a:lnTo>
                  <a:pt x="33" y="94"/>
                </a:lnTo>
                <a:lnTo>
                  <a:pt x="34" y="93"/>
                </a:lnTo>
                <a:lnTo>
                  <a:pt x="30" y="96"/>
                </a:lnTo>
                <a:lnTo>
                  <a:pt x="27" y="101"/>
                </a:lnTo>
                <a:lnTo>
                  <a:pt x="24" y="104"/>
                </a:lnTo>
                <a:lnTo>
                  <a:pt x="21" y="105"/>
                </a:lnTo>
                <a:lnTo>
                  <a:pt x="18" y="108"/>
                </a:lnTo>
                <a:lnTo>
                  <a:pt x="13" y="111"/>
                </a:lnTo>
                <a:lnTo>
                  <a:pt x="10" y="116"/>
                </a:lnTo>
                <a:lnTo>
                  <a:pt x="7" y="118"/>
                </a:lnTo>
                <a:lnTo>
                  <a:pt x="0" y="125"/>
                </a:lnTo>
                <a:lnTo>
                  <a:pt x="0" y="124"/>
                </a:lnTo>
                <a:lnTo>
                  <a:pt x="18" y="145"/>
                </a:lnTo>
                <a:lnTo>
                  <a:pt x="18" y="144"/>
                </a:lnTo>
                <a:lnTo>
                  <a:pt x="22" y="139"/>
                </a:lnTo>
                <a:lnTo>
                  <a:pt x="25" y="138"/>
                </a:lnTo>
                <a:lnTo>
                  <a:pt x="31" y="131"/>
                </a:lnTo>
                <a:lnTo>
                  <a:pt x="31" y="130"/>
                </a:lnTo>
                <a:lnTo>
                  <a:pt x="33" y="130"/>
                </a:lnTo>
                <a:lnTo>
                  <a:pt x="36" y="127"/>
                </a:lnTo>
                <a:lnTo>
                  <a:pt x="39" y="125"/>
                </a:lnTo>
                <a:lnTo>
                  <a:pt x="48" y="116"/>
                </a:lnTo>
                <a:lnTo>
                  <a:pt x="48" y="114"/>
                </a:lnTo>
                <a:lnTo>
                  <a:pt x="49" y="114"/>
                </a:lnTo>
                <a:lnTo>
                  <a:pt x="54" y="110"/>
                </a:lnTo>
                <a:lnTo>
                  <a:pt x="55" y="107"/>
                </a:lnTo>
                <a:lnTo>
                  <a:pt x="58" y="104"/>
                </a:lnTo>
                <a:lnTo>
                  <a:pt x="60" y="101"/>
                </a:lnTo>
                <a:lnTo>
                  <a:pt x="64" y="94"/>
                </a:lnTo>
                <a:lnTo>
                  <a:pt x="66" y="91"/>
                </a:lnTo>
                <a:lnTo>
                  <a:pt x="67" y="88"/>
                </a:lnTo>
                <a:lnTo>
                  <a:pt x="66" y="88"/>
                </a:lnTo>
                <a:lnTo>
                  <a:pt x="67" y="87"/>
                </a:lnTo>
                <a:lnTo>
                  <a:pt x="67" y="83"/>
                </a:lnTo>
                <a:lnTo>
                  <a:pt x="69" y="82"/>
                </a:lnTo>
                <a:lnTo>
                  <a:pt x="69" y="76"/>
                </a:lnTo>
                <a:lnTo>
                  <a:pt x="70" y="74"/>
                </a:lnTo>
                <a:lnTo>
                  <a:pt x="72" y="66"/>
                </a:lnTo>
                <a:lnTo>
                  <a:pt x="72" y="65"/>
                </a:lnTo>
                <a:lnTo>
                  <a:pt x="72" y="66"/>
                </a:lnTo>
                <a:lnTo>
                  <a:pt x="70" y="60"/>
                </a:lnTo>
                <a:lnTo>
                  <a:pt x="69" y="53"/>
                </a:lnTo>
                <a:lnTo>
                  <a:pt x="67" y="51"/>
                </a:lnTo>
                <a:lnTo>
                  <a:pt x="67" y="48"/>
                </a:lnTo>
                <a:lnTo>
                  <a:pt x="66" y="46"/>
                </a:lnTo>
                <a:lnTo>
                  <a:pt x="66" y="45"/>
                </a:lnTo>
                <a:lnTo>
                  <a:pt x="61" y="40"/>
                </a:lnTo>
                <a:lnTo>
                  <a:pt x="61" y="37"/>
                </a:lnTo>
                <a:lnTo>
                  <a:pt x="52" y="26"/>
                </a:lnTo>
                <a:lnTo>
                  <a:pt x="49" y="25"/>
                </a:lnTo>
                <a:lnTo>
                  <a:pt x="46" y="22"/>
                </a:lnTo>
                <a:lnTo>
                  <a:pt x="43" y="20"/>
                </a:lnTo>
                <a:lnTo>
                  <a:pt x="42" y="18"/>
                </a:lnTo>
                <a:lnTo>
                  <a:pt x="40" y="18"/>
                </a:lnTo>
                <a:lnTo>
                  <a:pt x="37" y="12"/>
                </a:lnTo>
                <a:lnTo>
                  <a:pt x="31" y="12"/>
                </a:lnTo>
                <a:lnTo>
                  <a:pt x="33" y="12"/>
                </a:lnTo>
                <a:lnTo>
                  <a:pt x="10" y="0"/>
                </a:lnTo>
                <a:lnTo>
                  <a:pt x="4" y="0"/>
                </a:lnTo>
                <a:lnTo>
                  <a:pt x="9" y="0"/>
                </a:lnTo>
                <a:lnTo>
                  <a:pt x="0" y="28"/>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16" name="Freeform 2868"/>
          <p:cNvSpPr>
            <a:spLocks/>
          </p:cNvSpPr>
          <p:nvPr/>
        </p:nvSpPr>
        <p:spPr bwMode="auto">
          <a:xfrm>
            <a:off x="4865688" y="4951413"/>
            <a:ext cx="117475" cy="201612"/>
          </a:xfrm>
          <a:custGeom>
            <a:avLst/>
            <a:gdLst>
              <a:gd name="T0" fmla="*/ 74 w 74"/>
              <a:gd name="T1" fmla="*/ 123 h 147"/>
              <a:gd name="T2" fmla="*/ 52 w 74"/>
              <a:gd name="T3" fmla="*/ 111 h 147"/>
              <a:gd name="T4" fmla="*/ 47 w 74"/>
              <a:gd name="T5" fmla="*/ 108 h 147"/>
              <a:gd name="T6" fmla="*/ 43 w 74"/>
              <a:gd name="T7" fmla="*/ 105 h 147"/>
              <a:gd name="T8" fmla="*/ 39 w 74"/>
              <a:gd name="T9" fmla="*/ 102 h 147"/>
              <a:gd name="T10" fmla="*/ 31 w 74"/>
              <a:gd name="T11" fmla="*/ 96 h 147"/>
              <a:gd name="T12" fmla="*/ 34 w 74"/>
              <a:gd name="T13" fmla="*/ 99 h 147"/>
              <a:gd name="T14" fmla="*/ 28 w 74"/>
              <a:gd name="T15" fmla="*/ 91 h 147"/>
              <a:gd name="T16" fmla="*/ 27 w 74"/>
              <a:gd name="T17" fmla="*/ 88 h 147"/>
              <a:gd name="T18" fmla="*/ 25 w 74"/>
              <a:gd name="T19" fmla="*/ 85 h 147"/>
              <a:gd name="T20" fmla="*/ 27 w 74"/>
              <a:gd name="T21" fmla="*/ 74 h 147"/>
              <a:gd name="T22" fmla="*/ 28 w 74"/>
              <a:gd name="T23" fmla="*/ 68 h 147"/>
              <a:gd name="T24" fmla="*/ 30 w 74"/>
              <a:gd name="T25" fmla="*/ 65 h 147"/>
              <a:gd name="T26" fmla="*/ 30 w 74"/>
              <a:gd name="T27" fmla="*/ 63 h 147"/>
              <a:gd name="T28" fmla="*/ 34 w 74"/>
              <a:gd name="T29" fmla="*/ 57 h 147"/>
              <a:gd name="T30" fmla="*/ 37 w 74"/>
              <a:gd name="T31" fmla="*/ 52 h 147"/>
              <a:gd name="T32" fmla="*/ 40 w 74"/>
              <a:gd name="T33" fmla="*/ 48 h 147"/>
              <a:gd name="T34" fmla="*/ 46 w 74"/>
              <a:gd name="T35" fmla="*/ 41 h 147"/>
              <a:gd name="T36" fmla="*/ 50 w 74"/>
              <a:gd name="T37" fmla="*/ 38 h 147"/>
              <a:gd name="T38" fmla="*/ 61 w 74"/>
              <a:gd name="T39" fmla="*/ 31 h 147"/>
              <a:gd name="T40" fmla="*/ 68 w 74"/>
              <a:gd name="T41" fmla="*/ 27 h 147"/>
              <a:gd name="T42" fmla="*/ 56 w 74"/>
              <a:gd name="T43" fmla="*/ 1 h 147"/>
              <a:gd name="T44" fmla="*/ 55 w 74"/>
              <a:gd name="T45" fmla="*/ 3 h 147"/>
              <a:gd name="T46" fmla="*/ 46 w 74"/>
              <a:gd name="T47" fmla="*/ 9 h 147"/>
              <a:gd name="T48" fmla="*/ 36 w 74"/>
              <a:gd name="T49" fmla="*/ 17 h 147"/>
              <a:gd name="T50" fmla="*/ 25 w 74"/>
              <a:gd name="T51" fmla="*/ 26 h 147"/>
              <a:gd name="T52" fmla="*/ 22 w 74"/>
              <a:gd name="T53" fmla="*/ 29 h 147"/>
              <a:gd name="T54" fmla="*/ 16 w 74"/>
              <a:gd name="T55" fmla="*/ 37 h 147"/>
              <a:gd name="T56" fmla="*/ 13 w 74"/>
              <a:gd name="T57" fmla="*/ 41 h 147"/>
              <a:gd name="T58" fmla="*/ 9 w 74"/>
              <a:gd name="T59" fmla="*/ 48 h 147"/>
              <a:gd name="T60" fmla="*/ 6 w 74"/>
              <a:gd name="T61" fmla="*/ 55 h 147"/>
              <a:gd name="T62" fmla="*/ 1 w 74"/>
              <a:gd name="T63" fmla="*/ 62 h 147"/>
              <a:gd name="T64" fmla="*/ 0 w 74"/>
              <a:gd name="T65" fmla="*/ 68 h 147"/>
              <a:gd name="T66" fmla="*/ 1 w 74"/>
              <a:gd name="T67" fmla="*/ 94 h 147"/>
              <a:gd name="T68" fmla="*/ 3 w 74"/>
              <a:gd name="T69" fmla="*/ 97 h 147"/>
              <a:gd name="T70" fmla="*/ 4 w 74"/>
              <a:gd name="T71" fmla="*/ 100 h 147"/>
              <a:gd name="T72" fmla="*/ 7 w 74"/>
              <a:gd name="T73" fmla="*/ 105 h 147"/>
              <a:gd name="T74" fmla="*/ 16 w 74"/>
              <a:gd name="T75" fmla="*/ 117 h 147"/>
              <a:gd name="T76" fmla="*/ 24 w 74"/>
              <a:gd name="T77" fmla="*/ 123 h 147"/>
              <a:gd name="T78" fmla="*/ 28 w 74"/>
              <a:gd name="T79" fmla="*/ 127 h 147"/>
              <a:gd name="T80" fmla="*/ 33 w 74"/>
              <a:gd name="T81" fmla="*/ 130 h 147"/>
              <a:gd name="T82" fmla="*/ 37 w 74"/>
              <a:gd name="T83" fmla="*/ 133 h 147"/>
              <a:gd name="T84" fmla="*/ 59 w 74"/>
              <a:gd name="T85" fmla="*/ 145 h 147"/>
              <a:gd name="T86" fmla="*/ 73 w 74"/>
              <a:gd name="T87" fmla="*/ 122 h 14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4"/>
              <a:gd name="T133" fmla="*/ 0 h 147"/>
              <a:gd name="T134" fmla="*/ 74 w 74"/>
              <a:gd name="T135" fmla="*/ 147 h 14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4" h="147">
                <a:moveTo>
                  <a:pt x="73" y="122"/>
                </a:moveTo>
                <a:lnTo>
                  <a:pt x="74" y="123"/>
                </a:lnTo>
                <a:lnTo>
                  <a:pt x="70" y="119"/>
                </a:lnTo>
                <a:lnTo>
                  <a:pt x="52" y="111"/>
                </a:lnTo>
                <a:lnTo>
                  <a:pt x="50" y="110"/>
                </a:lnTo>
                <a:lnTo>
                  <a:pt x="47" y="108"/>
                </a:lnTo>
                <a:lnTo>
                  <a:pt x="46" y="106"/>
                </a:lnTo>
                <a:lnTo>
                  <a:pt x="43" y="105"/>
                </a:lnTo>
                <a:lnTo>
                  <a:pt x="41" y="103"/>
                </a:lnTo>
                <a:lnTo>
                  <a:pt x="39" y="102"/>
                </a:lnTo>
                <a:lnTo>
                  <a:pt x="34" y="97"/>
                </a:lnTo>
                <a:lnTo>
                  <a:pt x="31" y="96"/>
                </a:lnTo>
                <a:lnTo>
                  <a:pt x="33" y="99"/>
                </a:lnTo>
                <a:lnTo>
                  <a:pt x="34" y="99"/>
                </a:lnTo>
                <a:lnTo>
                  <a:pt x="30" y="91"/>
                </a:lnTo>
                <a:lnTo>
                  <a:pt x="28" y="91"/>
                </a:lnTo>
                <a:lnTo>
                  <a:pt x="28" y="89"/>
                </a:lnTo>
                <a:lnTo>
                  <a:pt x="27" y="88"/>
                </a:lnTo>
                <a:lnTo>
                  <a:pt x="27" y="86"/>
                </a:lnTo>
                <a:lnTo>
                  <a:pt x="25" y="85"/>
                </a:lnTo>
                <a:lnTo>
                  <a:pt x="27" y="80"/>
                </a:lnTo>
                <a:lnTo>
                  <a:pt x="27" y="74"/>
                </a:lnTo>
                <a:lnTo>
                  <a:pt x="28" y="71"/>
                </a:lnTo>
                <a:lnTo>
                  <a:pt x="28" y="68"/>
                </a:lnTo>
                <a:lnTo>
                  <a:pt x="27" y="69"/>
                </a:lnTo>
                <a:lnTo>
                  <a:pt x="30" y="65"/>
                </a:lnTo>
                <a:lnTo>
                  <a:pt x="31" y="62"/>
                </a:lnTo>
                <a:lnTo>
                  <a:pt x="30" y="63"/>
                </a:lnTo>
                <a:lnTo>
                  <a:pt x="33" y="60"/>
                </a:lnTo>
                <a:lnTo>
                  <a:pt x="34" y="57"/>
                </a:lnTo>
                <a:lnTo>
                  <a:pt x="36" y="55"/>
                </a:lnTo>
                <a:lnTo>
                  <a:pt x="37" y="52"/>
                </a:lnTo>
                <a:lnTo>
                  <a:pt x="40" y="49"/>
                </a:lnTo>
                <a:lnTo>
                  <a:pt x="40" y="48"/>
                </a:lnTo>
                <a:lnTo>
                  <a:pt x="43" y="46"/>
                </a:lnTo>
                <a:lnTo>
                  <a:pt x="46" y="41"/>
                </a:lnTo>
                <a:lnTo>
                  <a:pt x="47" y="40"/>
                </a:lnTo>
                <a:lnTo>
                  <a:pt x="50" y="38"/>
                </a:lnTo>
                <a:lnTo>
                  <a:pt x="55" y="34"/>
                </a:lnTo>
                <a:lnTo>
                  <a:pt x="61" y="31"/>
                </a:lnTo>
                <a:lnTo>
                  <a:pt x="64" y="27"/>
                </a:lnTo>
                <a:lnTo>
                  <a:pt x="68" y="27"/>
                </a:lnTo>
                <a:lnTo>
                  <a:pt x="71" y="26"/>
                </a:lnTo>
                <a:lnTo>
                  <a:pt x="56" y="1"/>
                </a:lnTo>
                <a:lnTo>
                  <a:pt x="59" y="0"/>
                </a:lnTo>
                <a:lnTo>
                  <a:pt x="55" y="3"/>
                </a:lnTo>
                <a:lnTo>
                  <a:pt x="49" y="6"/>
                </a:lnTo>
                <a:lnTo>
                  <a:pt x="46" y="9"/>
                </a:lnTo>
                <a:lnTo>
                  <a:pt x="40" y="12"/>
                </a:lnTo>
                <a:lnTo>
                  <a:pt x="36" y="17"/>
                </a:lnTo>
                <a:lnTo>
                  <a:pt x="33" y="18"/>
                </a:lnTo>
                <a:lnTo>
                  <a:pt x="25" y="26"/>
                </a:lnTo>
                <a:lnTo>
                  <a:pt x="25" y="27"/>
                </a:lnTo>
                <a:lnTo>
                  <a:pt x="22" y="29"/>
                </a:lnTo>
                <a:lnTo>
                  <a:pt x="19" y="34"/>
                </a:lnTo>
                <a:lnTo>
                  <a:pt x="16" y="37"/>
                </a:lnTo>
                <a:lnTo>
                  <a:pt x="15" y="40"/>
                </a:lnTo>
                <a:lnTo>
                  <a:pt x="13" y="41"/>
                </a:lnTo>
                <a:lnTo>
                  <a:pt x="12" y="45"/>
                </a:lnTo>
                <a:lnTo>
                  <a:pt x="9" y="48"/>
                </a:lnTo>
                <a:lnTo>
                  <a:pt x="4" y="55"/>
                </a:lnTo>
                <a:lnTo>
                  <a:pt x="6" y="55"/>
                </a:lnTo>
                <a:lnTo>
                  <a:pt x="6" y="54"/>
                </a:lnTo>
                <a:lnTo>
                  <a:pt x="1" y="62"/>
                </a:lnTo>
                <a:lnTo>
                  <a:pt x="1" y="65"/>
                </a:lnTo>
                <a:lnTo>
                  <a:pt x="0" y="68"/>
                </a:lnTo>
                <a:lnTo>
                  <a:pt x="0" y="80"/>
                </a:lnTo>
                <a:lnTo>
                  <a:pt x="1" y="94"/>
                </a:lnTo>
                <a:lnTo>
                  <a:pt x="3" y="96"/>
                </a:lnTo>
                <a:lnTo>
                  <a:pt x="3" y="97"/>
                </a:lnTo>
                <a:lnTo>
                  <a:pt x="4" y="99"/>
                </a:lnTo>
                <a:lnTo>
                  <a:pt x="4" y="100"/>
                </a:lnTo>
                <a:lnTo>
                  <a:pt x="9" y="106"/>
                </a:lnTo>
                <a:lnTo>
                  <a:pt x="7" y="105"/>
                </a:lnTo>
                <a:lnTo>
                  <a:pt x="9" y="108"/>
                </a:lnTo>
                <a:lnTo>
                  <a:pt x="16" y="117"/>
                </a:lnTo>
                <a:lnTo>
                  <a:pt x="19" y="119"/>
                </a:lnTo>
                <a:lnTo>
                  <a:pt x="24" y="123"/>
                </a:lnTo>
                <a:lnTo>
                  <a:pt x="27" y="125"/>
                </a:lnTo>
                <a:lnTo>
                  <a:pt x="28" y="127"/>
                </a:lnTo>
                <a:lnTo>
                  <a:pt x="31" y="128"/>
                </a:lnTo>
                <a:lnTo>
                  <a:pt x="33" y="130"/>
                </a:lnTo>
                <a:lnTo>
                  <a:pt x="36" y="131"/>
                </a:lnTo>
                <a:lnTo>
                  <a:pt x="37" y="133"/>
                </a:lnTo>
                <a:lnTo>
                  <a:pt x="55" y="144"/>
                </a:lnTo>
                <a:lnTo>
                  <a:pt x="59" y="145"/>
                </a:lnTo>
                <a:lnTo>
                  <a:pt x="61" y="147"/>
                </a:lnTo>
                <a:lnTo>
                  <a:pt x="73" y="122"/>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17" name="Freeform 2869"/>
          <p:cNvSpPr>
            <a:spLocks/>
          </p:cNvSpPr>
          <p:nvPr/>
        </p:nvSpPr>
        <p:spPr bwMode="auto">
          <a:xfrm>
            <a:off x="4962525" y="5116513"/>
            <a:ext cx="111125" cy="200025"/>
          </a:xfrm>
          <a:custGeom>
            <a:avLst/>
            <a:gdLst>
              <a:gd name="T0" fmla="*/ 4 w 71"/>
              <a:gd name="T1" fmla="*/ 28 h 146"/>
              <a:gd name="T2" fmla="*/ 27 w 71"/>
              <a:gd name="T3" fmla="*/ 41 h 146"/>
              <a:gd name="T4" fmla="*/ 31 w 71"/>
              <a:gd name="T5" fmla="*/ 44 h 146"/>
              <a:gd name="T6" fmla="*/ 37 w 71"/>
              <a:gd name="T7" fmla="*/ 48 h 146"/>
              <a:gd name="T8" fmla="*/ 37 w 71"/>
              <a:gd name="T9" fmla="*/ 50 h 146"/>
              <a:gd name="T10" fmla="*/ 42 w 71"/>
              <a:gd name="T11" fmla="*/ 56 h 146"/>
              <a:gd name="T12" fmla="*/ 43 w 71"/>
              <a:gd name="T13" fmla="*/ 61 h 146"/>
              <a:gd name="T14" fmla="*/ 43 w 71"/>
              <a:gd name="T15" fmla="*/ 67 h 146"/>
              <a:gd name="T16" fmla="*/ 45 w 71"/>
              <a:gd name="T17" fmla="*/ 67 h 146"/>
              <a:gd name="T18" fmla="*/ 45 w 71"/>
              <a:gd name="T19" fmla="*/ 67 h 146"/>
              <a:gd name="T20" fmla="*/ 45 w 71"/>
              <a:gd name="T21" fmla="*/ 67 h 146"/>
              <a:gd name="T22" fmla="*/ 43 w 71"/>
              <a:gd name="T23" fmla="*/ 75 h 146"/>
              <a:gd name="T24" fmla="*/ 42 w 71"/>
              <a:gd name="T25" fmla="*/ 79 h 146"/>
              <a:gd name="T26" fmla="*/ 40 w 71"/>
              <a:gd name="T27" fmla="*/ 85 h 146"/>
              <a:gd name="T28" fmla="*/ 37 w 71"/>
              <a:gd name="T29" fmla="*/ 89 h 146"/>
              <a:gd name="T30" fmla="*/ 33 w 71"/>
              <a:gd name="T31" fmla="*/ 95 h 146"/>
              <a:gd name="T32" fmla="*/ 30 w 71"/>
              <a:gd name="T33" fmla="*/ 96 h 146"/>
              <a:gd name="T34" fmla="*/ 24 w 71"/>
              <a:gd name="T35" fmla="*/ 104 h 146"/>
              <a:gd name="T36" fmla="*/ 18 w 71"/>
              <a:gd name="T37" fmla="*/ 109 h 146"/>
              <a:gd name="T38" fmla="*/ 10 w 71"/>
              <a:gd name="T39" fmla="*/ 116 h 146"/>
              <a:gd name="T40" fmla="*/ 0 w 71"/>
              <a:gd name="T41" fmla="*/ 126 h 146"/>
              <a:gd name="T42" fmla="*/ 18 w 71"/>
              <a:gd name="T43" fmla="*/ 146 h 146"/>
              <a:gd name="T44" fmla="*/ 22 w 71"/>
              <a:gd name="T45" fmla="*/ 140 h 146"/>
              <a:gd name="T46" fmla="*/ 31 w 71"/>
              <a:gd name="T47" fmla="*/ 132 h 146"/>
              <a:gd name="T48" fmla="*/ 33 w 71"/>
              <a:gd name="T49" fmla="*/ 130 h 146"/>
              <a:gd name="T50" fmla="*/ 39 w 71"/>
              <a:gd name="T51" fmla="*/ 126 h 146"/>
              <a:gd name="T52" fmla="*/ 48 w 71"/>
              <a:gd name="T53" fmla="*/ 115 h 146"/>
              <a:gd name="T54" fmla="*/ 54 w 71"/>
              <a:gd name="T55" fmla="*/ 110 h 146"/>
              <a:gd name="T56" fmla="*/ 58 w 71"/>
              <a:gd name="T57" fmla="*/ 104 h 146"/>
              <a:gd name="T58" fmla="*/ 64 w 71"/>
              <a:gd name="T59" fmla="*/ 95 h 146"/>
              <a:gd name="T60" fmla="*/ 67 w 71"/>
              <a:gd name="T61" fmla="*/ 89 h 146"/>
              <a:gd name="T62" fmla="*/ 67 w 71"/>
              <a:gd name="T63" fmla="*/ 87 h 146"/>
              <a:gd name="T64" fmla="*/ 68 w 71"/>
              <a:gd name="T65" fmla="*/ 82 h 146"/>
              <a:gd name="T66" fmla="*/ 70 w 71"/>
              <a:gd name="T67" fmla="*/ 75 h 146"/>
              <a:gd name="T68" fmla="*/ 71 w 71"/>
              <a:gd name="T69" fmla="*/ 65 h 146"/>
              <a:gd name="T70" fmla="*/ 70 w 71"/>
              <a:gd name="T71" fmla="*/ 61 h 146"/>
              <a:gd name="T72" fmla="*/ 67 w 71"/>
              <a:gd name="T73" fmla="*/ 51 h 146"/>
              <a:gd name="T74" fmla="*/ 66 w 71"/>
              <a:gd name="T75" fmla="*/ 47 h 146"/>
              <a:gd name="T76" fmla="*/ 61 w 71"/>
              <a:gd name="T77" fmla="*/ 41 h 146"/>
              <a:gd name="T78" fmla="*/ 52 w 71"/>
              <a:gd name="T79" fmla="*/ 27 h 146"/>
              <a:gd name="T80" fmla="*/ 46 w 71"/>
              <a:gd name="T81" fmla="*/ 22 h 146"/>
              <a:gd name="T82" fmla="*/ 42 w 71"/>
              <a:gd name="T83" fmla="*/ 19 h 146"/>
              <a:gd name="T84" fmla="*/ 37 w 71"/>
              <a:gd name="T85" fmla="*/ 13 h 146"/>
              <a:gd name="T86" fmla="*/ 33 w 71"/>
              <a:gd name="T87" fmla="*/ 13 h 146"/>
              <a:gd name="T88" fmla="*/ 4 w 71"/>
              <a:gd name="T89" fmla="*/ 0 h 146"/>
              <a:gd name="T90" fmla="*/ 0 w 71"/>
              <a:gd name="T91" fmla="*/ 28 h 14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
              <a:gd name="T139" fmla="*/ 0 h 146"/>
              <a:gd name="T140" fmla="*/ 71 w 71"/>
              <a:gd name="T141" fmla="*/ 146 h 14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 h="146">
                <a:moveTo>
                  <a:pt x="0" y="28"/>
                </a:moveTo>
                <a:lnTo>
                  <a:pt x="4" y="28"/>
                </a:lnTo>
                <a:lnTo>
                  <a:pt x="18" y="34"/>
                </a:lnTo>
                <a:lnTo>
                  <a:pt x="27" y="41"/>
                </a:lnTo>
                <a:lnTo>
                  <a:pt x="28" y="42"/>
                </a:lnTo>
                <a:lnTo>
                  <a:pt x="31" y="44"/>
                </a:lnTo>
                <a:lnTo>
                  <a:pt x="34" y="47"/>
                </a:lnTo>
                <a:lnTo>
                  <a:pt x="37" y="48"/>
                </a:lnTo>
                <a:lnTo>
                  <a:pt x="37" y="47"/>
                </a:lnTo>
                <a:lnTo>
                  <a:pt x="37" y="50"/>
                </a:lnTo>
                <a:lnTo>
                  <a:pt x="42" y="55"/>
                </a:lnTo>
                <a:lnTo>
                  <a:pt x="42" y="56"/>
                </a:lnTo>
                <a:lnTo>
                  <a:pt x="43" y="58"/>
                </a:lnTo>
                <a:lnTo>
                  <a:pt x="43" y="61"/>
                </a:lnTo>
                <a:lnTo>
                  <a:pt x="45" y="62"/>
                </a:lnTo>
                <a:lnTo>
                  <a:pt x="43" y="67"/>
                </a:lnTo>
                <a:lnTo>
                  <a:pt x="46" y="73"/>
                </a:lnTo>
                <a:lnTo>
                  <a:pt x="45" y="67"/>
                </a:lnTo>
                <a:lnTo>
                  <a:pt x="45" y="68"/>
                </a:lnTo>
                <a:lnTo>
                  <a:pt x="45" y="67"/>
                </a:lnTo>
                <a:lnTo>
                  <a:pt x="46" y="65"/>
                </a:lnTo>
                <a:lnTo>
                  <a:pt x="45" y="67"/>
                </a:lnTo>
                <a:lnTo>
                  <a:pt x="45" y="73"/>
                </a:lnTo>
                <a:lnTo>
                  <a:pt x="43" y="75"/>
                </a:lnTo>
                <a:lnTo>
                  <a:pt x="43" y="78"/>
                </a:lnTo>
                <a:lnTo>
                  <a:pt x="42" y="79"/>
                </a:lnTo>
                <a:lnTo>
                  <a:pt x="39" y="85"/>
                </a:lnTo>
                <a:lnTo>
                  <a:pt x="40" y="85"/>
                </a:lnTo>
                <a:lnTo>
                  <a:pt x="39" y="85"/>
                </a:lnTo>
                <a:lnTo>
                  <a:pt x="37" y="89"/>
                </a:lnTo>
                <a:lnTo>
                  <a:pt x="34" y="92"/>
                </a:lnTo>
                <a:lnTo>
                  <a:pt x="33" y="95"/>
                </a:lnTo>
                <a:lnTo>
                  <a:pt x="34" y="93"/>
                </a:lnTo>
                <a:lnTo>
                  <a:pt x="30" y="96"/>
                </a:lnTo>
                <a:lnTo>
                  <a:pt x="27" y="101"/>
                </a:lnTo>
                <a:lnTo>
                  <a:pt x="24" y="104"/>
                </a:lnTo>
                <a:lnTo>
                  <a:pt x="21" y="106"/>
                </a:lnTo>
                <a:lnTo>
                  <a:pt x="18" y="109"/>
                </a:lnTo>
                <a:lnTo>
                  <a:pt x="13" y="112"/>
                </a:lnTo>
                <a:lnTo>
                  <a:pt x="10" y="116"/>
                </a:lnTo>
                <a:lnTo>
                  <a:pt x="7" y="118"/>
                </a:lnTo>
                <a:lnTo>
                  <a:pt x="0" y="126"/>
                </a:lnTo>
                <a:lnTo>
                  <a:pt x="0" y="124"/>
                </a:lnTo>
                <a:lnTo>
                  <a:pt x="18" y="146"/>
                </a:lnTo>
                <a:lnTo>
                  <a:pt x="18" y="144"/>
                </a:lnTo>
                <a:lnTo>
                  <a:pt x="22" y="140"/>
                </a:lnTo>
                <a:lnTo>
                  <a:pt x="25" y="138"/>
                </a:lnTo>
                <a:lnTo>
                  <a:pt x="31" y="132"/>
                </a:lnTo>
                <a:lnTo>
                  <a:pt x="31" y="130"/>
                </a:lnTo>
                <a:lnTo>
                  <a:pt x="33" y="130"/>
                </a:lnTo>
                <a:lnTo>
                  <a:pt x="36" y="127"/>
                </a:lnTo>
                <a:lnTo>
                  <a:pt x="39" y="126"/>
                </a:lnTo>
                <a:lnTo>
                  <a:pt x="48" y="116"/>
                </a:lnTo>
                <a:lnTo>
                  <a:pt x="48" y="115"/>
                </a:lnTo>
                <a:lnTo>
                  <a:pt x="49" y="115"/>
                </a:lnTo>
                <a:lnTo>
                  <a:pt x="54" y="110"/>
                </a:lnTo>
                <a:lnTo>
                  <a:pt x="55" y="107"/>
                </a:lnTo>
                <a:lnTo>
                  <a:pt x="58" y="104"/>
                </a:lnTo>
                <a:lnTo>
                  <a:pt x="60" y="101"/>
                </a:lnTo>
                <a:lnTo>
                  <a:pt x="64" y="95"/>
                </a:lnTo>
                <a:lnTo>
                  <a:pt x="66" y="92"/>
                </a:lnTo>
                <a:lnTo>
                  <a:pt x="67" y="89"/>
                </a:lnTo>
                <a:lnTo>
                  <a:pt x="66" y="89"/>
                </a:lnTo>
                <a:lnTo>
                  <a:pt x="67" y="87"/>
                </a:lnTo>
                <a:lnTo>
                  <a:pt x="67" y="84"/>
                </a:lnTo>
                <a:lnTo>
                  <a:pt x="68" y="82"/>
                </a:lnTo>
                <a:lnTo>
                  <a:pt x="68" y="76"/>
                </a:lnTo>
                <a:lnTo>
                  <a:pt x="70" y="75"/>
                </a:lnTo>
                <a:lnTo>
                  <a:pt x="71" y="67"/>
                </a:lnTo>
                <a:lnTo>
                  <a:pt x="71" y="65"/>
                </a:lnTo>
                <a:lnTo>
                  <a:pt x="71" y="67"/>
                </a:lnTo>
                <a:lnTo>
                  <a:pt x="70" y="61"/>
                </a:lnTo>
                <a:lnTo>
                  <a:pt x="68" y="53"/>
                </a:lnTo>
                <a:lnTo>
                  <a:pt x="67" y="51"/>
                </a:lnTo>
                <a:lnTo>
                  <a:pt x="67" y="48"/>
                </a:lnTo>
                <a:lnTo>
                  <a:pt x="66" y="47"/>
                </a:lnTo>
                <a:lnTo>
                  <a:pt x="66" y="45"/>
                </a:lnTo>
                <a:lnTo>
                  <a:pt x="61" y="41"/>
                </a:lnTo>
                <a:lnTo>
                  <a:pt x="61" y="37"/>
                </a:lnTo>
                <a:lnTo>
                  <a:pt x="52" y="27"/>
                </a:lnTo>
                <a:lnTo>
                  <a:pt x="49" y="25"/>
                </a:lnTo>
                <a:lnTo>
                  <a:pt x="46" y="22"/>
                </a:lnTo>
                <a:lnTo>
                  <a:pt x="43" y="20"/>
                </a:lnTo>
                <a:lnTo>
                  <a:pt x="42" y="19"/>
                </a:lnTo>
                <a:lnTo>
                  <a:pt x="40" y="19"/>
                </a:lnTo>
                <a:lnTo>
                  <a:pt x="37" y="13"/>
                </a:lnTo>
                <a:lnTo>
                  <a:pt x="31" y="13"/>
                </a:lnTo>
                <a:lnTo>
                  <a:pt x="33" y="13"/>
                </a:lnTo>
                <a:lnTo>
                  <a:pt x="10" y="0"/>
                </a:lnTo>
                <a:lnTo>
                  <a:pt x="4" y="0"/>
                </a:lnTo>
                <a:lnTo>
                  <a:pt x="9" y="0"/>
                </a:lnTo>
                <a:lnTo>
                  <a:pt x="0" y="28"/>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18" name="Freeform 2870"/>
          <p:cNvSpPr>
            <a:spLocks/>
          </p:cNvSpPr>
          <p:nvPr/>
        </p:nvSpPr>
        <p:spPr bwMode="auto">
          <a:xfrm>
            <a:off x="4875213" y="5281613"/>
            <a:ext cx="117475" cy="201612"/>
          </a:xfrm>
          <a:custGeom>
            <a:avLst/>
            <a:gdLst>
              <a:gd name="T0" fmla="*/ 74 w 74"/>
              <a:gd name="T1" fmla="*/ 124 h 147"/>
              <a:gd name="T2" fmla="*/ 52 w 74"/>
              <a:gd name="T3" fmla="*/ 111 h 147"/>
              <a:gd name="T4" fmla="*/ 47 w 74"/>
              <a:gd name="T5" fmla="*/ 108 h 147"/>
              <a:gd name="T6" fmla="*/ 43 w 74"/>
              <a:gd name="T7" fmla="*/ 105 h 147"/>
              <a:gd name="T8" fmla="*/ 38 w 74"/>
              <a:gd name="T9" fmla="*/ 102 h 147"/>
              <a:gd name="T10" fmla="*/ 31 w 74"/>
              <a:gd name="T11" fmla="*/ 96 h 147"/>
              <a:gd name="T12" fmla="*/ 34 w 74"/>
              <a:gd name="T13" fmla="*/ 99 h 147"/>
              <a:gd name="T14" fmla="*/ 28 w 74"/>
              <a:gd name="T15" fmla="*/ 91 h 147"/>
              <a:gd name="T16" fmla="*/ 27 w 74"/>
              <a:gd name="T17" fmla="*/ 88 h 147"/>
              <a:gd name="T18" fmla="*/ 25 w 74"/>
              <a:gd name="T19" fmla="*/ 85 h 147"/>
              <a:gd name="T20" fmla="*/ 27 w 74"/>
              <a:gd name="T21" fmla="*/ 74 h 147"/>
              <a:gd name="T22" fmla="*/ 28 w 74"/>
              <a:gd name="T23" fmla="*/ 68 h 147"/>
              <a:gd name="T24" fmla="*/ 30 w 74"/>
              <a:gd name="T25" fmla="*/ 65 h 147"/>
              <a:gd name="T26" fmla="*/ 30 w 74"/>
              <a:gd name="T27" fmla="*/ 64 h 147"/>
              <a:gd name="T28" fmla="*/ 34 w 74"/>
              <a:gd name="T29" fmla="*/ 57 h 147"/>
              <a:gd name="T30" fmla="*/ 37 w 74"/>
              <a:gd name="T31" fmla="*/ 53 h 147"/>
              <a:gd name="T32" fmla="*/ 40 w 74"/>
              <a:gd name="T33" fmla="*/ 48 h 147"/>
              <a:gd name="T34" fmla="*/ 46 w 74"/>
              <a:gd name="T35" fmla="*/ 42 h 147"/>
              <a:gd name="T36" fmla="*/ 50 w 74"/>
              <a:gd name="T37" fmla="*/ 39 h 147"/>
              <a:gd name="T38" fmla="*/ 61 w 74"/>
              <a:gd name="T39" fmla="*/ 31 h 147"/>
              <a:gd name="T40" fmla="*/ 68 w 74"/>
              <a:gd name="T41" fmla="*/ 28 h 147"/>
              <a:gd name="T42" fmla="*/ 56 w 74"/>
              <a:gd name="T43" fmla="*/ 2 h 147"/>
              <a:gd name="T44" fmla="*/ 55 w 74"/>
              <a:gd name="T45" fmla="*/ 3 h 147"/>
              <a:gd name="T46" fmla="*/ 46 w 74"/>
              <a:gd name="T47" fmla="*/ 9 h 147"/>
              <a:gd name="T48" fmla="*/ 35 w 74"/>
              <a:gd name="T49" fmla="*/ 17 h 147"/>
              <a:gd name="T50" fmla="*/ 25 w 74"/>
              <a:gd name="T51" fmla="*/ 26 h 147"/>
              <a:gd name="T52" fmla="*/ 22 w 74"/>
              <a:gd name="T53" fmla="*/ 29 h 147"/>
              <a:gd name="T54" fmla="*/ 16 w 74"/>
              <a:gd name="T55" fmla="*/ 37 h 147"/>
              <a:gd name="T56" fmla="*/ 13 w 74"/>
              <a:gd name="T57" fmla="*/ 42 h 147"/>
              <a:gd name="T58" fmla="*/ 9 w 74"/>
              <a:gd name="T59" fmla="*/ 48 h 147"/>
              <a:gd name="T60" fmla="*/ 6 w 74"/>
              <a:gd name="T61" fmla="*/ 56 h 147"/>
              <a:gd name="T62" fmla="*/ 1 w 74"/>
              <a:gd name="T63" fmla="*/ 62 h 147"/>
              <a:gd name="T64" fmla="*/ 0 w 74"/>
              <a:gd name="T65" fmla="*/ 68 h 147"/>
              <a:gd name="T66" fmla="*/ 1 w 74"/>
              <a:gd name="T67" fmla="*/ 94 h 147"/>
              <a:gd name="T68" fmla="*/ 3 w 74"/>
              <a:gd name="T69" fmla="*/ 98 h 147"/>
              <a:gd name="T70" fmla="*/ 4 w 74"/>
              <a:gd name="T71" fmla="*/ 101 h 147"/>
              <a:gd name="T72" fmla="*/ 7 w 74"/>
              <a:gd name="T73" fmla="*/ 105 h 147"/>
              <a:gd name="T74" fmla="*/ 16 w 74"/>
              <a:gd name="T75" fmla="*/ 118 h 147"/>
              <a:gd name="T76" fmla="*/ 24 w 74"/>
              <a:gd name="T77" fmla="*/ 124 h 147"/>
              <a:gd name="T78" fmla="*/ 28 w 74"/>
              <a:gd name="T79" fmla="*/ 127 h 147"/>
              <a:gd name="T80" fmla="*/ 33 w 74"/>
              <a:gd name="T81" fmla="*/ 130 h 147"/>
              <a:gd name="T82" fmla="*/ 37 w 74"/>
              <a:gd name="T83" fmla="*/ 133 h 147"/>
              <a:gd name="T84" fmla="*/ 59 w 74"/>
              <a:gd name="T85" fmla="*/ 146 h 147"/>
              <a:gd name="T86" fmla="*/ 73 w 74"/>
              <a:gd name="T87" fmla="*/ 122 h 14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4"/>
              <a:gd name="T133" fmla="*/ 0 h 147"/>
              <a:gd name="T134" fmla="*/ 74 w 74"/>
              <a:gd name="T135" fmla="*/ 147 h 14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4" h="147">
                <a:moveTo>
                  <a:pt x="73" y="122"/>
                </a:moveTo>
                <a:lnTo>
                  <a:pt x="74" y="124"/>
                </a:lnTo>
                <a:lnTo>
                  <a:pt x="70" y="119"/>
                </a:lnTo>
                <a:lnTo>
                  <a:pt x="52" y="111"/>
                </a:lnTo>
                <a:lnTo>
                  <a:pt x="50" y="110"/>
                </a:lnTo>
                <a:lnTo>
                  <a:pt x="47" y="108"/>
                </a:lnTo>
                <a:lnTo>
                  <a:pt x="46" y="107"/>
                </a:lnTo>
                <a:lnTo>
                  <a:pt x="43" y="105"/>
                </a:lnTo>
                <a:lnTo>
                  <a:pt x="41" y="104"/>
                </a:lnTo>
                <a:lnTo>
                  <a:pt x="38" y="102"/>
                </a:lnTo>
                <a:lnTo>
                  <a:pt x="34" y="98"/>
                </a:lnTo>
                <a:lnTo>
                  <a:pt x="31" y="96"/>
                </a:lnTo>
                <a:lnTo>
                  <a:pt x="33" y="99"/>
                </a:lnTo>
                <a:lnTo>
                  <a:pt x="34" y="99"/>
                </a:lnTo>
                <a:lnTo>
                  <a:pt x="30" y="91"/>
                </a:lnTo>
                <a:lnTo>
                  <a:pt x="28" y="91"/>
                </a:lnTo>
                <a:lnTo>
                  <a:pt x="28" y="90"/>
                </a:lnTo>
                <a:lnTo>
                  <a:pt x="27" y="88"/>
                </a:lnTo>
                <a:lnTo>
                  <a:pt x="27" y="87"/>
                </a:lnTo>
                <a:lnTo>
                  <a:pt x="25" y="85"/>
                </a:lnTo>
                <a:lnTo>
                  <a:pt x="27" y="81"/>
                </a:lnTo>
                <a:lnTo>
                  <a:pt x="27" y="74"/>
                </a:lnTo>
                <a:lnTo>
                  <a:pt x="28" y="71"/>
                </a:lnTo>
                <a:lnTo>
                  <a:pt x="28" y="68"/>
                </a:lnTo>
                <a:lnTo>
                  <a:pt x="27" y="70"/>
                </a:lnTo>
                <a:lnTo>
                  <a:pt x="30" y="65"/>
                </a:lnTo>
                <a:lnTo>
                  <a:pt x="31" y="62"/>
                </a:lnTo>
                <a:lnTo>
                  <a:pt x="30" y="64"/>
                </a:lnTo>
                <a:lnTo>
                  <a:pt x="33" y="60"/>
                </a:lnTo>
                <a:lnTo>
                  <a:pt x="34" y="57"/>
                </a:lnTo>
                <a:lnTo>
                  <a:pt x="35" y="56"/>
                </a:lnTo>
                <a:lnTo>
                  <a:pt x="37" y="53"/>
                </a:lnTo>
                <a:lnTo>
                  <a:pt x="40" y="50"/>
                </a:lnTo>
                <a:lnTo>
                  <a:pt x="40" y="48"/>
                </a:lnTo>
                <a:lnTo>
                  <a:pt x="43" y="46"/>
                </a:lnTo>
                <a:lnTo>
                  <a:pt x="46" y="42"/>
                </a:lnTo>
                <a:lnTo>
                  <a:pt x="47" y="40"/>
                </a:lnTo>
                <a:lnTo>
                  <a:pt x="50" y="39"/>
                </a:lnTo>
                <a:lnTo>
                  <a:pt x="55" y="34"/>
                </a:lnTo>
                <a:lnTo>
                  <a:pt x="61" y="31"/>
                </a:lnTo>
                <a:lnTo>
                  <a:pt x="64" y="28"/>
                </a:lnTo>
                <a:lnTo>
                  <a:pt x="68" y="28"/>
                </a:lnTo>
                <a:lnTo>
                  <a:pt x="71" y="26"/>
                </a:lnTo>
                <a:lnTo>
                  <a:pt x="56" y="2"/>
                </a:lnTo>
                <a:lnTo>
                  <a:pt x="59" y="0"/>
                </a:lnTo>
                <a:lnTo>
                  <a:pt x="55" y="3"/>
                </a:lnTo>
                <a:lnTo>
                  <a:pt x="49" y="6"/>
                </a:lnTo>
                <a:lnTo>
                  <a:pt x="46" y="9"/>
                </a:lnTo>
                <a:lnTo>
                  <a:pt x="40" y="12"/>
                </a:lnTo>
                <a:lnTo>
                  <a:pt x="35" y="17"/>
                </a:lnTo>
                <a:lnTo>
                  <a:pt x="33" y="19"/>
                </a:lnTo>
                <a:lnTo>
                  <a:pt x="25" y="26"/>
                </a:lnTo>
                <a:lnTo>
                  <a:pt x="25" y="28"/>
                </a:lnTo>
                <a:lnTo>
                  <a:pt x="22" y="29"/>
                </a:lnTo>
                <a:lnTo>
                  <a:pt x="19" y="34"/>
                </a:lnTo>
                <a:lnTo>
                  <a:pt x="16" y="37"/>
                </a:lnTo>
                <a:lnTo>
                  <a:pt x="15" y="40"/>
                </a:lnTo>
                <a:lnTo>
                  <a:pt x="13" y="42"/>
                </a:lnTo>
                <a:lnTo>
                  <a:pt x="12" y="45"/>
                </a:lnTo>
                <a:lnTo>
                  <a:pt x="9" y="48"/>
                </a:lnTo>
                <a:lnTo>
                  <a:pt x="4" y="56"/>
                </a:lnTo>
                <a:lnTo>
                  <a:pt x="6" y="56"/>
                </a:lnTo>
                <a:lnTo>
                  <a:pt x="6" y="54"/>
                </a:lnTo>
                <a:lnTo>
                  <a:pt x="1" y="62"/>
                </a:lnTo>
                <a:lnTo>
                  <a:pt x="1" y="65"/>
                </a:lnTo>
                <a:lnTo>
                  <a:pt x="0" y="68"/>
                </a:lnTo>
                <a:lnTo>
                  <a:pt x="0" y="81"/>
                </a:lnTo>
                <a:lnTo>
                  <a:pt x="1" y="94"/>
                </a:lnTo>
                <a:lnTo>
                  <a:pt x="3" y="96"/>
                </a:lnTo>
                <a:lnTo>
                  <a:pt x="3" y="98"/>
                </a:lnTo>
                <a:lnTo>
                  <a:pt x="4" y="99"/>
                </a:lnTo>
                <a:lnTo>
                  <a:pt x="4" y="101"/>
                </a:lnTo>
                <a:lnTo>
                  <a:pt x="9" y="107"/>
                </a:lnTo>
                <a:lnTo>
                  <a:pt x="7" y="105"/>
                </a:lnTo>
                <a:lnTo>
                  <a:pt x="9" y="108"/>
                </a:lnTo>
                <a:lnTo>
                  <a:pt x="16" y="118"/>
                </a:lnTo>
                <a:lnTo>
                  <a:pt x="19" y="119"/>
                </a:lnTo>
                <a:lnTo>
                  <a:pt x="24" y="124"/>
                </a:lnTo>
                <a:lnTo>
                  <a:pt x="27" y="125"/>
                </a:lnTo>
                <a:lnTo>
                  <a:pt x="28" y="127"/>
                </a:lnTo>
                <a:lnTo>
                  <a:pt x="31" y="129"/>
                </a:lnTo>
                <a:lnTo>
                  <a:pt x="33" y="130"/>
                </a:lnTo>
                <a:lnTo>
                  <a:pt x="35" y="132"/>
                </a:lnTo>
                <a:lnTo>
                  <a:pt x="37" y="133"/>
                </a:lnTo>
                <a:lnTo>
                  <a:pt x="55" y="144"/>
                </a:lnTo>
                <a:lnTo>
                  <a:pt x="59" y="146"/>
                </a:lnTo>
                <a:lnTo>
                  <a:pt x="61" y="147"/>
                </a:lnTo>
                <a:lnTo>
                  <a:pt x="73" y="122"/>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19" name="Freeform 2871"/>
          <p:cNvSpPr>
            <a:spLocks/>
          </p:cNvSpPr>
          <p:nvPr/>
        </p:nvSpPr>
        <p:spPr bwMode="auto">
          <a:xfrm>
            <a:off x="4891088" y="3035300"/>
            <a:ext cx="114300" cy="198438"/>
          </a:xfrm>
          <a:custGeom>
            <a:avLst/>
            <a:gdLst>
              <a:gd name="T0" fmla="*/ 5 w 72"/>
              <a:gd name="T1" fmla="*/ 26 h 145"/>
              <a:gd name="T2" fmla="*/ 18 w 72"/>
              <a:gd name="T3" fmla="*/ 34 h 145"/>
              <a:gd name="T4" fmla="*/ 25 w 72"/>
              <a:gd name="T5" fmla="*/ 37 h 145"/>
              <a:gd name="T6" fmla="*/ 27 w 72"/>
              <a:gd name="T7" fmla="*/ 38 h 145"/>
              <a:gd name="T8" fmla="*/ 31 w 72"/>
              <a:gd name="T9" fmla="*/ 41 h 145"/>
              <a:gd name="T10" fmla="*/ 42 w 72"/>
              <a:gd name="T11" fmla="*/ 52 h 145"/>
              <a:gd name="T12" fmla="*/ 43 w 72"/>
              <a:gd name="T13" fmla="*/ 55 h 145"/>
              <a:gd name="T14" fmla="*/ 45 w 72"/>
              <a:gd name="T15" fmla="*/ 60 h 145"/>
              <a:gd name="T16" fmla="*/ 46 w 72"/>
              <a:gd name="T17" fmla="*/ 72 h 145"/>
              <a:gd name="T18" fmla="*/ 45 w 72"/>
              <a:gd name="T19" fmla="*/ 68 h 145"/>
              <a:gd name="T20" fmla="*/ 46 w 72"/>
              <a:gd name="T21" fmla="*/ 65 h 145"/>
              <a:gd name="T22" fmla="*/ 45 w 72"/>
              <a:gd name="T23" fmla="*/ 71 h 145"/>
              <a:gd name="T24" fmla="*/ 43 w 72"/>
              <a:gd name="T25" fmla="*/ 75 h 145"/>
              <a:gd name="T26" fmla="*/ 39 w 72"/>
              <a:gd name="T27" fmla="*/ 83 h 145"/>
              <a:gd name="T28" fmla="*/ 40 w 72"/>
              <a:gd name="T29" fmla="*/ 82 h 145"/>
              <a:gd name="T30" fmla="*/ 37 w 72"/>
              <a:gd name="T31" fmla="*/ 86 h 145"/>
              <a:gd name="T32" fmla="*/ 33 w 72"/>
              <a:gd name="T33" fmla="*/ 92 h 145"/>
              <a:gd name="T34" fmla="*/ 30 w 72"/>
              <a:gd name="T35" fmla="*/ 96 h 145"/>
              <a:gd name="T36" fmla="*/ 24 w 72"/>
              <a:gd name="T37" fmla="*/ 103 h 145"/>
              <a:gd name="T38" fmla="*/ 18 w 72"/>
              <a:gd name="T39" fmla="*/ 108 h 145"/>
              <a:gd name="T40" fmla="*/ 12 w 72"/>
              <a:gd name="T41" fmla="*/ 114 h 145"/>
              <a:gd name="T42" fmla="*/ 8 w 72"/>
              <a:gd name="T43" fmla="*/ 117 h 145"/>
              <a:gd name="T44" fmla="*/ 0 w 72"/>
              <a:gd name="T45" fmla="*/ 123 h 145"/>
              <a:gd name="T46" fmla="*/ 17 w 72"/>
              <a:gd name="T47" fmla="*/ 145 h 145"/>
              <a:gd name="T48" fmla="*/ 20 w 72"/>
              <a:gd name="T49" fmla="*/ 140 h 145"/>
              <a:gd name="T50" fmla="*/ 25 w 72"/>
              <a:gd name="T51" fmla="*/ 136 h 145"/>
              <a:gd name="T52" fmla="*/ 31 w 72"/>
              <a:gd name="T53" fmla="*/ 130 h 145"/>
              <a:gd name="T54" fmla="*/ 36 w 72"/>
              <a:gd name="T55" fmla="*/ 127 h 145"/>
              <a:gd name="T56" fmla="*/ 48 w 72"/>
              <a:gd name="T57" fmla="*/ 116 h 145"/>
              <a:gd name="T58" fmla="*/ 51 w 72"/>
              <a:gd name="T59" fmla="*/ 113 h 145"/>
              <a:gd name="T60" fmla="*/ 57 w 72"/>
              <a:gd name="T61" fmla="*/ 105 h 145"/>
              <a:gd name="T62" fmla="*/ 60 w 72"/>
              <a:gd name="T63" fmla="*/ 100 h 145"/>
              <a:gd name="T64" fmla="*/ 64 w 72"/>
              <a:gd name="T65" fmla="*/ 92 h 145"/>
              <a:gd name="T66" fmla="*/ 67 w 72"/>
              <a:gd name="T67" fmla="*/ 86 h 145"/>
              <a:gd name="T68" fmla="*/ 67 w 72"/>
              <a:gd name="T69" fmla="*/ 85 h 145"/>
              <a:gd name="T70" fmla="*/ 69 w 72"/>
              <a:gd name="T71" fmla="*/ 80 h 145"/>
              <a:gd name="T72" fmla="*/ 70 w 72"/>
              <a:gd name="T73" fmla="*/ 74 h 145"/>
              <a:gd name="T74" fmla="*/ 72 w 72"/>
              <a:gd name="T75" fmla="*/ 65 h 145"/>
              <a:gd name="T76" fmla="*/ 70 w 72"/>
              <a:gd name="T77" fmla="*/ 60 h 145"/>
              <a:gd name="T78" fmla="*/ 67 w 72"/>
              <a:gd name="T79" fmla="*/ 49 h 145"/>
              <a:gd name="T80" fmla="*/ 66 w 72"/>
              <a:gd name="T81" fmla="*/ 45 h 145"/>
              <a:gd name="T82" fmla="*/ 54 w 72"/>
              <a:gd name="T83" fmla="*/ 29 h 145"/>
              <a:gd name="T84" fmla="*/ 46 w 72"/>
              <a:gd name="T85" fmla="*/ 20 h 145"/>
              <a:gd name="T86" fmla="*/ 42 w 72"/>
              <a:gd name="T87" fmla="*/ 17 h 145"/>
              <a:gd name="T88" fmla="*/ 34 w 72"/>
              <a:gd name="T89" fmla="*/ 12 h 145"/>
              <a:gd name="T90" fmla="*/ 33 w 72"/>
              <a:gd name="T91" fmla="*/ 12 h 145"/>
              <a:gd name="T92" fmla="*/ 20 w 72"/>
              <a:gd name="T93" fmla="*/ 4 h 145"/>
              <a:gd name="T94" fmla="*/ 0 w 72"/>
              <a:gd name="T95" fmla="*/ 24 h 14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2"/>
              <a:gd name="T145" fmla="*/ 0 h 145"/>
              <a:gd name="T146" fmla="*/ 72 w 72"/>
              <a:gd name="T147" fmla="*/ 145 h 14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2" h="145">
                <a:moveTo>
                  <a:pt x="0" y="24"/>
                </a:moveTo>
                <a:lnTo>
                  <a:pt x="5" y="26"/>
                </a:lnTo>
                <a:lnTo>
                  <a:pt x="6" y="27"/>
                </a:lnTo>
                <a:lnTo>
                  <a:pt x="18" y="34"/>
                </a:lnTo>
                <a:lnTo>
                  <a:pt x="23" y="37"/>
                </a:lnTo>
                <a:lnTo>
                  <a:pt x="25" y="37"/>
                </a:lnTo>
                <a:lnTo>
                  <a:pt x="24" y="37"/>
                </a:lnTo>
                <a:lnTo>
                  <a:pt x="27" y="38"/>
                </a:lnTo>
                <a:lnTo>
                  <a:pt x="28" y="40"/>
                </a:lnTo>
                <a:lnTo>
                  <a:pt x="31" y="41"/>
                </a:lnTo>
                <a:lnTo>
                  <a:pt x="33" y="45"/>
                </a:lnTo>
                <a:lnTo>
                  <a:pt x="42" y="52"/>
                </a:lnTo>
                <a:lnTo>
                  <a:pt x="42" y="54"/>
                </a:lnTo>
                <a:lnTo>
                  <a:pt x="43" y="55"/>
                </a:lnTo>
                <a:lnTo>
                  <a:pt x="43" y="58"/>
                </a:lnTo>
                <a:lnTo>
                  <a:pt x="45" y="60"/>
                </a:lnTo>
                <a:lnTo>
                  <a:pt x="43" y="66"/>
                </a:lnTo>
                <a:lnTo>
                  <a:pt x="46" y="72"/>
                </a:lnTo>
                <a:lnTo>
                  <a:pt x="45" y="66"/>
                </a:lnTo>
                <a:lnTo>
                  <a:pt x="45" y="68"/>
                </a:lnTo>
                <a:lnTo>
                  <a:pt x="45" y="66"/>
                </a:lnTo>
                <a:lnTo>
                  <a:pt x="46" y="65"/>
                </a:lnTo>
                <a:lnTo>
                  <a:pt x="45" y="66"/>
                </a:lnTo>
                <a:lnTo>
                  <a:pt x="45" y="71"/>
                </a:lnTo>
                <a:lnTo>
                  <a:pt x="43" y="72"/>
                </a:lnTo>
                <a:lnTo>
                  <a:pt x="43" y="75"/>
                </a:lnTo>
                <a:lnTo>
                  <a:pt x="42" y="77"/>
                </a:lnTo>
                <a:lnTo>
                  <a:pt x="39" y="83"/>
                </a:lnTo>
                <a:lnTo>
                  <a:pt x="40" y="83"/>
                </a:lnTo>
                <a:lnTo>
                  <a:pt x="40" y="82"/>
                </a:lnTo>
                <a:lnTo>
                  <a:pt x="39" y="85"/>
                </a:lnTo>
                <a:lnTo>
                  <a:pt x="37" y="86"/>
                </a:lnTo>
                <a:lnTo>
                  <a:pt x="36" y="89"/>
                </a:lnTo>
                <a:lnTo>
                  <a:pt x="33" y="92"/>
                </a:lnTo>
                <a:lnTo>
                  <a:pt x="33" y="94"/>
                </a:lnTo>
                <a:lnTo>
                  <a:pt x="30" y="96"/>
                </a:lnTo>
                <a:lnTo>
                  <a:pt x="27" y="100"/>
                </a:lnTo>
                <a:lnTo>
                  <a:pt x="24" y="103"/>
                </a:lnTo>
                <a:lnTo>
                  <a:pt x="21" y="105"/>
                </a:lnTo>
                <a:lnTo>
                  <a:pt x="18" y="108"/>
                </a:lnTo>
                <a:lnTo>
                  <a:pt x="14" y="111"/>
                </a:lnTo>
                <a:lnTo>
                  <a:pt x="12" y="114"/>
                </a:lnTo>
                <a:lnTo>
                  <a:pt x="11" y="114"/>
                </a:lnTo>
                <a:lnTo>
                  <a:pt x="8" y="117"/>
                </a:lnTo>
                <a:lnTo>
                  <a:pt x="5" y="119"/>
                </a:lnTo>
                <a:lnTo>
                  <a:pt x="0" y="123"/>
                </a:lnTo>
                <a:lnTo>
                  <a:pt x="2" y="120"/>
                </a:lnTo>
                <a:lnTo>
                  <a:pt x="17" y="145"/>
                </a:lnTo>
                <a:lnTo>
                  <a:pt x="18" y="142"/>
                </a:lnTo>
                <a:lnTo>
                  <a:pt x="20" y="140"/>
                </a:lnTo>
                <a:lnTo>
                  <a:pt x="23" y="139"/>
                </a:lnTo>
                <a:lnTo>
                  <a:pt x="25" y="136"/>
                </a:lnTo>
                <a:lnTo>
                  <a:pt x="30" y="133"/>
                </a:lnTo>
                <a:lnTo>
                  <a:pt x="31" y="130"/>
                </a:lnTo>
                <a:lnTo>
                  <a:pt x="33" y="130"/>
                </a:lnTo>
                <a:lnTo>
                  <a:pt x="36" y="127"/>
                </a:lnTo>
                <a:lnTo>
                  <a:pt x="39" y="125"/>
                </a:lnTo>
                <a:lnTo>
                  <a:pt x="48" y="116"/>
                </a:lnTo>
                <a:lnTo>
                  <a:pt x="48" y="114"/>
                </a:lnTo>
                <a:lnTo>
                  <a:pt x="51" y="113"/>
                </a:lnTo>
                <a:lnTo>
                  <a:pt x="54" y="108"/>
                </a:lnTo>
                <a:lnTo>
                  <a:pt x="57" y="105"/>
                </a:lnTo>
                <a:lnTo>
                  <a:pt x="58" y="102"/>
                </a:lnTo>
                <a:lnTo>
                  <a:pt x="60" y="100"/>
                </a:lnTo>
                <a:lnTo>
                  <a:pt x="61" y="97"/>
                </a:lnTo>
                <a:lnTo>
                  <a:pt x="64" y="92"/>
                </a:lnTo>
                <a:lnTo>
                  <a:pt x="66" y="89"/>
                </a:lnTo>
                <a:lnTo>
                  <a:pt x="67" y="86"/>
                </a:lnTo>
                <a:lnTo>
                  <a:pt x="66" y="86"/>
                </a:lnTo>
                <a:lnTo>
                  <a:pt x="67" y="85"/>
                </a:lnTo>
                <a:lnTo>
                  <a:pt x="67" y="82"/>
                </a:lnTo>
                <a:lnTo>
                  <a:pt x="69" y="80"/>
                </a:lnTo>
                <a:lnTo>
                  <a:pt x="69" y="75"/>
                </a:lnTo>
                <a:lnTo>
                  <a:pt x="70" y="74"/>
                </a:lnTo>
                <a:lnTo>
                  <a:pt x="72" y="66"/>
                </a:lnTo>
                <a:lnTo>
                  <a:pt x="72" y="65"/>
                </a:lnTo>
                <a:lnTo>
                  <a:pt x="72" y="66"/>
                </a:lnTo>
                <a:lnTo>
                  <a:pt x="70" y="60"/>
                </a:lnTo>
                <a:lnTo>
                  <a:pt x="69" y="51"/>
                </a:lnTo>
                <a:lnTo>
                  <a:pt x="67" y="49"/>
                </a:lnTo>
                <a:lnTo>
                  <a:pt x="67" y="46"/>
                </a:lnTo>
                <a:lnTo>
                  <a:pt x="66" y="45"/>
                </a:lnTo>
                <a:lnTo>
                  <a:pt x="66" y="43"/>
                </a:lnTo>
                <a:lnTo>
                  <a:pt x="54" y="29"/>
                </a:lnTo>
                <a:lnTo>
                  <a:pt x="52" y="26"/>
                </a:lnTo>
                <a:lnTo>
                  <a:pt x="46" y="20"/>
                </a:lnTo>
                <a:lnTo>
                  <a:pt x="43" y="18"/>
                </a:lnTo>
                <a:lnTo>
                  <a:pt x="42" y="17"/>
                </a:lnTo>
                <a:lnTo>
                  <a:pt x="39" y="15"/>
                </a:lnTo>
                <a:lnTo>
                  <a:pt x="34" y="12"/>
                </a:lnTo>
                <a:lnTo>
                  <a:pt x="31" y="12"/>
                </a:lnTo>
                <a:lnTo>
                  <a:pt x="33" y="12"/>
                </a:lnTo>
                <a:lnTo>
                  <a:pt x="21" y="6"/>
                </a:lnTo>
                <a:lnTo>
                  <a:pt x="20" y="4"/>
                </a:lnTo>
                <a:lnTo>
                  <a:pt x="12" y="0"/>
                </a:lnTo>
                <a:lnTo>
                  <a:pt x="0" y="24"/>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20" name="Freeform 2872"/>
          <p:cNvSpPr>
            <a:spLocks/>
          </p:cNvSpPr>
          <p:nvPr/>
        </p:nvSpPr>
        <p:spPr bwMode="auto">
          <a:xfrm>
            <a:off x="4805363" y="3198813"/>
            <a:ext cx="112712" cy="203200"/>
          </a:xfrm>
          <a:custGeom>
            <a:avLst/>
            <a:gdLst>
              <a:gd name="T0" fmla="*/ 72 w 72"/>
              <a:gd name="T1" fmla="*/ 121 h 148"/>
              <a:gd name="T2" fmla="*/ 58 w 72"/>
              <a:gd name="T3" fmla="*/ 116 h 148"/>
              <a:gd name="T4" fmla="*/ 51 w 72"/>
              <a:gd name="T5" fmla="*/ 111 h 148"/>
              <a:gd name="T6" fmla="*/ 43 w 72"/>
              <a:gd name="T7" fmla="*/ 107 h 148"/>
              <a:gd name="T8" fmla="*/ 31 w 72"/>
              <a:gd name="T9" fmla="*/ 93 h 148"/>
              <a:gd name="T10" fmla="*/ 28 w 72"/>
              <a:gd name="T11" fmla="*/ 88 h 148"/>
              <a:gd name="T12" fmla="*/ 27 w 72"/>
              <a:gd name="T13" fmla="*/ 82 h 148"/>
              <a:gd name="T14" fmla="*/ 25 w 72"/>
              <a:gd name="T15" fmla="*/ 88 h 148"/>
              <a:gd name="T16" fmla="*/ 28 w 72"/>
              <a:gd name="T17" fmla="*/ 83 h 148"/>
              <a:gd name="T18" fmla="*/ 27 w 72"/>
              <a:gd name="T19" fmla="*/ 76 h 148"/>
              <a:gd name="T20" fmla="*/ 28 w 72"/>
              <a:gd name="T21" fmla="*/ 77 h 148"/>
              <a:gd name="T22" fmla="*/ 28 w 72"/>
              <a:gd name="T23" fmla="*/ 71 h 148"/>
              <a:gd name="T24" fmla="*/ 30 w 72"/>
              <a:gd name="T25" fmla="*/ 65 h 148"/>
              <a:gd name="T26" fmla="*/ 31 w 72"/>
              <a:gd name="T27" fmla="*/ 60 h 148"/>
              <a:gd name="T28" fmla="*/ 36 w 72"/>
              <a:gd name="T29" fmla="*/ 56 h 148"/>
              <a:gd name="T30" fmla="*/ 39 w 72"/>
              <a:gd name="T31" fmla="*/ 51 h 148"/>
              <a:gd name="T32" fmla="*/ 45 w 72"/>
              <a:gd name="T33" fmla="*/ 46 h 148"/>
              <a:gd name="T34" fmla="*/ 46 w 72"/>
              <a:gd name="T35" fmla="*/ 45 h 148"/>
              <a:gd name="T36" fmla="*/ 54 w 72"/>
              <a:gd name="T37" fmla="*/ 38 h 148"/>
              <a:gd name="T38" fmla="*/ 67 w 72"/>
              <a:gd name="T39" fmla="*/ 28 h 148"/>
              <a:gd name="T40" fmla="*/ 72 w 72"/>
              <a:gd name="T41" fmla="*/ 25 h 148"/>
              <a:gd name="T42" fmla="*/ 60 w 72"/>
              <a:gd name="T43" fmla="*/ 0 h 148"/>
              <a:gd name="T44" fmla="*/ 49 w 72"/>
              <a:gd name="T45" fmla="*/ 8 h 148"/>
              <a:gd name="T46" fmla="*/ 39 w 72"/>
              <a:gd name="T47" fmla="*/ 17 h 148"/>
              <a:gd name="T48" fmla="*/ 31 w 72"/>
              <a:gd name="T49" fmla="*/ 23 h 148"/>
              <a:gd name="T50" fmla="*/ 24 w 72"/>
              <a:gd name="T51" fmla="*/ 31 h 148"/>
              <a:gd name="T52" fmla="*/ 21 w 72"/>
              <a:gd name="T53" fmla="*/ 32 h 148"/>
              <a:gd name="T54" fmla="*/ 15 w 72"/>
              <a:gd name="T55" fmla="*/ 40 h 148"/>
              <a:gd name="T56" fmla="*/ 7 w 72"/>
              <a:gd name="T57" fmla="*/ 51 h 148"/>
              <a:gd name="T58" fmla="*/ 6 w 72"/>
              <a:gd name="T59" fmla="*/ 56 h 148"/>
              <a:gd name="T60" fmla="*/ 3 w 72"/>
              <a:gd name="T61" fmla="*/ 62 h 148"/>
              <a:gd name="T62" fmla="*/ 3 w 72"/>
              <a:gd name="T63" fmla="*/ 63 h 148"/>
              <a:gd name="T64" fmla="*/ 0 w 72"/>
              <a:gd name="T65" fmla="*/ 74 h 148"/>
              <a:gd name="T66" fmla="*/ 3 w 72"/>
              <a:gd name="T67" fmla="*/ 88 h 148"/>
              <a:gd name="T68" fmla="*/ 1 w 72"/>
              <a:gd name="T69" fmla="*/ 80 h 148"/>
              <a:gd name="T70" fmla="*/ 1 w 72"/>
              <a:gd name="T71" fmla="*/ 79 h 148"/>
              <a:gd name="T72" fmla="*/ 3 w 72"/>
              <a:gd name="T73" fmla="*/ 91 h 148"/>
              <a:gd name="T74" fmla="*/ 4 w 72"/>
              <a:gd name="T75" fmla="*/ 97 h 148"/>
              <a:gd name="T76" fmla="*/ 7 w 72"/>
              <a:gd name="T77" fmla="*/ 102 h 148"/>
              <a:gd name="T78" fmla="*/ 28 w 72"/>
              <a:gd name="T79" fmla="*/ 128 h 148"/>
              <a:gd name="T80" fmla="*/ 36 w 72"/>
              <a:gd name="T81" fmla="*/ 133 h 148"/>
              <a:gd name="T82" fmla="*/ 43 w 72"/>
              <a:gd name="T83" fmla="*/ 138 h 148"/>
              <a:gd name="T84" fmla="*/ 63 w 72"/>
              <a:gd name="T85" fmla="*/ 148 h 148"/>
              <a:gd name="T86" fmla="*/ 72 w 72"/>
              <a:gd name="T87" fmla="*/ 122 h 14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2"/>
              <a:gd name="T133" fmla="*/ 0 h 148"/>
              <a:gd name="T134" fmla="*/ 72 w 72"/>
              <a:gd name="T135" fmla="*/ 148 h 14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2" h="148">
                <a:moveTo>
                  <a:pt x="72" y="122"/>
                </a:moveTo>
                <a:lnTo>
                  <a:pt x="72" y="121"/>
                </a:lnTo>
                <a:lnTo>
                  <a:pt x="67" y="121"/>
                </a:lnTo>
                <a:lnTo>
                  <a:pt x="58" y="116"/>
                </a:lnTo>
                <a:lnTo>
                  <a:pt x="57" y="114"/>
                </a:lnTo>
                <a:lnTo>
                  <a:pt x="51" y="111"/>
                </a:lnTo>
                <a:lnTo>
                  <a:pt x="49" y="110"/>
                </a:lnTo>
                <a:lnTo>
                  <a:pt x="43" y="107"/>
                </a:lnTo>
                <a:lnTo>
                  <a:pt x="31" y="96"/>
                </a:lnTo>
                <a:lnTo>
                  <a:pt x="31" y="93"/>
                </a:lnTo>
                <a:lnTo>
                  <a:pt x="28" y="90"/>
                </a:lnTo>
                <a:lnTo>
                  <a:pt x="28" y="88"/>
                </a:lnTo>
                <a:lnTo>
                  <a:pt x="27" y="86"/>
                </a:lnTo>
                <a:lnTo>
                  <a:pt x="27" y="82"/>
                </a:lnTo>
                <a:lnTo>
                  <a:pt x="25" y="80"/>
                </a:lnTo>
                <a:lnTo>
                  <a:pt x="25" y="88"/>
                </a:lnTo>
                <a:lnTo>
                  <a:pt x="24" y="91"/>
                </a:lnTo>
                <a:lnTo>
                  <a:pt x="28" y="83"/>
                </a:lnTo>
                <a:lnTo>
                  <a:pt x="28" y="80"/>
                </a:lnTo>
                <a:lnTo>
                  <a:pt x="27" y="76"/>
                </a:lnTo>
                <a:lnTo>
                  <a:pt x="27" y="80"/>
                </a:lnTo>
                <a:lnTo>
                  <a:pt x="28" y="77"/>
                </a:lnTo>
                <a:lnTo>
                  <a:pt x="27" y="73"/>
                </a:lnTo>
                <a:lnTo>
                  <a:pt x="28" y="71"/>
                </a:lnTo>
                <a:lnTo>
                  <a:pt x="31" y="65"/>
                </a:lnTo>
                <a:lnTo>
                  <a:pt x="30" y="65"/>
                </a:lnTo>
                <a:lnTo>
                  <a:pt x="31" y="63"/>
                </a:lnTo>
                <a:lnTo>
                  <a:pt x="31" y="60"/>
                </a:lnTo>
                <a:lnTo>
                  <a:pt x="34" y="59"/>
                </a:lnTo>
                <a:lnTo>
                  <a:pt x="36" y="56"/>
                </a:lnTo>
                <a:lnTo>
                  <a:pt x="39" y="52"/>
                </a:lnTo>
                <a:lnTo>
                  <a:pt x="39" y="51"/>
                </a:lnTo>
                <a:lnTo>
                  <a:pt x="40" y="51"/>
                </a:lnTo>
                <a:lnTo>
                  <a:pt x="45" y="46"/>
                </a:lnTo>
                <a:lnTo>
                  <a:pt x="45" y="45"/>
                </a:lnTo>
                <a:lnTo>
                  <a:pt x="46" y="45"/>
                </a:lnTo>
                <a:lnTo>
                  <a:pt x="51" y="40"/>
                </a:lnTo>
                <a:lnTo>
                  <a:pt x="54" y="38"/>
                </a:lnTo>
                <a:lnTo>
                  <a:pt x="61" y="31"/>
                </a:lnTo>
                <a:lnTo>
                  <a:pt x="67" y="28"/>
                </a:lnTo>
                <a:lnTo>
                  <a:pt x="69" y="28"/>
                </a:lnTo>
                <a:lnTo>
                  <a:pt x="72" y="25"/>
                </a:lnTo>
                <a:lnTo>
                  <a:pt x="57" y="3"/>
                </a:lnTo>
                <a:lnTo>
                  <a:pt x="60" y="0"/>
                </a:lnTo>
                <a:lnTo>
                  <a:pt x="52" y="3"/>
                </a:lnTo>
                <a:lnTo>
                  <a:pt x="49" y="8"/>
                </a:lnTo>
                <a:lnTo>
                  <a:pt x="46" y="9"/>
                </a:lnTo>
                <a:lnTo>
                  <a:pt x="39" y="17"/>
                </a:lnTo>
                <a:lnTo>
                  <a:pt x="36" y="18"/>
                </a:lnTo>
                <a:lnTo>
                  <a:pt x="31" y="23"/>
                </a:lnTo>
                <a:lnTo>
                  <a:pt x="27" y="26"/>
                </a:lnTo>
                <a:lnTo>
                  <a:pt x="24" y="31"/>
                </a:lnTo>
                <a:lnTo>
                  <a:pt x="25" y="29"/>
                </a:lnTo>
                <a:lnTo>
                  <a:pt x="21" y="32"/>
                </a:lnTo>
                <a:lnTo>
                  <a:pt x="18" y="37"/>
                </a:lnTo>
                <a:lnTo>
                  <a:pt x="15" y="40"/>
                </a:lnTo>
                <a:lnTo>
                  <a:pt x="13" y="43"/>
                </a:lnTo>
                <a:lnTo>
                  <a:pt x="7" y="51"/>
                </a:lnTo>
                <a:lnTo>
                  <a:pt x="7" y="54"/>
                </a:lnTo>
                <a:lnTo>
                  <a:pt x="6" y="56"/>
                </a:lnTo>
                <a:lnTo>
                  <a:pt x="4" y="59"/>
                </a:lnTo>
                <a:lnTo>
                  <a:pt x="3" y="62"/>
                </a:lnTo>
                <a:lnTo>
                  <a:pt x="4" y="62"/>
                </a:lnTo>
                <a:lnTo>
                  <a:pt x="3" y="63"/>
                </a:lnTo>
                <a:lnTo>
                  <a:pt x="1" y="71"/>
                </a:lnTo>
                <a:lnTo>
                  <a:pt x="0" y="74"/>
                </a:lnTo>
                <a:lnTo>
                  <a:pt x="0" y="82"/>
                </a:lnTo>
                <a:lnTo>
                  <a:pt x="3" y="88"/>
                </a:lnTo>
                <a:lnTo>
                  <a:pt x="1" y="83"/>
                </a:lnTo>
                <a:lnTo>
                  <a:pt x="1" y="80"/>
                </a:lnTo>
                <a:lnTo>
                  <a:pt x="6" y="73"/>
                </a:lnTo>
                <a:lnTo>
                  <a:pt x="1" y="79"/>
                </a:lnTo>
                <a:lnTo>
                  <a:pt x="1" y="90"/>
                </a:lnTo>
                <a:lnTo>
                  <a:pt x="3" y="91"/>
                </a:lnTo>
                <a:lnTo>
                  <a:pt x="3" y="96"/>
                </a:lnTo>
                <a:lnTo>
                  <a:pt x="4" y="97"/>
                </a:lnTo>
                <a:lnTo>
                  <a:pt x="4" y="99"/>
                </a:lnTo>
                <a:lnTo>
                  <a:pt x="7" y="102"/>
                </a:lnTo>
                <a:lnTo>
                  <a:pt x="7" y="105"/>
                </a:lnTo>
                <a:lnTo>
                  <a:pt x="28" y="128"/>
                </a:lnTo>
                <a:lnTo>
                  <a:pt x="34" y="131"/>
                </a:lnTo>
                <a:lnTo>
                  <a:pt x="36" y="133"/>
                </a:lnTo>
                <a:lnTo>
                  <a:pt x="42" y="136"/>
                </a:lnTo>
                <a:lnTo>
                  <a:pt x="43" y="138"/>
                </a:lnTo>
                <a:lnTo>
                  <a:pt x="58" y="145"/>
                </a:lnTo>
                <a:lnTo>
                  <a:pt x="63" y="148"/>
                </a:lnTo>
                <a:lnTo>
                  <a:pt x="63" y="147"/>
                </a:lnTo>
                <a:lnTo>
                  <a:pt x="72" y="122"/>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21" name="Freeform 2873"/>
          <p:cNvSpPr>
            <a:spLocks/>
          </p:cNvSpPr>
          <p:nvPr/>
        </p:nvSpPr>
        <p:spPr bwMode="auto">
          <a:xfrm>
            <a:off x="4895850" y="3363913"/>
            <a:ext cx="114300" cy="200025"/>
          </a:xfrm>
          <a:custGeom>
            <a:avLst/>
            <a:gdLst>
              <a:gd name="T0" fmla="*/ 5 w 72"/>
              <a:gd name="T1" fmla="*/ 26 h 145"/>
              <a:gd name="T2" fmla="*/ 18 w 72"/>
              <a:gd name="T3" fmla="*/ 34 h 145"/>
              <a:gd name="T4" fmla="*/ 25 w 72"/>
              <a:gd name="T5" fmla="*/ 37 h 145"/>
              <a:gd name="T6" fmla="*/ 27 w 72"/>
              <a:gd name="T7" fmla="*/ 38 h 145"/>
              <a:gd name="T8" fmla="*/ 31 w 72"/>
              <a:gd name="T9" fmla="*/ 41 h 145"/>
              <a:gd name="T10" fmla="*/ 42 w 72"/>
              <a:gd name="T11" fmla="*/ 52 h 145"/>
              <a:gd name="T12" fmla="*/ 43 w 72"/>
              <a:gd name="T13" fmla="*/ 55 h 145"/>
              <a:gd name="T14" fmla="*/ 45 w 72"/>
              <a:gd name="T15" fmla="*/ 60 h 145"/>
              <a:gd name="T16" fmla="*/ 46 w 72"/>
              <a:gd name="T17" fmla="*/ 72 h 145"/>
              <a:gd name="T18" fmla="*/ 45 w 72"/>
              <a:gd name="T19" fmla="*/ 68 h 145"/>
              <a:gd name="T20" fmla="*/ 46 w 72"/>
              <a:gd name="T21" fmla="*/ 65 h 145"/>
              <a:gd name="T22" fmla="*/ 45 w 72"/>
              <a:gd name="T23" fmla="*/ 71 h 145"/>
              <a:gd name="T24" fmla="*/ 43 w 72"/>
              <a:gd name="T25" fmla="*/ 75 h 145"/>
              <a:gd name="T26" fmla="*/ 39 w 72"/>
              <a:gd name="T27" fmla="*/ 83 h 145"/>
              <a:gd name="T28" fmla="*/ 40 w 72"/>
              <a:gd name="T29" fmla="*/ 82 h 145"/>
              <a:gd name="T30" fmla="*/ 37 w 72"/>
              <a:gd name="T31" fmla="*/ 86 h 145"/>
              <a:gd name="T32" fmla="*/ 33 w 72"/>
              <a:gd name="T33" fmla="*/ 92 h 145"/>
              <a:gd name="T34" fmla="*/ 30 w 72"/>
              <a:gd name="T35" fmla="*/ 95 h 145"/>
              <a:gd name="T36" fmla="*/ 24 w 72"/>
              <a:gd name="T37" fmla="*/ 103 h 145"/>
              <a:gd name="T38" fmla="*/ 18 w 72"/>
              <a:gd name="T39" fmla="*/ 108 h 145"/>
              <a:gd name="T40" fmla="*/ 12 w 72"/>
              <a:gd name="T41" fmla="*/ 114 h 145"/>
              <a:gd name="T42" fmla="*/ 8 w 72"/>
              <a:gd name="T43" fmla="*/ 117 h 145"/>
              <a:gd name="T44" fmla="*/ 0 w 72"/>
              <a:gd name="T45" fmla="*/ 123 h 145"/>
              <a:gd name="T46" fmla="*/ 17 w 72"/>
              <a:gd name="T47" fmla="*/ 145 h 145"/>
              <a:gd name="T48" fmla="*/ 20 w 72"/>
              <a:gd name="T49" fmla="*/ 140 h 145"/>
              <a:gd name="T50" fmla="*/ 25 w 72"/>
              <a:gd name="T51" fmla="*/ 136 h 145"/>
              <a:gd name="T52" fmla="*/ 31 w 72"/>
              <a:gd name="T53" fmla="*/ 130 h 145"/>
              <a:gd name="T54" fmla="*/ 36 w 72"/>
              <a:gd name="T55" fmla="*/ 126 h 145"/>
              <a:gd name="T56" fmla="*/ 48 w 72"/>
              <a:gd name="T57" fmla="*/ 116 h 145"/>
              <a:gd name="T58" fmla="*/ 51 w 72"/>
              <a:gd name="T59" fmla="*/ 112 h 145"/>
              <a:gd name="T60" fmla="*/ 57 w 72"/>
              <a:gd name="T61" fmla="*/ 105 h 145"/>
              <a:gd name="T62" fmla="*/ 60 w 72"/>
              <a:gd name="T63" fmla="*/ 100 h 145"/>
              <a:gd name="T64" fmla="*/ 64 w 72"/>
              <a:gd name="T65" fmla="*/ 92 h 145"/>
              <a:gd name="T66" fmla="*/ 67 w 72"/>
              <a:gd name="T67" fmla="*/ 86 h 145"/>
              <a:gd name="T68" fmla="*/ 67 w 72"/>
              <a:gd name="T69" fmla="*/ 85 h 145"/>
              <a:gd name="T70" fmla="*/ 69 w 72"/>
              <a:gd name="T71" fmla="*/ 80 h 145"/>
              <a:gd name="T72" fmla="*/ 70 w 72"/>
              <a:gd name="T73" fmla="*/ 74 h 145"/>
              <a:gd name="T74" fmla="*/ 72 w 72"/>
              <a:gd name="T75" fmla="*/ 65 h 145"/>
              <a:gd name="T76" fmla="*/ 70 w 72"/>
              <a:gd name="T77" fmla="*/ 60 h 145"/>
              <a:gd name="T78" fmla="*/ 67 w 72"/>
              <a:gd name="T79" fmla="*/ 49 h 145"/>
              <a:gd name="T80" fmla="*/ 66 w 72"/>
              <a:gd name="T81" fmla="*/ 44 h 145"/>
              <a:gd name="T82" fmla="*/ 54 w 72"/>
              <a:gd name="T83" fmla="*/ 29 h 145"/>
              <a:gd name="T84" fmla="*/ 46 w 72"/>
              <a:gd name="T85" fmla="*/ 20 h 145"/>
              <a:gd name="T86" fmla="*/ 42 w 72"/>
              <a:gd name="T87" fmla="*/ 17 h 145"/>
              <a:gd name="T88" fmla="*/ 34 w 72"/>
              <a:gd name="T89" fmla="*/ 12 h 145"/>
              <a:gd name="T90" fmla="*/ 33 w 72"/>
              <a:gd name="T91" fmla="*/ 12 h 145"/>
              <a:gd name="T92" fmla="*/ 20 w 72"/>
              <a:gd name="T93" fmla="*/ 4 h 145"/>
              <a:gd name="T94" fmla="*/ 0 w 72"/>
              <a:gd name="T95" fmla="*/ 24 h 14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2"/>
              <a:gd name="T145" fmla="*/ 0 h 145"/>
              <a:gd name="T146" fmla="*/ 72 w 72"/>
              <a:gd name="T147" fmla="*/ 145 h 14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2" h="145">
                <a:moveTo>
                  <a:pt x="0" y="24"/>
                </a:moveTo>
                <a:lnTo>
                  <a:pt x="5" y="26"/>
                </a:lnTo>
                <a:lnTo>
                  <a:pt x="6" y="27"/>
                </a:lnTo>
                <a:lnTo>
                  <a:pt x="18" y="34"/>
                </a:lnTo>
                <a:lnTo>
                  <a:pt x="22" y="37"/>
                </a:lnTo>
                <a:lnTo>
                  <a:pt x="25" y="37"/>
                </a:lnTo>
                <a:lnTo>
                  <a:pt x="24" y="37"/>
                </a:lnTo>
                <a:lnTo>
                  <a:pt x="27" y="38"/>
                </a:lnTo>
                <a:lnTo>
                  <a:pt x="28" y="40"/>
                </a:lnTo>
                <a:lnTo>
                  <a:pt x="31" y="41"/>
                </a:lnTo>
                <a:lnTo>
                  <a:pt x="33" y="44"/>
                </a:lnTo>
                <a:lnTo>
                  <a:pt x="42" y="52"/>
                </a:lnTo>
                <a:lnTo>
                  <a:pt x="42" y="54"/>
                </a:lnTo>
                <a:lnTo>
                  <a:pt x="43" y="55"/>
                </a:lnTo>
                <a:lnTo>
                  <a:pt x="43" y="58"/>
                </a:lnTo>
                <a:lnTo>
                  <a:pt x="45" y="60"/>
                </a:lnTo>
                <a:lnTo>
                  <a:pt x="43" y="66"/>
                </a:lnTo>
                <a:lnTo>
                  <a:pt x="46" y="72"/>
                </a:lnTo>
                <a:lnTo>
                  <a:pt x="45" y="66"/>
                </a:lnTo>
                <a:lnTo>
                  <a:pt x="45" y="68"/>
                </a:lnTo>
                <a:lnTo>
                  <a:pt x="45" y="66"/>
                </a:lnTo>
                <a:lnTo>
                  <a:pt x="46" y="65"/>
                </a:lnTo>
                <a:lnTo>
                  <a:pt x="45" y="66"/>
                </a:lnTo>
                <a:lnTo>
                  <a:pt x="45" y="71"/>
                </a:lnTo>
                <a:lnTo>
                  <a:pt x="43" y="72"/>
                </a:lnTo>
                <a:lnTo>
                  <a:pt x="43" y="75"/>
                </a:lnTo>
                <a:lnTo>
                  <a:pt x="42" y="77"/>
                </a:lnTo>
                <a:lnTo>
                  <a:pt x="39" y="83"/>
                </a:lnTo>
                <a:lnTo>
                  <a:pt x="40" y="83"/>
                </a:lnTo>
                <a:lnTo>
                  <a:pt x="40" y="82"/>
                </a:lnTo>
                <a:lnTo>
                  <a:pt x="39" y="85"/>
                </a:lnTo>
                <a:lnTo>
                  <a:pt x="37" y="86"/>
                </a:lnTo>
                <a:lnTo>
                  <a:pt x="36" y="89"/>
                </a:lnTo>
                <a:lnTo>
                  <a:pt x="33" y="92"/>
                </a:lnTo>
                <a:lnTo>
                  <a:pt x="33" y="94"/>
                </a:lnTo>
                <a:lnTo>
                  <a:pt x="30" y="95"/>
                </a:lnTo>
                <a:lnTo>
                  <a:pt x="27" y="100"/>
                </a:lnTo>
                <a:lnTo>
                  <a:pt x="24" y="103"/>
                </a:lnTo>
                <a:lnTo>
                  <a:pt x="21" y="105"/>
                </a:lnTo>
                <a:lnTo>
                  <a:pt x="18" y="108"/>
                </a:lnTo>
                <a:lnTo>
                  <a:pt x="14" y="111"/>
                </a:lnTo>
                <a:lnTo>
                  <a:pt x="12" y="114"/>
                </a:lnTo>
                <a:lnTo>
                  <a:pt x="11" y="114"/>
                </a:lnTo>
                <a:lnTo>
                  <a:pt x="8" y="117"/>
                </a:lnTo>
                <a:lnTo>
                  <a:pt x="5" y="119"/>
                </a:lnTo>
                <a:lnTo>
                  <a:pt x="0" y="123"/>
                </a:lnTo>
                <a:lnTo>
                  <a:pt x="2" y="120"/>
                </a:lnTo>
                <a:lnTo>
                  <a:pt x="17" y="145"/>
                </a:lnTo>
                <a:lnTo>
                  <a:pt x="18" y="142"/>
                </a:lnTo>
                <a:lnTo>
                  <a:pt x="20" y="140"/>
                </a:lnTo>
                <a:lnTo>
                  <a:pt x="22" y="139"/>
                </a:lnTo>
                <a:lnTo>
                  <a:pt x="25" y="136"/>
                </a:lnTo>
                <a:lnTo>
                  <a:pt x="30" y="133"/>
                </a:lnTo>
                <a:lnTo>
                  <a:pt x="31" y="130"/>
                </a:lnTo>
                <a:lnTo>
                  <a:pt x="33" y="130"/>
                </a:lnTo>
                <a:lnTo>
                  <a:pt x="36" y="126"/>
                </a:lnTo>
                <a:lnTo>
                  <a:pt x="39" y="125"/>
                </a:lnTo>
                <a:lnTo>
                  <a:pt x="48" y="116"/>
                </a:lnTo>
                <a:lnTo>
                  <a:pt x="48" y="114"/>
                </a:lnTo>
                <a:lnTo>
                  <a:pt x="51" y="112"/>
                </a:lnTo>
                <a:lnTo>
                  <a:pt x="54" y="108"/>
                </a:lnTo>
                <a:lnTo>
                  <a:pt x="57" y="105"/>
                </a:lnTo>
                <a:lnTo>
                  <a:pt x="58" y="102"/>
                </a:lnTo>
                <a:lnTo>
                  <a:pt x="60" y="100"/>
                </a:lnTo>
                <a:lnTo>
                  <a:pt x="61" y="97"/>
                </a:lnTo>
                <a:lnTo>
                  <a:pt x="64" y="92"/>
                </a:lnTo>
                <a:lnTo>
                  <a:pt x="66" y="89"/>
                </a:lnTo>
                <a:lnTo>
                  <a:pt x="67" y="86"/>
                </a:lnTo>
                <a:lnTo>
                  <a:pt x="66" y="86"/>
                </a:lnTo>
                <a:lnTo>
                  <a:pt x="67" y="85"/>
                </a:lnTo>
                <a:lnTo>
                  <a:pt x="67" y="82"/>
                </a:lnTo>
                <a:lnTo>
                  <a:pt x="69" y="80"/>
                </a:lnTo>
                <a:lnTo>
                  <a:pt x="69" y="75"/>
                </a:lnTo>
                <a:lnTo>
                  <a:pt x="70" y="74"/>
                </a:lnTo>
                <a:lnTo>
                  <a:pt x="72" y="66"/>
                </a:lnTo>
                <a:lnTo>
                  <a:pt x="72" y="65"/>
                </a:lnTo>
                <a:lnTo>
                  <a:pt x="72" y="66"/>
                </a:lnTo>
                <a:lnTo>
                  <a:pt x="70" y="60"/>
                </a:lnTo>
                <a:lnTo>
                  <a:pt x="69" y="51"/>
                </a:lnTo>
                <a:lnTo>
                  <a:pt x="67" y="49"/>
                </a:lnTo>
                <a:lnTo>
                  <a:pt x="67" y="46"/>
                </a:lnTo>
                <a:lnTo>
                  <a:pt x="66" y="44"/>
                </a:lnTo>
                <a:lnTo>
                  <a:pt x="66" y="43"/>
                </a:lnTo>
                <a:lnTo>
                  <a:pt x="54" y="29"/>
                </a:lnTo>
                <a:lnTo>
                  <a:pt x="52" y="26"/>
                </a:lnTo>
                <a:lnTo>
                  <a:pt x="46" y="20"/>
                </a:lnTo>
                <a:lnTo>
                  <a:pt x="43" y="18"/>
                </a:lnTo>
                <a:lnTo>
                  <a:pt x="42" y="17"/>
                </a:lnTo>
                <a:lnTo>
                  <a:pt x="39" y="15"/>
                </a:lnTo>
                <a:lnTo>
                  <a:pt x="34" y="12"/>
                </a:lnTo>
                <a:lnTo>
                  <a:pt x="31" y="12"/>
                </a:lnTo>
                <a:lnTo>
                  <a:pt x="33" y="12"/>
                </a:lnTo>
                <a:lnTo>
                  <a:pt x="21" y="6"/>
                </a:lnTo>
                <a:lnTo>
                  <a:pt x="20" y="4"/>
                </a:lnTo>
                <a:lnTo>
                  <a:pt x="12" y="0"/>
                </a:lnTo>
                <a:lnTo>
                  <a:pt x="0" y="24"/>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22" name="Freeform 2874"/>
          <p:cNvSpPr>
            <a:spLocks/>
          </p:cNvSpPr>
          <p:nvPr/>
        </p:nvSpPr>
        <p:spPr bwMode="auto">
          <a:xfrm>
            <a:off x="4810125" y="3527425"/>
            <a:ext cx="112713" cy="203200"/>
          </a:xfrm>
          <a:custGeom>
            <a:avLst/>
            <a:gdLst>
              <a:gd name="T0" fmla="*/ 72 w 72"/>
              <a:gd name="T1" fmla="*/ 120 h 148"/>
              <a:gd name="T2" fmla="*/ 52 w 72"/>
              <a:gd name="T3" fmla="*/ 113 h 148"/>
              <a:gd name="T4" fmla="*/ 48 w 72"/>
              <a:gd name="T5" fmla="*/ 110 h 148"/>
              <a:gd name="T6" fmla="*/ 43 w 72"/>
              <a:gd name="T7" fmla="*/ 106 h 148"/>
              <a:gd name="T8" fmla="*/ 40 w 72"/>
              <a:gd name="T9" fmla="*/ 105 h 148"/>
              <a:gd name="T10" fmla="*/ 34 w 72"/>
              <a:gd name="T11" fmla="*/ 97 h 148"/>
              <a:gd name="T12" fmla="*/ 33 w 72"/>
              <a:gd name="T13" fmla="*/ 99 h 148"/>
              <a:gd name="T14" fmla="*/ 30 w 72"/>
              <a:gd name="T15" fmla="*/ 93 h 148"/>
              <a:gd name="T16" fmla="*/ 28 w 72"/>
              <a:gd name="T17" fmla="*/ 91 h 148"/>
              <a:gd name="T18" fmla="*/ 27 w 72"/>
              <a:gd name="T19" fmla="*/ 88 h 148"/>
              <a:gd name="T20" fmla="*/ 25 w 72"/>
              <a:gd name="T21" fmla="*/ 85 h 148"/>
              <a:gd name="T22" fmla="*/ 27 w 72"/>
              <a:gd name="T23" fmla="*/ 74 h 148"/>
              <a:gd name="T24" fmla="*/ 28 w 72"/>
              <a:gd name="T25" fmla="*/ 68 h 148"/>
              <a:gd name="T26" fmla="*/ 30 w 72"/>
              <a:gd name="T27" fmla="*/ 65 h 148"/>
              <a:gd name="T28" fmla="*/ 30 w 72"/>
              <a:gd name="T29" fmla="*/ 63 h 148"/>
              <a:gd name="T30" fmla="*/ 36 w 72"/>
              <a:gd name="T31" fmla="*/ 55 h 148"/>
              <a:gd name="T32" fmla="*/ 40 w 72"/>
              <a:gd name="T33" fmla="*/ 49 h 148"/>
              <a:gd name="T34" fmla="*/ 43 w 72"/>
              <a:gd name="T35" fmla="*/ 48 h 148"/>
              <a:gd name="T36" fmla="*/ 48 w 72"/>
              <a:gd name="T37" fmla="*/ 41 h 148"/>
              <a:gd name="T38" fmla="*/ 55 w 72"/>
              <a:gd name="T39" fmla="*/ 35 h 148"/>
              <a:gd name="T40" fmla="*/ 61 w 72"/>
              <a:gd name="T41" fmla="*/ 31 h 148"/>
              <a:gd name="T42" fmla="*/ 69 w 72"/>
              <a:gd name="T43" fmla="*/ 28 h 148"/>
              <a:gd name="T44" fmla="*/ 57 w 72"/>
              <a:gd name="T45" fmla="*/ 3 h 148"/>
              <a:gd name="T46" fmla="*/ 52 w 72"/>
              <a:gd name="T47" fmla="*/ 3 h 148"/>
              <a:gd name="T48" fmla="*/ 46 w 72"/>
              <a:gd name="T49" fmla="*/ 9 h 148"/>
              <a:gd name="T50" fmla="*/ 40 w 72"/>
              <a:gd name="T51" fmla="*/ 14 h 148"/>
              <a:gd name="T52" fmla="*/ 33 w 72"/>
              <a:gd name="T53" fmla="*/ 20 h 148"/>
              <a:gd name="T54" fmla="*/ 25 w 72"/>
              <a:gd name="T55" fmla="*/ 29 h 148"/>
              <a:gd name="T56" fmla="*/ 19 w 72"/>
              <a:gd name="T57" fmla="*/ 34 h 148"/>
              <a:gd name="T58" fmla="*/ 15 w 72"/>
              <a:gd name="T59" fmla="*/ 40 h 148"/>
              <a:gd name="T60" fmla="*/ 9 w 72"/>
              <a:gd name="T61" fmla="*/ 48 h 148"/>
              <a:gd name="T62" fmla="*/ 6 w 72"/>
              <a:gd name="T63" fmla="*/ 55 h 148"/>
              <a:gd name="T64" fmla="*/ 1 w 72"/>
              <a:gd name="T65" fmla="*/ 62 h 148"/>
              <a:gd name="T66" fmla="*/ 0 w 72"/>
              <a:gd name="T67" fmla="*/ 68 h 148"/>
              <a:gd name="T68" fmla="*/ 1 w 72"/>
              <a:gd name="T69" fmla="*/ 94 h 148"/>
              <a:gd name="T70" fmla="*/ 3 w 72"/>
              <a:gd name="T71" fmla="*/ 97 h 148"/>
              <a:gd name="T72" fmla="*/ 4 w 72"/>
              <a:gd name="T73" fmla="*/ 100 h 148"/>
              <a:gd name="T74" fmla="*/ 9 w 72"/>
              <a:gd name="T75" fmla="*/ 108 h 148"/>
              <a:gd name="T76" fmla="*/ 9 w 72"/>
              <a:gd name="T77" fmla="*/ 108 h 148"/>
              <a:gd name="T78" fmla="*/ 19 w 72"/>
              <a:gd name="T79" fmla="*/ 119 h 148"/>
              <a:gd name="T80" fmla="*/ 27 w 72"/>
              <a:gd name="T81" fmla="*/ 127 h 148"/>
              <a:gd name="T82" fmla="*/ 31 w 72"/>
              <a:gd name="T83" fmla="*/ 130 h 148"/>
              <a:gd name="T84" fmla="*/ 36 w 72"/>
              <a:gd name="T85" fmla="*/ 133 h 148"/>
              <a:gd name="T86" fmla="*/ 58 w 72"/>
              <a:gd name="T87" fmla="*/ 145 h 148"/>
              <a:gd name="T88" fmla="*/ 63 w 72"/>
              <a:gd name="T89" fmla="*/ 147 h 14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2"/>
              <a:gd name="T136" fmla="*/ 0 h 148"/>
              <a:gd name="T137" fmla="*/ 72 w 72"/>
              <a:gd name="T138" fmla="*/ 148 h 14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2" h="148">
                <a:moveTo>
                  <a:pt x="72" y="122"/>
                </a:moveTo>
                <a:lnTo>
                  <a:pt x="72" y="120"/>
                </a:lnTo>
                <a:lnTo>
                  <a:pt x="67" y="120"/>
                </a:lnTo>
                <a:lnTo>
                  <a:pt x="52" y="113"/>
                </a:lnTo>
                <a:lnTo>
                  <a:pt x="51" y="111"/>
                </a:lnTo>
                <a:lnTo>
                  <a:pt x="48" y="110"/>
                </a:lnTo>
                <a:lnTo>
                  <a:pt x="46" y="108"/>
                </a:lnTo>
                <a:lnTo>
                  <a:pt x="43" y="106"/>
                </a:lnTo>
                <a:lnTo>
                  <a:pt x="42" y="105"/>
                </a:lnTo>
                <a:lnTo>
                  <a:pt x="40" y="105"/>
                </a:lnTo>
                <a:lnTo>
                  <a:pt x="40" y="103"/>
                </a:lnTo>
                <a:lnTo>
                  <a:pt x="34" y="97"/>
                </a:lnTo>
                <a:lnTo>
                  <a:pt x="31" y="96"/>
                </a:lnTo>
                <a:lnTo>
                  <a:pt x="33" y="99"/>
                </a:lnTo>
                <a:lnTo>
                  <a:pt x="33" y="97"/>
                </a:lnTo>
                <a:lnTo>
                  <a:pt x="30" y="93"/>
                </a:lnTo>
                <a:lnTo>
                  <a:pt x="28" y="89"/>
                </a:lnTo>
                <a:lnTo>
                  <a:pt x="28" y="91"/>
                </a:lnTo>
                <a:lnTo>
                  <a:pt x="28" y="89"/>
                </a:lnTo>
                <a:lnTo>
                  <a:pt x="27" y="88"/>
                </a:lnTo>
                <a:lnTo>
                  <a:pt x="27" y="86"/>
                </a:lnTo>
                <a:lnTo>
                  <a:pt x="25" y="85"/>
                </a:lnTo>
                <a:lnTo>
                  <a:pt x="27" y="82"/>
                </a:lnTo>
                <a:lnTo>
                  <a:pt x="27" y="74"/>
                </a:lnTo>
                <a:lnTo>
                  <a:pt x="28" y="71"/>
                </a:lnTo>
                <a:lnTo>
                  <a:pt x="28" y="68"/>
                </a:lnTo>
                <a:lnTo>
                  <a:pt x="27" y="69"/>
                </a:lnTo>
                <a:lnTo>
                  <a:pt x="30" y="65"/>
                </a:lnTo>
                <a:lnTo>
                  <a:pt x="31" y="62"/>
                </a:lnTo>
                <a:lnTo>
                  <a:pt x="30" y="63"/>
                </a:lnTo>
                <a:lnTo>
                  <a:pt x="34" y="59"/>
                </a:lnTo>
                <a:lnTo>
                  <a:pt x="36" y="55"/>
                </a:lnTo>
                <a:lnTo>
                  <a:pt x="39" y="52"/>
                </a:lnTo>
                <a:lnTo>
                  <a:pt x="40" y="49"/>
                </a:lnTo>
                <a:lnTo>
                  <a:pt x="39" y="51"/>
                </a:lnTo>
                <a:lnTo>
                  <a:pt x="43" y="48"/>
                </a:lnTo>
                <a:lnTo>
                  <a:pt x="46" y="43"/>
                </a:lnTo>
                <a:lnTo>
                  <a:pt x="48" y="41"/>
                </a:lnTo>
                <a:lnTo>
                  <a:pt x="51" y="40"/>
                </a:lnTo>
                <a:lnTo>
                  <a:pt x="55" y="35"/>
                </a:lnTo>
                <a:lnTo>
                  <a:pt x="58" y="34"/>
                </a:lnTo>
                <a:lnTo>
                  <a:pt x="61" y="31"/>
                </a:lnTo>
                <a:lnTo>
                  <a:pt x="67" y="28"/>
                </a:lnTo>
                <a:lnTo>
                  <a:pt x="69" y="28"/>
                </a:lnTo>
                <a:lnTo>
                  <a:pt x="72" y="24"/>
                </a:lnTo>
                <a:lnTo>
                  <a:pt x="57" y="3"/>
                </a:lnTo>
                <a:lnTo>
                  <a:pt x="60" y="0"/>
                </a:lnTo>
                <a:lnTo>
                  <a:pt x="52" y="3"/>
                </a:lnTo>
                <a:lnTo>
                  <a:pt x="49" y="7"/>
                </a:lnTo>
                <a:lnTo>
                  <a:pt x="46" y="9"/>
                </a:lnTo>
                <a:lnTo>
                  <a:pt x="43" y="12"/>
                </a:lnTo>
                <a:lnTo>
                  <a:pt x="40" y="14"/>
                </a:lnTo>
                <a:lnTo>
                  <a:pt x="36" y="18"/>
                </a:lnTo>
                <a:lnTo>
                  <a:pt x="33" y="20"/>
                </a:lnTo>
                <a:lnTo>
                  <a:pt x="25" y="28"/>
                </a:lnTo>
                <a:lnTo>
                  <a:pt x="25" y="29"/>
                </a:lnTo>
                <a:lnTo>
                  <a:pt x="24" y="29"/>
                </a:lnTo>
                <a:lnTo>
                  <a:pt x="19" y="34"/>
                </a:lnTo>
                <a:lnTo>
                  <a:pt x="18" y="37"/>
                </a:lnTo>
                <a:lnTo>
                  <a:pt x="15" y="40"/>
                </a:lnTo>
                <a:lnTo>
                  <a:pt x="13" y="43"/>
                </a:lnTo>
                <a:lnTo>
                  <a:pt x="9" y="48"/>
                </a:lnTo>
                <a:lnTo>
                  <a:pt x="4" y="55"/>
                </a:lnTo>
                <a:lnTo>
                  <a:pt x="6" y="55"/>
                </a:lnTo>
                <a:lnTo>
                  <a:pt x="6" y="54"/>
                </a:lnTo>
                <a:lnTo>
                  <a:pt x="1" y="62"/>
                </a:lnTo>
                <a:lnTo>
                  <a:pt x="1" y="65"/>
                </a:lnTo>
                <a:lnTo>
                  <a:pt x="0" y="68"/>
                </a:lnTo>
                <a:lnTo>
                  <a:pt x="0" y="82"/>
                </a:lnTo>
                <a:lnTo>
                  <a:pt x="1" y="94"/>
                </a:lnTo>
                <a:lnTo>
                  <a:pt x="3" y="96"/>
                </a:lnTo>
                <a:lnTo>
                  <a:pt x="3" y="97"/>
                </a:lnTo>
                <a:lnTo>
                  <a:pt x="4" y="99"/>
                </a:lnTo>
                <a:lnTo>
                  <a:pt x="4" y="100"/>
                </a:lnTo>
                <a:lnTo>
                  <a:pt x="7" y="105"/>
                </a:lnTo>
                <a:lnTo>
                  <a:pt x="9" y="108"/>
                </a:lnTo>
                <a:lnTo>
                  <a:pt x="9" y="106"/>
                </a:lnTo>
                <a:lnTo>
                  <a:pt x="9" y="108"/>
                </a:lnTo>
                <a:lnTo>
                  <a:pt x="16" y="117"/>
                </a:lnTo>
                <a:lnTo>
                  <a:pt x="19" y="119"/>
                </a:lnTo>
                <a:lnTo>
                  <a:pt x="22" y="124"/>
                </a:lnTo>
                <a:lnTo>
                  <a:pt x="27" y="127"/>
                </a:lnTo>
                <a:lnTo>
                  <a:pt x="28" y="128"/>
                </a:lnTo>
                <a:lnTo>
                  <a:pt x="31" y="130"/>
                </a:lnTo>
                <a:lnTo>
                  <a:pt x="33" y="131"/>
                </a:lnTo>
                <a:lnTo>
                  <a:pt x="36" y="133"/>
                </a:lnTo>
                <a:lnTo>
                  <a:pt x="37" y="134"/>
                </a:lnTo>
                <a:lnTo>
                  <a:pt x="58" y="145"/>
                </a:lnTo>
                <a:lnTo>
                  <a:pt x="63" y="148"/>
                </a:lnTo>
                <a:lnTo>
                  <a:pt x="63" y="147"/>
                </a:lnTo>
                <a:lnTo>
                  <a:pt x="72" y="122"/>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23" name="Freeform 2875"/>
          <p:cNvSpPr>
            <a:spLocks/>
          </p:cNvSpPr>
          <p:nvPr/>
        </p:nvSpPr>
        <p:spPr bwMode="auto">
          <a:xfrm>
            <a:off x="4905375" y="3695700"/>
            <a:ext cx="114300" cy="198438"/>
          </a:xfrm>
          <a:custGeom>
            <a:avLst/>
            <a:gdLst>
              <a:gd name="T0" fmla="*/ 5 w 72"/>
              <a:gd name="T1" fmla="*/ 26 h 145"/>
              <a:gd name="T2" fmla="*/ 18 w 72"/>
              <a:gd name="T3" fmla="*/ 34 h 145"/>
              <a:gd name="T4" fmla="*/ 25 w 72"/>
              <a:gd name="T5" fmla="*/ 37 h 145"/>
              <a:gd name="T6" fmla="*/ 27 w 72"/>
              <a:gd name="T7" fmla="*/ 39 h 145"/>
              <a:gd name="T8" fmla="*/ 31 w 72"/>
              <a:gd name="T9" fmla="*/ 42 h 145"/>
              <a:gd name="T10" fmla="*/ 42 w 72"/>
              <a:gd name="T11" fmla="*/ 53 h 145"/>
              <a:gd name="T12" fmla="*/ 43 w 72"/>
              <a:gd name="T13" fmla="*/ 56 h 145"/>
              <a:gd name="T14" fmla="*/ 45 w 72"/>
              <a:gd name="T15" fmla="*/ 60 h 145"/>
              <a:gd name="T16" fmla="*/ 46 w 72"/>
              <a:gd name="T17" fmla="*/ 73 h 145"/>
              <a:gd name="T18" fmla="*/ 45 w 72"/>
              <a:gd name="T19" fmla="*/ 68 h 145"/>
              <a:gd name="T20" fmla="*/ 46 w 72"/>
              <a:gd name="T21" fmla="*/ 65 h 145"/>
              <a:gd name="T22" fmla="*/ 45 w 72"/>
              <a:gd name="T23" fmla="*/ 71 h 145"/>
              <a:gd name="T24" fmla="*/ 43 w 72"/>
              <a:gd name="T25" fmla="*/ 76 h 145"/>
              <a:gd name="T26" fmla="*/ 39 w 72"/>
              <a:gd name="T27" fmla="*/ 84 h 145"/>
              <a:gd name="T28" fmla="*/ 40 w 72"/>
              <a:gd name="T29" fmla="*/ 82 h 145"/>
              <a:gd name="T30" fmla="*/ 37 w 72"/>
              <a:gd name="T31" fmla="*/ 87 h 145"/>
              <a:gd name="T32" fmla="*/ 33 w 72"/>
              <a:gd name="T33" fmla="*/ 93 h 145"/>
              <a:gd name="T34" fmla="*/ 30 w 72"/>
              <a:gd name="T35" fmla="*/ 96 h 145"/>
              <a:gd name="T36" fmla="*/ 24 w 72"/>
              <a:gd name="T37" fmla="*/ 104 h 145"/>
              <a:gd name="T38" fmla="*/ 18 w 72"/>
              <a:gd name="T39" fmla="*/ 108 h 145"/>
              <a:gd name="T40" fmla="*/ 12 w 72"/>
              <a:gd name="T41" fmla="*/ 114 h 145"/>
              <a:gd name="T42" fmla="*/ 8 w 72"/>
              <a:gd name="T43" fmla="*/ 118 h 145"/>
              <a:gd name="T44" fmla="*/ 0 w 72"/>
              <a:gd name="T45" fmla="*/ 124 h 145"/>
              <a:gd name="T46" fmla="*/ 16 w 72"/>
              <a:gd name="T47" fmla="*/ 145 h 145"/>
              <a:gd name="T48" fmla="*/ 19 w 72"/>
              <a:gd name="T49" fmla="*/ 141 h 145"/>
              <a:gd name="T50" fmla="*/ 25 w 72"/>
              <a:gd name="T51" fmla="*/ 136 h 145"/>
              <a:gd name="T52" fmla="*/ 31 w 72"/>
              <a:gd name="T53" fmla="*/ 130 h 145"/>
              <a:gd name="T54" fmla="*/ 36 w 72"/>
              <a:gd name="T55" fmla="*/ 127 h 145"/>
              <a:gd name="T56" fmla="*/ 48 w 72"/>
              <a:gd name="T57" fmla="*/ 116 h 145"/>
              <a:gd name="T58" fmla="*/ 51 w 72"/>
              <a:gd name="T59" fmla="*/ 113 h 145"/>
              <a:gd name="T60" fmla="*/ 57 w 72"/>
              <a:gd name="T61" fmla="*/ 105 h 145"/>
              <a:gd name="T62" fmla="*/ 60 w 72"/>
              <a:gd name="T63" fmla="*/ 101 h 145"/>
              <a:gd name="T64" fmla="*/ 64 w 72"/>
              <a:gd name="T65" fmla="*/ 93 h 145"/>
              <a:gd name="T66" fmla="*/ 67 w 72"/>
              <a:gd name="T67" fmla="*/ 87 h 145"/>
              <a:gd name="T68" fmla="*/ 67 w 72"/>
              <a:gd name="T69" fmla="*/ 85 h 145"/>
              <a:gd name="T70" fmla="*/ 69 w 72"/>
              <a:gd name="T71" fmla="*/ 80 h 145"/>
              <a:gd name="T72" fmla="*/ 70 w 72"/>
              <a:gd name="T73" fmla="*/ 74 h 145"/>
              <a:gd name="T74" fmla="*/ 72 w 72"/>
              <a:gd name="T75" fmla="*/ 65 h 145"/>
              <a:gd name="T76" fmla="*/ 70 w 72"/>
              <a:gd name="T77" fmla="*/ 60 h 145"/>
              <a:gd name="T78" fmla="*/ 67 w 72"/>
              <a:gd name="T79" fmla="*/ 49 h 145"/>
              <a:gd name="T80" fmla="*/ 66 w 72"/>
              <a:gd name="T81" fmla="*/ 45 h 145"/>
              <a:gd name="T82" fmla="*/ 54 w 72"/>
              <a:gd name="T83" fmla="*/ 29 h 145"/>
              <a:gd name="T84" fmla="*/ 46 w 72"/>
              <a:gd name="T85" fmla="*/ 20 h 145"/>
              <a:gd name="T86" fmla="*/ 42 w 72"/>
              <a:gd name="T87" fmla="*/ 17 h 145"/>
              <a:gd name="T88" fmla="*/ 34 w 72"/>
              <a:gd name="T89" fmla="*/ 12 h 145"/>
              <a:gd name="T90" fmla="*/ 33 w 72"/>
              <a:gd name="T91" fmla="*/ 12 h 145"/>
              <a:gd name="T92" fmla="*/ 19 w 72"/>
              <a:gd name="T93" fmla="*/ 5 h 145"/>
              <a:gd name="T94" fmla="*/ 0 w 72"/>
              <a:gd name="T95" fmla="*/ 25 h 14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2"/>
              <a:gd name="T145" fmla="*/ 0 h 145"/>
              <a:gd name="T146" fmla="*/ 72 w 72"/>
              <a:gd name="T147" fmla="*/ 145 h 14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2" h="145">
                <a:moveTo>
                  <a:pt x="0" y="25"/>
                </a:moveTo>
                <a:lnTo>
                  <a:pt x="5" y="26"/>
                </a:lnTo>
                <a:lnTo>
                  <a:pt x="6" y="28"/>
                </a:lnTo>
                <a:lnTo>
                  <a:pt x="18" y="34"/>
                </a:lnTo>
                <a:lnTo>
                  <a:pt x="22" y="37"/>
                </a:lnTo>
                <a:lnTo>
                  <a:pt x="25" y="37"/>
                </a:lnTo>
                <a:lnTo>
                  <a:pt x="24" y="37"/>
                </a:lnTo>
                <a:lnTo>
                  <a:pt x="27" y="39"/>
                </a:lnTo>
                <a:lnTo>
                  <a:pt x="28" y="40"/>
                </a:lnTo>
                <a:lnTo>
                  <a:pt x="31" y="42"/>
                </a:lnTo>
                <a:lnTo>
                  <a:pt x="33" y="45"/>
                </a:lnTo>
                <a:lnTo>
                  <a:pt x="42" y="53"/>
                </a:lnTo>
                <a:lnTo>
                  <a:pt x="42" y="54"/>
                </a:lnTo>
                <a:lnTo>
                  <a:pt x="43" y="56"/>
                </a:lnTo>
                <a:lnTo>
                  <a:pt x="43" y="59"/>
                </a:lnTo>
                <a:lnTo>
                  <a:pt x="45" y="60"/>
                </a:lnTo>
                <a:lnTo>
                  <a:pt x="43" y="67"/>
                </a:lnTo>
                <a:lnTo>
                  <a:pt x="46" y="73"/>
                </a:lnTo>
                <a:lnTo>
                  <a:pt x="45" y="67"/>
                </a:lnTo>
                <a:lnTo>
                  <a:pt x="45" y="68"/>
                </a:lnTo>
                <a:lnTo>
                  <a:pt x="45" y="67"/>
                </a:lnTo>
                <a:lnTo>
                  <a:pt x="46" y="65"/>
                </a:lnTo>
                <a:lnTo>
                  <a:pt x="45" y="67"/>
                </a:lnTo>
                <a:lnTo>
                  <a:pt x="45" y="71"/>
                </a:lnTo>
                <a:lnTo>
                  <a:pt x="43" y="73"/>
                </a:lnTo>
                <a:lnTo>
                  <a:pt x="43" y="76"/>
                </a:lnTo>
                <a:lnTo>
                  <a:pt x="42" y="77"/>
                </a:lnTo>
                <a:lnTo>
                  <a:pt x="39" y="84"/>
                </a:lnTo>
                <a:lnTo>
                  <a:pt x="40" y="84"/>
                </a:lnTo>
                <a:lnTo>
                  <a:pt x="40" y="82"/>
                </a:lnTo>
                <a:lnTo>
                  <a:pt x="39" y="85"/>
                </a:lnTo>
                <a:lnTo>
                  <a:pt x="37" y="87"/>
                </a:lnTo>
                <a:lnTo>
                  <a:pt x="36" y="90"/>
                </a:lnTo>
                <a:lnTo>
                  <a:pt x="33" y="93"/>
                </a:lnTo>
                <a:lnTo>
                  <a:pt x="33" y="94"/>
                </a:lnTo>
                <a:lnTo>
                  <a:pt x="30" y="96"/>
                </a:lnTo>
                <a:lnTo>
                  <a:pt x="27" y="101"/>
                </a:lnTo>
                <a:lnTo>
                  <a:pt x="24" y="104"/>
                </a:lnTo>
                <a:lnTo>
                  <a:pt x="21" y="105"/>
                </a:lnTo>
                <a:lnTo>
                  <a:pt x="18" y="108"/>
                </a:lnTo>
                <a:lnTo>
                  <a:pt x="14" y="111"/>
                </a:lnTo>
                <a:lnTo>
                  <a:pt x="12" y="114"/>
                </a:lnTo>
                <a:lnTo>
                  <a:pt x="11" y="114"/>
                </a:lnTo>
                <a:lnTo>
                  <a:pt x="8" y="118"/>
                </a:lnTo>
                <a:lnTo>
                  <a:pt x="5" y="119"/>
                </a:lnTo>
                <a:lnTo>
                  <a:pt x="0" y="124"/>
                </a:lnTo>
                <a:lnTo>
                  <a:pt x="2" y="121"/>
                </a:lnTo>
                <a:lnTo>
                  <a:pt x="16" y="145"/>
                </a:lnTo>
                <a:lnTo>
                  <a:pt x="18" y="142"/>
                </a:lnTo>
                <a:lnTo>
                  <a:pt x="19" y="141"/>
                </a:lnTo>
                <a:lnTo>
                  <a:pt x="22" y="139"/>
                </a:lnTo>
                <a:lnTo>
                  <a:pt x="25" y="136"/>
                </a:lnTo>
                <a:lnTo>
                  <a:pt x="30" y="133"/>
                </a:lnTo>
                <a:lnTo>
                  <a:pt x="31" y="130"/>
                </a:lnTo>
                <a:lnTo>
                  <a:pt x="33" y="130"/>
                </a:lnTo>
                <a:lnTo>
                  <a:pt x="36" y="127"/>
                </a:lnTo>
                <a:lnTo>
                  <a:pt x="39" y="125"/>
                </a:lnTo>
                <a:lnTo>
                  <a:pt x="48" y="116"/>
                </a:lnTo>
                <a:lnTo>
                  <a:pt x="48" y="114"/>
                </a:lnTo>
                <a:lnTo>
                  <a:pt x="51" y="113"/>
                </a:lnTo>
                <a:lnTo>
                  <a:pt x="54" y="108"/>
                </a:lnTo>
                <a:lnTo>
                  <a:pt x="57" y="105"/>
                </a:lnTo>
                <a:lnTo>
                  <a:pt x="58" y="102"/>
                </a:lnTo>
                <a:lnTo>
                  <a:pt x="60" y="101"/>
                </a:lnTo>
                <a:lnTo>
                  <a:pt x="61" y="97"/>
                </a:lnTo>
                <a:lnTo>
                  <a:pt x="64" y="93"/>
                </a:lnTo>
                <a:lnTo>
                  <a:pt x="66" y="90"/>
                </a:lnTo>
                <a:lnTo>
                  <a:pt x="67" y="87"/>
                </a:lnTo>
                <a:lnTo>
                  <a:pt x="66" y="87"/>
                </a:lnTo>
                <a:lnTo>
                  <a:pt x="67" y="85"/>
                </a:lnTo>
                <a:lnTo>
                  <a:pt x="67" y="82"/>
                </a:lnTo>
                <a:lnTo>
                  <a:pt x="69" y="80"/>
                </a:lnTo>
                <a:lnTo>
                  <a:pt x="69" y="76"/>
                </a:lnTo>
                <a:lnTo>
                  <a:pt x="70" y="74"/>
                </a:lnTo>
                <a:lnTo>
                  <a:pt x="72" y="67"/>
                </a:lnTo>
                <a:lnTo>
                  <a:pt x="72" y="65"/>
                </a:lnTo>
                <a:lnTo>
                  <a:pt x="72" y="67"/>
                </a:lnTo>
                <a:lnTo>
                  <a:pt x="70" y="60"/>
                </a:lnTo>
                <a:lnTo>
                  <a:pt x="69" y="51"/>
                </a:lnTo>
                <a:lnTo>
                  <a:pt x="67" y="49"/>
                </a:lnTo>
                <a:lnTo>
                  <a:pt x="67" y="46"/>
                </a:lnTo>
                <a:lnTo>
                  <a:pt x="66" y="45"/>
                </a:lnTo>
                <a:lnTo>
                  <a:pt x="66" y="43"/>
                </a:lnTo>
                <a:lnTo>
                  <a:pt x="54" y="29"/>
                </a:lnTo>
                <a:lnTo>
                  <a:pt x="52" y="26"/>
                </a:lnTo>
                <a:lnTo>
                  <a:pt x="46" y="20"/>
                </a:lnTo>
                <a:lnTo>
                  <a:pt x="43" y="19"/>
                </a:lnTo>
                <a:lnTo>
                  <a:pt x="42" y="17"/>
                </a:lnTo>
                <a:lnTo>
                  <a:pt x="39" y="15"/>
                </a:lnTo>
                <a:lnTo>
                  <a:pt x="34" y="12"/>
                </a:lnTo>
                <a:lnTo>
                  <a:pt x="31" y="12"/>
                </a:lnTo>
                <a:lnTo>
                  <a:pt x="33" y="12"/>
                </a:lnTo>
                <a:lnTo>
                  <a:pt x="21" y="6"/>
                </a:lnTo>
                <a:lnTo>
                  <a:pt x="19" y="5"/>
                </a:lnTo>
                <a:lnTo>
                  <a:pt x="12" y="0"/>
                </a:lnTo>
                <a:lnTo>
                  <a:pt x="0" y="25"/>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24" name="Freeform 2876"/>
          <p:cNvSpPr>
            <a:spLocks/>
          </p:cNvSpPr>
          <p:nvPr/>
        </p:nvSpPr>
        <p:spPr bwMode="auto">
          <a:xfrm>
            <a:off x="4818063" y="3859213"/>
            <a:ext cx="112712" cy="203200"/>
          </a:xfrm>
          <a:custGeom>
            <a:avLst/>
            <a:gdLst>
              <a:gd name="T0" fmla="*/ 71 w 71"/>
              <a:gd name="T1" fmla="*/ 121 h 149"/>
              <a:gd name="T2" fmla="*/ 52 w 71"/>
              <a:gd name="T3" fmla="*/ 113 h 149"/>
              <a:gd name="T4" fmla="*/ 48 w 71"/>
              <a:gd name="T5" fmla="*/ 110 h 149"/>
              <a:gd name="T6" fmla="*/ 43 w 71"/>
              <a:gd name="T7" fmla="*/ 107 h 149"/>
              <a:gd name="T8" fmla="*/ 40 w 71"/>
              <a:gd name="T9" fmla="*/ 105 h 149"/>
              <a:gd name="T10" fmla="*/ 34 w 71"/>
              <a:gd name="T11" fmla="*/ 98 h 149"/>
              <a:gd name="T12" fmla="*/ 33 w 71"/>
              <a:gd name="T13" fmla="*/ 99 h 149"/>
              <a:gd name="T14" fmla="*/ 30 w 71"/>
              <a:gd name="T15" fmla="*/ 93 h 149"/>
              <a:gd name="T16" fmla="*/ 28 w 71"/>
              <a:gd name="T17" fmla="*/ 91 h 149"/>
              <a:gd name="T18" fmla="*/ 27 w 71"/>
              <a:gd name="T19" fmla="*/ 88 h 149"/>
              <a:gd name="T20" fmla="*/ 25 w 71"/>
              <a:gd name="T21" fmla="*/ 85 h 149"/>
              <a:gd name="T22" fmla="*/ 27 w 71"/>
              <a:gd name="T23" fmla="*/ 74 h 149"/>
              <a:gd name="T24" fmla="*/ 28 w 71"/>
              <a:gd name="T25" fmla="*/ 68 h 149"/>
              <a:gd name="T26" fmla="*/ 30 w 71"/>
              <a:gd name="T27" fmla="*/ 65 h 149"/>
              <a:gd name="T28" fmla="*/ 30 w 71"/>
              <a:gd name="T29" fmla="*/ 64 h 149"/>
              <a:gd name="T30" fmla="*/ 36 w 71"/>
              <a:gd name="T31" fmla="*/ 56 h 149"/>
              <a:gd name="T32" fmla="*/ 40 w 71"/>
              <a:gd name="T33" fmla="*/ 50 h 149"/>
              <a:gd name="T34" fmla="*/ 43 w 71"/>
              <a:gd name="T35" fmla="*/ 48 h 149"/>
              <a:gd name="T36" fmla="*/ 48 w 71"/>
              <a:gd name="T37" fmla="*/ 42 h 149"/>
              <a:gd name="T38" fmla="*/ 55 w 71"/>
              <a:gd name="T39" fmla="*/ 36 h 149"/>
              <a:gd name="T40" fmla="*/ 61 w 71"/>
              <a:gd name="T41" fmla="*/ 31 h 149"/>
              <a:gd name="T42" fmla="*/ 69 w 71"/>
              <a:gd name="T43" fmla="*/ 28 h 149"/>
              <a:gd name="T44" fmla="*/ 57 w 71"/>
              <a:gd name="T45" fmla="*/ 3 h 149"/>
              <a:gd name="T46" fmla="*/ 52 w 71"/>
              <a:gd name="T47" fmla="*/ 3 h 149"/>
              <a:gd name="T48" fmla="*/ 46 w 71"/>
              <a:gd name="T49" fmla="*/ 9 h 149"/>
              <a:gd name="T50" fmla="*/ 40 w 71"/>
              <a:gd name="T51" fmla="*/ 14 h 149"/>
              <a:gd name="T52" fmla="*/ 33 w 71"/>
              <a:gd name="T53" fmla="*/ 20 h 149"/>
              <a:gd name="T54" fmla="*/ 25 w 71"/>
              <a:gd name="T55" fmla="*/ 30 h 149"/>
              <a:gd name="T56" fmla="*/ 19 w 71"/>
              <a:gd name="T57" fmla="*/ 34 h 149"/>
              <a:gd name="T58" fmla="*/ 15 w 71"/>
              <a:gd name="T59" fmla="*/ 40 h 149"/>
              <a:gd name="T60" fmla="*/ 9 w 71"/>
              <a:gd name="T61" fmla="*/ 48 h 149"/>
              <a:gd name="T62" fmla="*/ 6 w 71"/>
              <a:gd name="T63" fmla="*/ 56 h 149"/>
              <a:gd name="T64" fmla="*/ 1 w 71"/>
              <a:gd name="T65" fmla="*/ 62 h 149"/>
              <a:gd name="T66" fmla="*/ 0 w 71"/>
              <a:gd name="T67" fmla="*/ 68 h 149"/>
              <a:gd name="T68" fmla="*/ 1 w 71"/>
              <a:gd name="T69" fmla="*/ 95 h 149"/>
              <a:gd name="T70" fmla="*/ 3 w 71"/>
              <a:gd name="T71" fmla="*/ 98 h 149"/>
              <a:gd name="T72" fmla="*/ 4 w 71"/>
              <a:gd name="T73" fmla="*/ 101 h 149"/>
              <a:gd name="T74" fmla="*/ 9 w 71"/>
              <a:gd name="T75" fmla="*/ 108 h 149"/>
              <a:gd name="T76" fmla="*/ 9 w 71"/>
              <a:gd name="T77" fmla="*/ 108 h 149"/>
              <a:gd name="T78" fmla="*/ 19 w 71"/>
              <a:gd name="T79" fmla="*/ 119 h 149"/>
              <a:gd name="T80" fmla="*/ 27 w 71"/>
              <a:gd name="T81" fmla="*/ 127 h 149"/>
              <a:gd name="T82" fmla="*/ 31 w 71"/>
              <a:gd name="T83" fmla="*/ 130 h 149"/>
              <a:gd name="T84" fmla="*/ 36 w 71"/>
              <a:gd name="T85" fmla="*/ 133 h 149"/>
              <a:gd name="T86" fmla="*/ 58 w 71"/>
              <a:gd name="T87" fmla="*/ 146 h 149"/>
              <a:gd name="T88" fmla="*/ 63 w 71"/>
              <a:gd name="T89" fmla="*/ 147 h 14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1"/>
              <a:gd name="T136" fmla="*/ 0 h 149"/>
              <a:gd name="T137" fmla="*/ 71 w 71"/>
              <a:gd name="T138" fmla="*/ 149 h 14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1" h="149">
                <a:moveTo>
                  <a:pt x="71" y="122"/>
                </a:moveTo>
                <a:lnTo>
                  <a:pt x="71" y="121"/>
                </a:lnTo>
                <a:lnTo>
                  <a:pt x="67" y="121"/>
                </a:lnTo>
                <a:lnTo>
                  <a:pt x="52" y="113"/>
                </a:lnTo>
                <a:lnTo>
                  <a:pt x="51" y="112"/>
                </a:lnTo>
                <a:lnTo>
                  <a:pt x="48" y="110"/>
                </a:lnTo>
                <a:lnTo>
                  <a:pt x="46" y="108"/>
                </a:lnTo>
                <a:lnTo>
                  <a:pt x="43" y="107"/>
                </a:lnTo>
                <a:lnTo>
                  <a:pt x="42" y="105"/>
                </a:lnTo>
                <a:lnTo>
                  <a:pt x="40" y="105"/>
                </a:lnTo>
                <a:lnTo>
                  <a:pt x="40" y="104"/>
                </a:lnTo>
                <a:lnTo>
                  <a:pt x="34" y="98"/>
                </a:lnTo>
                <a:lnTo>
                  <a:pt x="31" y="96"/>
                </a:lnTo>
                <a:lnTo>
                  <a:pt x="33" y="99"/>
                </a:lnTo>
                <a:lnTo>
                  <a:pt x="33" y="98"/>
                </a:lnTo>
                <a:lnTo>
                  <a:pt x="30" y="93"/>
                </a:lnTo>
                <a:lnTo>
                  <a:pt x="28" y="90"/>
                </a:lnTo>
                <a:lnTo>
                  <a:pt x="28" y="91"/>
                </a:lnTo>
                <a:lnTo>
                  <a:pt x="28" y="90"/>
                </a:lnTo>
                <a:lnTo>
                  <a:pt x="27" y="88"/>
                </a:lnTo>
                <a:lnTo>
                  <a:pt x="27" y="87"/>
                </a:lnTo>
                <a:lnTo>
                  <a:pt x="25" y="85"/>
                </a:lnTo>
                <a:lnTo>
                  <a:pt x="27" y="82"/>
                </a:lnTo>
                <a:lnTo>
                  <a:pt x="27" y="74"/>
                </a:lnTo>
                <a:lnTo>
                  <a:pt x="28" y="71"/>
                </a:lnTo>
                <a:lnTo>
                  <a:pt x="28" y="68"/>
                </a:lnTo>
                <a:lnTo>
                  <a:pt x="27" y="70"/>
                </a:lnTo>
                <a:lnTo>
                  <a:pt x="30" y="65"/>
                </a:lnTo>
                <a:lnTo>
                  <a:pt x="31" y="62"/>
                </a:lnTo>
                <a:lnTo>
                  <a:pt x="30" y="64"/>
                </a:lnTo>
                <a:lnTo>
                  <a:pt x="34" y="59"/>
                </a:lnTo>
                <a:lnTo>
                  <a:pt x="36" y="56"/>
                </a:lnTo>
                <a:lnTo>
                  <a:pt x="39" y="53"/>
                </a:lnTo>
                <a:lnTo>
                  <a:pt x="40" y="50"/>
                </a:lnTo>
                <a:lnTo>
                  <a:pt x="39" y="51"/>
                </a:lnTo>
                <a:lnTo>
                  <a:pt x="43" y="48"/>
                </a:lnTo>
                <a:lnTo>
                  <a:pt x="46" y="43"/>
                </a:lnTo>
                <a:lnTo>
                  <a:pt x="48" y="42"/>
                </a:lnTo>
                <a:lnTo>
                  <a:pt x="51" y="40"/>
                </a:lnTo>
                <a:lnTo>
                  <a:pt x="55" y="36"/>
                </a:lnTo>
                <a:lnTo>
                  <a:pt x="58" y="34"/>
                </a:lnTo>
                <a:lnTo>
                  <a:pt x="61" y="31"/>
                </a:lnTo>
                <a:lnTo>
                  <a:pt x="67" y="28"/>
                </a:lnTo>
                <a:lnTo>
                  <a:pt x="69" y="28"/>
                </a:lnTo>
                <a:lnTo>
                  <a:pt x="71" y="25"/>
                </a:lnTo>
                <a:lnTo>
                  <a:pt x="57" y="3"/>
                </a:lnTo>
                <a:lnTo>
                  <a:pt x="60" y="0"/>
                </a:lnTo>
                <a:lnTo>
                  <a:pt x="52" y="3"/>
                </a:lnTo>
                <a:lnTo>
                  <a:pt x="49" y="8"/>
                </a:lnTo>
                <a:lnTo>
                  <a:pt x="46" y="9"/>
                </a:lnTo>
                <a:lnTo>
                  <a:pt x="43" y="13"/>
                </a:lnTo>
                <a:lnTo>
                  <a:pt x="40" y="14"/>
                </a:lnTo>
                <a:lnTo>
                  <a:pt x="36" y="19"/>
                </a:lnTo>
                <a:lnTo>
                  <a:pt x="33" y="20"/>
                </a:lnTo>
                <a:lnTo>
                  <a:pt x="25" y="28"/>
                </a:lnTo>
                <a:lnTo>
                  <a:pt x="25" y="30"/>
                </a:lnTo>
                <a:lnTo>
                  <a:pt x="24" y="30"/>
                </a:lnTo>
                <a:lnTo>
                  <a:pt x="19" y="34"/>
                </a:lnTo>
                <a:lnTo>
                  <a:pt x="18" y="37"/>
                </a:lnTo>
                <a:lnTo>
                  <a:pt x="15" y="40"/>
                </a:lnTo>
                <a:lnTo>
                  <a:pt x="13" y="43"/>
                </a:lnTo>
                <a:lnTo>
                  <a:pt x="9" y="48"/>
                </a:lnTo>
                <a:lnTo>
                  <a:pt x="4" y="56"/>
                </a:lnTo>
                <a:lnTo>
                  <a:pt x="6" y="56"/>
                </a:lnTo>
                <a:lnTo>
                  <a:pt x="6" y="54"/>
                </a:lnTo>
                <a:lnTo>
                  <a:pt x="1" y="62"/>
                </a:lnTo>
                <a:lnTo>
                  <a:pt x="1" y="65"/>
                </a:lnTo>
                <a:lnTo>
                  <a:pt x="0" y="68"/>
                </a:lnTo>
                <a:lnTo>
                  <a:pt x="0" y="82"/>
                </a:lnTo>
                <a:lnTo>
                  <a:pt x="1" y="95"/>
                </a:lnTo>
                <a:lnTo>
                  <a:pt x="3" y="96"/>
                </a:lnTo>
                <a:lnTo>
                  <a:pt x="3" y="98"/>
                </a:lnTo>
                <a:lnTo>
                  <a:pt x="4" y="99"/>
                </a:lnTo>
                <a:lnTo>
                  <a:pt x="4" y="101"/>
                </a:lnTo>
                <a:lnTo>
                  <a:pt x="7" y="105"/>
                </a:lnTo>
                <a:lnTo>
                  <a:pt x="9" y="108"/>
                </a:lnTo>
                <a:lnTo>
                  <a:pt x="9" y="107"/>
                </a:lnTo>
                <a:lnTo>
                  <a:pt x="9" y="108"/>
                </a:lnTo>
                <a:lnTo>
                  <a:pt x="16" y="118"/>
                </a:lnTo>
                <a:lnTo>
                  <a:pt x="19" y="119"/>
                </a:lnTo>
                <a:lnTo>
                  <a:pt x="22" y="124"/>
                </a:lnTo>
                <a:lnTo>
                  <a:pt x="27" y="127"/>
                </a:lnTo>
                <a:lnTo>
                  <a:pt x="28" y="129"/>
                </a:lnTo>
                <a:lnTo>
                  <a:pt x="31" y="130"/>
                </a:lnTo>
                <a:lnTo>
                  <a:pt x="33" y="132"/>
                </a:lnTo>
                <a:lnTo>
                  <a:pt x="36" y="133"/>
                </a:lnTo>
                <a:lnTo>
                  <a:pt x="37" y="135"/>
                </a:lnTo>
                <a:lnTo>
                  <a:pt x="58" y="146"/>
                </a:lnTo>
                <a:lnTo>
                  <a:pt x="63" y="149"/>
                </a:lnTo>
                <a:lnTo>
                  <a:pt x="63" y="147"/>
                </a:lnTo>
                <a:lnTo>
                  <a:pt x="71" y="122"/>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25" name="Freeform 2877"/>
          <p:cNvSpPr>
            <a:spLocks/>
          </p:cNvSpPr>
          <p:nvPr/>
        </p:nvSpPr>
        <p:spPr bwMode="auto">
          <a:xfrm>
            <a:off x="4914900" y="4025900"/>
            <a:ext cx="114300" cy="200025"/>
          </a:xfrm>
          <a:custGeom>
            <a:avLst/>
            <a:gdLst>
              <a:gd name="T0" fmla="*/ 19 w 73"/>
              <a:gd name="T1" fmla="*/ 34 h 146"/>
              <a:gd name="T2" fmla="*/ 27 w 73"/>
              <a:gd name="T3" fmla="*/ 38 h 146"/>
              <a:gd name="T4" fmla="*/ 28 w 73"/>
              <a:gd name="T5" fmla="*/ 39 h 146"/>
              <a:gd name="T6" fmla="*/ 33 w 73"/>
              <a:gd name="T7" fmla="*/ 42 h 146"/>
              <a:gd name="T8" fmla="*/ 39 w 73"/>
              <a:gd name="T9" fmla="*/ 48 h 146"/>
              <a:gd name="T10" fmla="*/ 43 w 73"/>
              <a:gd name="T11" fmla="*/ 55 h 146"/>
              <a:gd name="T12" fmla="*/ 45 w 73"/>
              <a:gd name="T13" fmla="*/ 59 h 146"/>
              <a:gd name="T14" fmla="*/ 45 w 73"/>
              <a:gd name="T15" fmla="*/ 67 h 146"/>
              <a:gd name="T16" fmla="*/ 46 w 73"/>
              <a:gd name="T17" fmla="*/ 67 h 146"/>
              <a:gd name="T18" fmla="*/ 51 w 73"/>
              <a:gd name="T19" fmla="*/ 58 h 146"/>
              <a:gd name="T20" fmla="*/ 46 w 73"/>
              <a:gd name="T21" fmla="*/ 68 h 146"/>
              <a:gd name="T22" fmla="*/ 43 w 73"/>
              <a:gd name="T23" fmla="*/ 75 h 146"/>
              <a:gd name="T24" fmla="*/ 42 w 73"/>
              <a:gd name="T25" fmla="*/ 78 h 146"/>
              <a:gd name="T26" fmla="*/ 42 w 73"/>
              <a:gd name="T27" fmla="*/ 79 h 146"/>
              <a:gd name="T28" fmla="*/ 37 w 73"/>
              <a:gd name="T29" fmla="*/ 87 h 146"/>
              <a:gd name="T30" fmla="*/ 37 w 73"/>
              <a:gd name="T31" fmla="*/ 87 h 146"/>
              <a:gd name="T32" fmla="*/ 28 w 73"/>
              <a:gd name="T33" fmla="*/ 98 h 146"/>
              <a:gd name="T34" fmla="*/ 25 w 73"/>
              <a:gd name="T35" fmla="*/ 101 h 146"/>
              <a:gd name="T36" fmla="*/ 22 w 73"/>
              <a:gd name="T37" fmla="*/ 104 h 146"/>
              <a:gd name="T38" fmla="*/ 13 w 73"/>
              <a:gd name="T39" fmla="*/ 112 h 146"/>
              <a:gd name="T40" fmla="*/ 10 w 73"/>
              <a:gd name="T41" fmla="*/ 115 h 146"/>
              <a:gd name="T42" fmla="*/ 5 w 73"/>
              <a:gd name="T43" fmla="*/ 120 h 146"/>
              <a:gd name="T44" fmla="*/ 2 w 73"/>
              <a:gd name="T45" fmla="*/ 121 h 146"/>
              <a:gd name="T46" fmla="*/ 18 w 73"/>
              <a:gd name="T47" fmla="*/ 143 h 146"/>
              <a:gd name="T48" fmla="*/ 22 w 73"/>
              <a:gd name="T49" fmla="*/ 140 h 146"/>
              <a:gd name="T50" fmla="*/ 30 w 73"/>
              <a:gd name="T51" fmla="*/ 133 h 146"/>
              <a:gd name="T52" fmla="*/ 33 w 73"/>
              <a:gd name="T53" fmla="*/ 130 h 146"/>
              <a:gd name="T54" fmla="*/ 42 w 73"/>
              <a:gd name="T55" fmla="*/ 123 h 146"/>
              <a:gd name="T56" fmla="*/ 46 w 73"/>
              <a:gd name="T57" fmla="*/ 118 h 146"/>
              <a:gd name="T58" fmla="*/ 57 w 73"/>
              <a:gd name="T59" fmla="*/ 106 h 146"/>
              <a:gd name="T60" fmla="*/ 60 w 73"/>
              <a:gd name="T61" fmla="*/ 101 h 146"/>
              <a:gd name="T62" fmla="*/ 63 w 73"/>
              <a:gd name="T63" fmla="*/ 93 h 146"/>
              <a:gd name="T64" fmla="*/ 67 w 73"/>
              <a:gd name="T65" fmla="*/ 87 h 146"/>
              <a:gd name="T66" fmla="*/ 66 w 73"/>
              <a:gd name="T67" fmla="*/ 89 h 146"/>
              <a:gd name="T68" fmla="*/ 69 w 73"/>
              <a:gd name="T69" fmla="*/ 79 h 146"/>
              <a:gd name="T70" fmla="*/ 70 w 73"/>
              <a:gd name="T71" fmla="*/ 73 h 146"/>
              <a:gd name="T72" fmla="*/ 73 w 73"/>
              <a:gd name="T73" fmla="*/ 68 h 146"/>
              <a:gd name="T74" fmla="*/ 72 w 73"/>
              <a:gd name="T75" fmla="*/ 61 h 146"/>
              <a:gd name="T76" fmla="*/ 69 w 73"/>
              <a:gd name="T77" fmla="*/ 50 h 146"/>
              <a:gd name="T78" fmla="*/ 67 w 73"/>
              <a:gd name="T79" fmla="*/ 45 h 146"/>
              <a:gd name="T80" fmla="*/ 63 w 73"/>
              <a:gd name="T81" fmla="*/ 39 h 146"/>
              <a:gd name="T82" fmla="*/ 48 w 73"/>
              <a:gd name="T83" fmla="*/ 21 h 146"/>
              <a:gd name="T84" fmla="*/ 43 w 73"/>
              <a:gd name="T85" fmla="*/ 17 h 146"/>
              <a:gd name="T86" fmla="*/ 36 w 73"/>
              <a:gd name="T87" fmla="*/ 13 h 146"/>
              <a:gd name="T88" fmla="*/ 34 w 73"/>
              <a:gd name="T89" fmla="*/ 13 h 146"/>
              <a:gd name="T90" fmla="*/ 0 w 73"/>
              <a:gd name="T91" fmla="*/ 25 h 14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
              <a:gd name="T139" fmla="*/ 0 h 146"/>
              <a:gd name="T140" fmla="*/ 73 w 73"/>
              <a:gd name="T141" fmla="*/ 146 h 14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 h="146">
                <a:moveTo>
                  <a:pt x="0" y="25"/>
                </a:moveTo>
                <a:lnTo>
                  <a:pt x="19" y="34"/>
                </a:lnTo>
                <a:lnTo>
                  <a:pt x="24" y="38"/>
                </a:lnTo>
                <a:lnTo>
                  <a:pt x="27" y="38"/>
                </a:lnTo>
                <a:lnTo>
                  <a:pt x="25" y="38"/>
                </a:lnTo>
                <a:lnTo>
                  <a:pt x="28" y="39"/>
                </a:lnTo>
                <a:lnTo>
                  <a:pt x="30" y="41"/>
                </a:lnTo>
                <a:lnTo>
                  <a:pt x="33" y="42"/>
                </a:lnTo>
                <a:lnTo>
                  <a:pt x="39" y="47"/>
                </a:lnTo>
                <a:lnTo>
                  <a:pt x="39" y="48"/>
                </a:lnTo>
                <a:lnTo>
                  <a:pt x="43" y="53"/>
                </a:lnTo>
                <a:lnTo>
                  <a:pt x="43" y="55"/>
                </a:lnTo>
                <a:lnTo>
                  <a:pt x="45" y="56"/>
                </a:lnTo>
                <a:lnTo>
                  <a:pt x="45" y="59"/>
                </a:lnTo>
                <a:lnTo>
                  <a:pt x="46" y="61"/>
                </a:lnTo>
                <a:lnTo>
                  <a:pt x="45" y="67"/>
                </a:lnTo>
                <a:lnTo>
                  <a:pt x="48" y="73"/>
                </a:lnTo>
                <a:lnTo>
                  <a:pt x="46" y="67"/>
                </a:lnTo>
                <a:lnTo>
                  <a:pt x="46" y="65"/>
                </a:lnTo>
                <a:lnTo>
                  <a:pt x="51" y="58"/>
                </a:lnTo>
                <a:lnTo>
                  <a:pt x="46" y="64"/>
                </a:lnTo>
                <a:lnTo>
                  <a:pt x="46" y="68"/>
                </a:lnTo>
                <a:lnTo>
                  <a:pt x="45" y="70"/>
                </a:lnTo>
                <a:lnTo>
                  <a:pt x="43" y="75"/>
                </a:lnTo>
                <a:lnTo>
                  <a:pt x="45" y="73"/>
                </a:lnTo>
                <a:lnTo>
                  <a:pt x="42" y="78"/>
                </a:lnTo>
                <a:lnTo>
                  <a:pt x="40" y="81"/>
                </a:lnTo>
                <a:lnTo>
                  <a:pt x="42" y="79"/>
                </a:lnTo>
                <a:lnTo>
                  <a:pt x="39" y="84"/>
                </a:lnTo>
                <a:lnTo>
                  <a:pt x="37" y="87"/>
                </a:lnTo>
                <a:lnTo>
                  <a:pt x="39" y="86"/>
                </a:lnTo>
                <a:lnTo>
                  <a:pt x="37" y="87"/>
                </a:lnTo>
                <a:lnTo>
                  <a:pt x="36" y="90"/>
                </a:lnTo>
                <a:lnTo>
                  <a:pt x="28" y="98"/>
                </a:lnTo>
                <a:lnTo>
                  <a:pt x="28" y="99"/>
                </a:lnTo>
                <a:lnTo>
                  <a:pt x="25" y="101"/>
                </a:lnTo>
                <a:lnTo>
                  <a:pt x="24" y="104"/>
                </a:lnTo>
                <a:lnTo>
                  <a:pt x="22" y="104"/>
                </a:lnTo>
                <a:lnTo>
                  <a:pt x="18" y="109"/>
                </a:lnTo>
                <a:lnTo>
                  <a:pt x="13" y="112"/>
                </a:lnTo>
                <a:lnTo>
                  <a:pt x="12" y="115"/>
                </a:lnTo>
                <a:lnTo>
                  <a:pt x="10" y="115"/>
                </a:lnTo>
                <a:lnTo>
                  <a:pt x="8" y="118"/>
                </a:lnTo>
                <a:lnTo>
                  <a:pt x="5" y="120"/>
                </a:lnTo>
                <a:lnTo>
                  <a:pt x="0" y="124"/>
                </a:lnTo>
                <a:lnTo>
                  <a:pt x="2" y="121"/>
                </a:lnTo>
                <a:lnTo>
                  <a:pt x="16" y="146"/>
                </a:lnTo>
                <a:lnTo>
                  <a:pt x="18" y="143"/>
                </a:lnTo>
                <a:lnTo>
                  <a:pt x="19" y="141"/>
                </a:lnTo>
                <a:lnTo>
                  <a:pt x="22" y="140"/>
                </a:lnTo>
                <a:lnTo>
                  <a:pt x="25" y="137"/>
                </a:lnTo>
                <a:lnTo>
                  <a:pt x="30" y="133"/>
                </a:lnTo>
                <a:lnTo>
                  <a:pt x="31" y="130"/>
                </a:lnTo>
                <a:lnTo>
                  <a:pt x="33" y="130"/>
                </a:lnTo>
                <a:lnTo>
                  <a:pt x="37" y="126"/>
                </a:lnTo>
                <a:lnTo>
                  <a:pt x="42" y="123"/>
                </a:lnTo>
                <a:lnTo>
                  <a:pt x="43" y="120"/>
                </a:lnTo>
                <a:lnTo>
                  <a:pt x="46" y="118"/>
                </a:lnTo>
                <a:lnTo>
                  <a:pt x="49" y="113"/>
                </a:lnTo>
                <a:lnTo>
                  <a:pt x="57" y="106"/>
                </a:lnTo>
                <a:lnTo>
                  <a:pt x="58" y="103"/>
                </a:lnTo>
                <a:lnTo>
                  <a:pt x="60" y="101"/>
                </a:lnTo>
                <a:lnTo>
                  <a:pt x="64" y="93"/>
                </a:lnTo>
                <a:lnTo>
                  <a:pt x="63" y="93"/>
                </a:lnTo>
                <a:lnTo>
                  <a:pt x="63" y="95"/>
                </a:lnTo>
                <a:lnTo>
                  <a:pt x="67" y="87"/>
                </a:lnTo>
                <a:lnTo>
                  <a:pt x="66" y="87"/>
                </a:lnTo>
                <a:lnTo>
                  <a:pt x="66" y="89"/>
                </a:lnTo>
                <a:lnTo>
                  <a:pt x="70" y="81"/>
                </a:lnTo>
                <a:lnTo>
                  <a:pt x="69" y="79"/>
                </a:lnTo>
                <a:lnTo>
                  <a:pt x="70" y="78"/>
                </a:lnTo>
                <a:lnTo>
                  <a:pt x="70" y="73"/>
                </a:lnTo>
                <a:lnTo>
                  <a:pt x="69" y="76"/>
                </a:lnTo>
                <a:lnTo>
                  <a:pt x="73" y="68"/>
                </a:lnTo>
                <a:lnTo>
                  <a:pt x="73" y="67"/>
                </a:lnTo>
                <a:lnTo>
                  <a:pt x="72" y="61"/>
                </a:lnTo>
                <a:lnTo>
                  <a:pt x="70" y="51"/>
                </a:lnTo>
                <a:lnTo>
                  <a:pt x="69" y="50"/>
                </a:lnTo>
                <a:lnTo>
                  <a:pt x="69" y="47"/>
                </a:lnTo>
                <a:lnTo>
                  <a:pt x="67" y="45"/>
                </a:lnTo>
                <a:lnTo>
                  <a:pt x="67" y="44"/>
                </a:lnTo>
                <a:lnTo>
                  <a:pt x="63" y="39"/>
                </a:lnTo>
                <a:lnTo>
                  <a:pt x="63" y="38"/>
                </a:lnTo>
                <a:lnTo>
                  <a:pt x="48" y="21"/>
                </a:lnTo>
                <a:lnTo>
                  <a:pt x="45" y="19"/>
                </a:lnTo>
                <a:lnTo>
                  <a:pt x="43" y="17"/>
                </a:lnTo>
                <a:lnTo>
                  <a:pt x="40" y="16"/>
                </a:lnTo>
                <a:lnTo>
                  <a:pt x="36" y="13"/>
                </a:lnTo>
                <a:lnTo>
                  <a:pt x="33" y="13"/>
                </a:lnTo>
                <a:lnTo>
                  <a:pt x="34" y="13"/>
                </a:lnTo>
                <a:lnTo>
                  <a:pt x="12" y="0"/>
                </a:lnTo>
                <a:lnTo>
                  <a:pt x="0" y="25"/>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26" name="Freeform 2878"/>
          <p:cNvSpPr>
            <a:spLocks/>
          </p:cNvSpPr>
          <p:nvPr/>
        </p:nvSpPr>
        <p:spPr bwMode="auto">
          <a:xfrm>
            <a:off x="4827588" y="4191000"/>
            <a:ext cx="117475" cy="203200"/>
          </a:xfrm>
          <a:custGeom>
            <a:avLst/>
            <a:gdLst>
              <a:gd name="T0" fmla="*/ 74 w 74"/>
              <a:gd name="T1" fmla="*/ 125 h 148"/>
              <a:gd name="T2" fmla="*/ 58 w 74"/>
              <a:gd name="T3" fmla="*/ 116 h 148"/>
              <a:gd name="T4" fmla="*/ 51 w 74"/>
              <a:gd name="T5" fmla="*/ 111 h 148"/>
              <a:gd name="T6" fmla="*/ 43 w 74"/>
              <a:gd name="T7" fmla="*/ 106 h 148"/>
              <a:gd name="T8" fmla="*/ 37 w 74"/>
              <a:gd name="T9" fmla="*/ 102 h 148"/>
              <a:gd name="T10" fmla="*/ 33 w 74"/>
              <a:gd name="T11" fmla="*/ 97 h 148"/>
              <a:gd name="T12" fmla="*/ 28 w 74"/>
              <a:gd name="T13" fmla="*/ 91 h 148"/>
              <a:gd name="T14" fmla="*/ 27 w 74"/>
              <a:gd name="T15" fmla="*/ 88 h 148"/>
              <a:gd name="T16" fmla="*/ 25 w 74"/>
              <a:gd name="T17" fmla="*/ 80 h 148"/>
              <a:gd name="T18" fmla="*/ 24 w 74"/>
              <a:gd name="T19" fmla="*/ 91 h 148"/>
              <a:gd name="T20" fmla="*/ 28 w 74"/>
              <a:gd name="T21" fmla="*/ 80 h 148"/>
              <a:gd name="T22" fmla="*/ 27 w 74"/>
              <a:gd name="T23" fmla="*/ 80 h 148"/>
              <a:gd name="T24" fmla="*/ 27 w 74"/>
              <a:gd name="T25" fmla="*/ 72 h 148"/>
              <a:gd name="T26" fmla="*/ 31 w 74"/>
              <a:gd name="T27" fmla="*/ 65 h 148"/>
              <a:gd name="T28" fmla="*/ 31 w 74"/>
              <a:gd name="T29" fmla="*/ 63 h 148"/>
              <a:gd name="T30" fmla="*/ 34 w 74"/>
              <a:gd name="T31" fmla="*/ 58 h 148"/>
              <a:gd name="T32" fmla="*/ 39 w 74"/>
              <a:gd name="T33" fmla="*/ 52 h 148"/>
              <a:gd name="T34" fmla="*/ 40 w 74"/>
              <a:gd name="T35" fmla="*/ 51 h 148"/>
              <a:gd name="T36" fmla="*/ 45 w 74"/>
              <a:gd name="T37" fmla="*/ 44 h 148"/>
              <a:gd name="T38" fmla="*/ 51 w 74"/>
              <a:gd name="T39" fmla="*/ 40 h 148"/>
              <a:gd name="T40" fmla="*/ 61 w 74"/>
              <a:gd name="T41" fmla="*/ 31 h 148"/>
              <a:gd name="T42" fmla="*/ 68 w 74"/>
              <a:gd name="T43" fmla="*/ 27 h 148"/>
              <a:gd name="T44" fmla="*/ 57 w 74"/>
              <a:gd name="T45" fmla="*/ 3 h 148"/>
              <a:gd name="T46" fmla="*/ 52 w 74"/>
              <a:gd name="T47" fmla="*/ 3 h 148"/>
              <a:gd name="T48" fmla="*/ 46 w 74"/>
              <a:gd name="T49" fmla="*/ 9 h 148"/>
              <a:gd name="T50" fmla="*/ 36 w 74"/>
              <a:gd name="T51" fmla="*/ 18 h 148"/>
              <a:gd name="T52" fmla="*/ 27 w 74"/>
              <a:gd name="T53" fmla="*/ 26 h 148"/>
              <a:gd name="T54" fmla="*/ 25 w 74"/>
              <a:gd name="T55" fmla="*/ 29 h 148"/>
              <a:gd name="T56" fmla="*/ 18 w 74"/>
              <a:gd name="T57" fmla="*/ 37 h 148"/>
              <a:gd name="T58" fmla="*/ 13 w 74"/>
              <a:gd name="T59" fmla="*/ 43 h 148"/>
              <a:gd name="T60" fmla="*/ 7 w 74"/>
              <a:gd name="T61" fmla="*/ 54 h 148"/>
              <a:gd name="T62" fmla="*/ 4 w 74"/>
              <a:gd name="T63" fmla="*/ 58 h 148"/>
              <a:gd name="T64" fmla="*/ 4 w 74"/>
              <a:gd name="T65" fmla="*/ 61 h 148"/>
              <a:gd name="T66" fmla="*/ 1 w 74"/>
              <a:gd name="T67" fmla="*/ 71 h 148"/>
              <a:gd name="T68" fmla="*/ 0 w 74"/>
              <a:gd name="T69" fmla="*/ 82 h 148"/>
              <a:gd name="T70" fmla="*/ 1 w 74"/>
              <a:gd name="T71" fmla="*/ 83 h 148"/>
              <a:gd name="T72" fmla="*/ 6 w 74"/>
              <a:gd name="T73" fmla="*/ 72 h 148"/>
              <a:gd name="T74" fmla="*/ 1 w 74"/>
              <a:gd name="T75" fmla="*/ 89 h 148"/>
              <a:gd name="T76" fmla="*/ 3 w 74"/>
              <a:gd name="T77" fmla="*/ 97 h 148"/>
              <a:gd name="T78" fmla="*/ 4 w 74"/>
              <a:gd name="T79" fmla="*/ 100 h 148"/>
              <a:gd name="T80" fmla="*/ 6 w 74"/>
              <a:gd name="T81" fmla="*/ 103 h 148"/>
              <a:gd name="T82" fmla="*/ 22 w 74"/>
              <a:gd name="T83" fmla="*/ 123 h 148"/>
              <a:gd name="T84" fmla="*/ 28 w 74"/>
              <a:gd name="T85" fmla="*/ 128 h 148"/>
              <a:gd name="T86" fmla="*/ 36 w 74"/>
              <a:gd name="T87" fmla="*/ 133 h 148"/>
              <a:gd name="T88" fmla="*/ 43 w 74"/>
              <a:gd name="T89" fmla="*/ 137 h 148"/>
              <a:gd name="T90" fmla="*/ 60 w 74"/>
              <a:gd name="T91" fmla="*/ 147 h 148"/>
              <a:gd name="T92" fmla="*/ 73 w 74"/>
              <a:gd name="T93" fmla="*/ 123 h 14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4"/>
              <a:gd name="T142" fmla="*/ 0 h 148"/>
              <a:gd name="T143" fmla="*/ 74 w 74"/>
              <a:gd name="T144" fmla="*/ 148 h 14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4" h="148">
                <a:moveTo>
                  <a:pt x="73" y="123"/>
                </a:moveTo>
                <a:lnTo>
                  <a:pt x="74" y="125"/>
                </a:lnTo>
                <a:lnTo>
                  <a:pt x="70" y="120"/>
                </a:lnTo>
                <a:lnTo>
                  <a:pt x="58" y="116"/>
                </a:lnTo>
                <a:lnTo>
                  <a:pt x="57" y="114"/>
                </a:lnTo>
                <a:lnTo>
                  <a:pt x="51" y="111"/>
                </a:lnTo>
                <a:lnTo>
                  <a:pt x="49" y="109"/>
                </a:lnTo>
                <a:lnTo>
                  <a:pt x="43" y="106"/>
                </a:lnTo>
                <a:lnTo>
                  <a:pt x="40" y="103"/>
                </a:lnTo>
                <a:lnTo>
                  <a:pt x="37" y="102"/>
                </a:lnTo>
                <a:lnTo>
                  <a:pt x="31" y="96"/>
                </a:lnTo>
                <a:lnTo>
                  <a:pt x="33" y="97"/>
                </a:lnTo>
                <a:lnTo>
                  <a:pt x="31" y="94"/>
                </a:lnTo>
                <a:lnTo>
                  <a:pt x="28" y="91"/>
                </a:lnTo>
                <a:lnTo>
                  <a:pt x="28" y="89"/>
                </a:lnTo>
                <a:lnTo>
                  <a:pt x="27" y="88"/>
                </a:lnTo>
                <a:lnTo>
                  <a:pt x="27" y="82"/>
                </a:lnTo>
                <a:lnTo>
                  <a:pt x="25" y="80"/>
                </a:lnTo>
                <a:lnTo>
                  <a:pt x="25" y="88"/>
                </a:lnTo>
                <a:lnTo>
                  <a:pt x="24" y="91"/>
                </a:lnTo>
                <a:lnTo>
                  <a:pt x="28" y="83"/>
                </a:lnTo>
                <a:lnTo>
                  <a:pt x="28" y="80"/>
                </a:lnTo>
                <a:lnTo>
                  <a:pt x="27" y="75"/>
                </a:lnTo>
                <a:lnTo>
                  <a:pt x="27" y="80"/>
                </a:lnTo>
                <a:lnTo>
                  <a:pt x="28" y="77"/>
                </a:lnTo>
                <a:lnTo>
                  <a:pt x="27" y="72"/>
                </a:lnTo>
                <a:lnTo>
                  <a:pt x="28" y="71"/>
                </a:lnTo>
                <a:lnTo>
                  <a:pt x="31" y="65"/>
                </a:lnTo>
                <a:lnTo>
                  <a:pt x="30" y="65"/>
                </a:lnTo>
                <a:lnTo>
                  <a:pt x="31" y="63"/>
                </a:lnTo>
                <a:lnTo>
                  <a:pt x="31" y="60"/>
                </a:lnTo>
                <a:lnTo>
                  <a:pt x="34" y="58"/>
                </a:lnTo>
                <a:lnTo>
                  <a:pt x="36" y="55"/>
                </a:lnTo>
                <a:lnTo>
                  <a:pt x="39" y="52"/>
                </a:lnTo>
                <a:lnTo>
                  <a:pt x="39" y="51"/>
                </a:lnTo>
                <a:lnTo>
                  <a:pt x="40" y="51"/>
                </a:lnTo>
                <a:lnTo>
                  <a:pt x="45" y="46"/>
                </a:lnTo>
                <a:lnTo>
                  <a:pt x="45" y="44"/>
                </a:lnTo>
                <a:lnTo>
                  <a:pt x="46" y="44"/>
                </a:lnTo>
                <a:lnTo>
                  <a:pt x="51" y="40"/>
                </a:lnTo>
                <a:lnTo>
                  <a:pt x="54" y="38"/>
                </a:lnTo>
                <a:lnTo>
                  <a:pt x="61" y="31"/>
                </a:lnTo>
                <a:lnTo>
                  <a:pt x="67" y="27"/>
                </a:lnTo>
                <a:lnTo>
                  <a:pt x="68" y="27"/>
                </a:lnTo>
                <a:lnTo>
                  <a:pt x="71" y="24"/>
                </a:lnTo>
                <a:lnTo>
                  <a:pt x="57" y="3"/>
                </a:lnTo>
                <a:lnTo>
                  <a:pt x="60" y="0"/>
                </a:lnTo>
                <a:lnTo>
                  <a:pt x="52" y="3"/>
                </a:lnTo>
                <a:lnTo>
                  <a:pt x="49" y="7"/>
                </a:lnTo>
                <a:lnTo>
                  <a:pt x="46" y="9"/>
                </a:lnTo>
                <a:lnTo>
                  <a:pt x="39" y="17"/>
                </a:lnTo>
                <a:lnTo>
                  <a:pt x="36" y="18"/>
                </a:lnTo>
                <a:lnTo>
                  <a:pt x="31" y="23"/>
                </a:lnTo>
                <a:lnTo>
                  <a:pt x="27" y="26"/>
                </a:lnTo>
                <a:lnTo>
                  <a:pt x="24" y="31"/>
                </a:lnTo>
                <a:lnTo>
                  <a:pt x="25" y="29"/>
                </a:lnTo>
                <a:lnTo>
                  <a:pt x="21" y="32"/>
                </a:lnTo>
                <a:lnTo>
                  <a:pt x="18" y="37"/>
                </a:lnTo>
                <a:lnTo>
                  <a:pt x="15" y="40"/>
                </a:lnTo>
                <a:lnTo>
                  <a:pt x="13" y="43"/>
                </a:lnTo>
                <a:lnTo>
                  <a:pt x="7" y="51"/>
                </a:lnTo>
                <a:lnTo>
                  <a:pt x="7" y="54"/>
                </a:lnTo>
                <a:lnTo>
                  <a:pt x="6" y="55"/>
                </a:lnTo>
                <a:lnTo>
                  <a:pt x="4" y="58"/>
                </a:lnTo>
                <a:lnTo>
                  <a:pt x="3" y="61"/>
                </a:lnTo>
                <a:lnTo>
                  <a:pt x="4" y="61"/>
                </a:lnTo>
                <a:lnTo>
                  <a:pt x="3" y="63"/>
                </a:lnTo>
                <a:lnTo>
                  <a:pt x="1" y="71"/>
                </a:lnTo>
                <a:lnTo>
                  <a:pt x="0" y="74"/>
                </a:lnTo>
                <a:lnTo>
                  <a:pt x="0" y="82"/>
                </a:lnTo>
                <a:lnTo>
                  <a:pt x="3" y="88"/>
                </a:lnTo>
                <a:lnTo>
                  <a:pt x="1" y="83"/>
                </a:lnTo>
                <a:lnTo>
                  <a:pt x="1" y="80"/>
                </a:lnTo>
                <a:lnTo>
                  <a:pt x="6" y="72"/>
                </a:lnTo>
                <a:lnTo>
                  <a:pt x="1" y="78"/>
                </a:lnTo>
                <a:lnTo>
                  <a:pt x="1" y="89"/>
                </a:lnTo>
                <a:lnTo>
                  <a:pt x="3" y="91"/>
                </a:lnTo>
                <a:lnTo>
                  <a:pt x="3" y="97"/>
                </a:lnTo>
                <a:lnTo>
                  <a:pt x="4" y="99"/>
                </a:lnTo>
                <a:lnTo>
                  <a:pt x="4" y="100"/>
                </a:lnTo>
                <a:lnTo>
                  <a:pt x="7" y="103"/>
                </a:lnTo>
                <a:lnTo>
                  <a:pt x="6" y="103"/>
                </a:lnTo>
                <a:lnTo>
                  <a:pt x="10" y="111"/>
                </a:lnTo>
                <a:lnTo>
                  <a:pt x="22" y="123"/>
                </a:lnTo>
                <a:lnTo>
                  <a:pt x="25" y="125"/>
                </a:lnTo>
                <a:lnTo>
                  <a:pt x="28" y="128"/>
                </a:lnTo>
                <a:lnTo>
                  <a:pt x="34" y="131"/>
                </a:lnTo>
                <a:lnTo>
                  <a:pt x="36" y="133"/>
                </a:lnTo>
                <a:lnTo>
                  <a:pt x="42" y="136"/>
                </a:lnTo>
                <a:lnTo>
                  <a:pt x="43" y="137"/>
                </a:lnTo>
                <a:lnTo>
                  <a:pt x="55" y="145"/>
                </a:lnTo>
                <a:lnTo>
                  <a:pt x="60" y="147"/>
                </a:lnTo>
                <a:lnTo>
                  <a:pt x="61" y="148"/>
                </a:lnTo>
                <a:lnTo>
                  <a:pt x="73" y="123"/>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27" name="Freeform 2879"/>
          <p:cNvSpPr>
            <a:spLocks/>
          </p:cNvSpPr>
          <p:nvPr/>
        </p:nvSpPr>
        <p:spPr bwMode="auto">
          <a:xfrm>
            <a:off x="4924425" y="4357688"/>
            <a:ext cx="114300" cy="200025"/>
          </a:xfrm>
          <a:custGeom>
            <a:avLst/>
            <a:gdLst>
              <a:gd name="T0" fmla="*/ 19 w 73"/>
              <a:gd name="T1" fmla="*/ 34 h 145"/>
              <a:gd name="T2" fmla="*/ 27 w 73"/>
              <a:gd name="T3" fmla="*/ 37 h 145"/>
              <a:gd name="T4" fmla="*/ 28 w 73"/>
              <a:gd name="T5" fmla="*/ 39 h 145"/>
              <a:gd name="T6" fmla="*/ 33 w 73"/>
              <a:gd name="T7" fmla="*/ 42 h 145"/>
              <a:gd name="T8" fmla="*/ 39 w 73"/>
              <a:gd name="T9" fmla="*/ 48 h 145"/>
              <a:gd name="T10" fmla="*/ 43 w 73"/>
              <a:gd name="T11" fmla="*/ 54 h 145"/>
              <a:gd name="T12" fmla="*/ 45 w 73"/>
              <a:gd name="T13" fmla="*/ 59 h 145"/>
              <a:gd name="T14" fmla="*/ 45 w 73"/>
              <a:gd name="T15" fmla="*/ 66 h 145"/>
              <a:gd name="T16" fmla="*/ 46 w 73"/>
              <a:gd name="T17" fmla="*/ 66 h 145"/>
              <a:gd name="T18" fmla="*/ 51 w 73"/>
              <a:gd name="T19" fmla="*/ 57 h 145"/>
              <a:gd name="T20" fmla="*/ 46 w 73"/>
              <a:gd name="T21" fmla="*/ 68 h 145"/>
              <a:gd name="T22" fmla="*/ 43 w 73"/>
              <a:gd name="T23" fmla="*/ 74 h 145"/>
              <a:gd name="T24" fmla="*/ 42 w 73"/>
              <a:gd name="T25" fmla="*/ 77 h 145"/>
              <a:gd name="T26" fmla="*/ 42 w 73"/>
              <a:gd name="T27" fmla="*/ 79 h 145"/>
              <a:gd name="T28" fmla="*/ 37 w 73"/>
              <a:gd name="T29" fmla="*/ 86 h 145"/>
              <a:gd name="T30" fmla="*/ 37 w 73"/>
              <a:gd name="T31" fmla="*/ 86 h 145"/>
              <a:gd name="T32" fmla="*/ 28 w 73"/>
              <a:gd name="T33" fmla="*/ 97 h 145"/>
              <a:gd name="T34" fmla="*/ 25 w 73"/>
              <a:gd name="T35" fmla="*/ 100 h 145"/>
              <a:gd name="T36" fmla="*/ 22 w 73"/>
              <a:gd name="T37" fmla="*/ 104 h 145"/>
              <a:gd name="T38" fmla="*/ 13 w 73"/>
              <a:gd name="T39" fmla="*/ 111 h 145"/>
              <a:gd name="T40" fmla="*/ 10 w 73"/>
              <a:gd name="T41" fmla="*/ 114 h 145"/>
              <a:gd name="T42" fmla="*/ 4 w 73"/>
              <a:gd name="T43" fmla="*/ 119 h 145"/>
              <a:gd name="T44" fmla="*/ 2 w 73"/>
              <a:gd name="T45" fmla="*/ 121 h 145"/>
              <a:gd name="T46" fmla="*/ 18 w 73"/>
              <a:gd name="T47" fmla="*/ 142 h 145"/>
              <a:gd name="T48" fmla="*/ 22 w 73"/>
              <a:gd name="T49" fmla="*/ 139 h 145"/>
              <a:gd name="T50" fmla="*/ 30 w 73"/>
              <a:gd name="T51" fmla="*/ 133 h 145"/>
              <a:gd name="T52" fmla="*/ 33 w 73"/>
              <a:gd name="T53" fmla="*/ 130 h 145"/>
              <a:gd name="T54" fmla="*/ 42 w 73"/>
              <a:gd name="T55" fmla="*/ 122 h 145"/>
              <a:gd name="T56" fmla="*/ 46 w 73"/>
              <a:gd name="T57" fmla="*/ 117 h 145"/>
              <a:gd name="T58" fmla="*/ 57 w 73"/>
              <a:gd name="T59" fmla="*/ 105 h 145"/>
              <a:gd name="T60" fmla="*/ 60 w 73"/>
              <a:gd name="T61" fmla="*/ 100 h 145"/>
              <a:gd name="T62" fmla="*/ 63 w 73"/>
              <a:gd name="T63" fmla="*/ 93 h 145"/>
              <a:gd name="T64" fmla="*/ 67 w 73"/>
              <a:gd name="T65" fmla="*/ 86 h 145"/>
              <a:gd name="T66" fmla="*/ 66 w 73"/>
              <a:gd name="T67" fmla="*/ 88 h 145"/>
              <a:gd name="T68" fmla="*/ 69 w 73"/>
              <a:gd name="T69" fmla="*/ 79 h 145"/>
              <a:gd name="T70" fmla="*/ 70 w 73"/>
              <a:gd name="T71" fmla="*/ 73 h 145"/>
              <a:gd name="T72" fmla="*/ 73 w 73"/>
              <a:gd name="T73" fmla="*/ 68 h 145"/>
              <a:gd name="T74" fmla="*/ 72 w 73"/>
              <a:gd name="T75" fmla="*/ 60 h 145"/>
              <a:gd name="T76" fmla="*/ 69 w 73"/>
              <a:gd name="T77" fmla="*/ 49 h 145"/>
              <a:gd name="T78" fmla="*/ 67 w 73"/>
              <a:gd name="T79" fmla="*/ 45 h 145"/>
              <a:gd name="T80" fmla="*/ 63 w 73"/>
              <a:gd name="T81" fmla="*/ 39 h 145"/>
              <a:gd name="T82" fmla="*/ 48 w 73"/>
              <a:gd name="T83" fmla="*/ 20 h 145"/>
              <a:gd name="T84" fmla="*/ 43 w 73"/>
              <a:gd name="T85" fmla="*/ 17 h 145"/>
              <a:gd name="T86" fmla="*/ 36 w 73"/>
              <a:gd name="T87" fmla="*/ 12 h 145"/>
              <a:gd name="T88" fmla="*/ 34 w 73"/>
              <a:gd name="T89" fmla="*/ 12 h 145"/>
              <a:gd name="T90" fmla="*/ 0 w 73"/>
              <a:gd name="T91" fmla="*/ 25 h 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3"/>
              <a:gd name="T139" fmla="*/ 0 h 145"/>
              <a:gd name="T140" fmla="*/ 73 w 73"/>
              <a:gd name="T141" fmla="*/ 145 h 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3" h="145">
                <a:moveTo>
                  <a:pt x="0" y="25"/>
                </a:moveTo>
                <a:lnTo>
                  <a:pt x="19" y="34"/>
                </a:lnTo>
                <a:lnTo>
                  <a:pt x="24" y="37"/>
                </a:lnTo>
                <a:lnTo>
                  <a:pt x="27" y="37"/>
                </a:lnTo>
                <a:lnTo>
                  <a:pt x="25" y="37"/>
                </a:lnTo>
                <a:lnTo>
                  <a:pt x="28" y="39"/>
                </a:lnTo>
                <a:lnTo>
                  <a:pt x="30" y="40"/>
                </a:lnTo>
                <a:lnTo>
                  <a:pt x="33" y="42"/>
                </a:lnTo>
                <a:lnTo>
                  <a:pt x="39" y="46"/>
                </a:lnTo>
                <a:lnTo>
                  <a:pt x="39" y="48"/>
                </a:lnTo>
                <a:lnTo>
                  <a:pt x="43" y="52"/>
                </a:lnTo>
                <a:lnTo>
                  <a:pt x="43" y="54"/>
                </a:lnTo>
                <a:lnTo>
                  <a:pt x="45" y="56"/>
                </a:lnTo>
                <a:lnTo>
                  <a:pt x="45" y="59"/>
                </a:lnTo>
                <a:lnTo>
                  <a:pt x="46" y="60"/>
                </a:lnTo>
                <a:lnTo>
                  <a:pt x="45" y="66"/>
                </a:lnTo>
                <a:lnTo>
                  <a:pt x="48" y="73"/>
                </a:lnTo>
                <a:lnTo>
                  <a:pt x="46" y="66"/>
                </a:lnTo>
                <a:lnTo>
                  <a:pt x="46" y="65"/>
                </a:lnTo>
                <a:lnTo>
                  <a:pt x="51" y="57"/>
                </a:lnTo>
                <a:lnTo>
                  <a:pt x="46" y="63"/>
                </a:lnTo>
                <a:lnTo>
                  <a:pt x="46" y="68"/>
                </a:lnTo>
                <a:lnTo>
                  <a:pt x="45" y="69"/>
                </a:lnTo>
                <a:lnTo>
                  <a:pt x="43" y="74"/>
                </a:lnTo>
                <a:lnTo>
                  <a:pt x="45" y="73"/>
                </a:lnTo>
                <a:lnTo>
                  <a:pt x="42" y="77"/>
                </a:lnTo>
                <a:lnTo>
                  <a:pt x="40" y="80"/>
                </a:lnTo>
                <a:lnTo>
                  <a:pt x="42" y="79"/>
                </a:lnTo>
                <a:lnTo>
                  <a:pt x="39" y="83"/>
                </a:lnTo>
                <a:lnTo>
                  <a:pt x="37" y="86"/>
                </a:lnTo>
                <a:lnTo>
                  <a:pt x="39" y="85"/>
                </a:lnTo>
                <a:lnTo>
                  <a:pt x="37" y="86"/>
                </a:lnTo>
                <a:lnTo>
                  <a:pt x="36" y="90"/>
                </a:lnTo>
                <a:lnTo>
                  <a:pt x="28" y="97"/>
                </a:lnTo>
                <a:lnTo>
                  <a:pt x="28" y="99"/>
                </a:lnTo>
                <a:lnTo>
                  <a:pt x="25" y="100"/>
                </a:lnTo>
                <a:lnTo>
                  <a:pt x="24" y="104"/>
                </a:lnTo>
                <a:lnTo>
                  <a:pt x="22" y="104"/>
                </a:lnTo>
                <a:lnTo>
                  <a:pt x="18" y="108"/>
                </a:lnTo>
                <a:lnTo>
                  <a:pt x="13" y="111"/>
                </a:lnTo>
                <a:lnTo>
                  <a:pt x="12" y="114"/>
                </a:lnTo>
                <a:lnTo>
                  <a:pt x="10" y="114"/>
                </a:lnTo>
                <a:lnTo>
                  <a:pt x="7" y="117"/>
                </a:lnTo>
                <a:lnTo>
                  <a:pt x="4" y="119"/>
                </a:lnTo>
                <a:lnTo>
                  <a:pt x="0" y="124"/>
                </a:lnTo>
                <a:lnTo>
                  <a:pt x="2" y="121"/>
                </a:lnTo>
                <a:lnTo>
                  <a:pt x="16" y="145"/>
                </a:lnTo>
                <a:lnTo>
                  <a:pt x="18" y="142"/>
                </a:lnTo>
                <a:lnTo>
                  <a:pt x="19" y="141"/>
                </a:lnTo>
                <a:lnTo>
                  <a:pt x="22" y="139"/>
                </a:lnTo>
                <a:lnTo>
                  <a:pt x="25" y="136"/>
                </a:lnTo>
                <a:lnTo>
                  <a:pt x="30" y="133"/>
                </a:lnTo>
                <a:lnTo>
                  <a:pt x="31" y="130"/>
                </a:lnTo>
                <a:lnTo>
                  <a:pt x="33" y="130"/>
                </a:lnTo>
                <a:lnTo>
                  <a:pt x="37" y="125"/>
                </a:lnTo>
                <a:lnTo>
                  <a:pt x="42" y="122"/>
                </a:lnTo>
                <a:lnTo>
                  <a:pt x="43" y="119"/>
                </a:lnTo>
                <a:lnTo>
                  <a:pt x="46" y="117"/>
                </a:lnTo>
                <a:lnTo>
                  <a:pt x="49" y="113"/>
                </a:lnTo>
                <a:lnTo>
                  <a:pt x="57" y="105"/>
                </a:lnTo>
                <a:lnTo>
                  <a:pt x="58" y="102"/>
                </a:lnTo>
                <a:lnTo>
                  <a:pt x="60" y="100"/>
                </a:lnTo>
                <a:lnTo>
                  <a:pt x="64" y="93"/>
                </a:lnTo>
                <a:lnTo>
                  <a:pt x="63" y="93"/>
                </a:lnTo>
                <a:lnTo>
                  <a:pt x="63" y="94"/>
                </a:lnTo>
                <a:lnTo>
                  <a:pt x="67" y="86"/>
                </a:lnTo>
                <a:lnTo>
                  <a:pt x="66" y="86"/>
                </a:lnTo>
                <a:lnTo>
                  <a:pt x="66" y="88"/>
                </a:lnTo>
                <a:lnTo>
                  <a:pt x="70" y="80"/>
                </a:lnTo>
                <a:lnTo>
                  <a:pt x="69" y="79"/>
                </a:lnTo>
                <a:lnTo>
                  <a:pt x="70" y="77"/>
                </a:lnTo>
                <a:lnTo>
                  <a:pt x="70" y="73"/>
                </a:lnTo>
                <a:lnTo>
                  <a:pt x="69" y="76"/>
                </a:lnTo>
                <a:lnTo>
                  <a:pt x="73" y="68"/>
                </a:lnTo>
                <a:lnTo>
                  <a:pt x="73" y="66"/>
                </a:lnTo>
                <a:lnTo>
                  <a:pt x="72" y="60"/>
                </a:lnTo>
                <a:lnTo>
                  <a:pt x="70" y="51"/>
                </a:lnTo>
                <a:lnTo>
                  <a:pt x="69" y="49"/>
                </a:lnTo>
                <a:lnTo>
                  <a:pt x="69" y="46"/>
                </a:lnTo>
                <a:lnTo>
                  <a:pt x="67" y="45"/>
                </a:lnTo>
                <a:lnTo>
                  <a:pt x="67" y="43"/>
                </a:lnTo>
                <a:lnTo>
                  <a:pt x="63" y="39"/>
                </a:lnTo>
                <a:lnTo>
                  <a:pt x="63" y="37"/>
                </a:lnTo>
                <a:lnTo>
                  <a:pt x="48" y="20"/>
                </a:lnTo>
                <a:lnTo>
                  <a:pt x="45" y="18"/>
                </a:lnTo>
                <a:lnTo>
                  <a:pt x="43" y="17"/>
                </a:lnTo>
                <a:lnTo>
                  <a:pt x="40" y="15"/>
                </a:lnTo>
                <a:lnTo>
                  <a:pt x="36" y="12"/>
                </a:lnTo>
                <a:lnTo>
                  <a:pt x="33" y="12"/>
                </a:lnTo>
                <a:lnTo>
                  <a:pt x="34" y="12"/>
                </a:lnTo>
                <a:lnTo>
                  <a:pt x="12" y="0"/>
                </a:lnTo>
                <a:lnTo>
                  <a:pt x="0" y="25"/>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28" name="Freeform 2880"/>
          <p:cNvSpPr>
            <a:spLocks/>
          </p:cNvSpPr>
          <p:nvPr/>
        </p:nvSpPr>
        <p:spPr bwMode="auto">
          <a:xfrm>
            <a:off x="4837113" y="4521200"/>
            <a:ext cx="117475" cy="204788"/>
          </a:xfrm>
          <a:custGeom>
            <a:avLst/>
            <a:gdLst>
              <a:gd name="T0" fmla="*/ 74 w 74"/>
              <a:gd name="T1" fmla="*/ 125 h 149"/>
              <a:gd name="T2" fmla="*/ 58 w 74"/>
              <a:gd name="T3" fmla="*/ 116 h 149"/>
              <a:gd name="T4" fmla="*/ 51 w 74"/>
              <a:gd name="T5" fmla="*/ 111 h 149"/>
              <a:gd name="T6" fmla="*/ 43 w 74"/>
              <a:gd name="T7" fmla="*/ 107 h 149"/>
              <a:gd name="T8" fmla="*/ 37 w 74"/>
              <a:gd name="T9" fmla="*/ 102 h 149"/>
              <a:gd name="T10" fmla="*/ 33 w 74"/>
              <a:gd name="T11" fmla="*/ 97 h 149"/>
              <a:gd name="T12" fmla="*/ 28 w 74"/>
              <a:gd name="T13" fmla="*/ 91 h 149"/>
              <a:gd name="T14" fmla="*/ 27 w 74"/>
              <a:gd name="T15" fmla="*/ 88 h 149"/>
              <a:gd name="T16" fmla="*/ 25 w 74"/>
              <a:gd name="T17" fmla="*/ 80 h 149"/>
              <a:gd name="T18" fmla="*/ 24 w 74"/>
              <a:gd name="T19" fmla="*/ 91 h 149"/>
              <a:gd name="T20" fmla="*/ 28 w 74"/>
              <a:gd name="T21" fmla="*/ 80 h 149"/>
              <a:gd name="T22" fmla="*/ 27 w 74"/>
              <a:gd name="T23" fmla="*/ 80 h 149"/>
              <a:gd name="T24" fmla="*/ 27 w 74"/>
              <a:gd name="T25" fmla="*/ 73 h 149"/>
              <a:gd name="T26" fmla="*/ 31 w 74"/>
              <a:gd name="T27" fmla="*/ 65 h 149"/>
              <a:gd name="T28" fmla="*/ 31 w 74"/>
              <a:gd name="T29" fmla="*/ 63 h 149"/>
              <a:gd name="T30" fmla="*/ 34 w 74"/>
              <a:gd name="T31" fmla="*/ 59 h 149"/>
              <a:gd name="T32" fmla="*/ 39 w 74"/>
              <a:gd name="T33" fmla="*/ 53 h 149"/>
              <a:gd name="T34" fmla="*/ 40 w 74"/>
              <a:gd name="T35" fmla="*/ 51 h 149"/>
              <a:gd name="T36" fmla="*/ 45 w 74"/>
              <a:gd name="T37" fmla="*/ 45 h 149"/>
              <a:gd name="T38" fmla="*/ 51 w 74"/>
              <a:gd name="T39" fmla="*/ 40 h 149"/>
              <a:gd name="T40" fmla="*/ 61 w 74"/>
              <a:gd name="T41" fmla="*/ 31 h 149"/>
              <a:gd name="T42" fmla="*/ 68 w 74"/>
              <a:gd name="T43" fmla="*/ 28 h 149"/>
              <a:gd name="T44" fmla="*/ 57 w 74"/>
              <a:gd name="T45" fmla="*/ 3 h 149"/>
              <a:gd name="T46" fmla="*/ 52 w 74"/>
              <a:gd name="T47" fmla="*/ 3 h 149"/>
              <a:gd name="T48" fmla="*/ 46 w 74"/>
              <a:gd name="T49" fmla="*/ 9 h 149"/>
              <a:gd name="T50" fmla="*/ 36 w 74"/>
              <a:gd name="T51" fmla="*/ 19 h 149"/>
              <a:gd name="T52" fmla="*/ 27 w 74"/>
              <a:gd name="T53" fmla="*/ 26 h 149"/>
              <a:gd name="T54" fmla="*/ 25 w 74"/>
              <a:gd name="T55" fmla="*/ 29 h 149"/>
              <a:gd name="T56" fmla="*/ 18 w 74"/>
              <a:gd name="T57" fmla="*/ 37 h 149"/>
              <a:gd name="T58" fmla="*/ 13 w 74"/>
              <a:gd name="T59" fmla="*/ 43 h 149"/>
              <a:gd name="T60" fmla="*/ 7 w 74"/>
              <a:gd name="T61" fmla="*/ 54 h 149"/>
              <a:gd name="T62" fmla="*/ 4 w 74"/>
              <a:gd name="T63" fmla="*/ 59 h 149"/>
              <a:gd name="T64" fmla="*/ 4 w 74"/>
              <a:gd name="T65" fmla="*/ 62 h 149"/>
              <a:gd name="T66" fmla="*/ 1 w 74"/>
              <a:gd name="T67" fmla="*/ 71 h 149"/>
              <a:gd name="T68" fmla="*/ 0 w 74"/>
              <a:gd name="T69" fmla="*/ 82 h 149"/>
              <a:gd name="T70" fmla="*/ 1 w 74"/>
              <a:gd name="T71" fmla="*/ 84 h 149"/>
              <a:gd name="T72" fmla="*/ 6 w 74"/>
              <a:gd name="T73" fmla="*/ 73 h 149"/>
              <a:gd name="T74" fmla="*/ 1 w 74"/>
              <a:gd name="T75" fmla="*/ 90 h 149"/>
              <a:gd name="T76" fmla="*/ 3 w 74"/>
              <a:gd name="T77" fmla="*/ 97 h 149"/>
              <a:gd name="T78" fmla="*/ 4 w 74"/>
              <a:gd name="T79" fmla="*/ 101 h 149"/>
              <a:gd name="T80" fmla="*/ 6 w 74"/>
              <a:gd name="T81" fmla="*/ 104 h 149"/>
              <a:gd name="T82" fmla="*/ 22 w 74"/>
              <a:gd name="T83" fmla="*/ 124 h 149"/>
              <a:gd name="T84" fmla="*/ 28 w 74"/>
              <a:gd name="T85" fmla="*/ 128 h 149"/>
              <a:gd name="T86" fmla="*/ 36 w 74"/>
              <a:gd name="T87" fmla="*/ 133 h 149"/>
              <a:gd name="T88" fmla="*/ 43 w 74"/>
              <a:gd name="T89" fmla="*/ 138 h 149"/>
              <a:gd name="T90" fmla="*/ 59 w 74"/>
              <a:gd name="T91" fmla="*/ 147 h 149"/>
              <a:gd name="T92" fmla="*/ 73 w 74"/>
              <a:gd name="T93" fmla="*/ 124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4"/>
              <a:gd name="T142" fmla="*/ 0 h 149"/>
              <a:gd name="T143" fmla="*/ 74 w 74"/>
              <a:gd name="T144" fmla="*/ 149 h 14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4" h="149">
                <a:moveTo>
                  <a:pt x="73" y="124"/>
                </a:moveTo>
                <a:lnTo>
                  <a:pt x="74" y="125"/>
                </a:lnTo>
                <a:lnTo>
                  <a:pt x="70" y="121"/>
                </a:lnTo>
                <a:lnTo>
                  <a:pt x="58" y="116"/>
                </a:lnTo>
                <a:lnTo>
                  <a:pt x="57" y="115"/>
                </a:lnTo>
                <a:lnTo>
                  <a:pt x="51" y="111"/>
                </a:lnTo>
                <a:lnTo>
                  <a:pt x="49" y="110"/>
                </a:lnTo>
                <a:lnTo>
                  <a:pt x="43" y="107"/>
                </a:lnTo>
                <a:lnTo>
                  <a:pt x="40" y="104"/>
                </a:lnTo>
                <a:lnTo>
                  <a:pt x="37" y="102"/>
                </a:lnTo>
                <a:lnTo>
                  <a:pt x="31" y="96"/>
                </a:lnTo>
                <a:lnTo>
                  <a:pt x="33" y="97"/>
                </a:lnTo>
                <a:lnTo>
                  <a:pt x="31" y="94"/>
                </a:lnTo>
                <a:lnTo>
                  <a:pt x="28" y="91"/>
                </a:lnTo>
                <a:lnTo>
                  <a:pt x="28" y="90"/>
                </a:lnTo>
                <a:lnTo>
                  <a:pt x="27" y="88"/>
                </a:lnTo>
                <a:lnTo>
                  <a:pt x="27" y="82"/>
                </a:lnTo>
                <a:lnTo>
                  <a:pt x="25" y="80"/>
                </a:lnTo>
                <a:lnTo>
                  <a:pt x="25" y="88"/>
                </a:lnTo>
                <a:lnTo>
                  <a:pt x="24" y="91"/>
                </a:lnTo>
                <a:lnTo>
                  <a:pt x="28" y="84"/>
                </a:lnTo>
                <a:lnTo>
                  <a:pt x="28" y="80"/>
                </a:lnTo>
                <a:lnTo>
                  <a:pt x="27" y="76"/>
                </a:lnTo>
                <a:lnTo>
                  <a:pt x="27" y="80"/>
                </a:lnTo>
                <a:lnTo>
                  <a:pt x="28" y="77"/>
                </a:lnTo>
                <a:lnTo>
                  <a:pt x="27" y="73"/>
                </a:lnTo>
                <a:lnTo>
                  <a:pt x="28" y="71"/>
                </a:lnTo>
                <a:lnTo>
                  <a:pt x="31" y="65"/>
                </a:lnTo>
                <a:lnTo>
                  <a:pt x="30" y="65"/>
                </a:lnTo>
                <a:lnTo>
                  <a:pt x="31" y="63"/>
                </a:lnTo>
                <a:lnTo>
                  <a:pt x="31" y="60"/>
                </a:lnTo>
                <a:lnTo>
                  <a:pt x="34" y="59"/>
                </a:lnTo>
                <a:lnTo>
                  <a:pt x="36" y="56"/>
                </a:lnTo>
                <a:lnTo>
                  <a:pt x="39" y="53"/>
                </a:lnTo>
                <a:lnTo>
                  <a:pt x="39" y="51"/>
                </a:lnTo>
                <a:lnTo>
                  <a:pt x="40" y="51"/>
                </a:lnTo>
                <a:lnTo>
                  <a:pt x="45" y="46"/>
                </a:lnTo>
                <a:lnTo>
                  <a:pt x="45" y="45"/>
                </a:lnTo>
                <a:lnTo>
                  <a:pt x="46" y="45"/>
                </a:lnTo>
                <a:lnTo>
                  <a:pt x="51" y="40"/>
                </a:lnTo>
                <a:lnTo>
                  <a:pt x="54" y="39"/>
                </a:lnTo>
                <a:lnTo>
                  <a:pt x="61" y="31"/>
                </a:lnTo>
                <a:lnTo>
                  <a:pt x="67" y="28"/>
                </a:lnTo>
                <a:lnTo>
                  <a:pt x="68" y="28"/>
                </a:lnTo>
                <a:lnTo>
                  <a:pt x="71" y="25"/>
                </a:lnTo>
                <a:lnTo>
                  <a:pt x="57" y="3"/>
                </a:lnTo>
                <a:lnTo>
                  <a:pt x="59" y="0"/>
                </a:lnTo>
                <a:lnTo>
                  <a:pt x="52" y="3"/>
                </a:lnTo>
                <a:lnTo>
                  <a:pt x="49" y="8"/>
                </a:lnTo>
                <a:lnTo>
                  <a:pt x="46" y="9"/>
                </a:lnTo>
                <a:lnTo>
                  <a:pt x="39" y="17"/>
                </a:lnTo>
                <a:lnTo>
                  <a:pt x="36" y="19"/>
                </a:lnTo>
                <a:lnTo>
                  <a:pt x="31" y="23"/>
                </a:lnTo>
                <a:lnTo>
                  <a:pt x="27" y="26"/>
                </a:lnTo>
                <a:lnTo>
                  <a:pt x="24" y="31"/>
                </a:lnTo>
                <a:lnTo>
                  <a:pt x="25" y="29"/>
                </a:lnTo>
                <a:lnTo>
                  <a:pt x="21" y="32"/>
                </a:lnTo>
                <a:lnTo>
                  <a:pt x="18" y="37"/>
                </a:lnTo>
                <a:lnTo>
                  <a:pt x="15" y="40"/>
                </a:lnTo>
                <a:lnTo>
                  <a:pt x="13" y="43"/>
                </a:lnTo>
                <a:lnTo>
                  <a:pt x="7" y="51"/>
                </a:lnTo>
                <a:lnTo>
                  <a:pt x="7" y="54"/>
                </a:lnTo>
                <a:lnTo>
                  <a:pt x="6" y="56"/>
                </a:lnTo>
                <a:lnTo>
                  <a:pt x="4" y="59"/>
                </a:lnTo>
                <a:lnTo>
                  <a:pt x="3" y="62"/>
                </a:lnTo>
                <a:lnTo>
                  <a:pt x="4" y="62"/>
                </a:lnTo>
                <a:lnTo>
                  <a:pt x="3" y="63"/>
                </a:lnTo>
                <a:lnTo>
                  <a:pt x="1" y="71"/>
                </a:lnTo>
                <a:lnTo>
                  <a:pt x="0" y="74"/>
                </a:lnTo>
                <a:lnTo>
                  <a:pt x="0" y="82"/>
                </a:lnTo>
                <a:lnTo>
                  <a:pt x="3" y="88"/>
                </a:lnTo>
                <a:lnTo>
                  <a:pt x="1" y="84"/>
                </a:lnTo>
                <a:lnTo>
                  <a:pt x="1" y="80"/>
                </a:lnTo>
                <a:lnTo>
                  <a:pt x="6" y="73"/>
                </a:lnTo>
                <a:lnTo>
                  <a:pt x="1" y="79"/>
                </a:lnTo>
                <a:lnTo>
                  <a:pt x="1" y="90"/>
                </a:lnTo>
                <a:lnTo>
                  <a:pt x="3" y="91"/>
                </a:lnTo>
                <a:lnTo>
                  <a:pt x="3" y="97"/>
                </a:lnTo>
                <a:lnTo>
                  <a:pt x="4" y="99"/>
                </a:lnTo>
                <a:lnTo>
                  <a:pt x="4" y="101"/>
                </a:lnTo>
                <a:lnTo>
                  <a:pt x="7" y="104"/>
                </a:lnTo>
                <a:lnTo>
                  <a:pt x="6" y="104"/>
                </a:lnTo>
                <a:lnTo>
                  <a:pt x="10" y="111"/>
                </a:lnTo>
                <a:lnTo>
                  <a:pt x="22" y="124"/>
                </a:lnTo>
                <a:lnTo>
                  <a:pt x="25" y="125"/>
                </a:lnTo>
                <a:lnTo>
                  <a:pt x="28" y="128"/>
                </a:lnTo>
                <a:lnTo>
                  <a:pt x="34" y="132"/>
                </a:lnTo>
                <a:lnTo>
                  <a:pt x="36" y="133"/>
                </a:lnTo>
                <a:lnTo>
                  <a:pt x="42" y="136"/>
                </a:lnTo>
                <a:lnTo>
                  <a:pt x="43" y="138"/>
                </a:lnTo>
                <a:lnTo>
                  <a:pt x="55" y="145"/>
                </a:lnTo>
                <a:lnTo>
                  <a:pt x="59" y="147"/>
                </a:lnTo>
                <a:lnTo>
                  <a:pt x="61" y="149"/>
                </a:lnTo>
                <a:lnTo>
                  <a:pt x="73" y="124"/>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29" name="Freeform 2881"/>
          <p:cNvSpPr>
            <a:spLocks/>
          </p:cNvSpPr>
          <p:nvPr/>
        </p:nvSpPr>
        <p:spPr bwMode="auto">
          <a:xfrm>
            <a:off x="4929188" y="4687888"/>
            <a:ext cx="112712" cy="198437"/>
          </a:xfrm>
          <a:custGeom>
            <a:avLst/>
            <a:gdLst>
              <a:gd name="T0" fmla="*/ 4 w 72"/>
              <a:gd name="T1" fmla="*/ 26 h 145"/>
              <a:gd name="T2" fmla="*/ 18 w 72"/>
              <a:gd name="T3" fmla="*/ 34 h 145"/>
              <a:gd name="T4" fmla="*/ 25 w 72"/>
              <a:gd name="T5" fmla="*/ 37 h 145"/>
              <a:gd name="T6" fmla="*/ 27 w 72"/>
              <a:gd name="T7" fmla="*/ 38 h 145"/>
              <a:gd name="T8" fmla="*/ 31 w 72"/>
              <a:gd name="T9" fmla="*/ 42 h 145"/>
              <a:gd name="T10" fmla="*/ 42 w 72"/>
              <a:gd name="T11" fmla="*/ 52 h 145"/>
              <a:gd name="T12" fmla="*/ 43 w 72"/>
              <a:gd name="T13" fmla="*/ 55 h 145"/>
              <a:gd name="T14" fmla="*/ 45 w 72"/>
              <a:gd name="T15" fmla="*/ 60 h 145"/>
              <a:gd name="T16" fmla="*/ 46 w 72"/>
              <a:gd name="T17" fmla="*/ 72 h 145"/>
              <a:gd name="T18" fmla="*/ 45 w 72"/>
              <a:gd name="T19" fmla="*/ 68 h 145"/>
              <a:gd name="T20" fmla="*/ 46 w 72"/>
              <a:gd name="T21" fmla="*/ 65 h 145"/>
              <a:gd name="T22" fmla="*/ 45 w 72"/>
              <a:gd name="T23" fmla="*/ 71 h 145"/>
              <a:gd name="T24" fmla="*/ 43 w 72"/>
              <a:gd name="T25" fmla="*/ 76 h 145"/>
              <a:gd name="T26" fmla="*/ 39 w 72"/>
              <a:gd name="T27" fmla="*/ 83 h 145"/>
              <a:gd name="T28" fmla="*/ 40 w 72"/>
              <a:gd name="T29" fmla="*/ 82 h 145"/>
              <a:gd name="T30" fmla="*/ 37 w 72"/>
              <a:gd name="T31" fmla="*/ 86 h 145"/>
              <a:gd name="T32" fmla="*/ 33 w 72"/>
              <a:gd name="T33" fmla="*/ 93 h 145"/>
              <a:gd name="T34" fmla="*/ 30 w 72"/>
              <a:gd name="T35" fmla="*/ 96 h 145"/>
              <a:gd name="T36" fmla="*/ 24 w 72"/>
              <a:gd name="T37" fmla="*/ 103 h 145"/>
              <a:gd name="T38" fmla="*/ 18 w 72"/>
              <a:gd name="T39" fmla="*/ 108 h 145"/>
              <a:gd name="T40" fmla="*/ 12 w 72"/>
              <a:gd name="T41" fmla="*/ 114 h 145"/>
              <a:gd name="T42" fmla="*/ 7 w 72"/>
              <a:gd name="T43" fmla="*/ 117 h 145"/>
              <a:gd name="T44" fmla="*/ 0 w 72"/>
              <a:gd name="T45" fmla="*/ 124 h 145"/>
              <a:gd name="T46" fmla="*/ 16 w 72"/>
              <a:gd name="T47" fmla="*/ 145 h 145"/>
              <a:gd name="T48" fmla="*/ 19 w 72"/>
              <a:gd name="T49" fmla="*/ 141 h 145"/>
              <a:gd name="T50" fmla="*/ 25 w 72"/>
              <a:gd name="T51" fmla="*/ 136 h 145"/>
              <a:gd name="T52" fmla="*/ 31 w 72"/>
              <a:gd name="T53" fmla="*/ 130 h 145"/>
              <a:gd name="T54" fmla="*/ 36 w 72"/>
              <a:gd name="T55" fmla="*/ 127 h 145"/>
              <a:gd name="T56" fmla="*/ 48 w 72"/>
              <a:gd name="T57" fmla="*/ 116 h 145"/>
              <a:gd name="T58" fmla="*/ 51 w 72"/>
              <a:gd name="T59" fmla="*/ 113 h 145"/>
              <a:gd name="T60" fmla="*/ 57 w 72"/>
              <a:gd name="T61" fmla="*/ 105 h 145"/>
              <a:gd name="T62" fmla="*/ 60 w 72"/>
              <a:gd name="T63" fmla="*/ 100 h 145"/>
              <a:gd name="T64" fmla="*/ 64 w 72"/>
              <a:gd name="T65" fmla="*/ 93 h 145"/>
              <a:gd name="T66" fmla="*/ 67 w 72"/>
              <a:gd name="T67" fmla="*/ 86 h 145"/>
              <a:gd name="T68" fmla="*/ 67 w 72"/>
              <a:gd name="T69" fmla="*/ 85 h 145"/>
              <a:gd name="T70" fmla="*/ 69 w 72"/>
              <a:gd name="T71" fmla="*/ 80 h 145"/>
              <a:gd name="T72" fmla="*/ 70 w 72"/>
              <a:gd name="T73" fmla="*/ 74 h 145"/>
              <a:gd name="T74" fmla="*/ 72 w 72"/>
              <a:gd name="T75" fmla="*/ 65 h 145"/>
              <a:gd name="T76" fmla="*/ 70 w 72"/>
              <a:gd name="T77" fmla="*/ 60 h 145"/>
              <a:gd name="T78" fmla="*/ 67 w 72"/>
              <a:gd name="T79" fmla="*/ 49 h 145"/>
              <a:gd name="T80" fmla="*/ 66 w 72"/>
              <a:gd name="T81" fmla="*/ 45 h 145"/>
              <a:gd name="T82" fmla="*/ 54 w 72"/>
              <a:gd name="T83" fmla="*/ 29 h 145"/>
              <a:gd name="T84" fmla="*/ 46 w 72"/>
              <a:gd name="T85" fmla="*/ 20 h 145"/>
              <a:gd name="T86" fmla="*/ 42 w 72"/>
              <a:gd name="T87" fmla="*/ 17 h 145"/>
              <a:gd name="T88" fmla="*/ 34 w 72"/>
              <a:gd name="T89" fmla="*/ 12 h 145"/>
              <a:gd name="T90" fmla="*/ 33 w 72"/>
              <a:gd name="T91" fmla="*/ 12 h 145"/>
              <a:gd name="T92" fmla="*/ 19 w 72"/>
              <a:gd name="T93" fmla="*/ 4 h 145"/>
              <a:gd name="T94" fmla="*/ 0 w 72"/>
              <a:gd name="T95" fmla="*/ 24 h 14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2"/>
              <a:gd name="T145" fmla="*/ 0 h 145"/>
              <a:gd name="T146" fmla="*/ 72 w 72"/>
              <a:gd name="T147" fmla="*/ 145 h 14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2" h="145">
                <a:moveTo>
                  <a:pt x="0" y="24"/>
                </a:moveTo>
                <a:lnTo>
                  <a:pt x="4" y="26"/>
                </a:lnTo>
                <a:lnTo>
                  <a:pt x="6" y="28"/>
                </a:lnTo>
                <a:lnTo>
                  <a:pt x="18" y="34"/>
                </a:lnTo>
                <a:lnTo>
                  <a:pt x="22" y="37"/>
                </a:lnTo>
                <a:lnTo>
                  <a:pt x="25" y="37"/>
                </a:lnTo>
                <a:lnTo>
                  <a:pt x="24" y="37"/>
                </a:lnTo>
                <a:lnTo>
                  <a:pt x="27" y="38"/>
                </a:lnTo>
                <a:lnTo>
                  <a:pt x="28" y="40"/>
                </a:lnTo>
                <a:lnTo>
                  <a:pt x="31" y="42"/>
                </a:lnTo>
                <a:lnTo>
                  <a:pt x="33" y="45"/>
                </a:lnTo>
                <a:lnTo>
                  <a:pt x="42" y="52"/>
                </a:lnTo>
                <a:lnTo>
                  <a:pt x="42" y="54"/>
                </a:lnTo>
                <a:lnTo>
                  <a:pt x="43" y="55"/>
                </a:lnTo>
                <a:lnTo>
                  <a:pt x="43" y="59"/>
                </a:lnTo>
                <a:lnTo>
                  <a:pt x="45" y="60"/>
                </a:lnTo>
                <a:lnTo>
                  <a:pt x="43" y="66"/>
                </a:lnTo>
                <a:lnTo>
                  <a:pt x="46" y="72"/>
                </a:lnTo>
                <a:lnTo>
                  <a:pt x="45" y="66"/>
                </a:lnTo>
                <a:lnTo>
                  <a:pt x="45" y="68"/>
                </a:lnTo>
                <a:lnTo>
                  <a:pt x="45" y="66"/>
                </a:lnTo>
                <a:lnTo>
                  <a:pt x="46" y="65"/>
                </a:lnTo>
                <a:lnTo>
                  <a:pt x="45" y="66"/>
                </a:lnTo>
                <a:lnTo>
                  <a:pt x="45" y="71"/>
                </a:lnTo>
                <a:lnTo>
                  <a:pt x="43" y="72"/>
                </a:lnTo>
                <a:lnTo>
                  <a:pt x="43" y="76"/>
                </a:lnTo>
                <a:lnTo>
                  <a:pt x="42" y="77"/>
                </a:lnTo>
                <a:lnTo>
                  <a:pt x="39" y="83"/>
                </a:lnTo>
                <a:lnTo>
                  <a:pt x="40" y="83"/>
                </a:lnTo>
                <a:lnTo>
                  <a:pt x="40" y="82"/>
                </a:lnTo>
                <a:lnTo>
                  <a:pt x="39" y="85"/>
                </a:lnTo>
                <a:lnTo>
                  <a:pt x="37" y="86"/>
                </a:lnTo>
                <a:lnTo>
                  <a:pt x="36" y="89"/>
                </a:lnTo>
                <a:lnTo>
                  <a:pt x="33" y="93"/>
                </a:lnTo>
                <a:lnTo>
                  <a:pt x="33" y="94"/>
                </a:lnTo>
                <a:lnTo>
                  <a:pt x="30" y="96"/>
                </a:lnTo>
                <a:lnTo>
                  <a:pt x="27" y="100"/>
                </a:lnTo>
                <a:lnTo>
                  <a:pt x="24" y="103"/>
                </a:lnTo>
                <a:lnTo>
                  <a:pt x="21" y="105"/>
                </a:lnTo>
                <a:lnTo>
                  <a:pt x="18" y="108"/>
                </a:lnTo>
                <a:lnTo>
                  <a:pt x="13" y="111"/>
                </a:lnTo>
                <a:lnTo>
                  <a:pt x="12" y="114"/>
                </a:lnTo>
                <a:lnTo>
                  <a:pt x="10" y="114"/>
                </a:lnTo>
                <a:lnTo>
                  <a:pt x="7" y="117"/>
                </a:lnTo>
                <a:lnTo>
                  <a:pt x="4" y="119"/>
                </a:lnTo>
                <a:lnTo>
                  <a:pt x="0" y="124"/>
                </a:lnTo>
                <a:lnTo>
                  <a:pt x="1" y="120"/>
                </a:lnTo>
                <a:lnTo>
                  <a:pt x="16" y="145"/>
                </a:lnTo>
                <a:lnTo>
                  <a:pt x="18" y="142"/>
                </a:lnTo>
                <a:lnTo>
                  <a:pt x="19" y="141"/>
                </a:lnTo>
                <a:lnTo>
                  <a:pt x="22" y="139"/>
                </a:lnTo>
                <a:lnTo>
                  <a:pt x="25" y="136"/>
                </a:lnTo>
                <a:lnTo>
                  <a:pt x="30" y="133"/>
                </a:lnTo>
                <a:lnTo>
                  <a:pt x="31" y="130"/>
                </a:lnTo>
                <a:lnTo>
                  <a:pt x="33" y="130"/>
                </a:lnTo>
                <a:lnTo>
                  <a:pt x="36" y="127"/>
                </a:lnTo>
                <a:lnTo>
                  <a:pt x="39" y="125"/>
                </a:lnTo>
                <a:lnTo>
                  <a:pt x="48" y="116"/>
                </a:lnTo>
                <a:lnTo>
                  <a:pt x="48" y="114"/>
                </a:lnTo>
                <a:lnTo>
                  <a:pt x="51" y="113"/>
                </a:lnTo>
                <a:lnTo>
                  <a:pt x="54" y="108"/>
                </a:lnTo>
                <a:lnTo>
                  <a:pt x="57" y="105"/>
                </a:lnTo>
                <a:lnTo>
                  <a:pt x="58" y="102"/>
                </a:lnTo>
                <a:lnTo>
                  <a:pt x="60" y="100"/>
                </a:lnTo>
                <a:lnTo>
                  <a:pt x="61" y="97"/>
                </a:lnTo>
                <a:lnTo>
                  <a:pt x="64" y="93"/>
                </a:lnTo>
                <a:lnTo>
                  <a:pt x="66" y="89"/>
                </a:lnTo>
                <a:lnTo>
                  <a:pt x="67" y="86"/>
                </a:lnTo>
                <a:lnTo>
                  <a:pt x="66" y="86"/>
                </a:lnTo>
                <a:lnTo>
                  <a:pt x="67" y="85"/>
                </a:lnTo>
                <a:lnTo>
                  <a:pt x="67" y="82"/>
                </a:lnTo>
                <a:lnTo>
                  <a:pt x="69" y="80"/>
                </a:lnTo>
                <a:lnTo>
                  <a:pt x="69" y="76"/>
                </a:lnTo>
                <a:lnTo>
                  <a:pt x="70" y="74"/>
                </a:lnTo>
                <a:lnTo>
                  <a:pt x="72" y="66"/>
                </a:lnTo>
                <a:lnTo>
                  <a:pt x="72" y="65"/>
                </a:lnTo>
                <a:lnTo>
                  <a:pt x="72" y="66"/>
                </a:lnTo>
                <a:lnTo>
                  <a:pt x="70" y="60"/>
                </a:lnTo>
                <a:lnTo>
                  <a:pt x="69" y="51"/>
                </a:lnTo>
                <a:lnTo>
                  <a:pt x="67" y="49"/>
                </a:lnTo>
                <a:lnTo>
                  <a:pt x="67" y="46"/>
                </a:lnTo>
                <a:lnTo>
                  <a:pt x="66" y="45"/>
                </a:lnTo>
                <a:lnTo>
                  <a:pt x="66" y="43"/>
                </a:lnTo>
                <a:lnTo>
                  <a:pt x="54" y="29"/>
                </a:lnTo>
                <a:lnTo>
                  <a:pt x="52" y="26"/>
                </a:lnTo>
                <a:lnTo>
                  <a:pt x="46" y="20"/>
                </a:lnTo>
                <a:lnTo>
                  <a:pt x="43" y="18"/>
                </a:lnTo>
                <a:lnTo>
                  <a:pt x="42" y="17"/>
                </a:lnTo>
                <a:lnTo>
                  <a:pt x="39" y="15"/>
                </a:lnTo>
                <a:lnTo>
                  <a:pt x="34" y="12"/>
                </a:lnTo>
                <a:lnTo>
                  <a:pt x="31" y="12"/>
                </a:lnTo>
                <a:lnTo>
                  <a:pt x="33" y="12"/>
                </a:lnTo>
                <a:lnTo>
                  <a:pt x="21" y="6"/>
                </a:lnTo>
                <a:lnTo>
                  <a:pt x="19" y="4"/>
                </a:lnTo>
                <a:lnTo>
                  <a:pt x="12" y="0"/>
                </a:lnTo>
                <a:lnTo>
                  <a:pt x="0" y="24"/>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30" name="Freeform 2882"/>
          <p:cNvSpPr>
            <a:spLocks/>
          </p:cNvSpPr>
          <p:nvPr/>
        </p:nvSpPr>
        <p:spPr bwMode="auto">
          <a:xfrm>
            <a:off x="4841875" y="4851400"/>
            <a:ext cx="117475" cy="203200"/>
          </a:xfrm>
          <a:custGeom>
            <a:avLst/>
            <a:gdLst>
              <a:gd name="T0" fmla="*/ 74 w 74"/>
              <a:gd name="T1" fmla="*/ 125 h 148"/>
              <a:gd name="T2" fmla="*/ 58 w 74"/>
              <a:gd name="T3" fmla="*/ 116 h 148"/>
              <a:gd name="T4" fmla="*/ 51 w 74"/>
              <a:gd name="T5" fmla="*/ 111 h 148"/>
              <a:gd name="T6" fmla="*/ 43 w 74"/>
              <a:gd name="T7" fmla="*/ 107 h 148"/>
              <a:gd name="T8" fmla="*/ 37 w 74"/>
              <a:gd name="T9" fmla="*/ 102 h 148"/>
              <a:gd name="T10" fmla="*/ 33 w 74"/>
              <a:gd name="T11" fmla="*/ 97 h 148"/>
              <a:gd name="T12" fmla="*/ 28 w 74"/>
              <a:gd name="T13" fmla="*/ 91 h 148"/>
              <a:gd name="T14" fmla="*/ 27 w 74"/>
              <a:gd name="T15" fmla="*/ 88 h 148"/>
              <a:gd name="T16" fmla="*/ 25 w 74"/>
              <a:gd name="T17" fmla="*/ 80 h 148"/>
              <a:gd name="T18" fmla="*/ 24 w 74"/>
              <a:gd name="T19" fmla="*/ 91 h 148"/>
              <a:gd name="T20" fmla="*/ 28 w 74"/>
              <a:gd name="T21" fmla="*/ 80 h 148"/>
              <a:gd name="T22" fmla="*/ 27 w 74"/>
              <a:gd name="T23" fmla="*/ 80 h 148"/>
              <a:gd name="T24" fmla="*/ 27 w 74"/>
              <a:gd name="T25" fmla="*/ 73 h 148"/>
              <a:gd name="T26" fmla="*/ 31 w 74"/>
              <a:gd name="T27" fmla="*/ 65 h 148"/>
              <a:gd name="T28" fmla="*/ 31 w 74"/>
              <a:gd name="T29" fmla="*/ 63 h 148"/>
              <a:gd name="T30" fmla="*/ 34 w 74"/>
              <a:gd name="T31" fmla="*/ 59 h 148"/>
              <a:gd name="T32" fmla="*/ 39 w 74"/>
              <a:gd name="T33" fmla="*/ 53 h 148"/>
              <a:gd name="T34" fmla="*/ 40 w 74"/>
              <a:gd name="T35" fmla="*/ 51 h 148"/>
              <a:gd name="T36" fmla="*/ 45 w 74"/>
              <a:gd name="T37" fmla="*/ 45 h 148"/>
              <a:gd name="T38" fmla="*/ 51 w 74"/>
              <a:gd name="T39" fmla="*/ 40 h 148"/>
              <a:gd name="T40" fmla="*/ 61 w 74"/>
              <a:gd name="T41" fmla="*/ 31 h 148"/>
              <a:gd name="T42" fmla="*/ 68 w 74"/>
              <a:gd name="T43" fmla="*/ 28 h 148"/>
              <a:gd name="T44" fmla="*/ 56 w 74"/>
              <a:gd name="T45" fmla="*/ 3 h 148"/>
              <a:gd name="T46" fmla="*/ 52 w 74"/>
              <a:gd name="T47" fmla="*/ 3 h 148"/>
              <a:gd name="T48" fmla="*/ 46 w 74"/>
              <a:gd name="T49" fmla="*/ 9 h 148"/>
              <a:gd name="T50" fmla="*/ 36 w 74"/>
              <a:gd name="T51" fmla="*/ 18 h 148"/>
              <a:gd name="T52" fmla="*/ 27 w 74"/>
              <a:gd name="T53" fmla="*/ 26 h 148"/>
              <a:gd name="T54" fmla="*/ 25 w 74"/>
              <a:gd name="T55" fmla="*/ 29 h 148"/>
              <a:gd name="T56" fmla="*/ 18 w 74"/>
              <a:gd name="T57" fmla="*/ 37 h 148"/>
              <a:gd name="T58" fmla="*/ 13 w 74"/>
              <a:gd name="T59" fmla="*/ 43 h 148"/>
              <a:gd name="T60" fmla="*/ 7 w 74"/>
              <a:gd name="T61" fmla="*/ 54 h 148"/>
              <a:gd name="T62" fmla="*/ 4 w 74"/>
              <a:gd name="T63" fmla="*/ 59 h 148"/>
              <a:gd name="T64" fmla="*/ 4 w 74"/>
              <a:gd name="T65" fmla="*/ 62 h 148"/>
              <a:gd name="T66" fmla="*/ 1 w 74"/>
              <a:gd name="T67" fmla="*/ 71 h 148"/>
              <a:gd name="T68" fmla="*/ 0 w 74"/>
              <a:gd name="T69" fmla="*/ 82 h 148"/>
              <a:gd name="T70" fmla="*/ 1 w 74"/>
              <a:gd name="T71" fmla="*/ 83 h 148"/>
              <a:gd name="T72" fmla="*/ 6 w 74"/>
              <a:gd name="T73" fmla="*/ 73 h 148"/>
              <a:gd name="T74" fmla="*/ 1 w 74"/>
              <a:gd name="T75" fmla="*/ 90 h 148"/>
              <a:gd name="T76" fmla="*/ 3 w 74"/>
              <a:gd name="T77" fmla="*/ 97 h 148"/>
              <a:gd name="T78" fmla="*/ 4 w 74"/>
              <a:gd name="T79" fmla="*/ 100 h 148"/>
              <a:gd name="T80" fmla="*/ 6 w 74"/>
              <a:gd name="T81" fmla="*/ 104 h 148"/>
              <a:gd name="T82" fmla="*/ 22 w 74"/>
              <a:gd name="T83" fmla="*/ 124 h 148"/>
              <a:gd name="T84" fmla="*/ 28 w 74"/>
              <a:gd name="T85" fmla="*/ 128 h 148"/>
              <a:gd name="T86" fmla="*/ 36 w 74"/>
              <a:gd name="T87" fmla="*/ 133 h 148"/>
              <a:gd name="T88" fmla="*/ 43 w 74"/>
              <a:gd name="T89" fmla="*/ 138 h 148"/>
              <a:gd name="T90" fmla="*/ 59 w 74"/>
              <a:gd name="T91" fmla="*/ 147 h 148"/>
              <a:gd name="T92" fmla="*/ 73 w 74"/>
              <a:gd name="T93" fmla="*/ 124 h 14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4"/>
              <a:gd name="T142" fmla="*/ 0 h 148"/>
              <a:gd name="T143" fmla="*/ 74 w 74"/>
              <a:gd name="T144" fmla="*/ 148 h 14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4" h="148">
                <a:moveTo>
                  <a:pt x="73" y="124"/>
                </a:moveTo>
                <a:lnTo>
                  <a:pt x="74" y="125"/>
                </a:lnTo>
                <a:lnTo>
                  <a:pt x="70" y="121"/>
                </a:lnTo>
                <a:lnTo>
                  <a:pt x="58" y="116"/>
                </a:lnTo>
                <a:lnTo>
                  <a:pt x="56" y="114"/>
                </a:lnTo>
                <a:lnTo>
                  <a:pt x="51" y="111"/>
                </a:lnTo>
                <a:lnTo>
                  <a:pt x="49" y="110"/>
                </a:lnTo>
                <a:lnTo>
                  <a:pt x="43" y="107"/>
                </a:lnTo>
                <a:lnTo>
                  <a:pt x="40" y="104"/>
                </a:lnTo>
                <a:lnTo>
                  <a:pt x="37" y="102"/>
                </a:lnTo>
                <a:lnTo>
                  <a:pt x="31" y="96"/>
                </a:lnTo>
                <a:lnTo>
                  <a:pt x="33" y="97"/>
                </a:lnTo>
                <a:lnTo>
                  <a:pt x="31" y="94"/>
                </a:lnTo>
                <a:lnTo>
                  <a:pt x="28" y="91"/>
                </a:lnTo>
                <a:lnTo>
                  <a:pt x="28" y="90"/>
                </a:lnTo>
                <a:lnTo>
                  <a:pt x="27" y="88"/>
                </a:lnTo>
                <a:lnTo>
                  <a:pt x="27" y="82"/>
                </a:lnTo>
                <a:lnTo>
                  <a:pt x="25" y="80"/>
                </a:lnTo>
                <a:lnTo>
                  <a:pt x="25" y="88"/>
                </a:lnTo>
                <a:lnTo>
                  <a:pt x="24" y="91"/>
                </a:lnTo>
                <a:lnTo>
                  <a:pt x="28" y="83"/>
                </a:lnTo>
                <a:lnTo>
                  <a:pt x="28" y="80"/>
                </a:lnTo>
                <a:lnTo>
                  <a:pt x="27" y="76"/>
                </a:lnTo>
                <a:lnTo>
                  <a:pt x="27" y="80"/>
                </a:lnTo>
                <a:lnTo>
                  <a:pt x="28" y="77"/>
                </a:lnTo>
                <a:lnTo>
                  <a:pt x="27" y="73"/>
                </a:lnTo>
                <a:lnTo>
                  <a:pt x="28" y="71"/>
                </a:lnTo>
                <a:lnTo>
                  <a:pt x="31" y="65"/>
                </a:lnTo>
                <a:lnTo>
                  <a:pt x="30" y="65"/>
                </a:lnTo>
                <a:lnTo>
                  <a:pt x="31" y="63"/>
                </a:lnTo>
                <a:lnTo>
                  <a:pt x="31" y="60"/>
                </a:lnTo>
                <a:lnTo>
                  <a:pt x="34" y="59"/>
                </a:lnTo>
                <a:lnTo>
                  <a:pt x="36" y="56"/>
                </a:lnTo>
                <a:lnTo>
                  <a:pt x="39" y="53"/>
                </a:lnTo>
                <a:lnTo>
                  <a:pt x="39" y="51"/>
                </a:lnTo>
                <a:lnTo>
                  <a:pt x="40" y="51"/>
                </a:lnTo>
                <a:lnTo>
                  <a:pt x="45" y="46"/>
                </a:lnTo>
                <a:lnTo>
                  <a:pt x="45" y="45"/>
                </a:lnTo>
                <a:lnTo>
                  <a:pt x="46" y="45"/>
                </a:lnTo>
                <a:lnTo>
                  <a:pt x="51" y="40"/>
                </a:lnTo>
                <a:lnTo>
                  <a:pt x="54" y="39"/>
                </a:lnTo>
                <a:lnTo>
                  <a:pt x="61" y="31"/>
                </a:lnTo>
                <a:lnTo>
                  <a:pt x="67" y="28"/>
                </a:lnTo>
                <a:lnTo>
                  <a:pt x="68" y="28"/>
                </a:lnTo>
                <a:lnTo>
                  <a:pt x="71" y="25"/>
                </a:lnTo>
                <a:lnTo>
                  <a:pt x="56" y="3"/>
                </a:lnTo>
                <a:lnTo>
                  <a:pt x="59" y="0"/>
                </a:lnTo>
                <a:lnTo>
                  <a:pt x="52" y="3"/>
                </a:lnTo>
                <a:lnTo>
                  <a:pt x="49" y="8"/>
                </a:lnTo>
                <a:lnTo>
                  <a:pt x="46" y="9"/>
                </a:lnTo>
                <a:lnTo>
                  <a:pt x="39" y="17"/>
                </a:lnTo>
                <a:lnTo>
                  <a:pt x="36" y="18"/>
                </a:lnTo>
                <a:lnTo>
                  <a:pt x="31" y="23"/>
                </a:lnTo>
                <a:lnTo>
                  <a:pt x="27" y="26"/>
                </a:lnTo>
                <a:lnTo>
                  <a:pt x="24" y="31"/>
                </a:lnTo>
                <a:lnTo>
                  <a:pt x="25" y="29"/>
                </a:lnTo>
                <a:lnTo>
                  <a:pt x="21" y="32"/>
                </a:lnTo>
                <a:lnTo>
                  <a:pt x="18" y="37"/>
                </a:lnTo>
                <a:lnTo>
                  <a:pt x="15" y="40"/>
                </a:lnTo>
                <a:lnTo>
                  <a:pt x="13" y="43"/>
                </a:lnTo>
                <a:lnTo>
                  <a:pt x="7" y="51"/>
                </a:lnTo>
                <a:lnTo>
                  <a:pt x="7" y="54"/>
                </a:lnTo>
                <a:lnTo>
                  <a:pt x="6" y="56"/>
                </a:lnTo>
                <a:lnTo>
                  <a:pt x="4" y="59"/>
                </a:lnTo>
                <a:lnTo>
                  <a:pt x="3" y="62"/>
                </a:lnTo>
                <a:lnTo>
                  <a:pt x="4" y="62"/>
                </a:lnTo>
                <a:lnTo>
                  <a:pt x="3" y="63"/>
                </a:lnTo>
                <a:lnTo>
                  <a:pt x="1" y="71"/>
                </a:lnTo>
                <a:lnTo>
                  <a:pt x="0" y="74"/>
                </a:lnTo>
                <a:lnTo>
                  <a:pt x="0" y="82"/>
                </a:lnTo>
                <a:lnTo>
                  <a:pt x="3" y="88"/>
                </a:lnTo>
                <a:lnTo>
                  <a:pt x="1" y="83"/>
                </a:lnTo>
                <a:lnTo>
                  <a:pt x="1" y="80"/>
                </a:lnTo>
                <a:lnTo>
                  <a:pt x="6" y="73"/>
                </a:lnTo>
                <a:lnTo>
                  <a:pt x="1" y="79"/>
                </a:lnTo>
                <a:lnTo>
                  <a:pt x="1" y="90"/>
                </a:lnTo>
                <a:lnTo>
                  <a:pt x="3" y="91"/>
                </a:lnTo>
                <a:lnTo>
                  <a:pt x="3" y="97"/>
                </a:lnTo>
                <a:lnTo>
                  <a:pt x="4" y="99"/>
                </a:lnTo>
                <a:lnTo>
                  <a:pt x="4" y="100"/>
                </a:lnTo>
                <a:lnTo>
                  <a:pt x="7" y="104"/>
                </a:lnTo>
                <a:lnTo>
                  <a:pt x="6" y="104"/>
                </a:lnTo>
                <a:lnTo>
                  <a:pt x="10" y="111"/>
                </a:lnTo>
                <a:lnTo>
                  <a:pt x="22" y="124"/>
                </a:lnTo>
                <a:lnTo>
                  <a:pt x="25" y="125"/>
                </a:lnTo>
                <a:lnTo>
                  <a:pt x="28" y="128"/>
                </a:lnTo>
                <a:lnTo>
                  <a:pt x="34" y="131"/>
                </a:lnTo>
                <a:lnTo>
                  <a:pt x="36" y="133"/>
                </a:lnTo>
                <a:lnTo>
                  <a:pt x="42" y="136"/>
                </a:lnTo>
                <a:lnTo>
                  <a:pt x="43" y="138"/>
                </a:lnTo>
                <a:lnTo>
                  <a:pt x="55" y="145"/>
                </a:lnTo>
                <a:lnTo>
                  <a:pt x="59" y="147"/>
                </a:lnTo>
                <a:lnTo>
                  <a:pt x="61" y="148"/>
                </a:lnTo>
                <a:lnTo>
                  <a:pt x="73" y="124"/>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31" name="Freeform 2883"/>
          <p:cNvSpPr>
            <a:spLocks/>
          </p:cNvSpPr>
          <p:nvPr/>
        </p:nvSpPr>
        <p:spPr bwMode="auto">
          <a:xfrm>
            <a:off x="4938713" y="5018088"/>
            <a:ext cx="112712" cy="200025"/>
          </a:xfrm>
          <a:custGeom>
            <a:avLst/>
            <a:gdLst>
              <a:gd name="T0" fmla="*/ 4 w 72"/>
              <a:gd name="T1" fmla="*/ 26 h 146"/>
              <a:gd name="T2" fmla="*/ 18 w 72"/>
              <a:gd name="T3" fmla="*/ 34 h 146"/>
              <a:gd name="T4" fmla="*/ 25 w 72"/>
              <a:gd name="T5" fmla="*/ 37 h 146"/>
              <a:gd name="T6" fmla="*/ 27 w 72"/>
              <a:gd name="T7" fmla="*/ 39 h 146"/>
              <a:gd name="T8" fmla="*/ 31 w 72"/>
              <a:gd name="T9" fmla="*/ 42 h 146"/>
              <a:gd name="T10" fmla="*/ 42 w 72"/>
              <a:gd name="T11" fmla="*/ 53 h 146"/>
              <a:gd name="T12" fmla="*/ 43 w 72"/>
              <a:gd name="T13" fmla="*/ 56 h 146"/>
              <a:gd name="T14" fmla="*/ 45 w 72"/>
              <a:gd name="T15" fmla="*/ 61 h 146"/>
              <a:gd name="T16" fmla="*/ 46 w 72"/>
              <a:gd name="T17" fmla="*/ 73 h 146"/>
              <a:gd name="T18" fmla="*/ 45 w 72"/>
              <a:gd name="T19" fmla="*/ 68 h 146"/>
              <a:gd name="T20" fmla="*/ 46 w 72"/>
              <a:gd name="T21" fmla="*/ 65 h 146"/>
              <a:gd name="T22" fmla="*/ 45 w 72"/>
              <a:gd name="T23" fmla="*/ 71 h 146"/>
              <a:gd name="T24" fmla="*/ 43 w 72"/>
              <a:gd name="T25" fmla="*/ 76 h 146"/>
              <a:gd name="T26" fmla="*/ 39 w 72"/>
              <a:gd name="T27" fmla="*/ 84 h 146"/>
              <a:gd name="T28" fmla="*/ 40 w 72"/>
              <a:gd name="T29" fmla="*/ 82 h 146"/>
              <a:gd name="T30" fmla="*/ 37 w 72"/>
              <a:gd name="T31" fmla="*/ 87 h 146"/>
              <a:gd name="T32" fmla="*/ 33 w 72"/>
              <a:gd name="T33" fmla="*/ 93 h 146"/>
              <a:gd name="T34" fmla="*/ 30 w 72"/>
              <a:gd name="T35" fmla="*/ 96 h 146"/>
              <a:gd name="T36" fmla="*/ 24 w 72"/>
              <a:gd name="T37" fmla="*/ 104 h 146"/>
              <a:gd name="T38" fmla="*/ 18 w 72"/>
              <a:gd name="T39" fmla="*/ 108 h 146"/>
              <a:gd name="T40" fmla="*/ 12 w 72"/>
              <a:gd name="T41" fmla="*/ 115 h 146"/>
              <a:gd name="T42" fmla="*/ 7 w 72"/>
              <a:gd name="T43" fmla="*/ 118 h 146"/>
              <a:gd name="T44" fmla="*/ 0 w 72"/>
              <a:gd name="T45" fmla="*/ 124 h 146"/>
              <a:gd name="T46" fmla="*/ 16 w 72"/>
              <a:gd name="T47" fmla="*/ 146 h 146"/>
              <a:gd name="T48" fmla="*/ 19 w 72"/>
              <a:gd name="T49" fmla="*/ 141 h 146"/>
              <a:gd name="T50" fmla="*/ 25 w 72"/>
              <a:gd name="T51" fmla="*/ 136 h 146"/>
              <a:gd name="T52" fmla="*/ 31 w 72"/>
              <a:gd name="T53" fmla="*/ 130 h 146"/>
              <a:gd name="T54" fmla="*/ 36 w 72"/>
              <a:gd name="T55" fmla="*/ 127 h 146"/>
              <a:gd name="T56" fmla="*/ 48 w 72"/>
              <a:gd name="T57" fmla="*/ 116 h 146"/>
              <a:gd name="T58" fmla="*/ 51 w 72"/>
              <a:gd name="T59" fmla="*/ 113 h 146"/>
              <a:gd name="T60" fmla="*/ 57 w 72"/>
              <a:gd name="T61" fmla="*/ 105 h 146"/>
              <a:gd name="T62" fmla="*/ 60 w 72"/>
              <a:gd name="T63" fmla="*/ 101 h 146"/>
              <a:gd name="T64" fmla="*/ 64 w 72"/>
              <a:gd name="T65" fmla="*/ 93 h 146"/>
              <a:gd name="T66" fmla="*/ 67 w 72"/>
              <a:gd name="T67" fmla="*/ 87 h 146"/>
              <a:gd name="T68" fmla="*/ 67 w 72"/>
              <a:gd name="T69" fmla="*/ 85 h 146"/>
              <a:gd name="T70" fmla="*/ 69 w 72"/>
              <a:gd name="T71" fmla="*/ 81 h 146"/>
              <a:gd name="T72" fmla="*/ 70 w 72"/>
              <a:gd name="T73" fmla="*/ 74 h 146"/>
              <a:gd name="T74" fmla="*/ 72 w 72"/>
              <a:gd name="T75" fmla="*/ 65 h 146"/>
              <a:gd name="T76" fmla="*/ 70 w 72"/>
              <a:gd name="T77" fmla="*/ 61 h 146"/>
              <a:gd name="T78" fmla="*/ 67 w 72"/>
              <a:gd name="T79" fmla="*/ 50 h 146"/>
              <a:gd name="T80" fmla="*/ 66 w 72"/>
              <a:gd name="T81" fmla="*/ 45 h 146"/>
              <a:gd name="T82" fmla="*/ 54 w 72"/>
              <a:gd name="T83" fmla="*/ 30 h 146"/>
              <a:gd name="T84" fmla="*/ 46 w 72"/>
              <a:gd name="T85" fmla="*/ 20 h 146"/>
              <a:gd name="T86" fmla="*/ 42 w 72"/>
              <a:gd name="T87" fmla="*/ 17 h 146"/>
              <a:gd name="T88" fmla="*/ 34 w 72"/>
              <a:gd name="T89" fmla="*/ 13 h 146"/>
              <a:gd name="T90" fmla="*/ 33 w 72"/>
              <a:gd name="T91" fmla="*/ 13 h 146"/>
              <a:gd name="T92" fmla="*/ 19 w 72"/>
              <a:gd name="T93" fmla="*/ 5 h 146"/>
              <a:gd name="T94" fmla="*/ 0 w 72"/>
              <a:gd name="T95" fmla="*/ 25 h 14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2"/>
              <a:gd name="T145" fmla="*/ 0 h 146"/>
              <a:gd name="T146" fmla="*/ 72 w 72"/>
              <a:gd name="T147" fmla="*/ 146 h 14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2" h="146">
                <a:moveTo>
                  <a:pt x="0" y="25"/>
                </a:moveTo>
                <a:lnTo>
                  <a:pt x="4" y="26"/>
                </a:lnTo>
                <a:lnTo>
                  <a:pt x="6" y="28"/>
                </a:lnTo>
                <a:lnTo>
                  <a:pt x="18" y="34"/>
                </a:lnTo>
                <a:lnTo>
                  <a:pt x="22" y="37"/>
                </a:lnTo>
                <a:lnTo>
                  <a:pt x="25" y="37"/>
                </a:lnTo>
                <a:lnTo>
                  <a:pt x="24" y="37"/>
                </a:lnTo>
                <a:lnTo>
                  <a:pt x="27" y="39"/>
                </a:lnTo>
                <a:lnTo>
                  <a:pt x="28" y="40"/>
                </a:lnTo>
                <a:lnTo>
                  <a:pt x="31" y="42"/>
                </a:lnTo>
                <a:lnTo>
                  <a:pt x="33" y="45"/>
                </a:lnTo>
                <a:lnTo>
                  <a:pt x="42" y="53"/>
                </a:lnTo>
                <a:lnTo>
                  <a:pt x="42" y="54"/>
                </a:lnTo>
                <a:lnTo>
                  <a:pt x="43" y="56"/>
                </a:lnTo>
                <a:lnTo>
                  <a:pt x="43" y="59"/>
                </a:lnTo>
                <a:lnTo>
                  <a:pt x="45" y="61"/>
                </a:lnTo>
                <a:lnTo>
                  <a:pt x="43" y="67"/>
                </a:lnTo>
                <a:lnTo>
                  <a:pt x="46" y="73"/>
                </a:lnTo>
                <a:lnTo>
                  <a:pt x="45" y="67"/>
                </a:lnTo>
                <a:lnTo>
                  <a:pt x="45" y="68"/>
                </a:lnTo>
                <a:lnTo>
                  <a:pt x="45" y="67"/>
                </a:lnTo>
                <a:lnTo>
                  <a:pt x="46" y="65"/>
                </a:lnTo>
                <a:lnTo>
                  <a:pt x="45" y="67"/>
                </a:lnTo>
                <a:lnTo>
                  <a:pt x="45" y="71"/>
                </a:lnTo>
                <a:lnTo>
                  <a:pt x="43" y="73"/>
                </a:lnTo>
                <a:lnTo>
                  <a:pt x="43" y="76"/>
                </a:lnTo>
                <a:lnTo>
                  <a:pt x="42" y="78"/>
                </a:lnTo>
                <a:lnTo>
                  <a:pt x="39" y="84"/>
                </a:lnTo>
                <a:lnTo>
                  <a:pt x="40" y="84"/>
                </a:lnTo>
                <a:lnTo>
                  <a:pt x="40" y="82"/>
                </a:lnTo>
                <a:lnTo>
                  <a:pt x="39" y="85"/>
                </a:lnTo>
                <a:lnTo>
                  <a:pt x="37" y="87"/>
                </a:lnTo>
                <a:lnTo>
                  <a:pt x="36" y="90"/>
                </a:lnTo>
                <a:lnTo>
                  <a:pt x="33" y="93"/>
                </a:lnTo>
                <a:lnTo>
                  <a:pt x="33" y="95"/>
                </a:lnTo>
                <a:lnTo>
                  <a:pt x="30" y="96"/>
                </a:lnTo>
                <a:lnTo>
                  <a:pt x="27" y="101"/>
                </a:lnTo>
                <a:lnTo>
                  <a:pt x="24" y="104"/>
                </a:lnTo>
                <a:lnTo>
                  <a:pt x="21" y="105"/>
                </a:lnTo>
                <a:lnTo>
                  <a:pt x="18" y="108"/>
                </a:lnTo>
                <a:lnTo>
                  <a:pt x="13" y="112"/>
                </a:lnTo>
                <a:lnTo>
                  <a:pt x="12" y="115"/>
                </a:lnTo>
                <a:lnTo>
                  <a:pt x="10" y="115"/>
                </a:lnTo>
                <a:lnTo>
                  <a:pt x="7" y="118"/>
                </a:lnTo>
                <a:lnTo>
                  <a:pt x="4" y="119"/>
                </a:lnTo>
                <a:lnTo>
                  <a:pt x="0" y="124"/>
                </a:lnTo>
                <a:lnTo>
                  <a:pt x="1" y="121"/>
                </a:lnTo>
                <a:lnTo>
                  <a:pt x="16" y="146"/>
                </a:lnTo>
                <a:lnTo>
                  <a:pt x="18" y="143"/>
                </a:lnTo>
                <a:lnTo>
                  <a:pt x="19" y="141"/>
                </a:lnTo>
                <a:lnTo>
                  <a:pt x="22" y="139"/>
                </a:lnTo>
                <a:lnTo>
                  <a:pt x="25" y="136"/>
                </a:lnTo>
                <a:lnTo>
                  <a:pt x="30" y="133"/>
                </a:lnTo>
                <a:lnTo>
                  <a:pt x="31" y="130"/>
                </a:lnTo>
                <a:lnTo>
                  <a:pt x="33" y="130"/>
                </a:lnTo>
                <a:lnTo>
                  <a:pt x="36" y="127"/>
                </a:lnTo>
                <a:lnTo>
                  <a:pt x="39" y="126"/>
                </a:lnTo>
                <a:lnTo>
                  <a:pt x="48" y="116"/>
                </a:lnTo>
                <a:lnTo>
                  <a:pt x="48" y="115"/>
                </a:lnTo>
                <a:lnTo>
                  <a:pt x="51" y="113"/>
                </a:lnTo>
                <a:lnTo>
                  <a:pt x="54" y="108"/>
                </a:lnTo>
                <a:lnTo>
                  <a:pt x="57" y="105"/>
                </a:lnTo>
                <a:lnTo>
                  <a:pt x="58" y="102"/>
                </a:lnTo>
                <a:lnTo>
                  <a:pt x="60" y="101"/>
                </a:lnTo>
                <a:lnTo>
                  <a:pt x="61" y="98"/>
                </a:lnTo>
                <a:lnTo>
                  <a:pt x="64" y="93"/>
                </a:lnTo>
                <a:lnTo>
                  <a:pt x="66" y="90"/>
                </a:lnTo>
                <a:lnTo>
                  <a:pt x="67" y="87"/>
                </a:lnTo>
                <a:lnTo>
                  <a:pt x="66" y="87"/>
                </a:lnTo>
                <a:lnTo>
                  <a:pt x="67" y="85"/>
                </a:lnTo>
                <a:lnTo>
                  <a:pt x="67" y="82"/>
                </a:lnTo>
                <a:lnTo>
                  <a:pt x="69" y="81"/>
                </a:lnTo>
                <a:lnTo>
                  <a:pt x="69" y="76"/>
                </a:lnTo>
                <a:lnTo>
                  <a:pt x="70" y="74"/>
                </a:lnTo>
                <a:lnTo>
                  <a:pt x="72" y="67"/>
                </a:lnTo>
                <a:lnTo>
                  <a:pt x="72" y="65"/>
                </a:lnTo>
                <a:lnTo>
                  <a:pt x="72" y="67"/>
                </a:lnTo>
                <a:lnTo>
                  <a:pt x="70" y="61"/>
                </a:lnTo>
                <a:lnTo>
                  <a:pt x="69" y="51"/>
                </a:lnTo>
                <a:lnTo>
                  <a:pt x="67" y="50"/>
                </a:lnTo>
                <a:lnTo>
                  <a:pt x="67" y="47"/>
                </a:lnTo>
                <a:lnTo>
                  <a:pt x="66" y="45"/>
                </a:lnTo>
                <a:lnTo>
                  <a:pt x="66" y="43"/>
                </a:lnTo>
                <a:lnTo>
                  <a:pt x="54" y="30"/>
                </a:lnTo>
                <a:lnTo>
                  <a:pt x="52" y="26"/>
                </a:lnTo>
                <a:lnTo>
                  <a:pt x="46" y="20"/>
                </a:lnTo>
                <a:lnTo>
                  <a:pt x="43" y="19"/>
                </a:lnTo>
                <a:lnTo>
                  <a:pt x="42" y="17"/>
                </a:lnTo>
                <a:lnTo>
                  <a:pt x="39" y="16"/>
                </a:lnTo>
                <a:lnTo>
                  <a:pt x="34" y="13"/>
                </a:lnTo>
                <a:lnTo>
                  <a:pt x="31" y="13"/>
                </a:lnTo>
                <a:lnTo>
                  <a:pt x="33" y="13"/>
                </a:lnTo>
                <a:lnTo>
                  <a:pt x="21" y="6"/>
                </a:lnTo>
                <a:lnTo>
                  <a:pt x="19" y="5"/>
                </a:lnTo>
                <a:lnTo>
                  <a:pt x="12" y="0"/>
                </a:lnTo>
                <a:lnTo>
                  <a:pt x="0" y="25"/>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32" name="Freeform 2884"/>
          <p:cNvSpPr>
            <a:spLocks/>
          </p:cNvSpPr>
          <p:nvPr/>
        </p:nvSpPr>
        <p:spPr bwMode="auto">
          <a:xfrm>
            <a:off x="4851400" y="5181600"/>
            <a:ext cx="117475" cy="204788"/>
          </a:xfrm>
          <a:custGeom>
            <a:avLst/>
            <a:gdLst>
              <a:gd name="T0" fmla="*/ 74 w 74"/>
              <a:gd name="T1" fmla="*/ 126 h 149"/>
              <a:gd name="T2" fmla="*/ 58 w 74"/>
              <a:gd name="T3" fmla="*/ 116 h 149"/>
              <a:gd name="T4" fmla="*/ 50 w 74"/>
              <a:gd name="T5" fmla="*/ 112 h 149"/>
              <a:gd name="T6" fmla="*/ 43 w 74"/>
              <a:gd name="T7" fmla="*/ 107 h 149"/>
              <a:gd name="T8" fmla="*/ 37 w 74"/>
              <a:gd name="T9" fmla="*/ 102 h 149"/>
              <a:gd name="T10" fmla="*/ 33 w 74"/>
              <a:gd name="T11" fmla="*/ 98 h 149"/>
              <a:gd name="T12" fmla="*/ 28 w 74"/>
              <a:gd name="T13" fmla="*/ 92 h 149"/>
              <a:gd name="T14" fmla="*/ 27 w 74"/>
              <a:gd name="T15" fmla="*/ 89 h 149"/>
              <a:gd name="T16" fmla="*/ 25 w 74"/>
              <a:gd name="T17" fmla="*/ 81 h 149"/>
              <a:gd name="T18" fmla="*/ 24 w 74"/>
              <a:gd name="T19" fmla="*/ 92 h 149"/>
              <a:gd name="T20" fmla="*/ 28 w 74"/>
              <a:gd name="T21" fmla="*/ 81 h 149"/>
              <a:gd name="T22" fmla="*/ 27 w 74"/>
              <a:gd name="T23" fmla="*/ 81 h 149"/>
              <a:gd name="T24" fmla="*/ 27 w 74"/>
              <a:gd name="T25" fmla="*/ 73 h 149"/>
              <a:gd name="T26" fmla="*/ 31 w 74"/>
              <a:gd name="T27" fmla="*/ 65 h 149"/>
              <a:gd name="T28" fmla="*/ 31 w 74"/>
              <a:gd name="T29" fmla="*/ 64 h 149"/>
              <a:gd name="T30" fmla="*/ 34 w 74"/>
              <a:gd name="T31" fmla="*/ 59 h 149"/>
              <a:gd name="T32" fmla="*/ 39 w 74"/>
              <a:gd name="T33" fmla="*/ 53 h 149"/>
              <a:gd name="T34" fmla="*/ 40 w 74"/>
              <a:gd name="T35" fmla="*/ 51 h 149"/>
              <a:gd name="T36" fmla="*/ 45 w 74"/>
              <a:gd name="T37" fmla="*/ 45 h 149"/>
              <a:gd name="T38" fmla="*/ 50 w 74"/>
              <a:gd name="T39" fmla="*/ 41 h 149"/>
              <a:gd name="T40" fmla="*/ 61 w 74"/>
              <a:gd name="T41" fmla="*/ 31 h 149"/>
              <a:gd name="T42" fmla="*/ 68 w 74"/>
              <a:gd name="T43" fmla="*/ 28 h 149"/>
              <a:gd name="T44" fmla="*/ 56 w 74"/>
              <a:gd name="T45" fmla="*/ 3 h 149"/>
              <a:gd name="T46" fmla="*/ 52 w 74"/>
              <a:gd name="T47" fmla="*/ 3 h 149"/>
              <a:gd name="T48" fmla="*/ 46 w 74"/>
              <a:gd name="T49" fmla="*/ 10 h 149"/>
              <a:gd name="T50" fmla="*/ 36 w 74"/>
              <a:gd name="T51" fmla="*/ 19 h 149"/>
              <a:gd name="T52" fmla="*/ 27 w 74"/>
              <a:gd name="T53" fmla="*/ 27 h 149"/>
              <a:gd name="T54" fmla="*/ 25 w 74"/>
              <a:gd name="T55" fmla="*/ 30 h 149"/>
              <a:gd name="T56" fmla="*/ 18 w 74"/>
              <a:gd name="T57" fmla="*/ 37 h 149"/>
              <a:gd name="T58" fmla="*/ 13 w 74"/>
              <a:gd name="T59" fmla="*/ 44 h 149"/>
              <a:gd name="T60" fmla="*/ 7 w 74"/>
              <a:gd name="T61" fmla="*/ 54 h 149"/>
              <a:gd name="T62" fmla="*/ 4 w 74"/>
              <a:gd name="T63" fmla="*/ 59 h 149"/>
              <a:gd name="T64" fmla="*/ 4 w 74"/>
              <a:gd name="T65" fmla="*/ 62 h 149"/>
              <a:gd name="T66" fmla="*/ 1 w 74"/>
              <a:gd name="T67" fmla="*/ 72 h 149"/>
              <a:gd name="T68" fmla="*/ 0 w 74"/>
              <a:gd name="T69" fmla="*/ 82 h 149"/>
              <a:gd name="T70" fmla="*/ 1 w 74"/>
              <a:gd name="T71" fmla="*/ 84 h 149"/>
              <a:gd name="T72" fmla="*/ 6 w 74"/>
              <a:gd name="T73" fmla="*/ 73 h 149"/>
              <a:gd name="T74" fmla="*/ 1 w 74"/>
              <a:gd name="T75" fmla="*/ 90 h 149"/>
              <a:gd name="T76" fmla="*/ 3 w 74"/>
              <a:gd name="T77" fmla="*/ 98 h 149"/>
              <a:gd name="T78" fmla="*/ 4 w 74"/>
              <a:gd name="T79" fmla="*/ 101 h 149"/>
              <a:gd name="T80" fmla="*/ 6 w 74"/>
              <a:gd name="T81" fmla="*/ 104 h 149"/>
              <a:gd name="T82" fmla="*/ 22 w 74"/>
              <a:gd name="T83" fmla="*/ 124 h 149"/>
              <a:gd name="T84" fmla="*/ 28 w 74"/>
              <a:gd name="T85" fmla="*/ 129 h 149"/>
              <a:gd name="T86" fmla="*/ 36 w 74"/>
              <a:gd name="T87" fmla="*/ 133 h 149"/>
              <a:gd name="T88" fmla="*/ 43 w 74"/>
              <a:gd name="T89" fmla="*/ 138 h 149"/>
              <a:gd name="T90" fmla="*/ 59 w 74"/>
              <a:gd name="T91" fmla="*/ 147 h 149"/>
              <a:gd name="T92" fmla="*/ 73 w 74"/>
              <a:gd name="T93" fmla="*/ 124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4"/>
              <a:gd name="T142" fmla="*/ 0 h 149"/>
              <a:gd name="T143" fmla="*/ 74 w 74"/>
              <a:gd name="T144" fmla="*/ 149 h 14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4" h="149">
                <a:moveTo>
                  <a:pt x="73" y="124"/>
                </a:moveTo>
                <a:lnTo>
                  <a:pt x="74" y="126"/>
                </a:lnTo>
                <a:lnTo>
                  <a:pt x="70" y="121"/>
                </a:lnTo>
                <a:lnTo>
                  <a:pt x="58" y="116"/>
                </a:lnTo>
                <a:lnTo>
                  <a:pt x="56" y="115"/>
                </a:lnTo>
                <a:lnTo>
                  <a:pt x="50" y="112"/>
                </a:lnTo>
                <a:lnTo>
                  <a:pt x="49" y="110"/>
                </a:lnTo>
                <a:lnTo>
                  <a:pt x="43" y="107"/>
                </a:lnTo>
                <a:lnTo>
                  <a:pt x="40" y="104"/>
                </a:lnTo>
                <a:lnTo>
                  <a:pt x="37" y="102"/>
                </a:lnTo>
                <a:lnTo>
                  <a:pt x="31" y="96"/>
                </a:lnTo>
                <a:lnTo>
                  <a:pt x="33" y="98"/>
                </a:lnTo>
                <a:lnTo>
                  <a:pt x="31" y="95"/>
                </a:lnTo>
                <a:lnTo>
                  <a:pt x="28" y="92"/>
                </a:lnTo>
                <a:lnTo>
                  <a:pt x="28" y="90"/>
                </a:lnTo>
                <a:lnTo>
                  <a:pt x="27" y="89"/>
                </a:lnTo>
                <a:lnTo>
                  <a:pt x="27" y="82"/>
                </a:lnTo>
                <a:lnTo>
                  <a:pt x="25" y="81"/>
                </a:lnTo>
                <a:lnTo>
                  <a:pt x="25" y="89"/>
                </a:lnTo>
                <a:lnTo>
                  <a:pt x="24" y="92"/>
                </a:lnTo>
                <a:lnTo>
                  <a:pt x="28" y="84"/>
                </a:lnTo>
                <a:lnTo>
                  <a:pt x="28" y="81"/>
                </a:lnTo>
                <a:lnTo>
                  <a:pt x="27" y="76"/>
                </a:lnTo>
                <a:lnTo>
                  <a:pt x="27" y="81"/>
                </a:lnTo>
                <a:lnTo>
                  <a:pt x="28" y="78"/>
                </a:lnTo>
                <a:lnTo>
                  <a:pt x="27" y="73"/>
                </a:lnTo>
                <a:lnTo>
                  <a:pt x="28" y="72"/>
                </a:lnTo>
                <a:lnTo>
                  <a:pt x="31" y="65"/>
                </a:lnTo>
                <a:lnTo>
                  <a:pt x="30" y="65"/>
                </a:lnTo>
                <a:lnTo>
                  <a:pt x="31" y="64"/>
                </a:lnTo>
                <a:lnTo>
                  <a:pt x="31" y="61"/>
                </a:lnTo>
                <a:lnTo>
                  <a:pt x="34" y="59"/>
                </a:lnTo>
                <a:lnTo>
                  <a:pt x="36" y="56"/>
                </a:lnTo>
                <a:lnTo>
                  <a:pt x="39" y="53"/>
                </a:lnTo>
                <a:lnTo>
                  <a:pt x="39" y="51"/>
                </a:lnTo>
                <a:lnTo>
                  <a:pt x="40" y="51"/>
                </a:lnTo>
                <a:lnTo>
                  <a:pt x="45" y="47"/>
                </a:lnTo>
                <a:lnTo>
                  <a:pt x="45" y="45"/>
                </a:lnTo>
                <a:lnTo>
                  <a:pt x="46" y="45"/>
                </a:lnTo>
                <a:lnTo>
                  <a:pt x="50" y="41"/>
                </a:lnTo>
                <a:lnTo>
                  <a:pt x="53" y="39"/>
                </a:lnTo>
                <a:lnTo>
                  <a:pt x="61" y="31"/>
                </a:lnTo>
                <a:lnTo>
                  <a:pt x="67" y="28"/>
                </a:lnTo>
                <a:lnTo>
                  <a:pt x="68" y="28"/>
                </a:lnTo>
                <a:lnTo>
                  <a:pt x="71" y="25"/>
                </a:lnTo>
                <a:lnTo>
                  <a:pt x="56" y="3"/>
                </a:lnTo>
                <a:lnTo>
                  <a:pt x="59" y="0"/>
                </a:lnTo>
                <a:lnTo>
                  <a:pt x="52" y="3"/>
                </a:lnTo>
                <a:lnTo>
                  <a:pt x="49" y="8"/>
                </a:lnTo>
                <a:lnTo>
                  <a:pt x="46" y="10"/>
                </a:lnTo>
                <a:lnTo>
                  <a:pt x="39" y="17"/>
                </a:lnTo>
                <a:lnTo>
                  <a:pt x="36" y="19"/>
                </a:lnTo>
                <a:lnTo>
                  <a:pt x="31" y="24"/>
                </a:lnTo>
                <a:lnTo>
                  <a:pt x="27" y="27"/>
                </a:lnTo>
                <a:lnTo>
                  <a:pt x="24" y="31"/>
                </a:lnTo>
                <a:lnTo>
                  <a:pt x="25" y="30"/>
                </a:lnTo>
                <a:lnTo>
                  <a:pt x="21" y="33"/>
                </a:lnTo>
                <a:lnTo>
                  <a:pt x="18" y="37"/>
                </a:lnTo>
                <a:lnTo>
                  <a:pt x="15" y="41"/>
                </a:lnTo>
                <a:lnTo>
                  <a:pt x="13" y="44"/>
                </a:lnTo>
                <a:lnTo>
                  <a:pt x="7" y="51"/>
                </a:lnTo>
                <a:lnTo>
                  <a:pt x="7" y="54"/>
                </a:lnTo>
                <a:lnTo>
                  <a:pt x="6" y="56"/>
                </a:lnTo>
                <a:lnTo>
                  <a:pt x="4" y="59"/>
                </a:lnTo>
                <a:lnTo>
                  <a:pt x="3" y="62"/>
                </a:lnTo>
                <a:lnTo>
                  <a:pt x="4" y="62"/>
                </a:lnTo>
                <a:lnTo>
                  <a:pt x="3" y="64"/>
                </a:lnTo>
                <a:lnTo>
                  <a:pt x="1" y="72"/>
                </a:lnTo>
                <a:lnTo>
                  <a:pt x="0" y="75"/>
                </a:lnTo>
                <a:lnTo>
                  <a:pt x="0" y="82"/>
                </a:lnTo>
                <a:lnTo>
                  <a:pt x="3" y="89"/>
                </a:lnTo>
                <a:lnTo>
                  <a:pt x="1" y="84"/>
                </a:lnTo>
                <a:lnTo>
                  <a:pt x="1" y="81"/>
                </a:lnTo>
                <a:lnTo>
                  <a:pt x="6" y="73"/>
                </a:lnTo>
                <a:lnTo>
                  <a:pt x="1" y="79"/>
                </a:lnTo>
                <a:lnTo>
                  <a:pt x="1" y="90"/>
                </a:lnTo>
                <a:lnTo>
                  <a:pt x="3" y="92"/>
                </a:lnTo>
                <a:lnTo>
                  <a:pt x="3" y="98"/>
                </a:lnTo>
                <a:lnTo>
                  <a:pt x="4" y="99"/>
                </a:lnTo>
                <a:lnTo>
                  <a:pt x="4" y="101"/>
                </a:lnTo>
                <a:lnTo>
                  <a:pt x="7" y="104"/>
                </a:lnTo>
                <a:lnTo>
                  <a:pt x="6" y="104"/>
                </a:lnTo>
                <a:lnTo>
                  <a:pt x="10" y="112"/>
                </a:lnTo>
                <a:lnTo>
                  <a:pt x="22" y="124"/>
                </a:lnTo>
                <a:lnTo>
                  <a:pt x="25" y="126"/>
                </a:lnTo>
                <a:lnTo>
                  <a:pt x="28" y="129"/>
                </a:lnTo>
                <a:lnTo>
                  <a:pt x="34" y="132"/>
                </a:lnTo>
                <a:lnTo>
                  <a:pt x="36" y="133"/>
                </a:lnTo>
                <a:lnTo>
                  <a:pt x="42" y="137"/>
                </a:lnTo>
                <a:lnTo>
                  <a:pt x="43" y="138"/>
                </a:lnTo>
                <a:lnTo>
                  <a:pt x="55" y="146"/>
                </a:lnTo>
                <a:lnTo>
                  <a:pt x="59" y="147"/>
                </a:lnTo>
                <a:lnTo>
                  <a:pt x="61" y="149"/>
                </a:lnTo>
                <a:lnTo>
                  <a:pt x="73" y="124"/>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35" name="Rectangle 2887"/>
          <p:cNvSpPr>
            <a:spLocks noChangeArrowheads="1"/>
          </p:cNvSpPr>
          <p:nvPr/>
        </p:nvSpPr>
        <p:spPr bwMode="auto">
          <a:xfrm>
            <a:off x="969963" y="2828925"/>
            <a:ext cx="4267200" cy="77788"/>
          </a:xfrm>
          <a:prstGeom prst="rect">
            <a:avLst/>
          </a:prstGeom>
          <a:solidFill>
            <a:srgbClr val="80FF00"/>
          </a:solidFill>
          <a:ln w="0">
            <a:solidFill>
              <a:srgbClr val="000000"/>
            </a:solid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136" name="Rectangle 2888"/>
          <p:cNvSpPr>
            <a:spLocks noChangeArrowheads="1"/>
          </p:cNvSpPr>
          <p:nvPr/>
        </p:nvSpPr>
        <p:spPr bwMode="auto">
          <a:xfrm>
            <a:off x="4973638" y="3427413"/>
            <a:ext cx="376237" cy="44450"/>
          </a:xfrm>
          <a:prstGeom prst="rect">
            <a:avLst/>
          </a:prstGeom>
          <a:solidFill>
            <a:srgbClr val="FFFF80"/>
          </a:solidFill>
          <a:ln w="0">
            <a:solidFill>
              <a:srgbClr val="000000"/>
            </a:solid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137" name="Freeform 2889"/>
          <p:cNvSpPr>
            <a:spLocks/>
          </p:cNvSpPr>
          <p:nvPr/>
        </p:nvSpPr>
        <p:spPr bwMode="auto">
          <a:xfrm>
            <a:off x="4741863" y="3552825"/>
            <a:ext cx="354012" cy="60325"/>
          </a:xfrm>
          <a:custGeom>
            <a:avLst/>
            <a:gdLst>
              <a:gd name="T0" fmla="*/ 0 w 225"/>
              <a:gd name="T1" fmla="*/ 0 h 44"/>
              <a:gd name="T2" fmla="*/ 7 w 225"/>
              <a:gd name="T3" fmla="*/ 5 h 44"/>
              <a:gd name="T4" fmla="*/ 16 w 225"/>
              <a:gd name="T5" fmla="*/ 11 h 44"/>
              <a:gd name="T6" fmla="*/ 21 w 225"/>
              <a:gd name="T7" fmla="*/ 14 h 44"/>
              <a:gd name="T8" fmla="*/ 30 w 225"/>
              <a:gd name="T9" fmla="*/ 19 h 44"/>
              <a:gd name="T10" fmla="*/ 34 w 225"/>
              <a:gd name="T11" fmla="*/ 20 h 44"/>
              <a:gd name="T12" fmla="*/ 43 w 225"/>
              <a:gd name="T13" fmla="*/ 25 h 44"/>
              <a:gd name="T14" fmla="*/ 47 w 225"/>
              <a:gd name="T15" fmla="*/ 27 h 44"/>
              <a:gd name="T16" fmla="*/ 52 w 225"/>
              <a:gd name="T17" fmla="*/ 30 h 44"/>
              <a:gd name="T18" fmla="*/ 58 w 225"/>
              <a:gd name="T19" fmla="*/ 31 h 44"/>
              <a:gd name="T20" fmla="*/ 62 w 225"/>
              <a:gd name="T21" fmla="*/ 33 h 44"/>
              <a:gd name="T22" fmla="*/ 71 w 225"/>
              <a:gd name="T23" fmla="*/ 36 h 44"/>
              <a:gd name="T24" fmla="*/ 79 w 225"/>
              <a:gd name="T25" fmla="*/ 37 h 44"/>
              <a:gd name="T26" fmla="*/ 83 w 225"/>
              <a:gd name="T27" fmla="*/ 39 h 44"/>
              <a:gd name="T28" fmla="*/ 91 w 225"/>
              <a:gd name="T29" fmla="*/ 41 h 44"/>
              <a:gd name="T30" fmla="*/ 103 w 225"/>
              <a:gd name="T31" fmla="*/ 42 h 44"/>
              <a:gd name="T32" fmla="*/ 134 w 225"/>
              <a:gd name="T33" fmla="*/ 44 h 44"/>
              <a:gd name="T34" fmla="*/ 143 w 225"/>
              <a:gd name="T35" fmla="*/ 42 h 44"/>
              <a:gd name="T36" fmla="*/ 150 w 225"/>
              <a:gd name="T37" fmla="*/ 41 h 44"/>
              <a:gd name="T38" fmla="*/ 156 w 225"/>
              <a:gd name="T39" fmla="*/ 39 h 44"/>
              <a:gd name="T40" fmla="*/ 162 w 225"/>
              <a:gd name="T41" fmla="*/ 37 h 44"/>
              <a:gd name="T42" fmla="*/ 167 w 225"/>
              <a:gd name="T43" fmla="*/ 36 h 44"/>
              <a:gd name="T44" fmla="*/ 171 w 225"/>
              <a:gd name="T45" fmla="*/ 34 h 44"/>
              <a:gd name="T46" fmla="*/ 176 w 225"/>
              <a:gd name="T47" fmla="*/ 33 h 44"/>
              <a:gd name="T48" fmla="*/ 180 w 225"/>
              <a:gd name="T49" fmla="*/ 30 h 44"/>
              <a:gd name="T50" fmla="*/ 185 w 225"/>
              <a:gd name="T51" fmla="*/ 28 h 44"/>
              <a:gd name="T52" fmla="*/ 189 w 225"/>
              <a:gd name="T53" fmla="*/ 25 h 44"/>
              <a:gd name="T54" fmla="*/ 194 w 225"/>
              <a:gd name="T55" fmla="*/ 23 h 44"/>
              <a:gd name="T56" fmla="*/ 198 w 225"/>
              <a:gd name="T57" fmla="*/ 20 h 44"/>
              <a:gd name="T58" fmla="*/ 203 w 225"/>
              <a:gd name="T59" fmla="*/ 17 h 44"/>
              <a:gd name="T60" fmla="*/ 207 w 225"/>
              <a:gd name="T61" fmla="*/ 14 h 44"/>
              <a:gd name="T62" fmla="*/ 211 w 225"/>
              <a:gd name="T63" fmla="*/ 11 h 44"/>
              <a:gd name="T64" fmla="*/ 217 w 225"/>
              <a:gd name="T65" fmla="*/ 6 h 44"/>
              <a:gd name="T66" fmla="*/ 222 w 225"/>
              <a:gd name="T67" fmla="*/ 3 h 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5"/>
              <a:gd name="T103" fmla="*/ 0 h 44"/>
              <a:gd name="T104" fmla="*/ 225 w 225"/>
              <a:gd name="T105" fmla="*/ 44 h 4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5" h="44">
                <a:moveTo>
                  <a:pt x="225" y="0"/>
                </a:moveTo>
                <a:lnTo>
                  <a:pt x="0" y="0"/>
                </a:lnTo>
                <a:lnTo>
                  <a:pt x="6" y="3"/>
                </a:lnTo>
                <a:lnTo>
                  <a:pt x="7" y="5"/>
                </a:lnTo>
                <a:lnTo>
                  <a:pt x="10" y="8"/>
                </a:lnTo>
                <a:lnTo>
                  <a:pt x="16" y="11"/>
                </a:lnTo>
                <a:lnTo>
                  <a:pt x="19" y="13"/>
                </a:lnTo>
                <a:lnTo>
                  <a:pt x="21" y="14"/>
                </a:lnTo>
                <a:lnTo>
                  <a:pt x="27" y="17"/>
                </a:lnTo>
                <a:lnTo>
                  <a:pt x="30" y="19"/>
                </a:lnTo>
                <a:lnTo>
                  <a:pt x="31" y="20"/>
                </a:lnTo>
                <a:lnTo>
                  <a:pt x="34" y="20"/>
                </a:lnTo>
                <a:lnTo>
                  <a:pt x="40" y="23"/>
                </a:lnTo>
                <a:lnTo>
                  <a:pt x="43" y="25"/>
                </a:lnTo>
                <a:lnTo>
                  <a:pt x="44" y="27"/>
                </a:lnTo>
                <a:lnTo>
                  <a:pt x="47" y="27"/>
                </a:lnTo>
                <a:lnTo>
                  <a:pt x="50" y="28"/>
                </a:lnTo>
                <a:lnTo>
                  <a:pt x="52" y="30"/>
                </a:lnTo>
                <a:lnTo>
                  <a:pt x="55" y="31"/>
                </a:lnTo>
                <a:lnTo>
                  <a:pt x="58" y="31"/>
                </a:lnTo>
                <a:lnTo>
                  <a:pt x="61" y="33"/>
                </a:lnTo>
                <a:lnTo>
                  <a:pt x="62" y="33"/>
                </a:lnTo>
                <a:lnTo>
                  <a:pt x="68" y="36"/>
                </a:lnTo>
                <a:lnTo>
                  <a:pt x="71" y="36"/>
                </a:lnTo>
                <a:lnTo>
                  <a:pt x="73" y="37"/>
                </a:lnTo>
                <a:lnTo>
                  <a:pt x="79" y="37"/>
                </a:lnTo>
                <a:lnTo>
                  <a:pt x="80" y="39"/>
                </a:lnTo>
                <a:lnTo>
                  <a:pt x="83" y="39"/>
                </a:lnTo>
                <a:lnTo>
                  <a:pt x="86" y="41"/>
                </a:lnTo>
                <a:lnTo>
                  <a:pt x="91" y="41"/>
                </a:lnTo>
                <a:lnTo>
                  <a:pt x="94" y="42"/>
                </a:lnTo>
                <a:lnTo>
                  <a:pt x="103" y="42"/>
                </a:lnTo>
                <a:lnTo>
                  <a:pt x="106" y="44"/>
                </a:lnTo>
                <a:lnTo>
                  <a:pt x="134" y="44"/>
                </a:lnTo>
                <a:lnTo>
                  <a:pt x="135" y="42"/>
                </a:lnTo>
                <a:lnTo>
                  <a:pt x="143" y="42"/>
                </a:lnTo>
                <a:lnTo>
                  <a:pt x="146" y="41"/>
                </a:lnTo>
                <a:lnTo>
                  <a:pt x="150" y="41"/>
                </a:lnTo>
                <a:lnTo>
                  <a:pt x="152" y="39"/>
                </a:lnTo>
                <a:lnTo>
                  <a:pt x="156" y="39"/>
                </a:lnTo>
                <a:lnTo>
                  <a:pt x="159" y="37"/>
                </a:lnTo>
                <a:lnTo>
                  <a:pt x="162" y="37"/>
                </a:lnTo>
                <a:lnTo>
                  <a:pt x="164" y="36"/>
                </a:lnTo>
                <a:lnTo>
                  <a:pt x="167" y="36"/>
                </a:lnTo>
                <a:lnTo>
                  <a:pt x="168" y="34"/>
                </a:lnTo>
                <a:lnTo>
                  <a:pt x="171" y="34"/>
                </a:lnTo>
                <a:lnTo>
                  <a:pt x="173" y="33"/>
                </a:lnTo>
                <a:lnTo>
                  <a:pt x="176" y="33"/>
                </a:lnTo>
                <a:lnTo>
                  <a:pt x="177" y="31"/>
                </a:lnTo>
                <a:lnTo>
                  <a:pt x="180" y="30"/>
                </a:lnTo>
                <a:lnTo>
                  <a:pt x="182" y="30"/>
                </a:lnTo>
                <a:lnTo>
                  <a:pt x="185" y="28"/>
                </a:lnTo>
                <a:lnTo>
                  <a:pt x="186" y="27"/>
                </a:lnTo>
                <a:lnTo>
                  <a:pt x="189" y="25"/>
                </a:lnTo>
                <a:lnTo>
                  <a:pt x="191" y="25"/>
                </a:lnTo>
                <a:lnTo>
                  <a:pt x="194" y="23"/>
                </a:lnTo>
                <a:lnTo>
                  <a:pt x="195" y="22"/>
                </a:lnTo>
                <a:lnTo>
                  <a:pt x="198" y="20"/>
                </a:lnTo>
                <a:lnTo>
                  <a:pt x="200" y="19"/>
                </a:lnTo>
                <a:lnTo>
                  <a:pt x="203" y="17"/>
                </a:lnTo>
                <a:lnTo>
                  <a:pt x="204" y="16"/>
                </a:lnTo>
                <a:lnTo>
                  <a:pt x="207" y="14"/>
                </a:lnTo>
                <a:lnTo>
                  <a:pt x="208" y="13"/>
                </a:lnTo>
                <a:lnTo>
                  <a:pt x="211" y="11"/>
                </a:lnTo>
                <a:lnTo>
                  <a:pt x="214" y="8"/>
                </a:lnTo>
                <a:lnTo>
                  <a:pt x="217" y="6"/>
                </a:lnTo>
                <a:lnTo>
                  <a:pt x="219" y="5"/>
                </a:lnTo>
                <a:lnTo>
                  <a:pt x="222" y="3"/>
                </a:lnTo>
                <a:lnTo>
                  <a:pt x="225" y="0"/>
                </a:lnTo>
                <a:close/>
              </a:path>
            </a:pathLst>
          </a:custGeom>
          <a:solidFill>
            <a:srgbClr val="FFFFFF"/>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38" name="Rectangle 2890"/>
          <p:cNvSpPr>
            <a:spLocks noChangeArrowheads="1"/>
          </p:cNvSpPr>
          <p:nvPr/>
        </p:nvSpPr>
        <p:spPr bwMode="auto">
          <a:xfrm>
            <a:off x="4508500" y="3427413"/>
            <a:ext cx="373063" cy="44450"/>
          </a:xfrm>
          <a:prstGeom prst="rect">
            <a:avLst/>
          </a:prstGeom>
          <a:solidFill>
            <a:srgbClr val="FFFF00"/>
          </a:solidFill>
          <a:ln w="0">
            <a:solidFill>
              <a:srgbClr val="000000"/>
            </a:solid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139" name="Rectangle 2891"/>
          <p:cNvSpPr>
            <a:spLocks noChangeArrowheads="1"/>
          </p:cNvSpPr>
          <p:nvPr/>
        </p:nvSpPr>
        <p:spPr bwMode="auto">
          <a:xfrm>
            <a:off x="2868613" y="2905125"/>
            <a:ext cx="441325" cy="69850"/>
          </a:xfrm>
          <a:prstGeom prst="rect">
            <a:avLst/>
          </a:prstGeom>
          <a:solidFill>
            <a:srgbClr val="808080"/>
          </a:solidFill>
          <a:ln w="0">
            <a:solidFill>
              <a:srgbClr val="000000"/>
            </a:solid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140" name="Freeform 2892"/>
          <p:cNvSpPr>
            <a:spLocks/>
          </p:cNvSpPr>
          <p:nvPr/>
        </p:nvSpPr>
        <p:spPr bwMode="auto">
          <a:xfrm>
            <a:off x="3632200" y="2911475"/>
            <a:ext cx="55563" cy="95250"/>
          </a:xfrm>
          <a:custGeom>
            <a:avLst/>
            <a:gdLst>
              <a:gd name="T0" fmla="*/ 1 w 35"/>
              <a:gd name="T1" fmla="*/ 0 h 70"/>
              <a:gd name="T2" fmla="*/ 0 w 35"/>
              <a:gd name="T3" fmla="*/ 12 h 70"/>
              <a:gd name="T4" fmla="*/ 0 w 35"/>
              <a:gd name="T5" fmla="*/ 32 h 70"/>
              <a:gd name="T6" fmla="*/ 0 w 35"/>
              <a:gd name="T7" fmla="*/ 46 h 70"/>
              <a:gd name="T8" fmla="*/ 3 w 35"/>
              <a:gd name="T9" fmla="*/ 57 h 70"/>
              <a:gd name="T10" fmla="*/ 9 w 35"/>
              <a:gd name="T11" fmla="*/ 66 h 70"/>
              <a:gd name="T12" fmla="*/ 19 w 35"/>
              <a:gd name="T13" fmla="*/ 70 h 70"/>
              <a:gd name="T14" fmla="*/ 29 w 35"/>
              <a:gd name="T15" fmla="*/ 63 h 70"/>
              <a:gd name="T16" fmla="*/ 34 w 35"/>
              <a:gd name="T17" fmla="*/ 59 h 70"/>
              <a:gd name="T18" fmla="*/ 35 w 35"/>
              <a:gd name="T19" fmla="*/ 52 h 70"/>
              <a:gd name="T20" fmla="*/ 35 w 35"/>
              <a:gd name="T21" fmla="*/ 31 h 70"/>
              <a:gd name="T22" fmla="*/ 35 w 35"/>
              <a:gd name="T23" fmla="*/ 0 h 70"/>
              <a:gd name="T24" fmla="*/ 1 w 35"/>
              <a:gd name="T25" fmla="*/ 0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70"/>
              <a:gd name="T41" fmla="*/ 35 w 35"/>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70">
                <a:moveTo>
                  <a:pt x="1" y="0"/>
                </a:moveTo>
                <a:lnTo>
                  <a:pt x="0" y="12"/>
                </a:lnTo>
                <a:lnTo>
                  <a:pt x="0" y="32"/>
                </a:lnTo>
                <a:lnTo>
                  <a:pt x="0" y="46"/>
                </a:lnTo>
                <a:lnTo>
                  <a:pt x="3" y="57"/>
                </a:lnTo>
                <a:lnTo>
                  <a:pt x="9" y="66"/>
                </a:lnTo>
                <a:lnTo>
                  <a:pt x="19" y="70"/>
                </a:lnTo>
                <a:lnTo>
                  <a:pt x="29" y="63"/>
                </a:lnTo>
                <a:lnTo>
                  <a:pt x="34" y="59"/>
                </a:lnTo>
                <a:lnTo>
                  <a:pt x="35" y="52"/>
                </a:lnTo>
                <a:lnTo>
                  <a:pt x="35" y="31"/>
                </a:lnTo>
                <a:lnTo>
                  <a:pt x="35" y="0"/>
                </a:lnTo>
                <a:lnTo>
                  <a:pt x="1" y="0"/>
                </a:lnTo>
                <a:close/>
              </a:path>
            </a:pathLst>
          </a:custGeom>
          <a:solidFill>
            <a:srgbClr val="FF5C5C"/>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41" name="Rectangle 2893"/>
          <p:cNvSpPr>
            <a:spLocks noChangeArrowheads="1"/>
          </p:cNvSpPr>
          <p:nvPr/>
        </p:nvSpPr>
        <p:spPr bwMode="auto">
          <a:xfrm>
            <a:off x="3624263" y="2905125"/>
            <a:ext cx="73025" cy="7938"/>
          </a:xfrm>
          <a:prstGeom prst="rect">
            <a:avLst/>
          </a:prstGeom>
          <a:solidFill>
            <a:srgbClr val="FF5C5C"/>
          </a:solidFill>
          <a:ln w="0">
            <a:solidFill>
              <a:srgbClr val="000000"/>
            </a:solid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142" name="Rectangle 2894"/>
          <p:cNvSpPr>
            <a:spLocks noChangeArrowheads="1"/>
          </p:cNvSpPr>
          <p:nvPr/>
        </p:nvSpPr>
        <p:spPr bwMode="auto">
          <a:xfrm>
            <a:off x="4694238" y="2895600"/>
            <a:ext cx="439737" cy="69850"/>
          </a:xfrm>
          <a:prstGeom prst="rect">
            <a:avLst/>
          </a:prstGeom>
          <a:solidFill>
            <a:srgbClr val="A1A1A1"/>
          </a:solidFill>
          <a:ln w="0">
            <a:solidFill>
              <a:srgbClr val="000000"/>
            </a:solid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143" name="Rectangle 2895"/>
          <p:cNvSpPr>
            <a:spLocks noChangeArrowheads="1"/>
          </p:cNvSpPr>
          <p:nvPr/>
        </p:nvSpPr>
        <p:spPr bwMode="auto">
          <a:xfrm>
            <a:off x="304800" y="2362200"/>
            <a:ext cx="762000" cy="1133475"/>
          </a:xfrm>
          <a:prstGeom prst="rect">
            <a:avLst/>
          </a:prstGeom>
          <a:solidFill>
            <a:srgbClr val="C0C0C0"/>
          </a:solidFill>
          <a:ln w="0">
            <a:solidFill>
              <a:srgbClr val="000000"/>
            </a:solid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146" name="Line 2898"/>
          <p:cNvSpPr>
            <a:spLocks noChangeShapeType="1"/>
          </p:cNvSpPr>
          <p:nvPr/>
        </p:nvSpPr>
        <p:spPr bwMode="auto">
          <a:xfrm>
            <a:off x="2744788" y="5572125"/>
            <a:ext cx="2455862" cy="1588"/>
          </a:xfrm>
          <a:prstGeom prst="line">
            <a:avLst/>
          </a:prstGeom>
          <a:noFill/>
          <a:ln w="0">
            <a:solidFill>
              <a:srgbClr val="FFFF00"/>
            </a:solidFill>
            <a:round/>
            <a:headEnd/>
            <a:tailEnd/>
          </a:ln>
        </p:spPr>
        <p:txBody>
          <a:bodyPr/>
          <a:lstStyle/>
          <a:p>
            <a:endParaRPr lang="en-US"/>
          </a:p>
        </p:txBody>
      </p:sp>
      <p:sp>
        <p:nvSpPr>
          <p:cNvPr id="312147" name="Freeform 2899"/>
          <p:cNvSpPr>
            <a:spLocks/>
          </p:cNvSpPr>
          <p:nvPr/>
        </p:nvSpPr>
        <p:spPr bwMode="auto">
          <a:xfrm>
            <a:off x="2930525" y="5514975"/>
            <a:ext cx="139700" cy="61913"/>
          </a:xfrm>
          <a:custGeom>
            <a:avLst/>
            <a:gdLst>
              <a:gd name="T0" fmla="*/ 88 w 88"/>
              <a:gd name="T1" fmla="*/ 45 h 45"/>
              <a:gd name="T2" fmla="*/ 85 w 88"/>
              <a:gd name="T3" fmla="*/ 42 h 45"/>
              <a:gd name="T4" fmla="*/ 79 w 88"/>
              <a:gd name="T5" fmla="*/ 36 h 45"/>
              <a:gd name="T6" fmla="*/ 60 w 88"/>
              <a:gd name="T7" fmla="*/ 19 h 45"/>
              <a:gd name="T8" fmla="*/ 48 w 88"/>
              <a:gd name="T9" fmla="*/ 10 h 45"/>
              <a:gd name="T10" fmla="*/ 37 w 88"/>
              <a:gd name="T11" fmla="*/ 3 h 45"/>
              <a:gd name="T12" fmla="*/ 28 w 88"/>
              <a:gd name="T13" fmla="*/ 0 h 45"/>
              <a:gd name="T14" fmla="*/ 23 w 88"/>
              <a:gd name="T15" fmla="*/ 3 h 45"/>
              <a:gd name="T16" fmla="*/ 6 w 88"/>
              <a:gd name="T17" fmla="*/ 27 h 45"/>
              <a:gd name="T18" fmla="*/ 2 w 88"/>
              <a:gd name="T19" fmla="*/ 36 h 45"/>
              <a:gd name="T20" fmla="*/ 0 w 88"/>
              <a:gd name="T21" fmla="*/ 39 h 45"/>
              <a:gd name="T22" fmla="*/ 3 w 88"/>
              <a:gd name="T23" fmla="*/ 37 h 45"/>
              <a:gd name="T24" fmla="*/ 8 w 88"/>
              <a:gd name="T25" fmla="*/ 31 h 45"/>
              <a:gd name="T26" fmla="*/ 14 w 88"/>
              <a:gd name="T27" fmla="*/ 22 h 45"/>
              <a:gd name="T28" fmla="*/ 23 w 88"/>
              <a:gd name="T29" fmla="*/ 11 h 45"/>
              <a:gd name="T30" fmla="*/ 28 w 88"/>
              <a:gd name="T31" fmla="*/ 8 h 45"/>
              <a:gd name="T32" fmla="*/ 37 w 88"/>
              <a:gd name="T33" fmla="*/ 10 h 45"/>
              <a:gd name="T34" fmla="*/ 60 w 88"/>
              <a:gd name="T35" fmla="*/ 24 h 45"/>
              <a:gd name="T36" fmla="*/ 81 w 88"/>
              <a:gd name="T37" fmla="*/ 39 h 45"/>
              <a:gd name="T38" fmla="*/ 87 w 88"/>
              <a:gd name="T39" fmla="*/ 44 h 45"/>
              <a:gd name="T40" fmla="*/ 88 w 88"/>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79" y="36"/>
                </a:lnTo>
                <a:lnTo>
                  <a:pt x="60" y="19"/>
                </a:lnTo>
                <a:lnTo>
                  <a:pt x="48" y="10"/>
                </a:lnTo>
                <a:lnTo>
                  <a:pt x="37" y="3"/>
                </a:lnTo>
                <a:lnTo>
                  <a:pt x="28" y="0"/>
                </a:lnTo>
                <a:lnTo>
                  <a:pt x="23" y="3"/>
                </a:lnTo>
                <a:lnTo>
                  <a:pt x="6" y="27"/>
                </a:lnTo>
                <a:lnTo>
                  <a:pt x="2" y="36"/>
                </a:lnTo>
                <a:lnTo>
                  <a:pt x="0" y="39"/>
                </a:lnTo>
                <a:lnTo>
                  <a:pt x="3" y="37"/>
                </a:lnTo>
                <a:lnTo>
                  <a:pt x="8" y="31"/>
                </a:lnTo>
                <a:lnTo>
                  <a:pt x="14" y="22"/>
                </a:lnTo>
                <a:lnTo>
                  <a:pt x="23" y="11"/>
                </a:lnTo>
                <a:lnTo>
                  <a:pt x="28" y="8"/>
                </a:lnTo>
                <a:lnTo>
                  <a:pt x="37" y="10"/>
                </a:lnTo>
                <a:lnTo>
                  <a:pt x="60" y="24"/>
                </a:lnTo>
                <a:lnTo>
                  <a:pt x="81" y="39"/>
                </a:lnTo>
                <a:lnTo>
                  <a:pt x="87" y="44"/>
                </a:lnTo>
                <a:lnTo>
                  <a:pt x="88"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48" name="Freeform 2900"/>
          <p:cNvSpPr>
            <a:spLocks/>
          </p:cNvSpPr>
          <p:nvPr/>
        </p:nvSpPr>
        <p:spPr bwMode="auto">
          <a:xfrm>
            <a:off x="2763838" y="5405438"/>
            <a:ext cx="166687" cy="163512"/>
          </a:xfrm>
          <a:custGeom>
            <a:avLst/>
            <a:gdLst>
              <a:gd name="T0" fmla="*/ 0 w 106"/>
              <a:gd name="T1" fmla="*/ 65 h 119"/>
              <a:gd name="T2" fmla="*/ 3 w 106"/>
              <a:gd name="T3" fmla="*/ 60 h 119"/>
              <a:gd name="T4" fmla="*/ 8 w 106"/>
              <a:gd name="T5" fmla="*/ 57 h 119"/>
              <a:gd name="T6" fmla="*/ 11 w 106"/>
              <a:gd name="T7" fmla="*/ 51 h 119"/>
              <a:gd name="T8" fmla="*/ 21 w 106"/>
              <a:gd name="T9" fmla="*/ 39 h 119"/>
              <a:gd name="T10" fmla="*/ 35 w 106"/>
              <a:gd name="T11" fmla="*/ 25 h 119"/>
              <a:gd name="T12" fmla="*/ 46 w 106"/>
              <a:gd name="T13" fmla="*/ 12 h 119"/>
              <a:gd name="T14" fmla="*/ 60 w 106"/>
              <a:gd name="T15" fmla="*/ 3 h 119"/>
              <a:gd name="T16" fmla="*/ 72 w 106"/>
              <a:gd name="T17" fmla="*/ 0 h 119"/>
              <a:gd name="T18" fmla="*/ 76 w 106"/>
              <a:gd name="T19" fmla="*/ 1 h 119"/>
              <a:gd name="T20" fmla="*/ 81 w 106"/>
              <a:gd name="T21" fmla="*/ 4 h 119"/>
              <a:gd name="T22" fmla="*/ 88 w 106"/>
              <a:gd name="T23" fmla="*/ 17 h 119"/>
              <a:gd name="T24" fmla="*/ 94 w 106"/>
              <a:gd name="T25" fmla="*/ 34 h 119"/>
              <a:gd name="T26" fmla="*/ 102 w 106"/>
              <a:gd name="T27" fmla="*/ 71 h 119"/>
              <a:gd name="T28" fmla="*/ 105 w 106"/>
              <a:gd name="T29" fmla="*/ 90 h 119"/>
              <a:gd name="T30" fmla="*/ 106 w 106"/>
              <a:gd name="T31" fmla="*/ 105 h 119"/>
              <a:gd name="T32" fmla="*/ 106 w 106"/>
              <a:gd name="T33" fmla="*/ 119 h 119"/>
              <a:gd name="T34" fmla="*/ 105 w 106"/>
              <a:gd name="T35" fmla="*/ 116 h 119"/>
              <a:gd name="T36" fmla="*/ 102 w 106"/>
              <a:gd name="T37" fmla="*/ 107 h 119"/>
              <a:gd name="T38" fmla="*/ 99 w 106"/>
              <a:gd name="T39" fmla="*/ 93 h 119"/>
              <a:gd name="T40" fmla="*/ 94 w 106"/>
              <a:gd name="T41" fmla="*/ 76 h 119"/>
              <a:gd name="T42" fmla="*/ 82 w 106"/>
              <a:gd name="T43" fmla="*/ 40 h 119"/>
              <a:gd name="T44" fmla="*/ 75 w 106"/>
              <a:gd name="T45" fmla="*/ 23 h 119"/>
              <a:gd name="T46" fmla="*/ 67 w 106"/>
              <a:gd name="T47" fmla="*/ 11 h 119"/>
              <a:gd name="T48" fmla="*/ 63 w 106"/>
              <a:gd name="T49" fmla="*/ 8 h 119"/>
              <a:gd name="T50" fmla="*/ 58 w 106"/>
              <a:gd name="T51" fmla="*/ 6 h 119"/>
              <a:gd name="T52" fmla="*/ 48 w 106"/>
              <a:gd name="T53" fmla="*/ 8 h 119"/>
              <a:gd name="T54" fmla="*/ 36 w 106"/>
              <a:gd name="T55" fmla="*/ 17 h 119"/>
              <a:gd name="T56" fmla="*/ 15 w 106"/>
              <a:gd name="T57" fmla="*/ 42 h 119"/>
              <a:gd name="T58" fmla="*/ 8 w 106"/>
              <a:gd name="T59" fmla="*/ 54 h 119"/>
              <a:gd name="T60" fmla="*/ 2 w 106"/>
              <a:gd name="T61" fmla="*/ 62 h 119"/>
              <a:gd name="T62" fmla="*/ 0 w 106"/>
              <a:gd name="T63" fmla="*/ 65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
              <a:gd name="T97" fmla="*/ 0 h 119"/>
              <a:gd name="T98" fmla="*/ 106 w 106"/>
              <a:gd name="T99" fmla="*/ 119 h 1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 h="119">
                <a:moveTo>
                  <a:pt x="0" y="65"/>
                </a:moveTo>
                <a:lnTo>
                  <a:pt x="3" y="60"/>
                </a:lnTo>
                <a:lnTo>
                  <a:pt x="8" y="57"/>
                </a:lnTo>
                <a:lnTo>
                  <a:pt x="11" y="51"/>
                </a:lnTo>
                <a:lnTo>
                  <a:pt x="21" y="39"/>
                </a:lnTo>
                <a:lnTo>
                  <a:pt x="35" y="25"/>
                </a:lnTo>
                <a:lnTo>
                  <a:pt x="46" y="12"/>
                </a:lnTo>
                <a:lnTo>
                  <a:pt x="60" y="3"/>
                </a:lnTo>
                <a:lnTo>
                  <a:pt x="72" y="0"/>
                </a:lnTo>
                <a:lnTo>
                  <a:pt x="76" y="1"/>
                </a:lnTo>
                <a:lnTo>
                  <a:pt x="81" y="4"/>
                </a:lnTo>
                <a:lnTo>
                  <a:pt x="88" y="17"/>
                </a:lnTo>
                <a:lnTo>
                  <a:pt x="94" y="34"/>
                </a:lnTo>
                <a:lnTo>
                  <a:pt x="102" y="71"/>
                </a:lnTo>
                <a:lnTo>
                  <a:pt x="105" y="90"/>
                </a:lnTo>
                <a:lnTo>
                  <a:pt x="106" y="105"/>
                </a:lnTo>
                <a:lnTo>
                  <a:pt x="106" y="119"/>
                </a:lnTo>
                <a:lnTo>
                  <a:pt x="105" y="116"/>
                </a:lnTo>
                <a:lnTo>
                  <a:pt x="102" y="107"/>
                </a:lnTo>
                <a:lnTo>
                  <a:pt x="99" y="93"/>
                </a:lnTo>
                <a:lnTo>
                  <a:pt x="94" y="76"/>
                </a:lnTo>
                <a:lnTo>
                  <a:pt x="82" y="40"/>
                </a:lnTo>
                <a:lnTo>
                  <a:pt x="75" y="23"/>
                </a:lnTo>
                <a:lnTo>
                  <a:pt x="67" y="11"/>
                </a:lnTo>
                <a:lnTo>
                  <a:pt x="63" y="8"/>
                </a:lnTo>
                <a:lnTo>
                  <a:pt x="58" y="6"/>
                </a:lnTo>
                <a:lnTo>
                  <a:pt x="48" y="8"/>
                </a:lnTo>
                <a:lnTo>
                  <a:pt x="36" y="17"/>
                </a:lnTo>
                <a:lnTo>
                  <a:pt x="15" y="42"/>
                </a:lnTo>
                <a:lnTo>
                  <a:pt x="8" y="54"/>
                </a:lnTo>
                <a:lnTo>
                  <a:pt x="2"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49" name="Freeform 2901"/>
          <p:cNvSpPr>
            <a:spLocks/>
          </p:cNvSpPr>
          <p:nvPr/>
        </p:nvSpPr>
        <p:spPr bwMode="auto">
          <a:xfrm>
            <a:off x="2924175" y="5421313"/>
            <a:ext cx="198438" cy="150812"/>
          </a:xfrm>
          <a:custGeom>
            <a:avLst/>
            <a:gdLst>
              <a:gd name="T0" fmla="*/ 126 w 126"/>
              <a:gd name="T1" fmla="*/ 0 h 110"/>
              <a:gd name="T2" fmla="*/ 122 w 126"/>
              <a:gd name="T3" fmla="*/ 0 h 110"/>
              <a:gd name="T4" fmla="*/ 113 w 126"/>
              <a:gd name="T5" fmla="*/ 1 h 110"/>
              <a:gd name="T6" fmla="*/ 100 w 126"/>
              <a:gd name="T7" fmla="*/ 4 h 110"/>
              <a:gd name="T8" fmla="*/ 85 w 126"/>
              <a:gd name="T9" fmla="*/ 7 h 110"/>
              <a:gd name="T10" fmla="*/ 53 w 126"/>
              <a:gd name="T11" fmla="*/ 18 h 110"/>
              <a:gd name="T12" fmla="*/ 38 w 126"/>
              <a:gd name="T13" fmla="*/ 26 h 110"/>
              <a:gd name="T14" fmla="*/ 29 w 126"/>
              <a:gd name="T15" fmla="*/ 34 h 110"/>
              <a:gd name="T16" fmla="*/ 18 w 126"/>
              <a:gd name="T17" fmla="*/ 55 h 110"/>
              <a:gd name="T18" fmla="*/ 7 w 126"/>
              <a:gd name="T19" fmla="*/ 80 h 110"/>
              <a:gd name="T20" fmla="*/ 3 w 126"/>
              <a:gd name="T21" fmla="*/ 91 h 110"/>
              <a:gd name="T22" fmla="*/ 1 w 126"/>
              <a:gd name="T23" fmla="*/ 100 h 110"/>
              <a:gd name="T24" fmla="*/ 0 w 126"/>
              <a:gd name="T25" fmla="*/ 106 h 110"/>
              <a:gd name="T26" fmla="*/ 0 w 126"/>
              <a:gd name="T27" fmla="*/ 110 h 110"/>
              <a:gd name="T28" fmla="*/ 1 w 126"/>
              <a:gd name="T29" fmla="*/ 108 h 110"/>
              <a:gd name="T30" fmla="*/ 4 w 126"/>
              <a:gd name="T31" fmla="*/ 103 h 110"/>
              <a:gd name="T32" fmla="*/ 9 w 126"/>
              <a:gd name="T33" fmla="*/ 94 h 110"/>
              <a:gd name="T34" fmla="*/ 15 w 126"/>
              <a:gd name="T35" fmla="*/ 85 h 110"/>
              <a:gd name="T36" fmla="*/ 28 w 126"/>
              <a:gd name="T37" fmla="*/ 62 h 110"/>
              <a:gd name="T38" fmla="*/ 43 w 126"/>
              <a:gd name="T39" fmla="*/ 40 h 110"/>
              <a:gd name="T40" fmla="*/ 52 w 126"/>
              <a:gd name="T41" fmla="*/ 32 h 110"/>
              <a:gd name="T42" fmla="*/ 64 w 126"/>
              <a:gd name="T43" fmla="*/ 24 h 110"/>
              <a:gd name="T44" fmla="*/ 92 w 126"/>
              <a:gd name="T45" fmla="*/ 10 h 110"/>
              <a:gd name="T46" fmla="*/ 106 w 126"/>
              <a:gd name="T47" fmla="*/ 6 h 110"/>
              <a:gd name="T48" fmla="*/ 117 w 126"/>
              <a:gd name="T49" fmla="*/ 3 h 110"/>
              <a:gd name="T50" fmla="*/ 123 w 126"/>
              <a:gd name="T51" fmla="*/ 1 h 110"/>
              <a:gd name="T52" fmla="*/ 126 w 126"/>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6"/>
              <a:gd name="T82" fmla="*/ 0 h 110"/>
              <a:gd name="T83" fmla="*/ 126 w 126"/>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6" h="110">
                <a:moveTo>
                  <a:pt x="126" y="0"/>
                </a:moveTo>
                <a:lnTo>
                  <a:pt x="122" y="0"/>
                </a:lnTo>
                <a:lnTo>
                  <a:pt x="113" y="1"/>
                </a:lnTo>
                <a:lnTo>
                  <a:pt x="100" y="4"/>
                </a:lnTo>
                <a:lnTo>
                  <a:pt x="85" y="7"/>
                </a:lnTo>
                <a:lnTo>
                  <a:pt x="53" y="18"/>
                </a:lnTo>
                <a:lnTo>
                  <a:pt x="38" y="26"/>
                </a:lnTo>
                <a:lnTo>
                  <a:pt x="29" y="34"/>
                </a:lnTo>
                <a:lnTo>
                  <a:pt x="18" y="55"/>
                </a:lnTo>
                <a:lnTo>
                  <a:pt x="7" y="80"/>
                </a:lnTo>
                <a:lnTo>
                  <a:pt x="3" y="91"/>
                </a:lnTo>
                <a:lnTo>
                  <a:pt x="1" y="100"/>
                </a:lnTo>
                <a:lnTo>
                  <a:pt x="0" y="106"/>
                </a:lnTo>
                <a:lnTo>
                  <a:pt x="0" y="110"/>
                </a:lnTo>
                <a:lnTo>
                  <a:pt x="1" y="108"/>
                </a:lnTo>
                <a:lnTo>
                  <a:pt x="4" y="103"/>
                </a:lnTo>
                <a:lnTo>
                  <a:pt x="9" y="94"/>
                </a:lnTo>
                <a:lnTo>
                  <a:pt x="15" y="85"/>
                </a:lnTo>
                <a:lnTo>
                  <a:pt x="28" y="62"/>
                </a:lnTo>
                <a:lnTo>
                  <a:pt x="43" y="40"/>
                </a:lnTo>
                <a:lnTo>
                  <a:pt x="52" y="32"/>
                </a:lnTo>
                <a:lnTo>
                  <a:pt x="64" y="24"/>
                </a:lnTo>
                <a:lnTo>
                  <a:pt x="92" y="10"/>
                </a:lnTo>
                <a:lnTo>
                  <a:pt x="106" y="6"/>
                </a:lnTo>
                <a:lnTo>
                  <a:pt x="117" y="3"/>
                </a:lnTo>
                <a:lnTo>
                  <a:pt x="123" y="1"/>
                </a:lnTo>
                <a:lnTo>
                  <a:pt x="126"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50" name="Freeform 2902"/>
          <p:cNvSpPr>
            <a:spLocks/>
          </p:cNvSpPr>
          <p:nvPr/>
        </p:nvSpPr>
        <p:spPr bwMode="auto">
          <a:xfrm>
            <a:off x="2919413" y="5337175"/>
            <a:ext cx="196850" cy="231775"/>
          </a:xfrm>
          <a:custGeom>
            <a:avLst/>
            <a:gdLst>
              <a:gd name="T0" fmla="*/ 125 w 125"/>
              <a:gd name="T1" fmla="*/ 0 h 169"/>
              <a:gd name="T2" fmla="*/ 122 w 125"/>
              <a:gd name="T3" fmla="*/ 3 h 169"/>
              <a:gd name="T4" fmla="*/ 113 w 125"/>
              <a:gd name="T5" fmla="*/ 10 h 169"/>
              <a:gd name="T6" fmla="*/ 101 w 125"/>
              <a:gd name="T7" fmla="*/ 19 h 169"/>
              <a:gd name="T8" fmla="*/ 88 w 125"/>
              <a:gd name="T9" fmla="*/ 31 h 169"/>
              <a:gd name="T10" fmla="*/ 58 w 125"/>
              <a:gd name="T11" fmla="*/ 58 h 169"/>
              <a:gd name="T12" fmla="*/ 46 w 125"/>
              <a:gd name="T13" fmla="*/ 70 h 169"/>
              <a:gd name="T14" fmla="*/ 35 w 125"/>
              <a:gd name="T15" fmla="*/ 81 h 169"/>
              <a:gd name="T16" fmla="*/ 21 w 125"/>
              <a:gd name="T17" fmla="*/ 106 h 169"/>
              <a:gd name="T18" fmla="*/ 9 w 125"/>
              <a:gd name="T19" fmla="*/ 135 h 169"/>
              <a:gd name="T20" fmla="*/ 4 w 125"/>
              <a:gd name="T21" fmla="*/ 147 h 169"/>
              <a:gd name="T22" fmla="*/ 1 w 125"/>
              <a:gd name="T23" fmla="*/ 158 h 169"/>
              <a:gd name="T24" fmla="*/ 0 w 125"/>
              <a:gd name="T25" fmla="*/ 166 h 169"/>
              <a:gd name="T26" fmla="*/ 0 w 125"/>
              <a:gd name="T27" fmla="*/ 169 h 169"/>
              <a:gd name="T28" fmla="*/ 1 w 125"/>
              <a:gd name="T29" fmla="*/ 166 h 169"/>
              <a:gd name="T30" fmla="*/ 6 w 125"/>
              <a:gd name="T31" fmla="*/ 160 h 169"/>
              <a:gd name="T32" fmla="*/ 12 w 125"/>
              <a:gd name="T33" fmla="*/ 150 h 169"/>
              <a:gd name="T34" fmla="*/ 18 w 125"/>
              <a:gd name="T35" fmla="*/ 138 h 169"/>
              <a:gd name="T36" fmla="*/ 32 w 125"/>
              <a:gd name="T37" fmla="*/ 112 h 169"/>
              <a:gd name="T38" fmla="*/ 49 w 125"/>
              <a:gd name="T39" fmla="*/ 89 h 169"/>
              <a:gd name="T40" fmla="*/ 58 w 125"/>
              <a:gd name="T41" fmla="*/ 76 h 169"/>
              <a:gd name="T42" fmla="*/ 70 w 125"/>
              <a:gd name="T43" fmla="*/ 64 h 169"/>
              <a:gd name="T44" fmla="*/ 97 w 125"/>
              <a:gd name="T45" fmla="*/ 34 h 169"/>
              <a:gd name="T46" fmla="*/ 107 w 125"/>
              <a:gd name="T47" fmla="*/ 22 h 169"/>
              <a:gd name="T48" fmla="*/ 118 w 125"/>
              <a:gd name="T49" fmla="*/ 11 h 169"/>
              <a:gd name="T50" fmla="*/ 123 w 125"/>
              <a:gd name="T51" fmla="*/ 3 h 169"/>
              <a:gd name="T52" fmla="*/ 125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2" y="3"/>
                </a:lnTo>
                <a:lnTo>
                  <a:pt x="113" y="10"/>
                </a:lnTo>
                <a:lnTo>
                  <a:pt x="101" y="19"/>
                </a:lnTo>
                <a:lnTo>
                  <a:pt x="88" y="31"/>
                </a:lnTo>
                <a:lnTo>
                  <a:pt x="58" y="58"/>
                </a:lnTo>
                <a:lnTo>
                  <a:pt x="46" y="70"/>
                </a:lnTo>
                <a:lnTo>
                  <a:pt x="35" y="81"/>
                </a:lnTo>
                <a:lnTo>
                  <a:pt x="21" y="106"/>
                </a:lnTo>
                <a:lnTo>
                  <a:pt x="9" y="135"/>
                </a:lnTo>
                <a:lnTo>
                  <a:pt x="4" y="147"/>
                </a:lnTo>
                <a:lnTo>
                  <a:pt x="1" y="158"/>
                </a:lnTo>
                <a:lnTo>
                  <a:pt x="0" y="166"/>
                </a:lnTo>
                <a:lnTo>
                  <a:pt x="0" y="169"/>
                </a:lnTo>
                <a:lnTo>
                  <a:pt x="1" y="166"/>
                </a:lnTo>
                <a:lnTo>
                  <a:pt x="6" y="160"/>
                </a:lnTo>
                <a:lnTo>
                  <a:pt x="12" y="150"/>
                </a:lnTo>
                <a:lnTo>
                  <a:pt x="18" y="138"/>
                </a:lnTo>
                <a:lnTo>
                  <a:pt x="32" y="112"/>
                </a:lnTo>
                <a:lnTo>
                  <a:pt x="49" y="89"/>
                </a:lnTo>
                <a:lnTo>
                  <a:pt x="58" y="76"/>
                </a:lnTo>
                <a:lnTo>
                  <a:pt x="70" y="64"/>
                </a:lnTo>
                <a:lnTo>
                  <a:pt x="97" y="34"/>
                </a:lnTo>
                <a:lnTo>
                  <a:pt x="107" y="22"/>
                </a:lnTo>
                <a:lnTo>
                  <a:pt x="118" y="11"/>
                </a:lnTo>
                <a:lnTo>
                  <a:pt x="123" y="3"/>
                </a:lnTo>
                <a:lnTo>
                  <a:pt x="125"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51" name="Freeform 2903"/>
          <p:cNvSpPr>
            <a:spLocks/>
          </p:cNvSpPr>
          <p:nvPr/>
        </p:nvSpPr>
        <p:spPr bwMode="auto">
          <a:xfrm>
            <a:off x="2916238" y="5319713"/>
            <a:ext cx="144462" cy="252412"/>
          </a:xfrm>
          <a:custGeom>
            <a:avLst/>
            <a:gdLst>
              <a:gd name="T0" fmla="*/ 91 w 91"/>
              <a:gd name="T1" fmla="*/ 0 h 183"/>
              <a:gd name="T2" fmla="*/ 88 w 91"/>
              <a:gd name="T3" fmla="*/ 3 h 183"/>
              <a:gd name="T4" fmla="*/ 81 w 91"/>
              <a:gd name="T5" fmla="*/ 11 h 183"/>
              <a:gd name="T6" fmla="*/ 72 w 91"/>
              <a:gd name="T7" fmla="*/ 23 h 183"/>
              <a:gd name="T8" fmla="*/ 61 w 91"/>
              <a:gd name="T9" fmla="*/ 39 h 183"/>
              <a:gd name="T10" fmla="*/ 48 w 91"/>
              <a:gd name="T11" fmla="*/ 56 h 183"/>
              <a:gd name="T12" fmla="*/ 36 w 91"/>
              <a:gd name="T13" fmla="*/ 73 h 183"/>
              <a:gd name="T14" fmla="*/ 26 w 91"/>
              <a:gd name="T15" fmla="*/ 88 h 183"/>
              <a:gd name="T16" fmla="*/ 17 w 91"/>
              <a:gd name="T17" fmla="*/ 101 h 183"/>
              <a:gd name="T18" fmla="*/ 11 w 91"/>
              <a:gd name="T19" fmla="*/ 111 h 183"/>
              <a:gd name="T20" fmla="*/ 5 w 91"/>
              <a:gd name="T21" fmla="*/ 124 h 183"/>
              <a:gd name="T22" fmla="*/ 2 w 91"/>
              <a:gd name="T23" fmla="*/ 152 h 183"/>
              <a:gd name="T24" fmla="*/ 0 w 91"/>
              <a:gd name="T25" fmla="*/ 162 h 183"/>
              <a:gd name="T26" fmla="*/ 2 w 91"/>
              <a:gd name="T27" fmla="*/ 173 h 183"/>
              <a:gd name="T28" fmla="*/ 2 w 91"/>
              <a:gd name="T29" fmla="*/ 179 h 183"/>
              <a:gd name="T30" fmla="*/ 3 w 91"/>
              <a:gd name="T31" fmla="*/ 183 h 183"/>
              <a:gd name="T32" fmla="*/ 3 w 91"/>
              <a:gd name="T33" fmla="*/ 181 h 183"/>
              <a:gd name="T34" fmla="*/ 5 w 91"/>
              <a:gd name="T35" fmla="*/ 175 h 183"/>
              <a:gd name="T36" fmla="*/ 6 w 91"/>
              <a:gd name="T37" fmla="*/ 166 h 183"/>
              <a:gd name="T38" fmla="*/ 9 w 91"/>
              <a:gd name="T39" fmla="*/ 153 h 183"/>
              <a:gd name="T40" fmla="*/ 17 w 91"/>
              <a:gd name="T41" fmla="*/ 127 h 183"/>
              <a:gd name="T42" fmla="*/ 29 w 91"/>
              <a:gd name="T43" fmla="*/ 102 h 183"/>
              <a:gd name="T44" fmla="*/ 37 w 91"/>
              <a:gd name="T45" fmla="*/ 90 h 183"/>
              <a:gd name="T46" fmla="*/ 48 w 91"/>
              <a:gd name="T47" fmla="*/ 74 h 183"/>
              <a:gd name="T48" fmla="*/ 69 w 91"/>
              <a:gd name="T49" fmla="*/ 42 h 183"/>
              <a:gd name="T50" fmla="*/ 78 w 91"/>
              <a:gd name="T51" fmla="*/ 26 h 183"/>
              <a:gd name="T52" fmla="*/ 85 w 91"/>
              <a:gd name="T53" fmla="*/ 12 h 183"/>
              <a:gd name="T54" fmla="*/ 90 w 91"/>
              <a:gd name="T55" fmla="*/ 3 h 183"/>
              <a:gd name="T56" fmla="*/ 91 w 91"/>
              <a:gd name="T57" fmla="*/ 0 h 18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1"/>
              <a:gd name="T88" fmla="*/ 0 h 183"/>
              <a:gd name="T89" fmla="*/ 91 w 91"/>
              <a:gd name="T90" fmla="*/ 183 h 18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1" h="183">
                <a:moveTo>
                  <a:pt x="91" y="0"/>
                </a:moveTo>
                <a:lnTo>
                  <a:pt x="88" y="3"/>
                </a:lnTo>
                <a:lnTo>
                  <a:pt x="81" y="11"/>
                </a:lnTo>
                <a:lnTo>
                  <a:pt x="72" y="23"/>
                </a:lnTo>
                <a:lnTo>
                  <a:pt x="61" y="39"/>
                </a:lnTo>
                <a:lnTo>
                  <a:pt x="48" y="56"/>
                </a:lnTo>
                <a:lnTo>
                  <a:pt x="36" y="73"/>
                </a:lnTo>
                <a:lnTo>
                  <a:pt x="26" y="88"/>
                </a:lnTo>
                <a:lnTo>
                  <a:pt x="17" y="101"/>
                </a:lnTo>
                <a:lnTo>
                  <a:pt x="11" y="111"/>
                </a:lnTo>
                <a:lnTo>
                  <a:pt x="5" y="124"/>
                </a:lnTo>
                <a:lnTo>
                  <a:pt x="2" y="152"/>
                </a:lnTo>
                <a:lnTo>
                  <a:pt x="0" y="162"/>
                </a:lnTo>
                <a:lnTo>
                  <a:pt x="2" y="173"/>
                </a:lnTo>
                <a:lnTo>
                  <a:pt x="2" y="179"/>
                </a:lnTo>
                <a:lnTo>
                  <a:pt x="3" y="183"/>
                </a:lnTo>
                <a:lnTo>
                  <a:pt x="3" y="181"/>
                </a:lnTo>
                <a:lnTo>
                  <a:pt x="5" y="175"/>
                </a:lnTo>
                <a:lnTo>
                  <a:pt x="6" y="166"/>
                </a:lnTo>
                <a:lnTo>
                  <a:pt x="9" y="153"/>
                </a:lnTo>
                <a:lnTo>
                  <a:pt x="17" y="127"/>
                </a:lnTo>
                <a:lnTo>
                  <a:pt x="29" y="102"/>
                </a:lnTo>
                <a:lnTo>
                  <a:pt x="37" y="90"/>
                </a:lnTo>
                <a:lnTo>
                  <a:pt x="48" y="74"/>
                </a:lnTo>
                <a:lnTo>
                  <a:pt x="69" y="42"/>
                </a:lnTo>
                <a:lnTo>
                  <a:pt x="78" y="26"/>
                </a:lnTo>
                <a:lnTo>
                  <a:pt x="85" y="12"/>
                </a:lnTo>
                <a:lnTo>
                  <a:pt x="90" y="3"/>
                </a:lnTo>
                <a:lnTo>
                  <a:pt x="91"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52" name="Freeform 2904"/>
          <p:cNvSpPr>
            <a:spLocks/>
          </p:cNvSpPr>
          <p:nvPr/>
        </p:nvSpPr>
        <p:spPr bwMode="auto">
          <a:xfrm>
            <a:off x="2924175" y="5448300"/>
            <a:ext cx="182563" cy="127000"/>
          </a:xfrm>
          <a:custGeom>
            <a:avLst/>
            <a:gdLst>
              <a:gd name="T0" fmla="*/ 115 w 115"/>
              <a:gd name="T1" fmla="*/ 65 h 93"/>
              <a:gd name="T2" fmla="*/ 112 w 115"/>
              <a:gd name="T3" fmla="*/ 62 h 93"/>
              <a:gd name="T4" fmla="*/ 104 w 115"/>
              <a:gd name="T5" fmla="*/ 52 h 93"/>
              <a:gd name="T6" fmla="*/ 94 w 115"/>
              <a:gd name="T7" fmla="*/ 38 h 93"/>
              <a:gd name="T8" fmla="*/ 82 w 115"/>
              <a:gd name="T9" fmla="*/ 25 h 93"/>
              <a:gd name="T10" fmla="*/ 68 w 115"/>
              <a:gd name="T11" fmla="*/ 12 h 93"/>
              <a:gd name="T12" fmla="*/ 55 w 115"/>
              <a:gd name="T13" fmla="*/ 3 h 93"/>
              <a:gd name="T14" fmla="*/ 44 w 115"/>
              <a:gd name="T15" fmla="*/ 0 h 93"/>
              <a:gd name="T16" fmla="*/ 38 w 115"/>
              <a:gd name="T17" fmla="*/ 1 h 93"/>
              <a:gd name="T18" fmla="*/ 34 w 115"/>
              <a:gd name="T19" fmla="*/ 6 h 93"/>
              <a:gd name="T20" fmla="*/ 19 w 115"/>
              <a:gd name="T21" fmla="*/ 31 h 93"/>
              <a:gd name="T22" fmla="*/ 9 w 115"/>
              <a:gd name="T23" fmla="*/ 59 h 93"/>
              <a:gd name="T24" fmla="*/ 4 w 115"/>
              <a:gd name="T25" fmla="*/ 71 h 93"/>
              <a:gd name="T26" fmla="*/ 1 w 115"/>
              <a:gd name="T27" fmla="*/ 82 h 93"/>
              <a:gd name="T28" fmla="*/ 0 w 115"/>
              <a:gd name="T29" fmla="*/ 90 h 93"/>
              <a:gd name="T30" fmla="*/ 0 w 115"/>
              <a:gd name="T31" fmla="*/ 93 h 93"/>
              <a:gd name="T32" fmla="*/ 1 w 115"/>
              <a:gd name="T33" fmla="*/ 91 h 93"/>
              <a:gd name="T34" fmla="*/ 6 w 115"/>
              <a:gd name="T35" fmla="*/ 85 h 93"/>
              <a:gd name="T36" fmla="*/ 12 w 115"/>
              <a:gd name="T37" fmla="*/ 76 h 93"/>
              <a:gd name="T38" fmla="*/ 18 w 115"/>
              <a:gd name="T39" fmla="*/ 63 h 93"/>
              <a:gd name="T40" fmla="*/ 32 w 115"/>
              <a:gd name="T41" fmla="*/ 37 h 93"/>
              <a:gd name="T42" fmla="*/ 49 w 115"/>
              <a:gd name="T43" fmla="*/ 12 h 93"/>
              <a:gd name="T44" fmla="*/ 53 w 115"/>
              <a:gd name="T45" fmla="*/ 8 h 93"/>
              <a:gd name="T46" fmla="*/ 58 w 115"/>
              <a:gd name="T47" fmla="*/ 6 h 93"/>
              <a:gd name="T48" fmla="*/ 68 w 115"/>
              <a:gd name="T49" fmla="*/ 9 h 93"/>
              <a:gd name="T50" fmla="*/ 80 w 115"/>
              <a:gd name="T51" fmla="*/ 17 h 93"/>
              <a:gd name="T52" fmla="*/ 101 w 115"/>
              <a:gd name="T53" fmla="*/ 42 h 93"/>
              <a:gd name="T54" fmla="*/ 109 w 115"/>
              <a:gd name="T55" fmla="*/ 54 h 93"/>
              <a:gd name="T56" fmla="*/ 113 w 115"/>
              <a:gd name="T57" fmla="*/ 62 h 93"/>
              <a:gd name="T58" fmla="*/ 115 w 115"/>
              <a:gd name="T59" fmla="*/ 65 h 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3"/>
              <a:gd name="T92" fmla="*/ 115 w 115"/>
              <a:gd name="T93" fmla="*/ 93 h 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3">
                <a:moveTo>
                  <a:pt x="115" y="65"/>
                </a:moveTo>
                <a:lnTo>
                  <a:pt x="112" y="62"/>
                </a:lnTo>
                <a:lnTo>
                  <a:pt x="104" y="52"/>
                </a:lnTo>
                <a:lnTo>
                  <a:pt x="94" y="38"/>
                </a:lnTo>
                <a:lnTo>
                  <a:pt x="82" y="25"/>
                </a:lnTo>
                <a:lnTo>
                  <a:pt x="68" y="12"/>
                </a:lnTo>
                <a:lnTo>
                  <a:pt x="55" y="3"/>
                </a:lnTo>
                <a:lnTo>
                  <a:pt x="44" y="0"/>
                </a:lnTo>
                <a:lnTo>
                  <a:pt x="38" y="1"/>
                </a:lnTo>
                <a:lnTo>
                  <a:pt x="34" y="6"/>
                </a:lnTo>
                <a:lnTo>
                  <a:pt x="19" y="31"/>
                </a:lnTo>
                <a:lnTo>
                  <a:pt x="9" y="59"/>
                </a:lnTo>
                <a:lnTo>
                  <a:pt x="4" y="71"/>
                </a:lnTo>
                <a:lnTo>
                  <a:pt x="1" y="82"/>
                </a:lnTo>
                <a:lnTo>
                  <a:pt x="0" y="90"/>
                </a:lnTo>
                <a:lnTo>
                  <a:pt x="0" y="93"/>
                </a:lnTo>
                <a:lnTo>
                  <a:pt x="1" y="91"/>
                </a:lnTo>
                <a:lnTo>
                  <a:pt x="6" y="85"/>
                </a:lnTo>
                <a:lnTo>
                  <a:pt x="12" y="76"/>
                </a:lnTo>
                <a:lnTo>
                  <a:pt x="18" y="63"/>
                </a:lnTo>
                <a:lnTo>
                  <a:pt x="32" y="37"/>
                </a:lnTo>
                <a:lnTo>
                  <a:pt x="49" y="12"/>
                </a:lnTo>
                <a:lnTo>
                  <a:pt x="53" y="8"/>
                </a:lnTo>
                <a:lnTo>
                  <a:pt x="58" y="6"/>
                </a:lnTo>
                <a:lnTo>
                  <a:pt x="68" y="9"/>
                </a:lnTo>
                <a:lnTo>
                  <a:pt x="80" y="17"/>
                </a:lnTo>
                <a:lnTo>
                  <a:pt x="101" y="42"/>
                </a:lnTo>
                <a:lnTo>
                  <a:pt x="109" y="54"/>
                </a:lnTo>
                <a:lnTo>
                  <a:pt x="113" y="62"/>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53" name="Freeform 2905"/>
          <p:cNvSpPr>
            <a:spLocks/>
          </p:cNvSpPr>
          <p:nvPr/>
        </p:nvSpPr>
        <p:spPr bwMode="auto">
          <a:xfrm>
            <a:off x="2919413" y="5500688"/>
            <a:ext cx="101600" cy="71437"/>
          </a:xfrm>
          <a:custGeom>
            <a:avLst/>
            <a:gdLst>
              <a:gd name="T0" fmla="*/ 64 w 64"/>
              <a:gd name="T1" fmla="*/ 38 h 52"/>
              <a:gd name="T2" fmla="*/ 62 w 64"/>
              <a:gd name="T3" fmla="*/ 35 h 52"/>
              <a:gd name="T4" fmla="*/ 58 w 64"/>
              <a:gd name="T5" fmla="*/ 30 h 52"/>
              <a:gd name="T6" fmla="*/ 46 w 64"/>
              <a:gd name="T7" fmla="*/ 14 h 52"/>
              <a:gd name="T8" fmla="*/ 31 w 64"/>
              <a:gd name="T9" fmla="*/ 2 h 52"/>
              <a:gd name="T10" fmla="*/ 25 w 64"/>
              <a:gd name="T11" fmla="*/ 0 h 52"/>
              <a:gd name="T12" fmla="*/ 19 w 64"/>
              <a:gd name="T13" fmla="*/ 4 h 52"/>
              <a:gd name="T14" fmla="*/ 6 w 64"/>
              <a:gd name="T15" fmla="*/ 33 h 52"/>
              <a:gd name="T16" fmla="*/ 1 w 64"/>
              <a:gd name="T17" fmla="*/ 47 h 52"/>
              <a:gd name="T18" fmla="*/ 0 w 64"/>
              <a:gd name="T19" fmla="*/ 50 h 52"/>
              <a:gd name="T20" fmla="*/ 0 w 64"/>
              <a:gd name="T21" fmla="*/ 52 h 52"/>
              <a:gd name="T22" fmla="*/ 1 w 64"/>
              <a:gd name="T23" fmla="*/ 50 h 52"/>
              <a:gd name="T24" fmla="*/ 3 w 64"/>
              <a:gd name="T25" fmla="*/ 47 h 52"/>
              <a:gd name="T26" fmla="*/ 10 w 64"/>
              <a:gd name="T27" fmla="*/ 36 h 52"/>
              <a:gd name="T28" fmla="*/ 28 w 64"/>
              <a:gd name="T29" fmla="*/ 7 h 52"/>
              <a:gd name="T30" fmla="*/ 32 w 64"/>
              <a:gd name="T31" fmla="*/ 4 h 52"/>
              <a:gd name="T32" fmla="*/ 38 w 64"/>
              <a:gd name="T33" fmla="*/ 5 h 52"/>
              <a:gd name="T34" fmla="*/ 50 w 64"/>
              <a:gd name="T35" fmla="*/ 17 h 52"/>
              <a:gd name="T36" fmla="*/ 61 w 64"/>
              <a:gd name="T37" fmla="*/ 31 h 52"/>
              <a:gd name="T38" fmla="*/ 64 w 64"/>
              <a:gd name="T39" fmla="*/ 36 h 52"/>
              <a:gd name="T40" fmla="*/ 64 w 64"/>
              <a:gd name="T41" fmla="*/ 38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2"/>
              <a:gd name="T65" fmla="*/ 64 w 64"/>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2">
                <a:moveTo>
                  <a:pt x="64" y="38"/>
                </a:moveTo>
                <a:lnTo>
                  <a:pt x="62" y="35"/>
                </a:lnTo>
                <a:lnTo>
                  <a:pt x="58" y="30"/>
                </a:lnTo>
                <a:lnTo>
                  <a:pt x="46" y="14"/>
                </a:lnTo>
                <a:lnTo>
                  <a:pt x="31" y="2"/>
                </a:lnTo>
                <a:lnTo>
                  <a:pt x="25" y="0"/>
                </a:lnTo>
                <a:lnTo>
                  <a:pt x="19" y="4"/>
                </a:lnTo>
                <a:lnTo>
                  <a:pt x="6" y="33"/>
                </a:lnTo>
                <a:lnTo>
                  <a:pt x="1" y="47"/>
                </a:lnTo>
                <a:lnTo>
                  <a:pt x="0" y="50"/>
                </a:lnTo>
                <a:lnTo>
                  <a:pt x="0" y="52"/>
                </a:lnTo>
                <a:lnTo>
                  <a:pt x="1" y="50"/>
                </a:lnTo>
                <a:lnTo>
                  <a:pt x="3" y="47"/>
                </a:lnTo>
                <a:lnTo>
                  <a:pt x="10" y="36"/>
                </a:lnTo>
                <a:lnTo>
                  <a:pt x="28" y="7"/>
                </a:lnTo>
                <a:lnTo>
                  <a:pt x="32" y="4"/>
                </a:lnTo>
                <a:lnTo>
                  <a:pt x="38" y="5"/>
                </a:lnTo>
                <a:lnTo>
                  <a:pt x="50" y="17"/>
                </a:lnTo>
                <a:lnTo>
                  <a:pt x="61" y="31"/>
                </a:lnTo>
                <a:lnTo>
                  <a:pt x="64" y="36"/>
                </a:lnTo>
                <a:lnTo>
                  <a:pt x="64" y="38"/>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54" name="Freeform 2906"/>
          <p:cNvSpPr>
            <a:spLocks/>
          </p:cNvSpPr>
          <p:nvPr/>
        </p:nvSpPr>
        <p:spPr bwMode="auto">
          <a:xfrm>
            <a:off x="2836863" y="5491163"/>
            <a:ext cx="88900" cy="71437"/>
          </a:xfrm>
          <a:custGeom>
            <a:avLst/>
            <a:gdLst>
              <a:gd name="T0" fmla="*/ 0 w 57"/>
              <a:gd name="T1" fmla="*/ 14 h 52"/>
              <a:gd name="T2" fmla="*/ 2 w 57"/>
              <a:gd name="T3" fmla="*/ 12 h 52"/>
              <a:gd name="T4" fmla="*/ 5 w 57"/>
              <a:gd name="T5" fmla="*/ 11 h 52"/>
              <a:gd name="T6" fmla="*/ 9 w 57"/>
              <a:gd name="T7" fmla="*/ 6 h 52"/>
              <a:gd name="T8" fmla="*/ 15 w 57"/>
              <a:gd name="T9" fmla="*/ 3 h 52"/>
              <a:gd name="T10" fmla="*/ 27 w 57"/>
              <a:gd name="T11" fmla="*/ 0 h 52"/>
              <a:gd name="T12" fmla="*/ 33 w 57"/>
              <a:gd name="T13" fmla="*/ 0 h 52"/>
              <a:gd name="T14" fmla="*/ 38 w 57"/>
              <a:gd name="T15" fmla="*/ 4 h 52"/>
              <a:gd name="T16" fmla="*/ 47 w 57"/>
              <a:gd name="T17" fmla="*/ 18 h 52"/>
              <a:gd name="T18" fmla="*/ 53 w 57"/>
              <a:gd name="T19" fmla="*/ 34 h 52"/>
              <a:gd name="T20" fmla="*/ 57 w 57"/>
              <a:gd name="T21" fmla="*/ 48 h 52"/>
              <a:gd name="T22" fmla="*/ 57 w 57"/>
              <a:gd name="T23" fmla="*/ 52 h 52"/>
              <a:gd name="T24" fmla="*/ 56 w 57"/>
              <a:gd name="T25" fmla="*/ 51 h 52"/>
              <a:gd name="T26" fmla="*/ 54 w 57"/>
              <a:gd name="T27" fmla="*/ 48 h 52"/>
              <a:gd name="T28" fmla="*/ 51 w 57"/>
              <a:gd name="T29" fmla="*/ 43 h 52"/>
              <a:gd name="T30" fmla="*/ 48 w 57"/>
              <a:gd name="T31" fmla="*/ 37 h 52"/>
              <a:gd name="T32" fmla="*/ 30 w 57"/>
              <a:gd name="T33" fmla="*/ 7 h 52"/>
              <a:gd name="T34" fmla="*/ 26 w 57"/>
              <a:gd name="T35" fmla="*/ 3 h 52"/>
              <a:gd name="T36" fmla="*/ 20 w 57"/>
              <a:gd name="T37" fmla="*/ 3 h 52"/>
              <a:gd name="T38" fmla="*/ 11 w 57"/>
              <a:gd name="T39" fmla="*/ 6 h 52"/>
              <a:gd name="T40" fmla="*/ 3 w 57"/>
              <a:gd name="T41" fmla="*/ 11 h 52"/>
              <a:gd name="T42" fmla="*/ 0 w 57"/>
              <a:gd name="T43" fmla="*/ 14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
              <a:gd name="T67" fmla="*/ 0 h 52"/>
              <a:gd name="T68" fmla="*/ 57 w 57"/>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 h="52">
                <a:moveTo>
                  <a:pt x="0" y="14"/>
                </a:moveTo>
                <a:lnTo>
                  <a:pt x="2" y="12"/>
                </a:lnTo>
                <a:lnTo>
                  <a:pt x="5" y="11"/>
                </a:lnTo>
                <a:lnTo>
                  <a:pt x="9" y="6"/>
                </a:lnTo>
                <a:lnTo>
                  <a:pt x="15" y="3"/>
                </a:lnTo>
                <a:lnTo>
                  <a:pt x="27" y="0"/>
                </a:lnTo>
                <a:lnTo>
                  <a:pt x="33" y="0"/>
                </a:lnTo>
                <a:lnTo>
                  <a:pt x="38" y="4"/>
                </a:lnTo>
                <a:lnTo>
                  <a:pt x="47" y="18"/>
                </a:lnTo>
                <a:lnTo>
                  <a:pt x="53" y="34"/>
                </a:lnTo>
                <a:lnTo>
                  <a:pt x="57" y="48"/>
                </a:lnTo>
                <a:lnTo>
                  <a:pt x="57" y="52"/>
                </a:lnTo>
                <a:lnTo>
                  <a:pt x="56" y="51"/>
                </a:lnTo>
                <a:lnTo>
                  <a:pt x="54" y="48"/>
                </a:lnTo>
                <a:lnTo>
                  <a:pt x="51" y="43"/>
                </a:lnTo>
                <a:lnTo>
                  <a:pt x="48" y="37"/>
                </a:lnTo>
                <a:lnTo>
                  <a:pt x="30" y="7"/>
                </a:lnTo>
                <a:lnTo>
                  <a:pt x="26" y="3"/>
                </a:lnTo>
                <a:lnTo>
                  <a:pt x="20" y="3"/>
                </a:lnTo>
                <a:lnTo>
                  <a:pt x="11" y="6"/>
                </a:lnTo>
                <a:lnTo>
                  <a:pt x="3" y="11"/>
                </a:lnTo>
                <a:lnTo>
                  <a:pt x="0" y="1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55" name="Freeform 2907"/>
          <p:cNvSpPr>
            <a:spLocks/>
          </p:cNvSpPr>
          <p:nvPr/>
        </p:nvSpPr>
        <p:spPr bwMode="auto">
          <a:xfrm>
            <a:off x="2906713" y="5387975"/>
            <a:ext cx="52387" cy="168275"/>
          </a:xfrm>
          <a:custGeom>
            <a:avLst/>
            <a:gdLst>
              <a:gd name="T0" fmla="*/ 12 w 33"/>
              <a:gd name="T1" fmla="*/ 64 h 123"/>
              <a:gd name="T2" fmla="*/ 8 w 33"/>
              <a:gd name="T3" fmla="*/ 33 h 123"/>
              <a:gd name="T4" fmla="*/ 6 w 33"/>
              <a:gd name="T5" fmla="*/ 19 h 123"/>
              <a:gd name="T6" fmla="*/ 5 w 33"/>
              <a:gd name="T7" fmla="*/ 10 h 123"/>
              <a:gd name="T8" fmla="*/ 6 w 33"/>
              <a:gd name="T9" fmla="*/ 4 h 123"/>
              <a:gd name="T10" fmla="*/ 8 w 33"/>
              <a:gd name="T11" fmla="*/ 0 h 123"/>
              <a:gd name="T12" fmla="*/ 11 w 33"/>
              <a:gd name="T13" fmla="*/ 2 h 123"/>
              <a:gd name="T14" fmla="*/ 15 w 33"/>
              <a:gd name="T15" fmla="*/ 10 h 123"/>
              <a:gd name="T16" fmla="*/ 20 w 33"/>
              <a:gd name="T17" fmla="*/ 22 h 123"/>
              <a:gd name="T18" fmla="*/ 24 w 33"/>
              <a:gd name="T19" fmla="*/ 38 h 123"/>
              <a:gd name="T20" fmla="*/ 30 w 33"/>
              <a:gd name="T21" fmla="*/ 76 h 123"/>
              <a:gd name="T22" fmla="*/ 32 w 33"/>
              <a:gd name="T23" fmla="*/ 93 h 123"/>
              <a:gd name="T24" fmla="*/ 33 w 33"/>
              <a:gd name="T25" fmla="*/ 109 h 123"/>
              <a:gd name="T26" fmla="*/ 33 w 33"/>
              <a:gd name="T27" fmla="*/ 123 h 123"/>
              <a:gd name="T28" fmla="*/ 32 w 33"/>
              <a:gd name="T29" fmla="*/ 120 h 123"/>
              <a:gd name="T30" fmla="*/ 30 w 33"/>
              <a:gd name="T31" fmla="*/ 110 h 123"/>
              <a:gd name="T32" fmla="*/ 27 w 33"/>
              <a:gd name="T33" fmla="*/ 96 h 123"/>
              <a:gd name="T34" fmla="*/ 24 w 33"/>
              <a:gd name="T35" fmla="*/ 79 h 123"/>
              <a:gd name="T36" fmla="*/ 15 w 33"/>
              <a:gd name="T37" fmla="*/ 44 h 123"/>
              <a:gd name="T38" fmla="*/ 11 w 33"/>
              <a:gd name="T39" fmla="*/ 28 h 123"/>
              <a:gd name="T40" fmla="*/ 5 w 33"/>
              <a:gd name="T41" fmla="*/ 16 h 123"/>
              <a:gd name="T42" fmla="*/ 2 w 33"/>
              <a:gd name="T43" fmla="*/ 13 h 123"/>
              <a:gd name="T44" fmla="*/ 2 w 33"/>
              <a:gd name="T45" fmla="*/ 11 h 123"/>
              <a:gd name="T46" fmla="*/ 0 w 33"/>
              <a:gd name="T47" fmla="*/ 13 h 123"/>
              <a:gd name="T48" fmla="*/ 0 w 33"/>
              <a:gd name="T49" fmla="*/ 17 h 123"/>
              <a:gd name="T50" fmla="*/ 2 w 33"/>
              <a:gd name="T51" fmla="*/ 28 h 123"/>
              <a:gd name="T52" fmla="*/ 5 w 33"/>
              <a:gd name="T53" fmla="*/ 44 h 123"/>
              <a:gd name="T54" fmla="*/ 9 w 33"/>
              <a:gd name="T55" fmla="*/ 58 h 123"/>
              <a:gd name="T56" fmla="*/ 12 w 33"/>
              <a:gd name="T57" fmla="*/ 69 h 123"/>
              <a:gd name="T58" fmla="*/ 12 w 33"/>
              <a:gd name="T59" fmla="*/ 72 h 123"/>
              <a:gd name="T60" fmla="*/ 14 w 33"/>
              <a:gd name="T61" fmla="*/ 72 h 123"/>
              <a:gd name="T62" fmla="*/ 12 w 33"/>
              <a:gd name="T63" fmla="*/ 70 h 123"/>
              <a:gd name="T64" fmla="*/ 12 w 33"/>
              <a:gd name="T65" fmla="*/ 64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123"/>
              <a:gd name="T101" fmla="*/ 33 w 3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123">
                <a:moveTo>
                  <a:pt x="12" y="64"/>
                </a:moveTo>
                <a:lnTo>
                  <a:pt x="8" y="33"/>
                </a:lnTo>
                <a:lnTo>
                  <a:pt x="6" y="19"/>
                </a:lnTo>
                <a:lnTo>
                  <a:pt x="5" y="10"/>
                </a:lnTo>
                <a:lnTo>
                  <a:pt x="6" y="4"/>
                </a:lnTo>
                <a:lnTo>
                  <a:pt x="8" y="0"/>
                </a:lnTo>
                <a:lnTo>
                  <a:pt x="11" y="2"/>
                </a:lnTo>
                <a:lnTo>
                  <a:pt x="15" y="10"/>
                </a:lnTo>
                <a:lnTo>
                  <a:pt x="20" y="22"/>
                </a:lnTo>
                <a:lnTo>
                  <a:pt x="24" y="38"/>
                </a:lnTo>
                <a:lnTo>
                  <a:pt x="30" y="76"/>
                </a:lnTo>
                <a:lnTo>
                  <a:pt x="32" y="93"/>
                </a:lnTo>
                <a:lnTo>
                  <a:pt x="33" y="109"/>
                </a:lnTo>
                <a:lnTo>
                  <a:pt x="33" y="123"/>
                </a:lnTo>
                <a:lnTo>
                  <a:pt x="32" y="120"/>
                </a:lnTo>
                <a:lnTo>
                  <a:pt x="30" y="110"/>
                </a:lnTo>
                <a:lnTo>
                  <a:pt x="27" y="96"/>
                </a:lnTo>
                <a:lnTo>
                  <a:pt x="24" y="79"/>
                </a:lnTo>
                <a:lnTo>
                  <a:pt x="15" y="44"/>
                </a:lnTo>
                <a:lnTo>
                  <a:pt x="11" y="28"/>
                </a:lnTo>
                <a:lnTo>
                  <a:pt x="5" y="16"/>
                </a:lnTo>
                <a:lnTo>
                  <a:pt x="2" y="13"/>
                </a:lnTo>
                <a:lnTo>
                  <a:pt x="2" y="11"/>
                </a:lnTo>
                <a:lnTo>
                  <a:pt x="0" y="13"/>
                </a:lnTo>
                <a:lnTo>
                  <a:pt x="0" y="17"/>
                </a:lnTo>
                <a:lnTo>
                  <a:pt x="2" y="28"/>
                </a:lnTo>
                <a:lnTo>
                  <a:pt x="5" y="44"/>
                </a:lnTo>
                <a:lnTo>
                  <a:pt x="9" y="58"/>
                </a:lnTo>
                <a:lnTo>
                  <a:pt x="12" y="69"/>
                </a:lnTo>
                <a:lnTo>
                  <a:pt x="12" y="72"/>
                </a:lnTo>
                <a:lnTo>
                  <a:pt x="14" y="72"/>
                </a:lnTo>
                <a:lnTo>
                  <a:pt x="12" y="70"/>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56" name="Line 2908"/>
          <p:cNvSpPr>
            <a:spLocks noChangeShapeType="1"/>
          </p:cNvSpPr>
          <p:nvPr/>
        </p:nvSpPr>
        <p:spPr bwMode="auto">
          <a:xfrm flipH="1">
            <a:off x="2909888" y="5389563"/>
            <a:ext cx="9525" cy="15875"/>
          </a:xfrm>
          <a:prstGeom prst="line">
            <a:avLst/>
          </a:prstGeom>
          <a:noFill/>
          <a:ln w="0">
            <a:solidFill>
              <a:srgbClr val="000000"/>
            </a:solidFill>
            <a:round/>
            <a:headEnd/>
            <a:tailEnd/>
          </a:ln>
        </p:spPr>
        <p:txBody>
          <a:bodyPr/>
          <a:lstStyle/>
          <a:p>
            <a:endParaRPr lang="en-US"/>
          </a:p>
        </p:txBody>
      </p:sp>
      <p:sp>
        <p:nvSpPr>
          <p:cNvPr id="312157" name="Freeform 2909"/>
          <p:cNvSpPr>
            <a:spLocks/>
          </p:cNvSpPr>
          <p:nvPr/>
        </p:nvSpPr>
        <p:spPr bwMode="auto">
          <a:xfrm>
            <a:off x="3221038" y="5514975"/>
            <a:ext cx="138112" cy="61913"/>
          </a:xfrm>
          <a:custGeom>
            <a:avLst/>
            <a:gdLst>
              <a:gd name="T0" fmla="*/ 88 w 88"/>
              <a:gd name="T1" fmla="*/ 45 h 45"/>
              <a:gd name="T2" fmla="*/ 85 w 88"/>
              <a:gd name="T3" fmla="*/ 42 h 45"/>
              <a:gd name="T4" fmla="*/ 79 w 88"/>
              <a:gd name="T5" fmla="*/ 36 h 45"/>
              <a:gd name="T6" fmla="*/ 59 w 88"/>
              <a:gd name="T7" fmla="*/ 19 h 45"/>
              <a:gd name="T8" fmla="*/ 47 w 88"/>
              <a:gd name="T9" fmla="*/ 10 h 45"/>
              <a:gd name="T10" fmla="*/ 37 w 88"/>
              <a:gd name="T11" fmla="*/ 3 h 45"/>
              <a:gd name="T12" fmla="*/ 28 w 88"/>
              <a:gd name="T13" fmla="*/ 0 h 45"/>
              <a:gd name="T14" fmla="*/ 22 w 88"/>
              <a:gd name="T15" fmla="*/ 3 h 45"/>
              <a:gd name="T16" fmla="*/ 7 w 88"/>
              <a:gd name="T17" fmla="*/ 27 h 45"/>
              <a:gd name="T18" fmla="*/ 1 w 88"/>
              <a:gd name="T19" fmla="*/ 36 h 45"/>
              <a:gd name="T20" fmla="*/ 0 w 88"/>
              <a:gd name="T21" fmla="*/ 39 h 45"/>
              <a:gd name="T22" fmla="*/ 3 w 88"/>
              <a:gd name="T23" fmla="*/ 37 h 45"/>
              <a:gd name="T24" fmla="*/ 7 w 88"/>
              <a:gd name="T25" fmla="*/ 31 h 45"/>
              <a:gd name="T26" fmla="*/ 15 w 88"/>
              <a:gd name="T27" fmla="*/ 22 h 45"/>
              <a:gd name="T28" fmla="*/ 22 w 88"/>
              <a:gd name="T29" fmla="*/ 11 h 45"/>
              <a:gd name="T30" fmla="*/ 28 w 88"/>
              <a:gd name="T31" fmla="*/ 8 h 45"/>
              <a:gd name="T32" fmla="*/ 37 w 88"/>
              <a:gd name="T33" fmla="*/ 10 h 45"/>
              <a:gd name="T34" fmla="*/ 59 w 88"/>
              <a:gd name="T35" fmla="*/ 24 h 45"/>
              <a:gd name="T36" fmla="*/ 80 w 88"/>
              <a:gd name="T37" fmla="*/ 39 h 45"/>
              <a:gd name="T38" fmla="*/ 86 w 88"/>
              <a:gd name="T39" fmla="*/ 44 h 45"/>
              <a:gd name="T40" fmla="*/ 88 w 88"/>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79" y="36"/>
                </a:lnTo>
                <a:lnTo>
                  <a:pt x="59" y="19"/>
                </a:lnTo>
                <a:lnTo>
                  <a:pt x="47" y="10"/>
                </a:lnTo>
                <a:lnTo>
                  <a:pt x="37" y="3"/>
                </a:lnTo>
                <a:lnTo>
                  <a:pt x="28" y="0"/>
                </a:lnTo>
                <a:lnTo>
                  <a:pt x="22" y="3"/>
                </a:lnTo>
                <a:lnTo>
                  <a:pt x="7" y="27"/>
                </a:lnTo>
                <a:lnTo>
                  <a:pt x="1" y="36"/>
                </a:lnTo>
                <a:lnTo>
                  <a:pt x="0" y="39"/>
                </a:lnTo>
                <a:lnTo>
                  <a:pt x="3" y="37"/>
                </a:lnTo>
                <a:lnTo>
                  <a:pt x="7" y="31"/>
                </a:lnTo>
                <a:lnTo>
                  <a:pt x="15" y="22"/>
                </a:lnTo>
                <a:lnTo>
                  <a:pt x="22" y="11"/>
                </a:lnTo>
                <a:lnTo>
                  <a:pt x="28" y="8"/>
                </a:lnTo>
                <a:lnTo>
                  <a:pt x="37" y="10"/>
                </a:lnTo>
                <a:lnTo>
                  <a:pt x="59" y="24"/>
                </a:lnTo>
                <a:lnTo>
                  <a:pt x="80" y="39"/>
                </a:lnTo>
                <a:lnTo>
                  <a:pt x="86" y="44"/>
                </a:lnTo>
                <a:lnTo>
                  <a:pt x="88"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58" name="Freeform 2910"/>
          <p:cNvSpPr>
            <a:spLocks/>
          </p:cNvSpPr>
          <p:nvPr/>
        </p:nvSpPr>
        <p:spPr bwMode="auto">
          <a:xfrm>
            <a:off x="3055938" y="5405438"/>
            <a:ext cx="165100" cy="163512"/>
          </a:xfrm>
          <a:custGeom>
            <a:avLst/>
            <a:gdLst>
              <a:gd name="T0" fmla="*/ 0 w 105"/>
              <a:gd name="T1" fmla="*/ 65 h 119"/>
              <a:gd name="T2" fmla="*/ 3 w 105"/>
              <a:gd name="T3" fmla="*/ 60 h 119"/>
              <a:gd name="T4" fmla="*/ 6 w 105"/>
              <a:gd name="T5" fmla="*/ 57 h 119"/>
              <a:gd name="T6" fmla="*/ 11 w 105"/>
              <a:gd name="T7" fmla="*/ 51 h 119"/>
              <a:gd name="T8" fmla="*/ 21 w 105"/>
              <a:gd name="T9" fmla="*/ 39 h 119"/>
              <a:gd name="T10" fmla="*/ 33 w 105"/>
              <a:gd name="T11" fmla="*/ 25 h 119"/>
              <a:gd name="T12" fmla="*/ 46 w 105"/>
              <a:gd name="T13" fmla="*/ 12 h 119"/>
              <a:gd name="T14" fmla="*/ 60 w 105"/>
              <a:gd name="T15" fmla="*/ 3 h 119"/>
              <a:gd name="T16" fmla="*/ 70 w 105"/>
              <a:gd name="T17" fmla="*/ 0 h 119"/>
              <a:gd name="T18" fmla="*/ 76 w 105"/>
              <a:gd name="T19" fmla="*/ 1 h 119"/>
              <a:gd name="T20" fmla="*/ 81 w 105"/>
              <a:gd name="T21" fmla="*/ 4 h 119"/>
              <a:gd name="T22" fmla="*/ 88 w 105"/>
              <a:gd name="T23" fmla="*/ 17 h 119"/>
              <a:gd name="T24" fmla="*/ 94 w 105"/>
              <a:gd name="T25" fmla="*/ 34 h 119"/>
              <a:gd name="T26" fmla="*/ 102 w 105"/>
              <a:gd name="T27" fmla="*/ 71 h 119"/>
              <a:gd name="T28" fmla="*/ 103 w 105"/>
              <a:gd name="T29" fmla="*/ 90 h 119"/>
              <a:gd name="T30" fmla="*/ 105 w 105"/>
              <a:gd name="T31" fmla="*/ 105 h 119"/>
              <a:gd name="T32" fmla="*/ 105 w 105"/>
              <a:gd name="T33" fmla="*/ 119 h 119"/>
              <a:gd name="T34" fmla="*/ 103 w 105"/>
              <a:gd name="T35" fmla="*/ 116 h 119"/>
              <a:gd name="T36" fmla="*/ 100 w 105"/>
              <a:gd name="T37" fmla="*/ 107 h 119"/>
              <a:gd name="T38" fmla="*/ 97 w 105"/>
              <a:gd name="T39" fmla="*/ 93 h 119"/>
              <a:gd name="T40" fmla="*/ 93 w 105"/>
              <a:gd name="T41" fmla="*/ 76 h 119"/>
              <a:gd name="T42" fmla="*/ 81 w 105"/>
              <a:gd name="T43" fmla="*/ 40 h 119"/>
              <a:gd name="T44" fmla="*/ 73 w 105"/>
              <a:gd name="T45" fmla="*/ 23 h 119"/>
              <a:gd name="T46" fmla="*/ 66 w 105"/>
              <a:gd name="T47" fmla="*/ 11 h 119"/>
              <a:gd name="T48" fmla="*/ 61 w 105"/>
              <a:gd name="T49" fmla="*/ 8 h 119"/>
              <a:gd name="T50" fmla="*/ 57 w 105"/>
              <a:gd name="T51" fmla="*/ 6 h 119"/>
              <a:gd name="T52" fmla="*/ 46 w 105"/>
              <a:gd name="T53" fmla="*/ 8 h 119"/>
              <a:gd name="T54" fmla="*/ 34 w 105"/>
              <a:gd name="T55" fmla="*/ 17 h 119"/>
              <a:gd name="T56" fmla="*/ 14 w 105"/>
              <a:gd name="T57" fmla="*/ 42 h 119"/>
              <a:gd name="T58" fmla="*/ 6 w 105"/>
              <a:gd name="T59" fmla="*/ 54 h 119"/>
              <a:gd name="T60" fmla="*/ 2 w 105"/>
              <a:gd name="T61" fmla="*/ 62 h 119"/>
              <a:gd name="T62" fmla="*/ 0 w 105"/>
              <a:gd name="T63" fmla="*/ 65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5"/>
              <a:gd name="T97" fmla="*/ 0 h 119"/>
              <a:gd name="T98" fmla="*/ 105 w 105"/>
              <a:gd name="T99" fmla="*/ 119 h 1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5" h="119">
                <a:moveTo>
                  <a:pt x="0" y="65"/>
                </a:moveTo>
                <a:lnTo>
                  <a:pt x="3" y="60"/>
                </a:lnTo>
                <a:lnTo>
                  <a:pt x="6" y="57"/>
                </a:lnTo>
                <a:lnTo>
                  <a:pt x="11" y="51"/>
                </a:lnTo>
                <a:lnTo>
                  <a:pt x="21" y="39"/>
                </a:lnTo>
                <a:lnTo>
                  <a:pt x="33" y="25"/>
                </a:lnTo>
                <a:lnTo>
                  <a:pt x="46" y="12"/>
                </a:lnTo>
                <a:lnTo>
                  <a:pt x="60" y="3"/>
                </a:lnTo>
                <a:lnTo>
                  <a:pt x="70" y="0"/>
                </a:lnTo>
                <a:lnTo>
                  <a:pt x="76" y="1"/>
                </a:lnTo>
                <a:lnTo>
                  <a:pt x="81" y="4"/>
                </a:lnTo>
                <a:lnTo>
                  <a:pt x="88" y="17"/>
                </a:lnTo>
                <a:lnTo>
                  <a:pt x="94" y="34"/>
                </a:lnTo>
                <a:lnTo>
                  <a:pt x="102" y="71"/>
                </a:lnTo>
                <a:lnTo>
                  <a:pt x="103" y="90"/>
                </a:lnTo>
                <a:lnTo>
                  <a:pt x="105" y="105"/>
                </a:lnTo>
                <a:lnTo>
                  <a:pt x="105" y="119"/>
                </a:lnTo>
                <a:lnTo>
                  <a:pt x="103" y="116"/>
                </a:lnTo>
                <a:lnTo>
                  <a:pt x="100" y="107"/>
                </a:lnTo>
                <a:lnTo>
                  <a:pt x="97" y="93"/>
                </a:lnTo>
                <a:lnTo>
                  <a:pt x="93" y="76"/>
                </a:lnTo>
                <a:lnTo>
                  <a:pt x="81" y="40"/>
                </a:lnTo>
                <a:lnTo>
                  <a:pt x="73" y="23"/>
                </a:lnTo>
                <a:lnTo>
                  <a:pt x="66" y="11"/>
                </a:lnTo>
                <a:lnTo>
                  <a:pt x="61" y="8"/>
                </a:lnTo>
                <a:lnTo>
                  <a:pt x="57" y="6"/>
                </a:lnTo>
                <a:lnTo>
                  <a:pt x="46" y="8"/>
                </a:lnTo>
                <a:lnTo>
                  <a:pt x="34" y="17"/>
                </a:lnTo>
                <a:lnTo>
                  <a:pt x="14" y="42"/>
                </a:lnTo>
                <a:lnTo>
                  <a:pt x="6" y="54"/>
                </a:lnTo>
                <a:lnTo>
                  <a:pt x="2"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59" name="Freeform 2911"/>
          <p:cNvSpPr>
            <a:spLocks/>
          </p:cNvSpPr>
          <p:nvPr/>
        </p:nvSpPr>
        <p:spPr bwMode="auto">
          <a:xfrm>
            <a:off x="3213100" y="5421313"/>
            <a:ext cx="201613" cy="150812"/>
          </a:xfrm>
          <a:custGeom>
            <a:avLst/>
            <a:gdLst>
              <a:gd name="T0" fmla="*/ 128 w 128"/>
              <a:gd name="T1" fmla="*/ 0 h 110"/>
              <a:gd name="T2" fmla="*/ 124 w 128"/>
              <a:gd name="T3" fmla="*/ 0 h 110"/>
              <a:gd name="T4" fmla="*/ 115 w 128"/>
              <a:gd name="T5" fmla="*/ 1 h 110"/>
              <a:gd name="T6" fmla="*/ 102 w 128"/>
              <a:gd name="T7" fmla="*/ 4 h 110"/>
              <a:gd name="T8" fmla="*/ 85 w 128"/>
              <a:gd name="T9" fmla="*/ 7 h 110"/>
              <a:gd name="T10" fmla="*/ 54 w 128"/>
              <a:gd name="T11" fmla="*/ 18 h 110"/>
              <a:gd name="T12" fmla="*/ 40 w 128"/>
              <a:gd name="T13" fmla="*/ 26 h 110"/>
              <a:gd name="T14" fmla="*/ 31 w 128"/>
              <a:gd name="T15" fmla="*/ 34 h 110"/>
              <a:gd name="T16" fmla="*/ 18 w 128"/>
              <a:gd name="T17" fmla="*/ 55 h 110"/>
              <a:gd name="T18" fmla="*/ 8 w 128"/>
              <a:gd name="T19" fmla="*/ 80 h 110"/>
              <a:gd name="T20" fmla="*/ 5 w 128"/>
              <a:gd name="T21" fmla="*/ 91 h 110"/>
              <a:gd name="T22" fmla="*/ 2 w 128"/>
              <a:gd name="T23" fmla="*/ 100 h 110"/>
              <a:gd name="T24" fmla="*/ 0 w 128"/>
              <a:gd name="T25" fmla="*/ 106 h 110"/>
              <a:gd name="T26" fmla="*/ 0 w 128"/>
              <a:gd name="T27" fmla="*/ 110 h 110"/>
              <a:gd name="T28" fmla="*/ 2 w 128"/>
              <a:gd name="T29" fmla="*/ 108 h 110"/>
              <a:gd name="T30" fmla="*/ 6 w 128"/>
              <a:gd name="T31" fmla="*/ 103 h 110"/>
              <a:gd name="T32" fmla="*/ 11 w 128"/>
              <a:gd name="T33" fmla="*/ 94 h 110"/>
              <a:gd name="T34" fmla="*/ 17 w 128"/>
              <a:gd name="T35" fmla="*/ 85 h 110"/>
              <a:gd name="T36" fmla="*/ 30 w 128"/>
              <a:gd name="T37" fmla="*/ 62 h 110"/>
              <a:gd name="T38" fmla="*/ 43 w 128"/>
              <a:gd name="T39" fmla="*/ 40 h 110"/>
              <a:gd name="T40" fmla="*/ 52 w 128"/>
              <a:gd name="T41" fmla="*/ 32 h 110"/>
              <a:gd name="T42" fmla="*/ 66 w 128"/>
              <a:gd name="T43" fmla="*/ 24 h 110"/>
              <a:gd name="T44" fmla="*/ 94 w 128"/>
              <a:gd name="T45" fmla="*/ 10 h 110"/>
              <a:gd name="T46" fmla="*/ 108 w 128"/>
              <a:gd name="T47" fmla="*/ 6 h 110"/>
              <a:gd name="T48" fmla="*/ 118 w 128"/>
              <a:gd name="T49" fmla="*/ 3 h 110"/>
              <a:gd name="T50" fmla="*/ 125 w 128"/>
              <a:gd name="T51" fmla="*/ 1 h 110"/>
              <a:gd name="T52" fmla="*/ 128 w 128"/>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8"/>
              <a:gd name="T82" fmla="*/ 0 h 110"/>
              <a:gd name="T83" fmla="*/ 128 w 128"/>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8" h="110">
                <a:moveTo>
                  <a:pt x="128" y="0"/>
                </a:moveTo>
                <a:lnTo>
                  <a:pt x="124" y="0"/>
                </a:lnTo>
                <a:lnTo>
                  <a:pt x="115" y="1"/>
                </a:lnTo>
                <a:lnTo>
                  <a:pt x="102" y="4"/>
                </a:lnTo>
                <a:lnTo>
                  <a:pt x="85" y="7"/>
                </a:lnTo>
                <a:lnTo>
                  <a:pt x="54" y="18"/>
                </a:lnTo>
                <a:lnTo>
                  <a:pt x="40" y="26"/>
                </a:lnTo>
                <a:lnTo>
                  <a:pt x="31" y="34"/>
                </a:lnTo>
                <a:lnTo>
                  <a:pt x="18" y="55"/>
                </a:lnTo>
                <a:lnTo>
                  <a:pt x="8" y="80"/>
                </a:lnTo>
                <a:lnTo>
                  <a:pt x="5" y="91"/>
                </a:lnTo>
                <a:lnTo>
                  <a:pt x="2" y="100"/>
                </a:lnTo>
                <a:lnTo>
                  <a:pt x="0" y="106"/>
                </a:lnTo>
                <a:lnTo>
                  <a:pt x="0" y="110"/>
                </a:lnTo>
                <a:lnTo>
                  <a:pt x="2" y="108"/>
                </a:lnTo>
                <a:lnTo>
                  <a:pt x="6" y="103"/>
                </a:lnTo>
                <a:lnTo>
                  <a:pt x="11" y="94"/>
                </a:lnTo>
                <a:lnTo>
                  <a:pt x="17" y="85"/>
                </a:lnTo>
                <a:lnTo>
                  <a:pt x="30" y="62"/>
                </a:lnTo>
                <a:lnTo>
                  <a:pt x="43" y="40"/>
                </a:lnTo>
                <a:lnTo>
                  <a:pt x="52" y="32"/>
                </a:lnTo>
                <a:lnTo>
                  <a:pt x="66" y="24"/>
                </a:lnTo>
                <a:lnTo>
                  <a:pt x="94" y="10"/>
                </a:lnTo>
                <a:lnTo>
                  <a:pt x="108" y="6"/>
                </a:lnTo>
                <a:lnTo>
                  <a:pt x="118" y="3"/>
                </a:lnTo>
                <a:lnTo>
                  <a:pt x="125" y="1"/>
                </a:lnTo>
                <a:lnTo>
                  <a:pt x="128"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60" name="Freeform 2912"/>
          <p:cNvSpPr>
            <a:spLocks/>
          </p:cNvSpPr>
          <p:nvPr/>
        </p:nvSpPr>
        <p:spPr bwMode="auto">
          <a:xfrm>
            <a:off x="3211513" y="5337175"/>
            <a:ext cx="196850" cy="231775"/>
          </a:xfrm>
          <a:custGeom>
            <a:avLst/>
            <a:gdLst>
              <a:gd name="T0" fmla="*/ 125 w 125"/>
              <a:gd name="T1" fmla="*/ 0 h 169"/>
              <a:gd name="T2" fmla="*/ 120 w 125"/>
              <a:gd name="T3" fmla="*/ 3 h 169"/>
              <a:gd name="T4" fmla="*/ 113 w 125"/>
              <a:gd name="T5" fmla="*/ 10 h 169"/>
              <a:gd name="T6" fmla="*/ 101 w 125"/>
              <a:gd name="T7" fmla="*/ 19 h 169"/>
              <a:gd name="T8" fmla="*/ 86 w 125"/>
              <a:gd name="T9" fmla="*/ 31 h 169"/>
              <a:gd name="T10" fmla="*/ 56 w 125"/>
              <a:gd name="T11" fmla="*/ 58 h 169"/>
              <a:gd name="T12" fmla="*/ 44 w 125"/>
              <a:gd name="T13" fmla="*/ 70 h 169"/>
              <a:gd name="T14" fmla="*/ 34 w 125"/>
              <a:gd name="T15" fmla="*/ 81 h 169"/>
              <a:gd name="T16" fmla="*/ 19 w 125"/>
              <a:gd name="T17" fmla="*/ 106 h 169"/>
              <a:gd name="T18" fmla="*/ 9 w 125"/>
              <a:gd name="T19" fmla="*/ 135 h 169"/>
              <a:gd name="T20" fmla="*/ 4 w 125"/>
              <a:gd name="T21" fmla="*/ 147 h 169"/>
              <a:gd name="T22" fmla="*/ 1 w 125"/>
              <a:gd name="T23" fmla="*/ 158 h 169"/>
              <a:gd name="T24" fmla="*/ 0 w 125"/>
              <a:gd name="T25" fmla="*/ 166 h 169"/>
              <a:gd name="T26" fmla="*/ 0 w 125"/>
              <a:gd name="T27" fmla="*/ 169 h 169"/>
              <a:gd name="T28" fmla="*/ 1 w 125"/>
              <a:gd name="T29" fmla="*/ 166 h 169"/>
              <a:gd name="T30" fmla="*/ 6 w 125"/>
              <a:gd name="T31" fmla="*/ 160 h 169"/>
              <a:gd name="T32" fmla="*/ 10 w 125"/>
              <a:gd name="T33" fmla="*/ 150 h 169"/>
              <a:gd name="T34" fmla="*/ 18 w 125"/>
              <a:gd name="T35" fmla="*/ 138 h 169"/>
              <a:gd name="T36" fmla="*/ 32 w 125"/>
              <a:gd name="T37" fmla="*/ 112 h 169"/>
              <a:gd name="T38" fmla="*/ 49 w 125"/>
              <a:gd name="T39" fmla="*/ 89 h 169"/>
              <a:gd name="T40" fmla="*/ 58 w 125"/>
              <a:gd name="T41" fmla="*/ 76 h 169"/>
              <a:gd name="T42" fmla="*/ 70 w 125"/>
              <a:gd name="T43" fmla="*/ 64 h 169"/>
              <a:gd name="T44" fmla="*/ 95 w 125"/>
              <a:gd name="T45" fmla="*/ 34 h 169"/>
              <a:gd name="T46" fmla="*/ 107 w 125"/>
              <a:gd name="T47" fmla="*/ 22 h 169"/>
              <a:gd name="T48" fmla="*/ 116 w 125"/>
              <a:gd name="T49" fmla="*/ 11 h 169"/>
              <a:gd name="T50" fmla="*/ 123 w 125"/>
              <a:gd name="T51" fmla="*/ 3 h 169"/>
              <a:gd name="T52" fmla="*/ 125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0" y="3"/>
                </a:lnTo>
                <a:lnTo>
                  <a:pt x="113" y="10"/>
                </a:lnTo>
                <a:lnTo>
                  <a:pt x="101" y="19"/>
                </a:lnTo>
                <a:lnTo>
                  <a:pt x="86" y="31"/>
                </a:lnTo>
                <a:lnTo>
                  <a:pt x="56" y="58"/>
                </a:lnTo>
                <a:lnTo>
                  <a:pt x="44" y="70"/>
                </a:lnTo>
                <a:lnTo>
                  <a:pt x="34" y="81"/>
                </a:lnTo>
                <a:lnTo>
                  <a:pt x="19" y="106"/>
                </a:lnTo>
                <a:lnTo>
                  <a:pt x="9" y="135"/>
                </a:lnTo>
                <a:lnTo>
                  <a:pt x="4" y="147"/>
                </a:lnTo>
                <a:lnTo>
                  <a:pt x="1" y="158"/>
                </a:lnTo>
                <a:lnTo>
                  <a:pt x="0" y="166"/>
                </a:lnTo>
                <a:lnTo>
                  <a:pt x="0" y="169"/>
                </a:lnTo>
                <a:lnTo>
                  <a:pt x="1" y="166"/>
                </a:lnTo>
                <a:lnTo>
                  <a:pt x="6" y="160"/>
                </a:lnTo>
                <a:lnTo>
                  <a:pt x="10" y="150"/>
                </a:lnTo>
                <a:lnTo>
                  <a:pt x="18" y="138"/>
                </a:lnTo>
                <a:lnTo>
                  <a:pt x="32" y="112"/>
                </a:lnTo>
                <a:lnTo>
                  <a:pt x="49" y="89"/>
                </a:lnTo>
                <a:lnTo>
                  <a:pt x="58" y="76"/>
                </a:lnTo>
                <a:lnTo>
                  <a:pt x="70" y="64"/>
                </a:lnTo>
                <a:lnTo>
                  <a:pt x="95" y="34"/>
                </a:lnTo>
                <a:lnTo>
                  <a:pt x="107" y="22"/>
                </a:lnTo>
                <a:lnTo>
                  <a:pt x="116" y="11"/>
                </a:lnTo>
                <a:lnTo>
                  <a:pt x="123" y="3"/>
                </a:lnTo>
                <a:lnTo>
                  <a:pt x="125"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61" name="Freeform 2913"/>
          <p:cNvSpPr>
            <a:spLocks/>
          </p:cNvSpPr>
          <p:nvPr/>
        </p:nvSpPr>
        <p:spPr bwMode="auto">
          <a:xfrm>
            <a:off x="3206750" y="5319713"/>
            <a:ext cx="142875" cy="252412"/>
          </a:xfrm>
          <a:custGeom>
            <a:avLst/>
            <a:gdLst>
              <a:gd name="T0" fmla="*/ 91 w 91"/>
              <a:gd name="T1" fmla="*/ 0 h 183"/>
              <a:gd name="T2" fmla="*/ 88 w 91"/>
              <a:gd name="T3" fmla="*/ 3 h 183"/>
              <a:gd name="T4" fmla="*/ 80 w 91"/>
              <a:gd name="T5" fmla="*/ 11 h 183"/>
              <a:gd name="T6" fmla="*/ 71 w 91"/>
              <a:gd name="T7" fmla="*/ 23 h 183"/>
              <a:gd name="T8" fmla="*/ 61 w 91"/>
              <a:gd name="T9" fmla="*/ 39 h 183"/>
              <a:gd name="T10" fmla="*/ 37 w 91"/>
              <a:gd name="T11" fmla="*/ 73 h 183"/>
              <a:gd name="T12" fmla="*/ 25 w 91"/>
              <a:gd name="T13" fmla="*/ 88 h 183"/>
              <a:gd name="T14" fmla="*/ 16 w 91"/>
              <a:gd name="T15" fmla="*/ 101 h 183"/>
              <a:gd name="T16" fmla="*/ 10 w 91"/>
              <a:gd name="T17" fmla="*/ 111 h 183"/>
              <a:gd name="T18" fmla="*/ 4 w 91"/>
              <a:gd name="T19" fmla="*/ 124 h 183"/>
              <a:gd name="T20" fmla="*/ 1 w 91"/>
              <a:gd name="T21" fmla="*/ 152 h 183"/>
              <a:gd name="T22" fmla="*/ 0 w 91"/>
              <a:gd name="T23" fmla="*/ 162 h 183"/>
              <a:gd name="T24" fmla="*/ 1 w 91"/>
              <a:gd name="T25" fmla="*/ 173 h 183"/>
              <a:gd name="T26" fmla="*/ 1 w 91"/>
              <a:gd name="T27" fmla="*/ 179 h 183"/>
              <a:gd name="T28" fmla="*/ 3 w 91"/>
              <a:gd name="T29" fmla="*/ 183 h 183"/>
              <a:gd name="T30" fmla="*/ 4 w 91"/>
              <a:gd name="T31" fmla="*/ 181 h 183"/>
              <a:gd name="T32" fmla="*/ 6 w 91"/>
              <a:gd name="T33" fmla="*/ 175 h 183"/>
              <a:gd name="T34" fmla="*/ 7 w 91"/>
              <a:gd name="T35" fmla="*/ 166 h 183"/>
              <a:gd name="T36" fmla="*/ 10 w 91"/>
              <a:gd name="T37" fmla="*/ 153 h 183"/>
              <a:gd name="T38" fmla="*/ 18 w 91"/>
              <a:gd name="T39" fmla="*/ 127 h 183"/>
              <a:gd name="T40" fmla="*/ 29 w 91"/>
              <a:gd name="T41" fmla="*/ 102 h 183"/>
              <a:gd name="T42" fmla="*/ 38 w 91"/>
              <a:gd name="T43" fmla="*/ 90 h 183"/>
              <a:gd name="T44" fmla="*/ 47 w 91"/>
              <a:gd name="T45" fmla="*/ 74 h 183"/>
              <a:gd name="T46" fmla="*/ 68 w 91"/>
              <a:gd name="T47" fmla="*/ 42 h 183"/>
              <a:gd name="T48" fmla="*/ 77 w 91"/>
              <a:gd name="T49" fmla="*/ 26 h 183"/>
              <a:gd name="T50" fmla="*/ 85 w 91"/>
              <a:gd name="T51" fmla="*/ 12 h 183"/>
              <a:gd name="T52" fmla="*/ 89 w 91"/>
              <a:gd name="T53" fmla="*/ 3 h 183"/>
              <a:gd name="T54" fmla="*/ 91 w 91"/>
              <a:gd name="T55" fmla="*/ 0 h 18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1"/>
              <a:gd name="T85" fmla="*/ 0 h 183"/>
              <a:gd name="T86" fmla="*/ 91 w 91"/>
              <a:gd name="T87" fmla="*/ 183 h 18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1" h="183">
                <a:moveTo>
                  <a:pt x="91" y="0"/>
                </a:moveTo>
                <a:lnTo>
                  <a:pt x="88" y="3"/>
                </a:lnTo>
                <a:lnTo>
                  <a:pt x="80" y="11"/>
                </a:lnTo>
                <a:lnTo>
                  <a:pt x="71" y="23"/>
                </a:lnTo>
                <a:lnTo>
                  <a:pt x="61" y="39"/>
                </a:lnTo>
                <a:lnTo>
                  <a:pt x="37" y="73"/>
                </a:lnTo>
                <a:lnTo>
                  <a:pt x="25" y="88"/>
                </a:lnTo>
                <a:lnTo>
                  <a:pt x="16" y="101"/>
                </a:lnTo>
                <a:lnTo>
                  <a:pt x="10" y="111"/>
                </a:lnTo>
                <a:lnTo>
                  <a:pt x="4" y="124"/>
                </a:lnTo>
                <a:lnTo>
                  <a:pt x="1" y="152"/>
                </a:lnTo>
                <a:lnTo>
                  <a:pt x="0" y="162"/>
                </a:lnTo>
                <a:lnTo>
                  <a:pt x="1" y="173"/>
                </a:lnTo>
                <a:lnTo>
                  <a:pt x="1" y="179"/>
                </a:lnTo>
                <a:lnTo>
                  <a:pt x="3" y="183"/>
                </a:lnTo>
                <a:lnTo>
                  <a:pt x="4" y="181"/>
                </a:lnTo>
                <a:lnTo>
                  <a:pt x="6" y="175"/>
                </a:lnTo>
                <a:lnTo>
                  <a:pt x="7" y="166"/>
                </a:lnTo>
                <a:lnTo>
                  <a:pt x="10" y="153"/>
                </a:lnTo>
                <a:lnTo>
                  <a:pt x="18" y="127"/>
                </a:lnTo>
                <a:lnTo>
                  <a:pt x="29" y="102"/>
                </a:lnTo>
                <a:lnTo>
                  <a:pt x="38" y="90"/>
                </a:lnTo>
                <a:lnTo>
                  <a:pt x="47" y="74"/>
                </a:lnTo>
                <a:lnTo>
                  <a:pt x="68" y="42"/>
                </a:lnTo>
                <a:lnTo>
                  <a:pt x="77" y="26"/>
                </a:lnTo>
                <a:lnTo>
                  <a:pt x="85" y="12"/>
                </a:lnTo>
                <a:lnTo>
                  <a:pt x="89" y="3"/>
                </a:lnTo>
                <a:lnTo>
                  <a:pt x="91"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62" name="Freeform 2914"/>
          <p:cNvSpPr>
            <a:spLocks/>
          </p:cNvSpPr>
          <p:nvPr/>
        </p:nvSpPr>
        <p:spPr bwMode="auto">
          <a:xfrm>
            <a:off x="3213100" y="5448300"/>
            <a:ext cx="182563" cy="127000"/>
          </a:xfrm>
          <a:custGeom>
            <a:avLst/>
            <a:gdLst>
              <a:gd name="T0" fmla="*/ 116 w 116"/>
              <a:gd name="T1" fmla="*/ 65 h 93"/>
              <a:gd name="T2" fmla="*/ 113 w 116"/>
              <a:gd name="T3" fmla="*/ 62 h 93"/>
              <a:gd name="T4" fmla="*/ 106 w 116"/>
              <a:gd name="T5" fmla="*/ 52 h 93"/>
              <a:gd name="T6" fmla="*/ 96 w 116"/>
              <a:gd name="T7" fmla="*/ 38 h 93"/>
              <a:gd name="T8" fmla="*/ 84 w 116"/>
              <a:gd name="T9" fmla="*/ 25 h 93"/>
              <a:gd name="T10" fmla="*/ 70 w 116"/>
              <a:gd name="T11" fmla="*/ 12 h 93"/>
              <a:gd name="T12" fmla="*/ 57 w 116"/>
              <a:gd name="T13" fmla="*/ 3 h 93"/>
              <a:gd name="T14" fmla="*/ 45 w 116"/>
              <a:gd name="T15" fmla="*/ 0 h 93"/>
              <a:gd name="T16" fmla="*/ 40 w 116"/>
              <a:gd name="T17" fmla="*/ 1 h 93"/>
              <a:gd name="T18" fmla="*/ 36 w 116"/>
              <a:gd name="T19" fmla="*/ 6 h 93"/>
              <a:gd name="T20" fmla="*/ 21 w 116"/>
              <a:gd name="T21" fmla="*/ 31 h 93"/>
              <a:gd name="T22" fmla="*/ 9 w 116"/>
              <a:gd name="T23" fmla="*/ 59 h 93"/>
              <a:gd name="T24" fmla="*/ 5 w 116"/>
              <a:gd name="T25" fmla="*/ 71 h 93"/>
              <a:gd name="T26" fmla="*/ 2 w 116"/>
              <a:gd name="T27" fmla="*/ 82 h 93"/>
              <a:gd name="T28" fmla="*/ 0 w 116"/>
              <a:gd name="T29" fmla="*/ 90 h 93"/>
              <a:gd name="T30" fmla="*/ 0 w 116"/>
              <a:gd name="T31" fmla="*/ 93 h 93"/>
              <a:gd name="T32" fmla="*/ 2 w 116"/>
              <a:gd name="T33" fmla="*/ 91 h 93"/>
              <a:gd name="T34" fmla="*/ 6 w 116"/>
              <a:gd name="T35" fmla="*/ 85 h 93"/>
              <a:gd name="T36" fmla="*/ 12 w 116"/>
              <a:gd name="T37" fmla="*/ 76 h 93"/>
              <a:gd name="T38" fmla="*/ 18 w 116"/>
              <a:gd name="T39" fmla="*/ 63 h 93"/>
              <a:gd name="T40" fmla="*/ 33 w 116"/>
              <a:gd name="T41" fmla="*/ 37 h 93"/>
              <a:gd name="T42" fmla="*/ 49 w 116"/>
              <a:gd name="T43" fmla="*/ 12 h 93"/>
              <a:gd name="T44" fmla="*/ 54 w 116"/>
              <a:gd name="T45" fmla="*/ 8 h 93"/>
              <a:gd name="T46" fmla="*/ 58 w 116"/>
              <a:gd name="T47" fmla="*/ 6 h 93"/>
              <a:gd name="T48" fmla="*/ 70 w 116"/>
              <a:gd name="T49" fmla="*/ 9 h 93"/>
              <a:gd name="T50" fmla="*/ 81 w 116"/>
              <a:gd name="T51" fmla="*/ 17 h 93"/>
              <a:gd name="T52" fmla="*/ 93 w 116"/>
              <a:gd name="T53" fmla="*/ 29 h 93"/>
              <a:gd name="T54" fmla="*/ 111 w 116"/>
              <a:gd name="T55" fmla="*/ 54 h 93"/>
              <a:gd name="T56" fmla="*/ 115 w 116"/>
              <a:gd name="T57" fmla="*/ 62 h 93"/>
              <a:gd name="T58" fmla="*/ 116 w 116"/>
              <a:gd name="T59" fmla="*/ 65 h 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6"/>
              <a:gd name="T91" fmla="*/ 0 h 93"/>
              <a:gd name="T92" fmla="*/ 116 w 116"/>
              <a:gd name="T93" fmla="*/ 93 h 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6" h="93">
                <a:moveTo>
                  <a:pt x="116" y="65"/>
                </a:moveTo>
                <a:lnTo>
                  <a:pt x="113" y="62"/>
                </a:lnTo>
                <a:lnTo>
                  <a:pt x="106" y="52"/>
                </a:lnTo>
                <a:lnTo>
                  <a:pt x="96" y="38"/>
                </a:lnTo>
                <a:lnTo>
                  <a:pt x="84" y="25"/>
                </a:lnTo>
                <a:lnTo>
                  <a:pt x="70" y="12"/>
                </a:lnTo>
                <a:lnTo>
                  <a:pt x="57" y="3"/>
                </a:lnTo>
                <a:lnTo>
                  <a:pt x="45" y="0"/>
                </a:lnTo>
                <a:lnTo>
                  <a:pt x="40" y="1"/>
                </a:lnTo>
                <a:lnTo>
                  <a:pt x="36" y="6"/>
                </a:lnTo>
                <a:lnTo>
                  <a:pt x="21" y="31"/>
                </a:lnTo>
                <a:lnTo>
                  <a:pt x="9" y="59"/>
                </a:lnTo>
                <a:lnTo>
                  <a:pt x="5" y="71"/>
                </a:lnTo>
                <a:lnTo>
                  <a:pt x="2" y="82"/>
                </a:lnTo>
                <a:lnTo>
                  <a:pt x="0" y="90"/>
                </a:lnTo>
                <a:lnTo>
                  <a:pt x="0" y="93"/>
                </a:lnTo>
                <a:lnTo>
                  <a:pt x="2" y="91"/>
                </a:lnTo>
                <a:lnTo>
                  <a:pt x="6" y="85"/>
                </a:lnTo>
                <a:lnTo>
                  <a:pt x="12" y="76"/>
                </a:lnTo>
                <a:lnTo>
                  <a:pt x="18" y="63"/>
                </a:lnTo>
                <a:lnTo>
                  <a:pt x="33" y="37"/>
                </a:lnTo>
                <a:lnTo>
                  <a:pt x="49" y="12"/>
                </a:lnTo>
                <a:lnTo>
                  <a:pt x="54" y="8"/>
                </a:lnTo>
                <a:lnTo>
                  <a:pt x="58" y="6"/>
                </a:lnTo>
                <a:lnTo>
                  <a:pt x="70" y="9"/>
                </a:lnTo>
                <a:lnTo>
                  <a:pt x="81" y="17"/>
                </a:lnTo>
                <a:lnTo>
                  <a:pt x="93" y="29"/>
                </a:lnTo>
                <a:lnTo>
                  <a:pt x="111" y="54"/>
                </a:lnTo>
                <a:lnTo>
                  <a:pt x="115" y="62"/>
                </a:lnTo>
                <a:lnTo>
                  <a:pt x="116"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63" name="Freeform 2915"/>
          <p:cNvSpPr>
            <a:spLocks/>
          </p:cNvSpPr>
          <p:nvPr/>
        </p:nvSpPr>
        <p:spPr bwMode="auto">
          <a:xfrm>
            <a:off x="3211513" y="5500688"/>
            <a:ext cx="101600" cy="71437"/>
          </a:xfrm>
          <a:custGeom>
            <a:avLst/>
            <a:gdLst>
              <a:gd name="T0" fmla="*/ 64 w 64"/>
              <a:gd name="T1" fmla="*/ 38 h 52"/>
              <a:gd name="T2" fmla="*/ 62 w 64"/>
              <a:gd name="T3" fmla="*/ 35 h 52"/>
              <a:gd name="T4" fmla="*/ 58 w 64"/>
              <a:gd name="T5" fmla="*/ 30 h 52"/>
              <a:gd name="T6" fmla="*/ 46 w 64"/>
              <a:gd name="T7" fmla="*/ 14 h 52"/>
              <a:gd name="T8" fmla="*/ 31 w 64"/>
              <a:gd name="T9" fmla="*/ 2 h 52"/>
              <a:gd name="T10" fmla="*/ 25 w 64"/>
              <a:gd name="T11" fmla="*/ 0 h 52"/>
              <a:gd name="T12" fmla="*/ 19 w 64"/>
              <a:gd name="T13" fmla="*/ 4 h 52"/>
              <a:gd name="T14" fmla="*/ 10 w 64"/>
              <a:gd name="T15" fmla="*/ 17 h 52"/>
              <a:gd name="T16" fmla="*/ 4 w 64"/>
              <a:gd name="T17" fmla="*/ 33 h 52"/>
              <a:gd name="T18" fmla="*/ 0 w 64"/>
              <a:gd name="T19" fmla="*/ 47 h 52"/>
              <a:gd name="T20" fmla="*/ 0 w 64"/>
              <a:gd name="T21" fmla="*/ 52 h 52"/>
              <a:gd name="T22" fmla="*/ 1 w 64"/>
              <a:gd name="T23" fmla="*/ 50 h 52"/>
              <a:gd name="T24" fmla="*/ 3 w 64"/>
              <a:gd name="T25" fmla="*/ 47 h 52"/>
              <a:gd name="T26" fmla="*/ 9 w 64"/>
              <a:gd name="T27" fmla="*/ 36 h 52"/>
              <a:gd name="T28" fmla="*/ 26 w 64"/>
              <a:gd name="T29" fmla="*/ 7 h 52"/>
              <a:gd name="T30" fmla="*/ 31 w 64"/>
              <a:gd name="T31" fmla="*/ 4 h 52"/>
              <a:gd name="T32" fmla="*/ 37 w 64"/>
              <a:gd name="T33" fmla="*/ 5 h 52"/>
              <a:gd name="T34" fmla="*/ 50 w 64"/>
              <a:gd name="T35" fmla="*/ 17 h 52"/>
              <a:gd name="T36" fmla="*/ 61 w 64"/>
              <a:gd name="T37" fmla="*/ 31 h 52"/>
              <a:gd name="T38" fmla="*/ 64 w 64"/>
              <a:gd name="T39" fmla="*/ 36 h 52"/>
              <a:gd name="T40" fmla="*/ 64 w 64"/>
              <a:gd name="T41" fmla="*/ 38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2"/>
              <a:gd name="T65" fmla="*/ 64 w 64"/>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2">
                <a:moveTo>
                  <a:pt x="64" y="38"/>
                </a:moveTo>
                <a:lnTo>
                  <a:pt x="62" y="35"/>
                </a:lnTo>
                <a:lnTo>
                  <a:pt x="58" y="30"/>
                </a:lnTo>
                <a:lnTo>
                  <a:pt x="46" y="14"/>
                </a:lnTo>
                <a:lnTo>
                  <a:pt x="31" y="2"/>
                </a:lnTo>
                <a:lnTo>
                  <a:pt x="25" y="0"/>
                </a:lnTo>
                <a:lnTo>
                  <a:pt x="19" y="4"/>
                </a:lnTo>
                <a:lnTo>
                  <a:pt x="10" y="17"/>
                </a:lnTo>
                <a:lnTo>
                  <a:pt x="4" y="33"/>
                </a:lnTo>
                <a:lnTo>
                  <a:pt x="0" y="47"/>
                </a:lnTo>
                <a:lnTo>
                  <a:pt x="0" y="52"/>
                </a:lnTo>
                <a:lnTo>
                  <a:pt x="1" y="50"/>
                </a:lnTo>
                <a:lnTo>
                  <a:pt x="3" y="47"/>
                </a:lnTo>
                <a:lnTo>
                  <a:pt x="9" y="36"/>
                </a:lnTo>
                <a:lnTo>
                  <a:pt x="26" y="7"/>
                </a:lnTo>
                <a:lnTo>
                  <a:pt x="31" y="4"/>
                </a:lnTo>
                <a:lnTo>
                  <a:pt x="37" y="5"/>
                </a:lnTo>
                <a:lnTo>
                  <a:pt x="50" y="17"/>
                </a:lnTo>
                <a:lnTo>
                  <a:pt x="61" y="31"/>
                </a:lnTo>
                <a:lnTo>
                  <a:pt x="64" y="36"/>
                </a:lnTo>
                <a:lnTo>
                  <a:pt x="64" y="38"/>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64" name="Freeform 2916"/>
          <p:cNvSpPr>
            <a:spLocks/>
          </p:cNvSpPr>
          <p:nvPr/>
        </p:nvSpPr>
        <p:spPr bwMode="auto">
          <a:xfrm>
            <a:off x="3125788" y="5491163"/>
            <a:ext cx="92075" cy="71437"/>
          </a:xfrm>
          <a:custGeom>
            <a:avLst/>
            <a:gdLst>
              <a:gd name="T0" fmla="*/ 0 w 58"/>
              <a:gd name="T1" fmla="*/ 14 h 52"/>
              <a:gd name="T2" fmla="*/ 1 w 58"/>
              <a:gd name="T3" fmla="*/ 12 h 52"/>
              <a:gd name="T4" fmla="*/ 4 w 58"/>
              <a:gd name="T5" fmla="*/ 11 h 52"/>
              <a:gd name="T6" fmla="*/ 10 w 58"/>
              <a:gd name="T7" fmla="*/ 6 h 52"/>
              <a:gd name="T8" fmla="*/ 15 w 58"/>
              <a:gd name="T9" fmla="*/ 3 h 52"/>
              <a:gd name="T10" fmla="*/ 28 w 58"/>
              <a:gd name="T11" fmla="*/ 0 h 52"/>
              <a:gd name="T12" fmla="*/ 34 w 58"/>
              <a:gd name="T13" fmla="*/ 0 h 52"/>
              <a:gd name="T14" fmla="*/ 39 w 58"/>
              <a:gd name="T15" fmla="*/ 4 h 52"/>
              <a:gd name="T16" fmla="*/ 48 w 58"/>
              <a:gd name="T17" fmla="*/ 18 h 52"/>
              <a:gd name="T18" fmla="*/ 54 w 58"/>
              <a:gd name="T19" fmla="*/ 34 h 52"/>
              <a:gd name="T20" fmla="*/ 58 w 58"/>
              <a:gd name="T21" fmla="*/ 48 h 52"/>
              <a:gd name="T22" fmla="*/ 58 w 58"/>
              <a:gd name="T23" fmla="*/ 52 h 52"/>
              <a:gd name="T24" fmla="*/ 57 w 58"/>
              <a:gd name="T25" fmla="*/ 51 h 52"/>
              <a:gd name="T26" fmla="*/ 55 w 58"/>
              <a:gd name="T27" fmla="*/ 48 h 52"/>
              <a:gd name="T28" fmla="*/ 48 w 58"/>
              <a:gd name="T29" fmla="*/ 37 h 52"/>
              <a:gd name="T30" fmla="*/ 39 w 58"/>
              <a:gd name="T31" fmla="*/ 21 h 52"/>
              <a:gd name="T32" fmla="*/ 30 w 58"/>
              <a:gd name="T33" fmla="*/ 7 h 52"/>
              <a:gd name="T34" fmla="*/ 25 w 58"/>
              <a:gd name="T35" fmla="*/ 3 h 52"/>
              <a:gd name="T36" fmla="*/ 21 w 58"/>
              <a:gd name="T37" fmla="*/ 3 h 52"/>
              <a:gd name="T38" fmla="*/ 10 w 58"/>
              <a:gd name="T39" fmla="*/ 6 h 52"/>
              <a:gd name="T40" fmla="*/ 3 w 58"/>
              <a:gd name="T41" fmla="*/ 11 h 52"/>
              <a:gd name="T42" fmla="*/ 0 w 58"/>
              <a:gd name="T43" fmla="*/ 14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2"/>
              <a:gd name="T68" fmla="*/ 58 w 5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2">
                <a:moveTo>
                  <a:pt x="0" y="14"/>
                </a:moveTo>
                <a:lnTo>
                  <a:pt x="1" y="12"/>
                </a:lnTo>
                <a:lnTo>
                  <a:pt x="4" y="11"/>
                </a:lnTo>
                <a:lnTo>
                  <a:pt x="10" y="6"/>
                </a:lnTo>
                <a:lnTo>
                  <a:pt x="15" y="3"/>
                </a:lnTo>
                <a:lnTo>
                  <a:pt x="28" y="0"/>
                </a:lnTo>
                <a:lnTo>
                  <a:pt x="34" y="0"/>
                </a:lnTo>
                <a:lnTo>
                  <a:pt x="39" y="4"/>
                </a:lnTo>
                <a:lnTo>
                  <a:pt x="48" y="18"/>
                </a:lnTo>
                <a:lnTo>
                  <a:pt x="54" y="34"/>
                </a:lnTo>
                <a:lnTo>
                  <a:pt x="58" y="48"/>
                </a:lnTo>
                <a:lnTo>
                  <a:pt x="58" y="52"/>
                </a:lnTo>
                <a:lnTo>
                  <a:pt x="57" y="51"/>
                </a:lnTo>
                <a:lnTo>
                  <a:pt x="55" y="48"/>
                </a:lnTo>
                <a:lnTo>
                  <a:pt x="48" y="37"/>
                </a:lnTo>
                <a:lnTo>
                  <a:pt x="39" y="21"/>
                </a:lnTo>
                <a:lnTo>
                  <a:pt x="30" y="7"/>
                </a:lnTo>
                <a:lnTo>
                  <a:pt x="25" y="3"/>
                </a:lnTo>
                <a:lnTo>
                  <a:pt x="21" y="3"/>
                </a:lnTo>
                <a:lnTo>
                  <a:pt x="10" y="6"/>
                </a:lnTo>
                <a:lnTo>
                  <a:pt x="3" y="11"/>
                </a:lnTo>
                <a:lnTo>
                  <a:pt x="0" y="1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65" name="Freeform 2917"/>
          <p:cNvSpPr>
            <a:spLocks/>
          </p:cNvSpPr>
          <p:nvPr/>
        </p:nvSpPr>
        <p:spPr bwMode="auto">
          <a:xfrm>
            <a:off x="3197225" y="5387975"/>
            <a:ext cx="50800" cy="168275"/>
          </a:xfrm>
          <a:custGeom>
            <a:avLst/>
            <a:gdLst>
              <a:gd name="T0" fmla="*/ 12 w 32"/>
              <a:gd name="T1" fmla="*/ 64 h 123"/>
              <a:gd name="T2" fmla="*/ 7 w 32"/>
              <a:gd name="T3" fmla="*/ 33 h 123"/>
              <a:gd name="T4" fmla="*/ 6 w 32"/>
              <a:gd name="T5" fmla="*/ 19 h 123"/>
              <a:gd name="T6" fmla="*/ 4 w 32"/>
              <a:gd name="T7" fmla="*/ 10 h 123"/>
              <a:gd name="T8" fmla="*/ 6 w 32"/>
              <a:gd name="T9" fmla="*/ 4 h 123"/>
              <a:gd name="T10" fmla="*/ 7 w 32"/>
              <a:gd name="T11" fmla="*/ 0 h 123"/>
              <a:gd name="T12" fmla="*/ 10 w 32"/>
              <a:gd name="T13" fmla="*/ 2 h 123"/>
              <a:gd name="T14" fmla="*/ 15 w 32"/>
              <a:gd name="T15" fmla="*/ 10 h 123"/>
              <a:gd name="T16" fmla="*/ 19 w 32"/>
              <a:gd name="T17" fmla="*/ 22 h 123"/>
              <a:gd name="T18" fmla="*/ 24 w 32"/>
              <a:gd name="T19" fmla="*/ 38 h 123"/>
              <a:gd name="T20" fmla="*/ 30 w 32"/>
              <a:gd name="T21" fmla="*/ 76 h 123"/>
              <a:gd name="T22" fmla="*/ 31 w 32"/>
              <a:gd name="T23" fmla="*/ 93 h 123"/>
              <a:gd name="T24" fmla="*/ 32 w 32"/>
              <a:gd name="T25" fmla="*/ 109 h 123"/>
              <a:gd name="T26" fmla="*/ 32 w 32"/>
              <a:gd name="T27" fmla="*/ 123 h 123"/>
              <a:gd name="T28" fmla="*/ 31 w 32"/>
              <a:gd name="T29" fmla="*/ 120 h 123"/>
              <a:gd name="T30" fmla="*/ 30 w 32"/>
              <a:gd name="T31" fmla="*/ 110 h 123"/>
              <a:gd name="T32" fmla="*/ 27 w 32"/>
              <a:gd name="T33" fmla="*/ 96 h 123"/>
              <a:gd name="T34" fmla="*/ 24 w 32"/>
              <a:gd name="T35" fmla="*/ 79 h 123"/>
              <a:gd name="T36" fmla="*/ 15 w 32"/>
              <a:gd name="T37" fmla="*/ 44 h 123"/>
              <a:gd name="T38" fmla="*/ 10 w 32"/>
              <a:gd name="T39" fmla="*/ 28 h 123"/>
              <a:gd name="T40" fmla="*/ 4 w 32"/>
              <a:gd name="T41" fmla="*/ 16 h 123"/>
              <a:gd name="T42" fmla="*/ 1 w 32"/>
              <a:gd name="T43" fmla="*/ 13 h 123"/>
              <a:gd name="T44" fmla="*/ 1 w 32"/>
              <a:gd name="T45" fmla="*/ 11 h 123"/>
              <a:gd name="T46" fmla="*/ 0 w 32"/>
              <a:gd name="T47" fmla="*/ 13 h 123"/>
              <a:gd name="T48" fmla="*/ 0 w 32"/>
              <a:gd name="T49" fmla="*/ 17 h 123"/>
              <a:gd name="T50" fmla="*/ 3 w 32"/>
              <a:gd name="T51" fmla="*/ 28 h 123"/>
              <a:gd name="T52" fmla="*/ 6 w 32"/>
              <a:gd name="T53" fmla="*/ 44 h 123"/>
              <a:gd name="T54" fmla="*/ 9 w 32"/>
              <a:gd name="T55" fmla="*/ 58 h 123"/>
              <a:gd name="T56" fmla="*/ 12 w 32"/>
              <a:gd name="T57" fmla="*/ 69 h 123"/>
              <a:gd name="T58" fmla="*/ 13 w 32"/>
              <a:gd name="T59" fmla="*/ 72 h 123"/>
              <a:gd name="T60" fmla="*/ 13 w 32"/>
              <a:gd name="T61" fmla="*/ 70 h 123"/>
              <a:gd name="T62" fmla="*/ 12 w 32"/>
              <a:gd name="T63" fmla="*/ 64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
              <a:gd name="T97" fmla="*/ 0 h 123"/>
              <a:gd name="T98" fmla="*/ 32 w 32"/>
              <a:gd name="T99" fmla="*/ 123 h 1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 h="123">
                <a:moveTo>
                  <a:pt x="12" y="64"/>
                </a:moveTo>
                <a:lnTo>
                  <a:pt x="7" y="33"/>
                </a:lnTo>
                <a:lnTo>
                  <a:pt x="6" y="19"/>
                </a:lnTo>
                <a:lnTo>
                  <a:pt x="4" y="10"/>
                </a:lnTo>
                <a:lnTo>
                  <a:pt x="6" y="4"/>
                </a:lnTo>
                <a:lnTo>
                  <a:pt x="7" y="0"/>
                </a:lnTo>
                <a:lnTo>
                  <a:pt x="10" y="2"/>
                </a:lnTo>
                <a:lnTo>
                  <a:pt x="15" y="10"/>
                </a:lnTo>
                <a:lnTo>
                  <a:pt x="19" y="22"/>
                </a:lnTo>
                <a:lnTo>
                  <a:pt x="24" y="38"/>
                </a:lnTo>
                <a:lnTo>
                  <a:pt x="30" y="76"/>
                </a:lnTo>
                <a:lnTo>
                  <a:pt x="31" y="93"/>
                </a:lnTo>
                <a:lnTo>
                  <a:pt x="32" y="109"/>
                </a:lnTo>
                <a:lnTo>
                  <a:pt x="32" y="123"/>
                </a:lnTo>
                <a:lnTo>
                  <a:pt x="31" y="120"/>
                </a:lnTo>
                <a:lnTo>
                  <a:pt x="30" y="110"/>
                </a:lnTo>
                <a:lnTo>
                  <a:pt x="27" y="96"/>
                </a:lnTo>
                <a:lnTo>
                  <a:pt x="24" y="79"/>
                </a:lnTo>
                <a:lnTo>
                  <a:pt x="15" y="44"/>
                </a:lnTo>
                <a:lnTo>
                  <a:pt x="10" y="28"/>
                </a:lnTo>
                <a:lnTo>
                  <a:pt x="4" y="16"/>
                </a:lnTo>
                <a:lnTo>
                  <a:pt x="1" y="13"/>
                </a:lnTo>
                <a:lnTo>
                  <a:pt x="1" y="11"/>
                </a:lnTo>
                <a:lnTo>
                  <a:pt x="0" y="13"/>
                </a:lnTo>
                <a:lnTo>
                  <a:pt x="0" y="17"/>
                </a:lnTo>
                <a:lnTo>
                  <a:pt x="3" y="28"/>
                </a:lnTo>
                <a:lnTo>
                  <a:pt x="6" y="44"/>
                </a:lnTo>
                <a:lnTo>
                  <a:pt x="9" y="58"/>
                </a:lnTo>
                <a:lnTo>
                  <a:pt x="12" y="69"/>
                </a:lnTo>
                <a:lnTo>
                  <a:pt x="13" y="72"/>
                </a:lnTo>
                <a:lnTo>
                  <a:pt x="13" y="70"/>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66" name="Line 2918"/>
          <p:cNvSpPr>
            <a:spLocks noChangeShapeType="1"/>
          </p:cNvSpPr>
          <p:nvPr/>
        </p:nvSpPr>
        <p:spPr bwMode="auto">
          <a:xfrm flipH="1">
            <a:off x="3198813" y="5389563"/>
            <a:ext cx="9525" cy="15875"/>
          </a:xfrm>
          <a:prstGeom prst="line">
            <a:avLst/>
          </a:prstGeom>
          <a:noFill/>
          <a:ln w="0">
            <a:solidFill>
              <a:srgbClr val="000000"/>
            </a:solidFill>
            <a:round/>
            <a:headEnd/>
            <a:tailEnd/>
          </a:ln>
        </p:spPr>
        <p:txBody>
          <a:bodyPr/>
          <a:lstStyle/>
          <a:p>
            <a:endParaRPr lang="en-US"/>
          </a:p>
        </p:txBody>
      </p:sp>
      <p:sp>
        <p:nvSpPr>
          <p:cNvPr id="312167" name="Freeform 2919"/>
          <p:cNvSpPr>
            <a:spLocks/>
          </p:cNvSpPr>
          <p:nvPr/>
        </p:nvSpPr>
        <p:spPr bwMode="auto">
          <a:xfrm>
            <a:off x="3509963" y="5514975"/>
            <a:ext cx="141287" cy="61913"/>
          </a:xfrm>
          <a:custGeom>
            <a:avLst/>
            <a:gdLst>
              <a:gd name="T0" fmla="*/ 90 w 90"/>
              <a:gd name="T1" fmla="*/ 45 h 45"/>
              <a:gd name="T2" fmla="*/ 87 w 90"/>
              <a:gd name="T3" fmla="*/ 42 h 45"/>
              <a:gd name="T4" fmla="*/ 81 w 90"/>
              <a:gd name="T5" fmla="*/ 36 h 45"/>
              <a:gd name="T6" fmla="*/ 61 w 90"/>
              <a:gd name="T7" fmla="*/ 19 h 45"/>
              <a:gd name="T8" fmla="*/ 49 w 90"/>
              <a:gd name="T9" fmla="*/ 10 h 45"/>
              <a:gd name="T10" fmla="*/ 39 w 90"/>
              <a:gd name="T11" fmla="*/ 3 h 45"/>
              <a:gd name="T12" fmla="*/ 30 w 90"/>
              <a:gd name="T13" fmla="*/ 0 h 45"/>
              <a:gd name="T14" fmla="*/ 24 w 90"/>
              <a:gd name="T15" fmla="*/ 3 h 45"/>
              <a:gd name="T16" fmla="*/ 8 w 90"/>
              <a:gd name="T17" fmla="*/ 27 h 45"/>
              <a:gd name="T18" fmla="*/ 2 w 90"/>
              <a:gd name="T19" fmla="*/ 36 h 45"/>
              <a:gd name="T20" fmla="*/ 0 w 90"/>
              <a:gd name="T21" fmla="*/ 39 h 45"/>
              <a:gd name="T22" fmla="*/ 3 w 90"/>
              <a:gd name="T23" fmla="*/ 37 h 45"/>
              <a:gd name="T24" fmla="*/ 8 w 90"/>
              <a:gd name="T25" fmla="*/ 31 h 45"/>
              <a:gd name="T26" fmla="*/ 15 w 90"/>
              <a:gd name="T27" fmla="*/ 22 h 45"/>
              <a:gd name="T28" fmla="*/ 24 w 90"/>
              <a:gd name="T29" fmla="*/ 11 h 45"/>
              <a:gd name="T30" fmla="*/ 30 w 90"/>
              <a:gd name="T31" fmla="*/ 8 h 45"/>
              <a:gd name="T32" fmla="*/ 39 w 90"/>
              <a:gd name="T33" fmla="*/ 10 h 45"/>
              <a:gd name="T34" fmla="*/ 61 w 90"/>
              <a:gd name="T35" fmla="*/ 24 h 45"/>
              <a:gd name="T36" fmla="*/ 82 w 90"/>
              <a:gd name="T37" fmla="*/ 39 h 45"/>
              <a:gd name="T38" fmla="*/ 88 w 90"/>
              <a:gd name="T39" fmla="*/ 44 h 45"/>
              <a:gd name="T40" fmla="*/ 90 w 90"/>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0"/>
              <a:gd name="T64" fmla="*/ 0 h 45"/>
              <a:gd name="T65" fmla="*/ 90 w 90"/>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0" h="45">
                <a:moveTo>
                  <a:pt x="90" y="45"/>
                </a:moveTo>
                <a:lnTo>
                  <a:pt x="87" y="42"/>
                </a:lnTo>
                <a:lnTo>
                  <a:pt x="81" y="36"/>
                </a:lnTo>
                <a:lnTo>
                  <a:pt x="61" y="19"/>
                </a:lnTo>
                <a:lnTo>
                  <a:pt x="49" y="10"/>
                </a:lnTo>
                <a:lnTo>
                  <a:pt x="39" y="3"/>
                </a:lnTo>
                <a:lnTo>
                  <a:pt x="30" y="0"/>
                </a:lnTo>
                <a:lnTo>
                  <a:pt x="24" y="3"/>
                </a:lnTo>
                <a:lnTo>
                  <a:pt x="8" y="27"/>
                </a:lnTo>
                <a:lnTo>
                  <a:pt x="2" y="36"/>
                </a:lnTo>
                <a:lnTo>
                  <a:pt x="0" y="39"/>
                </a:lnTo>
                <a:lnTo>
                  <a:pt x="3" y="37"/>
                </a:lnTo>
                <a:lnTo>
                  <a:pt x="8" y="31"/>
                </a:lnTo>
                <a:lnTo>
                  <a:pt x="15" y="22"/>
                </a:lnTo>
                <a:lnTo>
                  <a:pt x="24" y="11"/>
                </a:lnTo>
                <a:lnTo>
                  <a:pt x="30" y="8"/>
                </a:lnTo>
                <a:lnTo>
                  <a:pt x="39" y="10"/>
                </a:lnTo>
                <a:lnTo>
                  <a:pt x="61" y="24"/>
                </a:lnTo>
                <a:lnTo>
                  <a:pt x="82" y="39"/>
                </a:lnTo>
                <a:lnTo>
                  <a:pt x="88" y="44"/>
                </a:lnTo>
                <a:lnTo>
                  <a:pt x="90"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68" name="Freeform 2920"/>
          <p:cNvSpPr>
            <a:spLocks/>
          </p:cNvSpPr>
          <p:nvPr/>
        </p:nvSpPr>
        <p:spPr bwMode="auto">
          <a:xfrm>
            <a:off x="3344863" y="5405438"/>
            <a:ext cx="165100" cy="163512"/>
          </a:xfrm>
          <a:custGeom>
            <a:avLst/>
            <a:gdLst>
              <a:gd name="T0" fmla="*/ 0 w 104"/>
              <a:gd name="T1" fmla="*/ 65 h 119"/>
              <a:gd name="T2" fmla="*/ 3 w 104"/>
              <a:gd name="T3" fmla="*/ 60 h 119"/>
              <a:gd name="T4" fmla="*/ 7 w 104"/>
              <a:gd name="T5" fmla="*/ 57 h 119"/>
              <a:gd name="T6" fmla="*/ 10 w 104"/>
              <a:gd name="T7" fmla="*/ 51 h 119"/>
              <a:gd name="T8" fmla="*/ 21 w 104"/>
              <a:gd name="T9" fmla="*/ 39 h 119"/>
              <a:gd name="T10" fmla="*/ 34 w 104"/>
              <a:gd name="T11" fmla="*/ 25 h 119"/>
              <a:gd name="T12" fmla="*/ 46 w 104"/>
              <a:gd name="T13" fmla="*/ 12 h 119"/>
              <a:gd name="T14" fmla="*/ 59 w 104"/>
              <a:gd name="T15" fmla="*/ 3 h 119"/>
              <a:gd name="T16" fmla="*/ 71 w 104"/>
              <a:gd name="T17" fmla="*/ 0 h 119"/>
              <a:gd name="T18" fmla="*/ 76 w 104"/>
              <a:gd name="T19" fmla="*/ 1 h 119"/>
              <a:gd name="T20" fmla="*/ 80 w 104"/>
              <a:gd name="T21" fmla="*/ 4 h 119"/>
              <a:gd name="T22" fmla="*/ 88 w 104"/>
              <a:gd name="T23" fmla="*/ 17 h 119"/>
              <a:gd name="T24" fmla="*/ 94 w 104"/>
              <a:gd name="T25" fmla="*/ 34 h 119"/>
              <a:gd name="T26" fmla="*/ 101 w 104"/>
              <a:gd name="T27" fmla="*/ 71 h 119"/>
              <a:gd name="T28" fmla="*/ 104 w 104"/>
              <a:gd name="T29" fmla="*/ 90 h 119"/>
              <a:gd name="T30" fmla="*/ 104 w 104"/>
              <a:gd name="T31" fmla="*/ 119 h 119"/>
              <a:gd name="T32" fmla="*/ 103 w 104"/>
              <a:gd name="T33" fmla="*/ 116 h 119"/>
              <a:gd name="T34" fmla="*/ 100 w 104"/>
              <a:gd name="T35" fmla="*/ 107 h 119"/>
              <a:gd name="T36" fmla="*/ 97 w 104"/>
              <a:gd name="T37" fmla="*/ 93 h 119"/>
              <a:gd name="T38" fmla="*/ 92 w 104"/>
              <a:gd name="T39" fmla="*/ 76 h 119"/>
              <a:gd name="T40" fmla="*/ 80 w 104"/>
              <a:gd name="T41" fmla="*/ 40 h 119"/>
              <a:gd name="T42" fmla="*/ 73 w 104"/>
              <a:gd name="T43" fmla="*/ 23 h 119"/>
              <a:gd name="T44" fmla="*/ 65 w 104"/>
              <a:gd name="T45" fmla="*/ 11 h 119"/>
              <a:gd name="T46" fmla="*/ 61 w 104"/>
              <a:gd name="T47" fmla="*/ 8 h 119"/>
              <a:gd name="T48" fmla="*/ 56 w 104"/>
              <a:gd name="T49" fmla="*/ 6 h 119"/>
              <a:gd name="T50" fmla="*/ 46 w 104"/>
              <a:gd name="T51" fmla="*/ 8 h 119"/>
              <a:gd name="T52" fmla="*/ 35 w 104"/>
              <a:gd name="T53" fmla="*/ 17 h 119"/>
              <a:gd name="T54" fmla="*/ 24 w 104"/>
              <a:gd name="T55" fmla="*/ 29 h 119"/>
              <a:gd name="T56" fmla="*/ 6 w 104"/>
              <a:gd name="T57" fmla="*/ 54 h 119"/>
              <a:gd name="T58" fmla="*/ 1 w 104"/>
              <a:gd name="T59" fmla="*/ 62 h 119"/>
              <a:gd name="T60" fmla="*/ 0 w 104"/>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19"/>
              <a:gd name="T95" fmla="*/ 104 w 104"/>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19">
                <a:moveTo>
                  <a:pt x="0" y="65"/>
                </a:moveTo>
                <a:lnTo>
                  <a:pt x="3" y="60"/>
                </a:lnTo>
                <a:lnTo>
                  <a:pt x="7" y="57"/>
                </a:lnTo>
                <a:lnTo>
                  <a:pt x="10" y="51"/>
                </a:lnTo>
                <a:lnTo>
                  <a:pt x="21" y="39"/>
                </a:lnTo>
                <a:lnTo>
                  <a:pt x="34" y="25"/>
                </a:lnTo>
                <a:lnTo>
                  <a:pt x="46" y="12"/>
                </a:lnTo>
                <a:lnTo>
                  <a:pt x="59" y="3"/>
                </a:lnTo>
                <a:lnTo>
                  <a:pt x="71" y="0"/>
                </a:lnTo>
                <a:lnTo>
                  <a:pt x="76" y="1"/>
                </a:lnTo>
                <a:lnTo>
                  <a:pt x="80" y="4"/>
                </a:lnTo>
                <a:lnTo>
                  <a:pt x="88" y="17"/>
                </a:lnTo>
                <a:lnTo>
                  <a:pt x="94" y="34"/>
                </a:lnTo>
                <a:lnTo>
                  <a:pt x="101" y="71"/>
                </a:lnTo>
                <a:lnTo>
                  <a:pt x="104" y="90"/>
                </a:lnTo>
                <a:lnTo>
                  <a:pt x="104" y="119"/>
                </a:lnTo>
                <a:lnTo>
                  <a:pt x="103" y="116"/>
                </a:lnTo>
                <a:lnTo>
                  <a:pt x="100" y="107"/>
                </a:lnTo>
                <a:lnTo>
                  <a:pt x="97" y="93"/>
                </a:lnTo>
                <a:lnTo>
                  <a:pt x="92" y="76"/>
                </a:lnTo>
                <a:lnTo>
                  <a:pt x="80" y="40"/>
                </a:lnTo>
                <a:lnTo>
                  <a:pt x="73" y="23"/>
                </a:lnTo>
                <a:lnTo>
                  <a:pt x="65" y="11"/>
                </a:lnTo>
                <a:lnTo>
                  <a:pt x="61" y="8"/>
                </a:lnTo>
                <a:lnTo>
                  <a:pt x="56" y="6"/>
                </a:lnTo>
                <a:lnTo>
                  <a:pt x="46" y="8"/>
                </a:lnTo>
                <a:lnTo>
                  <a:pt x="35" y="17"/>
                </a:lnTo>
                <a:lnTo>
                  <a:pt x="24" y="29"/>
                </a:lnTo>
                <a:lnTo>
                  <a:pt x="6" y="54"/>
                </a:lnTo>
                <a:lnTo>
                  <a:pt x="1"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69" name="Freeform 2921"/>
          <p:cNvSpPr>
            <a:spLocks/>
          </p:cNvSpPr>
          <p:nvPr/>
        </p:nvSpPr>
        <p:spPr bwMode="auto">
          <a:xfrm>
            <a:off x="3505200" y="5421313"/>
            <a:ext cx="200025" cy="150812"/>
          </a:xfrm>
          <a:custGeom>
            <a:avLst/>
            <a:gdLst>
              <a:gd name="T0" fmla="*/ 127 w 127"/>
              <a:gd name="T1" fmla="*/ 0 h 110"/>
              <a:gd name="T2" fmla="*/ 122 w 127"/>
              <a:gd name="T3" fmla="*/ 0 h 110"/>
              <a:gd name="T4" fmla="*/ 113 w 127"/>
              <a:gd name="T5" fmla="*/ 1 h 110"/>
              <a:gd name="T6" fmla="*/ 100 w 127"/>
              <a:gd name="T7" fmla="*/ 4 h 110"/>
              <a:gd name="T8" fmla="*/ 85 w 127"/>
              <a:gd name="T9" fmla="*/ 7 h 110"/>
              <a:gd name="T10" fmla="*/ 52 w 127"/>
              <a:gd name="T11" fmla="*/ 18 h 110"/>
              <a:gd name="T12" fmla="*/ 39 w 127"/>
              <a:gd name="T13" fmla="*/ 26 h 110"/>
              <a:gd name="T14" fmla="*/ 30 w 127"/>
              <a:gd name="T15" fmla="*/ 34 h 110"/>
              <a:gd name="T16" fmla="*/ 18 w 127"/>
              <a:gd name="T17" fmla="*/ 55 h 110"/>
              <a:gd name="T18" fmla="*/ 8 w 127"/>
              <a:gd name="T19" fmla="*/ 80 h 110"/>
              <a:gd name="T20" fmla="*/ 3 w 127"/>
              <a:gd name="T21" fmla="*/ 91 h 110"/>
              <a:gd name="T22" fmla="*/ 2 w 127"/>
              <a:gd name="T23" fmla="*/ 100 h 110"/>
              <a:gd name="T24" fmla="*/ 0 w 127"/>
              <a:gd name="T25" fmla="*/ 106 h 110"/>
              <a:gd name="T26" fmla="*/ 0 w 127"/>
              <a:gd name="T27" fmla="*/ 110 h 110"/>
              <a:gd name="T28" fmla="*/ 2 w 127"/>
              <a:gd name="T29" fmla="*/ 108 h 110"/>
              <a:gd name="T30" fmla="*/ 5 w 127"/>
              <a:gd name="T31" fmla="*/ 103 h 110"/>
              <a:gd name="T32" fmla="*/ 9 w 127"/>
              <a:gd name="T33" fmla="*/ 94 h 110"/>
              <a:gd name="T34" fmla="*/ 15 w 127"/>
              <a:gd name="T35" fmla="*/ 85 h 110"/>
              <a:gd name="T36" fmla="*/ 28 w 127"/>
              <a:gd name="T37" fmla="*/ 62 h 110"/>
              <a:gd name="T38" fmla="*/ 43 w 127"/>
              <a:gd name="T39" fmla="*/ 40 h 110"/>
              <a:gd name="T40" fmla="*/ 52 w 127"/>
              <a:gd name="T41" fmla="*/ 32 h 110"/>
              <a:gd name="T42" fmla="*/ 64 w 127"/>
              <a:gd name="T43" fmla="*/ 24 h 110"/>
              <a:gd name="T44" fmla="*/ 93 w 127"/>
              <a:gd name="T45" fmla="*/ 10 h 110"/>
              <a:gd name="T46" fmla="*/ 106 w 127"/>
              <a:gd name="T47" fmla="*/ 6 h 110"/>
              <a:gd name="T48" fmla="*/ 116 w 127"/>
              <a:gd name="T49" fmla="*/ 3 h 110"/>
              <a:gd name="T50" fmla="*/ 124 w 127"/>
              <a:gd name="T51" fmla="*/ 1 h 110"/>
              <a:gd name="T52" fmla="*/ 127 w 127"/>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7"/>
              <a:gd name="T82" fmla="*/ 0 h 110"/>
              <a:gd name="T83" fmla="*/ 127 w 127"/>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7" h="110">
                <a:moveTo>
                  <a:pt x="127" y="0"/>
                </a:moveTo>
                <a:lnTo>
                  <a:pt x="122" y="0"/>
                </a:lnTo>
                <a:lnTo>
                  <a:pt x="113" y="1"/>
                </a:lnTo>
                <a:lnTo>
                  <a:pt x="100" y="4"/>
                </a:lnTo>
                <a:lnTo>
                  <a:pt x="85" y="7"/>
                </a:lnTo>
                <a:lnTo>
                  <a:pt x="52" y="18"/>
                </a:lnTo>
                <a:lnTo>
                  <a:pt x="39" y="26"/>
                </a:lnTo>
                <a:lnTo>
                  <a:pt x="30" y="34"/>
                </a:lnTo>
                <a:lnTo>
                  <a:pt x="18" y="55"/>
                </a:lnTo>
                <a:lnTo>
                  <a:pt x="8" y="80"/>
                </a:lnTo>
                <a:lnTo>
                  <a:pt x="3" y="91"/>
                </a:lnTo>
                <a:lnTo>
                  <a:pt x="2" y="100"/>
                </a:lnTo>
                <a:lnTo>
                  <a:pt x="0" y="106"/>
                </a:lnTo>
                <a:lnTo>
                  <a:pt x="0" y="110"/>
                </a:lnTo>
                <a:lnTo>
                  <a:pt x="2" y="108"/>
                </a:lnTo>
                <a:lnTo>
                  <a:pt x="5" y="103"/>
                </a:lnTo>
                <a:lnTo>
                  <a:pt x="9" y="94"/>
                </a:lnTo>
                <a:lnTo>
                  <a:pt x="15" y="85"/>
                </a:lnTo>
                <a:lnTo>
                  <a:pt x="28" y="62"/>
                </a:lnTo>
                <a:lnTo>
                  <a:pt x="43" y="40"/>
                </a:lnTo>
                <a:lnTo>
                  <a:pt x="52" y="32"/>
                </a:lnTo>
                <a:lnTo>
                  <a:pt x="64" y="24"/>
                </a:lnTo>
                <a:lnTo>
                  <a:pt x="93" y="10"/>
                </a:lnTo>
                <a:lnTo>
                  <a:pt x="106" y="6"/>
                </a:lnTo>
                <a:lnTo>
                  <a:pt x="116" y="3"/>
                </a:lnTo>
                <a:lnTo>
                  <a:pt x="124" y="1"/>
                </a:lnTo>
                <a:lnTo>
                  <a:pt x="127"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70" name="Freeform 2922"/>
          <p:cNvSpPr>
            <a:spLocks/>
          </p:cNvSpPr>
          <p:nvPr/>
        </p:nvSpPr>
        <p:spPr bwMode="auto">
          <a:xfrm>
            <a:off x="3500438" y="5337175"/>
            <a:ext cx="196850" cy="231775"/>
          </a:xfrm>
          <a:custGeom>
            <a:avLst/>
            <a:gdLst>
              <a:gd name="T0" fmla="*/ 125 w 125"/>
              <a:gd name="T1" fmla="*/ 0 h 169"/>
              <a:gd name="T2" fmla="*/ 121 w 125"/>
              <a:gd name="T3" fmla="*/ 3 h 169"/>
              <a:gd name="T4" fmla="*/ 113 w 125"/>
              <a:gd name="T5" fmla="*/ 10 h 169"/>
              <a:gd name="T6" fmla="*/ 102 w 125"/>
              <a:gd name="T7" fmla="*/ 19 h 169"/>
              <a:gd name="T8" fmla="*/ 87 w 125"/>
              <a:gd name="T9" fmla="*/ 31 h 169"/>
              <a:gd name="T10" fmla="*/ 58 w 125"/>
              <a:gd name="T11" fmla="*/ 58 h 169"/>
              <a:gd name="T12" fmla="*/ 45 w 125"/>
              <a:gd name="T13" fmla="*/ 70 h 169"/>
              <a:gd name="T14" fmla="*/ 34 w 125"/>
              <a:gd name="T15" fmla="*/ 81 h 169"/>
              <a:gd name="T16" fmla="*/ 19 w 125"/>
              <a:gd name="T17" fmla="*/ 106 h 169"/>
              <a:gd name="T18" fmla="*/ 9 w 125"/>
              <a:gd name="T19" fmla="*/ 135 h 169"/>
              <a:gd name="T20" fmla="*/ 5 w 125"/>
              <a:gd name="T21" fmla="*/ 147 h 169"/>
              <a:gd name="T22" fmla="*/ 2 w 125"/>
              <a:gd name="T23" fmla="*/ 158 h 169"/>
              <a:gd name="T24" fmla="*/ 0 w 125"/>
              <a:gd name="T25" fmla="*/ 166 h 169"/>
              <a:gd name="T26" fmla="*/ 0 w 125"/>
              <a:gd name="T27" fmla="*/ 169 h 169"/>
              <a:gd name="T28" fmla="*/ 2 w 125"/>
              <a:gd name="T29" fmla="*/ 166 h 169"/>
              <a:gd name="T30" fmla="*/ 6 w 125"/>
              <a:gd name="T31" fmla="*/ 160 h 169"/>
              <a:gd name="T32" fmla="*/ 12 w 125"/>
              <a:gd name="T33" fmla="*/ 150 h 169"/>
              <a:gd name="T34" fmla="*/ 18 w 125"/>
              <a:gd name="T35" fmla="*/ 138 h 169"/>
              <a:gd name="T36" fmla="*/ 33 w 125"/>
              <a:gd name="T37" fmla="*/ 112 h 169"/>
              <a:gd name="T38" fmla="*/ 49 w 125"/>
              <a:gd name="T39" fmla="*/ 89 h 169"/>
              <a:gd name="T40" fmla="*/ 58 w 125"/>
              <a:gd name="T41" fmla="*/ 76 h 169"/>
              <a:gd name="T42" fmla="*/ 70 w 125"/>
              <a:gd name="T43" fmla="*/ 64 h 169"/>
              <a:gd name="T44" fmla="*/ 97 w 125"/>
              <a:gd name="T45" fmla="*/ 34 h 169"/>
              <a:gd name="T46" fmla="*/ 107 w 125"/>
              <a:gd name="T47" fmla="*/ 22 h 169"/>
              <a:gd name="T48" fmla="*/ 118 w 125"/>
              <a:gd name="T49" fmla="*/ 11 h 169"/>
              <a:gd name="T50" fmla="*/ 124 w 125"/>
              <a:gd name="T51" fmla="*/ 3 h 169"/>
              <a:gd name="T52" fmla="*/ 125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1" y="3"/>
                </a:lnTo>
                <a:lnTo>
                  <a:pt x="113" y="10"/>
                </a:lnTo>
                <a:lnTo>
                  <a:pt x="102" y="19"/>
                </a:lnTo>
                <a:lnTo>
                  <a:pt x="87" y="31"/>
                </a:lnTo>
                <a:lnTo>
                  <a:pt x="58" y="58"/>
                </a:lnTo>
                <a:lnTo>
                  <a:pt x="45" y="70"/>
                </a:lnTo>
                <a:lnTo>
                  <a:pt x="34" y="81"/>
                </a:lnTo>
                <a:lnTo>
                  <a:pt x="19" y="106"/>
                </a:lnTo>
                <a:lnTo>
                  <a:pt x="9" y="135"/>
                </a:lnTo>
                <a:lnTo>
                  <a:pt x="5" y="147"/>
                </a:lnTo>
                <a:lnTo>
                  <a:pt x="2" y="158"/>
                </a:lnTo>
                <a:lnTo>
                  <a:pt x="0" y="166"/>
                </a:lnTo>
                <a:lnTo>
                  <a:pt x="0" y="169"/>
                </a:lnTo>
                <a:lnTo>
                  <a:pt x="2" y="166"/>
                </a:lnTo>
                <a:lnTo>
                  <a:pt x="6" y="160"/>
                </a:lnTo>
                <a:lnTo>
                  <a:pt x="12" y="150"/>
                </a:lnTo>
                <a:lnTo>
                  <a:pt x="18" y="138"/>
                </a:lnTo>
                <a:lnTo>
                  <a:pt x="33" y="112"/>
                </a:lnTo>
                <a:lnTo>
                  <a:pt x="49" y="89"/>
                </a:lnTo>
                <a:lnTo>
                  <a:pt x="58" y="76"/>
                </a:lnTo>
                <a:lnTo>
                  <a:pt x="70" y="64"/>
                </a:lnTo>
                <a:lnTo>
                  <a:pt x="97" y="34"/>
                </a:lnTo>
                <a:lnTo>
                  <a:pt x="107" y="22"/>
                </a:lnTo>
                <a:lnTo>
                  <a:pt x="118" y="11"/>
                </a:lnTo>
                <a:lnTo>
                  <a:pt x="124" y="3"/>
                </a:lnTo>
                <a:lnTo>
                  <a:pt x="125"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71" name="Freeform 2923"/>
          <p:cNvSpPr>
            <a:spLocks/>
          </p:cNvSpPr>
          <p:nvPr/>
        </p:nvSpPr>
        <p:spPr bwMode="auto">
          <a:xfrm>
            <a:off x="3498850" y="5319713"/>
            <a:ext cx="139700" cy="252412"/>
          </a:xfrm>
          <a:custGeom>
            <a:avLst/>
            <a:gdLst>
              <a:gd name="T0" fmla="*/ 89 w 89"/>
              <a:gd name="T1" fmla="*/ 0 h 183"/>
              <a:gd name="T2" fmla="*/ 86 w 89"/>
              <a:gd name="T3" fmla="*/ 3 h 183"/>
              <a:gd name="T4" fmla="*/ 79 w 89"/>
              <a:gd name="T5" fmla="*/ 11 h 183"/>
              <a:gd name="T6" fmla="*/ 70 w 89"/>
              <a:gd name="T7" fmla="*/ 23 h 183"/>
              <a:gd name="T8" fmla="*/ 59 w 89"/>
              <a:gd name="T9" fmla="*/ 39 h 183"/>
              <a:gd name="T10" fmla="*/ 35 w 89"/>
              <a:gd name="T11" fmla="*/ 73 h 183"/>
              <a:gd name="T12" fmla="*/ 25 w 89"/>
              <a:gd name="T13" fmla="*/ 88 h 183"/>
              <a:gd name="T14" fmla="*/ 16 w 89"/>
              <a:gd name="T15" fmla="*/ 101 h 183"/>
              <a:gd name="T16" fmla="*/ 10 w 89"/>
              <a:gd name="T17" fmla="*/ 111 h 183"/>
              <a:gd name="T18" fmla="*/ 4 w 89"/>
              <a:gd name="T19" fmla="*/ 124 h 183"/>
              <a:gd name="T20" fmla="*/ 0 w 89"/>
              <a:gd name="T21" fmla="*/ 152 h 183"/>
              <a:gd name="T22" fmla="*/ 0 w 89"/>
              <a:gd name="T23" fmla="*/ 173 h 183"/>
              <a:gd name="T24" fmla="*/ 1 w 89"/>
              <a:gd name="T25" fmla="*/ 179 h 183"/>
              <a:gd name="T26" fmla="*/ 1 w 89"/>
              <a:gd name="T27" fmla="*/ 183 h 183"/>
              <a:gd name="T28" fmla="*/ 3 w 89"/>
              <a:gd name="T29" fmla="*/ 181 h 183"/>
              <a:gd name="T30" fmla="*/ 4 w 89"/>
              <a:gd name="T31" fmla="*/ 175 h 183"/>
              <a:gd name="T32" fmla="*/ 6 w 89"/>
              <a:gd name="T33" fmla="*/ 166 h 183"/>
              <a:gd name="T34" fmla="*/ 9 w 89"/>
              <a:gd name="T35" fmla="*/ 153 h 183"/>
              <a:gd name="T36" fmla="*/ 16 w 89"/>
              <a:gd name="T37" fmla="*/ 127 h 183"/>
              <a:gd name="T38" fmla="*/ 28 w 89"/>
              <a:gd name="T39" fmla="*/ 102 h 183"/>
              <a:gd name="T40" fmla="*/ 37 w 89"/>
              <a:gd name="T41" fmla="*/ 90 h 183"/>
              <a:gd name="T42" fmla="*/ 47 w 89"/>
              <a:gd name="T43" fmla="*/ 74 h 183"/>
              <a:gd name="T44" fmla="*/ 68 w 89"/>
              <a:gd name="T45" fmla="*/ 42 h 183"/>
              <a:gd name="T46" fmla="*/ 77 w 89"/>
              <a:gd name="T47" fmla="*/ 26 h 183"/>
              <a:gd name="T48" fmla="*/ 83 w 89"/>
              <a:gd name="T49" fmla="*/ 12 h 183"/>
              <a:gd name="T50" fmla="*/ 88 w 89"/>
              <a:gd name="T51" fmla="*/ 3 h 183"/>
              <a:gd name="T52" fmla="*/ 89 w 89"/>
              <a:gd name="T53" fmla="*/ 0 h 18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9"/>
              <a:gd name="T82" fmla="*/ 0 h 183"/>
              <a:gd name="T83" fmla="*/ 89 w 89"/>
              <a:gd name="T84" fmla="*/ 183 h 18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9" h="183">
                <a:moveTo>
                  <a:pt x="89" y="0"/>
                </a:moveTo>
                <a:lnTo>
                  <a:pt x="86" y="3"/>
                </a:lnTo>
                <a:lnTo>
                  <a:pt x="79" y="11"/>
                </a:lnTo>
                <a:lnTo>
                  <a:pt x="70" y="23"/>
                </a:lnTo>
                <a:lnTo>
                  <a:pt x="59" y="39"/>
                </a:lnTo>
                <a:lnTo>
                  <a:pt x="35" y="73"/>
                </a:lnTo>
                <a:lnTo>
                  <a:pt x="25" y="88"/>
                </a:lnTo>
                <a:lnTo>
                  <a:pt x="16" y="101"/>
                </a:lnTo>
                <a:lnTo>
                  <a:pt x="10" y="111"/>
                </a:lnTo>
                <a:lnTo>
                  <a:pt x="4" y="124"/>
                </a:lnTo>
                <a:lnTo>
                  <a:pt x="0" y="152"/>
                </a:lnTo>
                <a:lnTo>
                  <a:pt x="0" y="173"/>
                </a:lnTo>
                <a:lnTo>
                  <a:pt x="1" y="179"/>
                </a:lnTo>
                <a:lnTo>
                  <a:pt x="1" y="183"/>
                </a:lnTo>
                <a:lnTo>
                  <a:pt x="3" y="181"/>
                </a:lnTo>
                <a:lnTo>
                  <a:pt x="4" y="175"/>
                </a:lnTo>
                <a:lnTo>
                  <a:pt x="6" y="166"/>
                </a:lnTo>
                <a:lnTo>
                  <a:pt x="9" y="153"/>
                </a:lnTo>
                <a:lnTo>
                  <a:pt x="16" y="127"/>
                </a:lnTo>
                <a:lnTo>
                  <a:pt x="28" y="102"/>
                </a:lnTo>
                <a:lnTo>
                  <a:pt x="37" y="90"/>
                </a:lnTo>
                <a:lnTo>
                  <a:pt x="47" y="74"/>
                </a:lnTo>
                <a:lnTo>
                  <a:pt x="68" y="42"/>
                </a:lnTo>
                <a:lnTo>
                  <a:pt x="77" y="26"/>
                </a:lnTo>
                <a:lnTo>
                  <a:pt x="83" y="12"/>
                </a:lnTo>
                <a:lnTo>
                  <a:pt x="88" y="3"/>
                </a:lnTo>
                <a:lnTo>
                  <a:pt x="89"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72" name="Freeform 2924"/>
          <p:cNvSpPr>
            <a:spLocks/>
          </p:cNvSpPr>
          <p:nvPr/>
        </p:nvSpPr>
        <p:spPr bwMode="auto">
          <a:xfrm>
            <a:off x="3505200" y="5448300"/>
            <a:ext cx="180975" cy="127000"/>
          </a:xfrm>
          <a:custGeom>
            <a:avLst/>
            <a:gdLst>
              <a:gd name="T0" fmla="*/ 115 w 115"/>
              <a:gd name="T1" fmla="*/ 65 h 93"/>
              <a:gd name="T2" fmla="*/ 112 w 115"/>
              <a:gd name="T3" fmla="*/ 62 h 93"/>
              <a:gd name="T4" fmla="*/ 104 w 115"/>
              <a:gd name="T5" fmla="*/ 52 h 93"/>
              <a:gd name="T6" fmla="*/ 94 w 115"/>
              <a:gd name="T7" fmla="*/ 38 h 93"/>
              <a:gd name="T8" fmla="*/ 82 w 115"/>
              <a:gd name="T9" fmla="*/ 25 h 93"/>
              <a:gd name="T10" fmla="*/ 69 w 115"/>
              <a:gd name="T11" fmla="*/ 12 h 93"/>
              <a:gd name="T12" fmla="*/ 55 w 115"/>
              <a:gd name="T13" fmla="*/ 3 h 93"/>
              <a:gd name="T14" fmla="*/ 43 w 115"/>
              <a:gd name="T15" fmla="*/ 0 h 93"/>
              <a:gd name="T16" fmla="*/ 39 w 115"/>
              <a:gd name="T17" fmla="*/ 1 h 93"/>
              <a:gd name="T18" fmla="*/ 34 w 115"/>
              <a:gd name="T19" fmla="*/ 6 h 93"/>
              <a:gd name="T20" fmla="*/ 19 w 115"/>
              <a:gd name="T21" fmla="*/ 31 h 93"/>
              <a:gd name="T22" fmla="*/ 9 w 115"/>
              <a:gd name="T23" fmla="*/ 59 h 93"/>
              <a:gd name="T24" fmla="*/ 5 w 115"/>
              <a:gd name="T25" fmla="*/ 71 h 93"/>
              <a:gd name="T26" fmla="*/ 2 w 115"/>
              <a:gd name="T27" fmla="*/ 82 h 93"/>
              <a:gd name="T28" fmla="*/ 0 w 115"/>
              <a:gd name="T29" fmla="*/ 90 h 93"/>
              <a:gd name="T30" fmla="*/ 0 w 115"/>
              <a:gd name="T31" fmla="*/ 93 h 93"/>
              <a:gd name="T32" fmla="*/ 2 w 115"/>
              <a:gd name="T33" fmla="*/ 91 h 93"/>
              <a:gd name="T34" fmla="*/ 6 w 115"/>
              <a:gd name="T35" fmla="*/ 85 h 93"/>
              <a:gd name="T36" fmla="*/ 11 w 115"/>
              <a:gd name="T37" fmla="*/ 76 h 93"/>
              <a:gd name="T38" fmla="*/ 18 w 115"/>
              <a:gd name="T39" fmla="*/ 63 h 93"/>
              <a:gd name="T40" fmla="*/ 33 w 115"/>
              <a:gd name="T41" fmla="*/ 37 h 93"/>
              <a:gd name="T42" fmla="*/ 49 w 115"/>
              <a:gd name="T43" fmla="*/ 12 h 93"/>
              <a:gd name="T44" fmla="*/ 54 w 115"/>
              <a:gd name="T45" fmla="*/ 8 h 93"/>
              <a:gd name="T46" fmla="*/ 58 w 115"/>
              <a:gd name="T47" fmla="*/ 6 h 93"/>
              <a:gd name="T48" fmla="*/ 69 w 115"/>
              <a:gd name="T49" fmla="*/ 9 h 93"/>
              <a:gd name="T50" fmla="*/ 79 w 115"/>
              <a:gd name="T51" fmla="*/ 17 h 93"/>
              <a:gd name="T52" fmla="*/ 91 w 115"/>
              <a:gd name="T53" fmla="*/ 29 h 93"/>
              <a:gd name="T54" fmla="*/ 109 w 115"/>
              <a:gd name="T55" fmla="*/ 54 h 93"/>
              <a:gd name="T56" fmla="*/ 113 w 115"/>
              <a:gd name="T57" fmla="*/ 62 h 93"/>
              <a:gd name="T58" fmla="*/ 115 w 115"/>
              <a:gd name="T59" fmla="*/ 65 h 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3"/>
              <a:gd name="T92" fmla="*/ 115 w 115"/>
              <a:gd name="T93" fmla="*/ 93 h 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3">
                <a:moveTo>
                  <a:pt x="115" y="65"/>
                </a:moveTo>
                <a:lnTo>
                  <a:pt x="112" y="62"/>
                </a:lnTo>
                <a:lnTo>
                  <a:pt x="104" y="52"/>
                </a:lnTo>
                <a:lnTo>
                  <a:pt x="94" y="38"/>
                </a:lnTo>
                <a:lnTo>
                  <a:pt x="82" y="25"/>
                </a:lnTo>
                <a:lnTo>
                  <a:pt x="69" y="12"/>
                </a:lnTo>
                <a:lnTo>
                  <a:pt x="55" y="3"/>
                </a:lnTo>
                <a:lnTo>
                  <a:pt x="43" y="0"/>
                </a:lnTo>
                <a:lnTo>
                  <a:pt x="39" y="1"/>
                </a:lnTo>
                <a:lnTo>
                  <a:pt x="34" y="6"/>
                </a:lnTo>
                <a:lnTo>
                  <a:pt x="19" y="31"/>
                </a:lnTo>
                <a:lnTo>
                  <a:pt x="9" y="59"/>
                </a:lnTo>
                <a:lnTo>
                  <a:pt x="5" y="71"/>
                </a:lnTo>
                <a:lnTo>
                  <a:pt x="2" y="82"/>
                </a:lnTo>
                <a:lnTo>
                  <a:pt x="0" y="90"/>
                </a:lnTo>
                <a:lnTo>
                  <a:pt x="0" y="93"/>
                </a:lnTo>
                <a:lnTo>
                  <a:pt x="2" y="91"/>
                </a:lnTo>
                <a:lnTo>
                  <a:pt x="6" y="85"/>
                </a:lnTo>
                <a:lnTo>
                  <a:pt x="11" y="76"/>
                </a:lnTo>
                <a:lnTo>
                  <a:pt x="18" y="63"/>
                </a:lnTo>
                <a:lnTo>
                  <a:pt x="33" y="37"/>
                </a:lnTo>
                <a:lnTo>
                  <a:pt x="49" y="12"/>
                </a:lnTo>
                <a:lnTo>
                  <a:pt x="54" y="8"/>
                </a:lnTo>
                <a:lnTo>
                  <a:pt x="58" y="6"/>
                </a:lnTo>
                <a:lnTo>
                  <a:pt x="69" y="9"/>
                </a:lnTo>
                <a:lnTo>
                  <a:pt x="79" y="17"/>
                </a:lnTo>
                <a:lnTo>
                  <a:pt x="91" y="29"/>
                </a:lnTo>
                <a:lnTo>
                  <a:pt x="109" y="54"/>
                </a:lnTo>
                <a:lnTo>
                  <a:pt x="113" y="62"/>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73" name="Freeform 2925"/>
          <p:cNvSpPr>
            <a:spLocks/>
          </p:cNvSpPr>
          <p:nvPr/>
        </p:nvSpPr>
        <p:spPr bwMode="auto">
          <a:xfrm>
            <a:off x="3500438" y="5500688"/>
            <a:ext cx="100012" cy="71437"/>
          </a:xfrm>
          <a:custGeom>
            <a:avLst/>
            <a:gdLst>
              <a:gd name="T0" fmla="*/ 64 w 64"/>
              <a:gd name="T1" fmla="*/ 38 h 52"/>
              <a:gd name="T2" fmla="*/ 63 w 64"/>
              <a:gd name="T3" fmla="*/ 35 h 52"/>
              <a:gd name="T4" fmla="*/ 58 w 64"/>
              <a:gd name="T5" fmla="*/ 30 h 52"/>
              <a:gd name="T6" fmla="*/ 46 w 64"/>
              <a:gd name="T7" fmla="*/ 14 h 52"/>
              <a:gd name="T8" fmla="*/ 31 w 64"/>
              <a:gd name="T9" fmla="*/ 2 h 52"/>
              <a:gd name="T10" fmla="*/ 25 w 64"/>
              <a:gd name="T11" fmla="*/ 0 h 52"/>
              <a:gd name="T12" fmla="*/ 19 w 64"/>
              <a:gd name="T13" fmla="*/ 4 h 52"/>
              <a:gd name="T14" fmla="*/ 11 w 64"/>
              <a:gd name="T15" fmla="*/ 17 h 52"/>
              <a:gd name="T16" fmla="*/ 5 w 64"/>
              <a:gd name="T17" fmla="*/ 33 h 52"/>
              <a:gd name="T18" fmla="*/ 0 w 64"/>
              <a:gd name="T19" fmla="*/ 47 h 52"/>
              <a:gd name="T20" fmla="*/ 0 w 64"/>
              <a:gd name="T21" fmla="*/ 52 h 52"/>
              <a:gd name="T22" fmla="*/ 2 w 64"/>
              <a:gd name="T23" fmla="*/ 50 h 52"/>
              <a:gd name="T24" fmla="*/ 3 w 64"/>
              <a:gd name="T25" fmla="*/ 47 h 52"/>
              <a:gd name="T26" fmla="*/ 11 w 64"/>
              <a:gd name="T27" fmla="*/ 36 h 52"/>
              <a:gd name="T28" fmla="*/ 28 w 64"/>
              <a:gd name="T29" fmla="*/ 7 h 52"/>
              <a:gd name="T30" fmla="*/ 33 w 64"/>
              <a:gd name="T31" fmla="*/ 4 h 52"/>
              <a:gd name="T32" fmla="*/ 39 w 64"/>
              <a:gd name="T33" fmla="*/ 5 h 52"/>
              <a:gd name="T34" fmla="*/ 51 w 64"/>
              <a:gd name="T35" fmla="*/ 17 h 52"/>
              <a:gd name="T36" fmla="*/ 61 w 64"/>
              <a:gd name="T37" fmla="*/ 31 h 52"/>
              <a:gd name="T38" fmla="*/ 64 w 64"/>
              <a:gd name="T39" fmla="*/ 36 h 52"/>
              <a:gd name="T40" fmla="*/ 64 w 64"/>
              <a:gd name="T41" fmla="*/ 38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2"/>
              <a:gd name="T65" fmla="*/ 64 w 64"/>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2">
                <a:moveTo>
                  <a:pt x="64" y="38"/>
                </a:moveTo>
                <a:lnTo>
                  <a:pt x="63" y="35"/>
                </a:lnTo>
                <a:lnTo>
                  <a:pt x="58" y="30"/>
                </a:lnTo>
                <a:lnTo>
                  <a:pt x="46" y="14"/>
                </a:lnTo>
                <a:lnTo>
                  <a:pt x="31" y="2"/>
                </a:lnTo>
                <a:lnTo>
                  <a:pt x="25" y="0"/>
                </a:lnTo>
                <a:lnTo>
                  <a:pt x="19" y="4"/>
                </a:lnTo>
                <a:lnTo>
                  <a:pt x="11" y="17"/>
                </a:lnTo>
                <a:lnTo>
                  <a:pt x="5" y="33"/>
                </a:lnTo>
                <a:lnTo>
                  <a:pt x="0" y="47"/>
                </a:lnTo>
                <a:lnTo>
                  <a:pt x="0" y="52"/>
                </a:lnTo>
                <a:lnTo>
                  <a:pt x="2" y="50"/>
                </a:lnTo>
                <a:lnTo>
                  <a:pt x="3" y="47"/>
                </a:lnTo>
                <a:lnTo>
                  <a:pt x="11" y="36"/>
                </a:lnTo>
                <a:lnTo>
                  <a:pt x="28" y="7"/>
                </a:lnTo>
                <a:lnTo>
                  <a:pt x="33" y="4"/>
                </a:lnTo>
                <a:lnTo>
                  <a:pt x="39" y="5"/>
                </a:lnTo>
                <a:lnTo>
                  <a:pt x="51" y="17"/>
                </a:lnTo>
                <a:lnTo>
                  <a:pt x="61" y="31"/>
                </a:lnTo>
                <a:lnTo>
                  <a:pt x="64" y="36"/>
                </a:lnTo>
                <a:lnTo>
                  <a:pt x="64" y="38"/>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74" name="Freeform 2926"/>
          <p:cNvSpPr>
            <a:spLocks/>
          </p:cNvSpPr>
          <p:nvPr/>
        </p:nvSpPr>
        <p:spPr bwMode="auto">
          <a:xfrm>
            <a:off x="3414713" y="5491163"/>
            <a:ext cx="93662" cy="71437"/>
          </a:xfrm>
          <a:custGeom>
            <a:avLst/>
            <a:gdLst>
              <a:gd name="T0" fmla="*/ 0 w 59"/>
              <a:gd name="T1" fmla="*/ 14 h 52"/>
              <a:gd name="T2" fmla="*/ 2 w 59"/>
              <a:gd name="T3" fmla="*/ 12 h 52"/>
              <a:gd name="T4" fmla="*/ 5 w 59"/>
              <a:gd name="T5" fmla="*/ 11 h 52"/>
              <a:gd name="T6" fmla="*/ 11 w 59"/>
              <a:gd name="T7" fmla="*/ 6 h 52"/>
              <a:gd name="T8" fmla="*/ 15 w 59"/>
              <a:gd name="T9" fmla="*/ 3 h 52"/>
              <a:gd name="T10" fmla="*/ 29 w 59"/>
              <a:gd name="T11" fmla="*/ 0 h 52"/>
              <a:gd name="T12" fmla="*/ 35 w 59"/>
              <a:gd name="T13" fmla="*/ 0 h 52"/>
              <a:gd name="T14" fmla="*/ 39 w 59"/>
              <a:gd name="T15" fmla="*/ 4 h 52"/>
              <a:gd name="T16" fmla="*/ 48 w 59"/>
              <a:gd name="T17" fmla="*/ 18 h 52"/>
              <a:gd name="T18" fmla="*/ 54 w 59"/>
              <a:gd name="T19" fmla="*/ 34 h 52"/>
              <a:gd name="T20" fmla="*/ 59 w 59"/>
              <a:gd name="T21" fmla="*/ 48 h 52"/>
              <a:gd name="T22" fmla="*/ 59 w 59"/>
              <a:gd name="T23" fmla="*/ 52 h 52"/>
              <a:gd name="T24" fmla="*/ 57 w 59"/>
              <a:gd name="T25" fmla="*/ 51 h 52"/>
              <a:gd name="T26" fmla="*/ 56 w 59"/>
              <a:gd name="T27" fmla="*/ 48 h 52"/>
              <a:gd name="T28" fmla="*/ 53 w 59"/>
              <a:gd name="T29" fmla="*/ 43 h 52"/>
              <a:gd name="T30" fmla="*/ 50 w 59"/>
              <a:gd name="T31" fmla="*/ 37 h 52"/>
              <a:gd name="T32" fmla="*/ 32 w 59"/>
              <a:gd name="T33" fmla="*/ 7 h 52"/>
              <a:gd name="T34" fmla="*/ 27 w 59"/>
              <a:gd name="T35" fmla="*/ 3 h 52"/>
              <a:gd name="T36" fmla="*/ 21 w 59"/>
              <a:gd name="T37" fmla="*/ 3 h 52"/>
              <a:gd name="T38" fmla="*/ 12 w 59"/>
              <a:gd name="T39" fmla="*/ 6 h 52"/>
              <a:gd name="T40" fmla="*/ 3 w 59"/>
              <a:gd name="T41" fmla="*/ 11 h 52"/>
              <a:gd name="T42" fmla="*/ 0 w 59"/>
              <a:gd name="T43" fmla="*/ 14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52"/>
              <a:gd name="T68" fmla="*/ 59 w 59"/>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52">
                <a:moveTo>
                  <a:pt x="0" y="14"/>
                </a:moveTo>
                <a:lnTo>
                  <a:pt x="2" y="12"/>
                </a:lnTo>
                <a:lnTo>
                  <a:pt x="5" y="11"/>
                </a:lnTo>
                <a:lnTo>
                  <a:pt x="11" y="6"/>
                </a:lnTo>
                <a:lnTo>
                  <a:pt x="15" y="3"/>
                </a:lnTo>
                <a:lnTo>
                  <a:pt x="29" y="0"/>
                </a:lnTo>
                <a:lnTo>
                  <a:pt x="35" y="0"/>
                </a:lnTo>
                <a:lnTo>
                  <a:pt x="39" y="4"/>
                </a:lnTo>
                <a:lnTo>
                  <a:pt x="48" y="18"/>
                </a:lnTo>
                <a:lnTo>
                  <a:pt x="54" y="34"/>
                </a:lnTo>
                <a:lnTo>
                  <a:pt x="59" y="48"/>
                </a:lnTo>
                <a:lnTo>
                  <a:pt x="59" y="52"/>
                </a:lnTo>
                <a:lnTo>
                  <a:pt x="57" y="51"/>
                </a:lnTo>
                <a:lnTo>
                  <a:pt x="56" y="48"/>
                </a:lnTo>
                <a:lnTo>
                  <a:pt x="53" y="43"/>
                </a:lnTo>
                <a:lnTo>
                  <a:pt x="50" y="37"/>
                </a:lnTo>
                <a:lnTo>
                  <a:pt x="32" y="7"/>
                </a:lnTo>
                <a:lnTo>
                  <a:pt x="27" y="3"/>
                </a:lnTo>
                <a:lnTo>
                  <a:pt x="21" y="3"/>
                </a:lnTo>
                <a:lnTo>
                  <a:pt x="12" y="6"/>
                </a:lnTo>
                <a:lnTo>
                  <a:pt x="3" y="11"/>
                </a:lnTo>
                <a:lnTo>
                  <a:pt x="0" y="1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75" name="Freeform 2927"/>
          <p:cNvSpPr>
            <a:spLocks/>
          </p:cNvSpPr>
          <p:nvPr/>
        </p:nvSpPr>
        <p:spPr bwMode="auto">
          <a:xfrm>
            <a:off x="3489325" y="5387975"/>
            <a:ext cx="49213" cy="168275"/>
          </a:xfrm>
          <a:custGeom>
            <a:avLst/>
            <a:gdLst>
              <a:gd name="T0" fmla="*/ 12 w 32"/>
              <a:gd name="T1" fmla="*/ 64 h 123"/>
              <a:gd name="T2" fmla="*/ 7 w 32"/>
              <a:gd name="T3" fmla="*/ 33 h 123"/>
              <a:gd name="T4" fmla="*/ 6 w 32"/>
              <a:gd name="T5" fmla="*/ 19 h 123"/>
              <a:gd name="T6" fmla="*/ 4 w 32"/>
              <a:gd name="T7" fmla="*/ 10 h 123"/>
              <a:gd name="T8" fmla="*/ 4 w 32"/>
              <a:gd name="T9" fmla="*/ 4 h 123"/>
              <a:gd name="T10" fmla="*/ 6 w 32"/>
              <a:gd name="T11" fmla="*/ 0 h 123"/>
              <a:gd name="T12" fmla="*/ 10 w 32"/>
              <a:gd name="T13" fmla="*/ 2 h 123"/>
              <a:gd name="T14" fmla="*/ 15 w 32"/>
              <a:gd name="T15" fmla="*/ 10 h 123"/>
              <a:gd name="T16" fmla="*/ 19 w 32"/>
              <a:gd name="T17" fmla="*/ 22 h 123"/>
              <a:gd name="T18" fmla="*/ 24 w 32"/>
              <a:gd name="T19" fmla="*/ 38 h 123"/>
              <a:gd name="T20" fmla="*/ 29 w 32"/>
              <a:gd name="T21" fmla="*/ 76 h 123"/>
              <a:gd name="T22" fmla="*/ 31 w 32"/>
              <a:gd name="T23" fmla="*/ 93 h 123"/>
              <a:gd name="T24" fmla="*/ 32 w 32"/>
              <a:gd name="T25" fmla="*/ 109 h 123"/>
              <a:gd name="T26" fmla="*/ 32 w 32"/>
              <a:gd name="T27" fmla="*/ 118 h 123"/>
              <a:gd name="T28" fmla="*/ 31 w 32"/>
              <a:gd name="T29" fmla="*/ 123 h 123"/>
              <a:gd name="T30" fmla="*/ 29 w 32"/>
              <a:gd name="T31" fmla="*/ 120 h 123"/>
              <a:gd name="T32" fmla="*/ 28 w 32"/>
              <a:gd name="T33" fmla="*/ 110 h 123"/>
              <a:gd name="T34" fmla="*/ 26 w 32"/>
              <a:gd name="T35" fmla="*/ 96 h 123"/>
              <a:gd name="T36" fmla="*/ 22 w 32"/>
              <a:gd name="T37" fmla="*/ 79 h 123"/>
              <a:gd name="T38" fmla="*/ 15 w 32"/>
              <a:gd name="T39" fmla="*/ 44 h 123"/>
              <a:gd name="T40" fmla="*/ 10 w 32"/>
              <a:gd name="T41" fmla="*/ 28 h 123"/>
              <a:gd name="T42" fmla="*/ 4 w 32"/>
              <a:gd name="T43" fmla="*/ 16 h 123"/>
              <a:gd name="T44" fmla="*/ 1 w 32"/>
              <a:gd name="T45" fmla="*/ 13 h 123"/>
              <a:gd name="T46" fmla="*/ 0 w 32"/>
              <a:gd name="T47" fmla="*/ 11 h 123"/>
              <a:gd name="T48" fmla="*/ 0 w 32"/>
              <a:gd name="T49" fmla="*/ 17 h 123"/>
              <a:gd name="T50" fmla="*/ 1 w 32"/>
              <a:gd name="T51" fmla="*/ 28 h 123"/>
              <a:gd name="T52" fmla="*/ 4 w 32"/>
              <a:gd name="T53" fmla="*/ 44 h 123"/>
              <a:gd name="T54" fmla="*/ 7 w 32"/>
              <a:gd name="T55" fmla="*/ 58 h 123"/>
              <a:gd name="T56" fmla="*/ 10 w 32"/>
              <a:gd name="T57" fmla="*/ 69 h 123"/>
              <a:gd name="T58" fmla="*/ 12 w 32"/>
              <a:gd name="T59" fmla="*/ 72 h 123"/>
              <a:gd name="T60" fmla="*/ 12 w 32"/>
              <a:gd name="T61" fmla="*/ 64 h 12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2"/>
              <a:gd name="T94" fmla="*/ 0 h 123"/>
              <a:gd name="T95" fmla="*/ 32 w 32"/>
              <a:gd name="T96" fmla="*/ 123 h 12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2" h="123">
                <a:moveTo>
                  <a:pt x="12" y="64"/>
                </a:moveTo>
                <a:lnTo>
                  <a:pt x="7" y="33"/>
                </a:lnTo>
                <a:lnTo>
                  <a:pt x="6" y="19"/>
                </a:lnTo>
                <a:lnTo>
                  <a:pt x="4" y="10"/>
                </a:lnTo>
                <a:lnTo>
                  <a:pt x="4" y="4"/>
                </a:lnTo>
                <a:lnTo>
                  <a:pt x="6" y="0"/>
                </a:lnTo>
                <a:lnTo>
                  <a:pt x="10" y="2"/>
                </a:lnTo>
                <a:lnTo>
                  <a:pt x="15" y="10"/>
                </a:lnTo>
                <a:lnTo>
                  <a:pt x="19" y="22"/>
                </a:lnTo>
                <a:lnTo>
                  <a:pt x="24" y="38"/>
                </a:lnTo>
                <a:lnTo>
                  <a:pt x="29" y="76"/>
                </a:lnTo>
                <a:lnTo>
                  <a:pt x="31" y="93"/>
                </a:lnTo>
                <a:lnTo>
                  <a:pt x="32" y="109"/>
                </a:lnTo>
                <a:lnTo>
                  <a:pt x="32" y="118"/>
                </a:lnTo>
                <a:lnTo>
                  <a:pt x="31" y="123"/>
                </a:lnTo>
                <a:lnTo>
                  <a:pt x="29" y="120"/>
                </a:lnTo>
                <a:lnTo>
                  <a:pt x="28" y="110"/>
                </a:lnTo>
                <a:lnTo>
                  <a:pt x="26" y="96"/>
                </a:lnTo>
                <a:lnTo>
                  <a:pt x="22" y="79"/>
                </a:lnTo>
                <a:lnTo>
                  <a:pt x="15" y="44"/>
                </a:lnTo>
                <a:lnTo>
                  <a:pt x="10" y="28"/>
                </a:lnTo>
                <a:lnTo>
                  <a:pt x="4" y="16"/>
                </a:lnTo>
                <a:lnTo>
                  <a:pt x="1" y="13"/>
                </a:lnTo>
                <a:lnTo>
                  <a:pt x="0" y="11"/>
                </a:lnTo>
                <a:lnTo>
                  <a:pt x="0" y="17"/>
                </a:lnTo>
                <a:lnTo>
                  <a:pt x="1" y="28"/>
                </a:lnTo>
                <a:lnTo>
                  <a:pt x="4" y="44"/>
                </a:lnTo>
                <a:lnTo>
                  <a:pt x="7" y="58"/>
                </a:lnTo>
                <a:lnTo>
                  <a:pt x="10" y="69"/>
                </a:lnTo>
                <a:lnTo>
                  <a:pt x="12" y="72"/>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76" name="Line 2928"/>
          <p:cNvSpPr>
            <a:spLocks noChangeShapeType="1"/>
          </p:cNvSpPr>
          <p:nvPr/>
        </p:nvSpPr>
        <p:spPr bwMode="auto">
          <a:xfrm flipH="1">
            <a:off x="3490913" y="5389563"/>
            <a:ext cx="9525" cy="15875"/>
          </a:xfrm>
          <a:prstGeom prst="line">
            <a:avLst/>
          </a:prstGeom>
          <a:noFill/>
          <a:ln w="0">
            <a:solidFill>
              <a:srgbClr val="000000"/>
            </a:solidFill>
            <a:round/>
            <a:headEnd/>
            <a:tailEnd/>
          </a:ln>
        </p:spPr>
        <p:txBody>
          <a:bodyPr/>
          <a:lstStyle/>
          <a:p>
            <a:endParaRPr lang="en-US"/>
          </a:p>
        </p:txBody>
      </p:sp>
      <p:sp>
        <p:nvSpPr>
          <p:cNvPr id="312177" name="Freeform 2929"/>
          <p:cNvSpPr>
            <a:spLocks/>
          </p:cNvSpPr>
          <p:nvPr/>
        </p:nvSpPr>
        <p:spPr bwMode="auto">
          <a:xfrm>
            <a:off x="3800475" y="5514975"/>
            <a:ext cx="139700" cy="61913"/>
          </a:xfrm>
          <a:custGeom>
            <a:avLst/>
            <a:gdLst>
              <a:gd name="T0" fmla="*/ 88 w 88"/>
              <a:gd name="T1" fmla="*/ 45 h 45"/>
              <a:gd name="T2" fmla="*/ 85 w 88"/>
              <a:gd name="T3" fmla="*/ 42 h 45"/>
              <a:gd name="T4" fmla="*/ 79 w 88"/>
              <a:gd name="T5" fmla="*/ 36 h 45"/>
              <a:gd name="T6" fmla="*/ 60 w 88"/>
              <a:gd name="T7" fmla="*/ 19 h 45"/>
              <a:gd name="T8" fmla="*/ 48 w 88"/>
              <a:gd name="T9" fmla="*/ 10 h 45"/>
              <a:gd name="T10" fmla="*/ 37 w 88"/>
              <a:gd name="T11" fmla="*/ 3 h 45"/>
              <a:gd name="T12" fmla="*/ 28 w 88"/>
              <a:gd name="T13" fmla="*/ 0 h 45"/>
              <a:gd name="T14" fmla="*/ 22 w 88"/>
              <a:gd name="T15" fmla="*/ 3 h 45"/>
              <a:gd name="T16" fmla="*/ 6 w 88"/>
              <a:gd name="T17" fmla="*/ 27 h 45"/>
              <a:gd name="T18" fmla="*/ 2 w 88"/>
              <a:gd name="T19" fmla="*/ 36 h 45"/>
              <a:gd name="T20" fmla="*/ 0 w 88"/>
              <a:gd name="T21" fmla="*/ 39 h 45"/>
              <a:gd name="T22" fmla="*/ 3 w 88"/>
              <a:gd name="T23" fmla="*/ 37 h 45"/>
              <a:gd name="T24" fmla="*/ 7 w 88"/>
              <a:gd name="T25" fmla="*/ 31 h 45"/>
              <a:gd name="T26" fmla="*/ 13 w 88"/>
              <a:gd name="T27" fmla="*/ 22 h 45"/>
              <a:gd name="T28" fmla="*/ 22 w 88"/>
              <a:gd name="T29" fmla="*/ 11 h 45"/>
              <a:gd name="T30" fmla="*/ 28 w 88"/>
              <a:gd name="T31" fmla="*/ 8 h 45"/>
              <a:gd name="T32" fmla="*/ 37 w 88"/>
              <a:gd name="T33" fmla="*/ 10 h 45"/>
              <a:gd name="T34" fmla="*/ 60 w 88"/>
              <a:gd name="T35" fmla="*/ 24 h 45"/>
              <a:gd name="T36" fmla="*/ 81 w 88"/>
              <a:gd name="T37" fmla="*/ 39 h 45"/>
              <a:gd name="T38" fmla="*/ 87 w 88"/>
              <a:gd name="T39" fmla="*/ 44 h 45"/>
              <a:gd name="T40" fmla="*/ 88 w 88"/>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79" y="36"/>
                </a:lnTo>
                <a:lnTo>
                  <a:pt x="60" y="19"/>
                </a:lnTo>
                <a:lnTo>
                  <a:pt x="48" y="10"/>
                </a:lnTo>
                <a:lnTo>
                  <a:pt x="37" y="3"/>
                </a:lnTo>
                <a:lnTo>
                  <a:pt x="28" y="0"/>
                </a:lnTo>
                <a:lnTo>
                  <a:pt x="22" y="3"/>
                </a:lnTo>
                <a:lnTo>
                  <a:pt x="6" y="27"/>
                </a:lnTo>
                <a:lnTo>
                  <a:pt x="2" y="36"/>
                </a:lnTo>
                <a:lnTo>
                  <a:pt x="0" y="39"/>
                </a:lnTo>
                <a:lnTo>
                  <a:pt x="3" y="37"/>
                </a:lnTo>
                <a:lnTo>
                  <a:pt x="7" y="31"/>
                </a:lnTo>
                <a:lnTo>
                  <a:pt x="13" y="22"/>
                </a:lnTo>
                <a:lnTo>
                  <a:pt x="22" y="11"/>
                </a:lnTo>
                <a:lnTo>
                  <a:pt x="28" y="8"/>
                </a:lnTo>
                <a:lnTo>
                  <a:pt x="37" y="10"/>
                </a:lnTo>
                <a:lnTo>
                  <a:pt x="60" y="24"/>
                </a:lnTo>
                <a:lnTo>
                  <a:pt x="81" y="39"/>
                </a:lnTo>
                <a:lnTo>
                  <a:pt x="87" y="44"/>
                </a:lnTo>
                <a:lnTo>
                  <a:pt x="88"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78" name="Freeform 2930"/>
          <p:cNvSpPr>
            <a:spLocks/>
          </p:cNvSpPr>
          <p:nvPr/>
        </p:nvSpPr>
        <p:spPr bwMode="auto">
          <a:xfrm>
            <a:off x="3636963" y="5405438"/>
            <a:ext cx="163512" cy="163512"/>
          </a:xfrm>
          <a:custGeom>
            <a:avLst/>
            <a:gdLst>
              <a:gd name="T0" fmla="*/ 0 w 104"/>
              <a:gd name="T1" fmla="*/ 65 h 119"/>
              <a:gd name="T2" fmla="*/ 3 w 104"/>
              <a:gd name="T3" fmla="*/ 60 h 119"/>
              <a:gd name="T4" fmla="*/ 10 w 104"/>
              <a:gd name="T5" fmla="*/ 51 h 119"/>
              <a:gd name="T6" fmla="*/ 20 w 104"/>
              <a:gd name="T7" fmla="*/ 39 h 119"/>
              <a:gd name="T8" fmla="*/ 32 w 104"/>
              <a:gd name="T9" fmla="*/ 25 h 119"/>
              <a:gd name="T10" fmla="*/ 44 w 104"/>
              <a:gd name="T11" fmla="*/ 12 h 119"/>
              <a:gd name="T12" fmla="*/ 58 w 104"/>
              <a:gd name="T13" fmla="*/ 3 h 119"/>
              <a:gd name="T14" fmla="*/ 70 w 104"/>
              <a:gd name="T15" fmla="*/ 0 h 119"/>
              <a:gd name="T16" fmla="*/ 74 w 104"/>
              <a:gd name="T17" fmla="*/ 1 h 119"/>
              <a:gd name="T18" fmla="*/ 79 w 104"/>
              <a:gd name="T19" fmla="*/ 4 h 119"/>
              <a:gd name="T20" fmla="*/ 86 w 104"/>
              <a:gd name="T21" fmla="*/ 17 h 119"/>
              <a:gd name="T22" fmla="*/ 92 w 104"/>
              <a:gd name="T23" fmla="*/ 34 h 119"/>
              <a:gd name="T24" fmla="*/ 100 w 104"/>
              <a:gd name="T25" fmla="*/ 71 h 119"/>
              <a:gd name="T26" fmla="*/ 103 w 104"/>
              <a:gd name="T27" fmla="*/ 90 h 119"/>
              <a:gd name="T28" fmla="*/ 104 w 104"/>
              <a:gd name="T29" fmla="*/ 105 h 119"/>
              <a:gd name="T30" fmla="*/ 104 w 104"/>
              <a:gd name="T31" fmla="*/ 119 h 119"/>
              <a:gd name="T32" fmla="*/ 103 w 104"/>
              <a:gd name="T33" fmla="*/ 116 h 119"/>
              <a:gd name="T34" fmla="*/ 100 w 104"/>
              <a:gd name="T35" fmla="*/ 107 h 119"/>
              <a:gd name="T36" fmla="*/ 97 w 104"/>
              <a:gd name="T37" fmla="*/ 93 h 119"/>
              <a:gd name="T38" fmla="*/ 92 w 104"/>
              <a:gd name="T39" fmla="*/ 76 h 119"/>
              <a:gd name="T40" fmla="*/ 80 w 104"/>
              <a:gd name="T41" fmla="*/ 40 h 119"/>
              <a:gd name="T42" fmla="*/ 73 w 104"/>
              <a:gd name="T43" fmla="*/ 23 h 119"/>
              <a:gd name="T44" fmla="*/ 65 w 104"/>
              <a:gd name="T45" fmla="*/ 11 h 119"/>
              <a:gd name="T46" fmla="*/ 61 w 104"/>
              <a:gd name="T47" fmla="*/ 8 h 119"/>
              <a:gd name="T48" fmla="*/ 56 w 104"/>
              <a:gd name="T49" fmla="*/ 6 h 119"/>
              <a:gd name="T50" fmla="*/ 46 w 104"/>
              <a:gd name="T51" fmla="*/ 8 h 119"/>
              <a:gd name="T52" fmla="*/ 34 w 104"/>
              <a:gd name="T53" fmla="*/ 17 h 119"/>
              <a:gd name="T54" fmla="*/ 13 w 104"/>
              <a:gd name="T55" fmla="*/ 42 h 119"/>
              <a:gd name="T56" fmla="*/ 6 w 104"/>
              <a:gd name="T57" fmla="*/ 54 h 119"/>
              <a:gd name="T58" fmla="*/ 1 w 104"/>
              <a:gd name="T59" fmla="*/ 62 h 119"/>
              <a:gd name="T60" fmla="*/ 0 w 104"/>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19"/>
              <a:gd name="T95" fmla="*/ 104 w 104"/>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19">
                <a:moveTo>
                  <a:pt x="0" y="65"/>
                </a:moveTo>
                <a:lnTo>
                  <a:pt x="3" y="60"/>
                </a:lnTo>
                <a:lnTo>
                  <a:pt x="10" y="51"/>
                </a:lnTo>
                <a:lnTo>
                  <a:pt x="20" y="39"/>
                </a:lnTo>
                <a:lnTo>
                  <a:pt x="32" y="25"/>
                </a:lnTo>
                <a:lnTo>
                  <a:pt x="44" y="12"/>
                </a:lnTo>
                <a:lnTo>
                  <a:pt x="58" y="3"/>
                </a:lnTo>
                <a:lnTo>
                  <a:pt x="70" y="0"/>
                </a:lnTo>
                <a:lnTo>
                  <a:pt x="74" y="1"/>
                </a:lnTo>
                <a:lnTo>
                  <a:pt x="79" y="4"/>
                </a:lnTo>
                <a:lnTo>
                  <a:pt x="86" y="17"/>
                </a:lnTo>
                <a:lnTo>
                  <a:pt x="92" y="34"/>
                </a:lnTo>
                <a:lnTo>
                  <a:pt x="100" y="71"/>
                </a:lnTo>
                <a:lnTo>
                  <a:pt x="103" y="90"/>
                </a:lnTo>
                <a:lnTo>
                  <a:pt x="104" y="105"/>
                </a:lnTo>
                <a:lnTo>
                  <a:pt x="104" y="119"/>
                </a:lnTo>
                <a:lnTo>
                  <a:pt x="103" y="116"/>
                </a:lnTo>
                <a:lnTo>
                  <a:pt x="100" y="107"/>
                </a:lnTo>
                <a:lnTo>
                  <a:pt x="97" y="93"/>
                </a:lnTo>
                <a:lnTo>
                  <a:pt x="92" y="76"/>
                </a:lnTo>
                <a:lnTo>
                  <a:pt x="80" y="40"/>
                </a:lnTo>
                <a:lnTo>
                  <a:pt x="73" y="23"/>
                </a:lnTo>
                <a:lnTo>
                  <a:pt x="65" y="11"/>
                </a:lnTo>
                <a:lnTo>
                  <a:pt x="61" y="8"/>
                </a:lnTo>
                <a:lnTo>
                  <a:pt x="56" y="6"/>
                </a:lnTo>
                <a:lnTo>
                  <a:pt x="46" y="8"/>
                </a:lnTo>
                <a:lnTo>
                  <a:pt x="34" y="17"/>
                </a:lnTo>
                <a:lnTo>
                  <a:pt x="13" y="42"/>
                </a:lnTo>
                <a:lnTo>
                  <a:pt x="6" y="54"/>
                </a:lnTo>
                <a:lnTo>
                  <a:pt x="1"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79" name="Freeform 2931"/>
          <p:cNvSpPr>
            <a:spLocks/>
          </p:cNvSpPr>
          <p:nvPr/>
        </p:nvSpPr>
        <p:spPr bwMode="auto">
          <a:xfrm>
            <a:off x="3794125" y="5421313"/>
            <a:ext cx="198438" cy="150812"/>
          </a:xfrm>
          <a:custGeom>
            <a:avLst/>
            <a:gdLst>
              <a:gd name="T0" fmla="*/ 126 w 126"/>
              <a:gd name="T1" fmla="*/ 0 h 110"/>
              <a:gd name="T2" fmla="*/ 122 w 126"/>
              <a:gd name="T3" fmla="*/ 0 h 110"/>
              <a:gd name="T4" fmla="*/ 113 w 126"/>
              <a:gd name="T5" fmla="*/ 1 h 110"/>
              <a:gd name="T6" fmla="*/ 99 w 126"/>
              <a:gd name="T7" fmla="*/ 4 h 110"/>
              <a:gd name="T8" fmla="*/ 85 w 126"/>
              <a:gd name="T9" fmla="*/ 7 h 110"/>
              <a:gd name="T10" fmla="*/ 53 w 126"/>
              <a:gd name="T11" fmla="*/ 18 h 110"/>
              <a:gd name="T12" fmla="*/ 40 w 126"/>
              <a:gd name="T13" fmla="*/ 26 h 110"/>
              <a:gd name="T14" fmla="*/ 31 w 126"/>
              <a:gd name="T15" fmla="*/ 34 h 110"/>
              <a:gd name="T16" fmla="*/ 17 w 126"/>
              <a:gd name="T17" fmla="*/ 55 h 110"/>
              <a:gd name="T18" fmla="*/ 7 w 126"/>
              <a:gd name="T19" fmla="*/ 80 h 110"/>
              <a:gd name="T20" fmla="*/ 3 w 126"/>
              <a:gd name="T21" fmla="*/ 91 h 110"/>
              <a:gd name="T22" fmla="*/ 1 w 126"/>
              <a:gd name="T23" fmla="*/ 100 h 110"/>
              <a:gd name="T24" fmla="*/ 0 w 126"/>
              <a:gd name="T25" fmla="*/ 106 h 110"/>
              <a:gd name="T26" fmla="*/ 0 w 126"/>
              <a:gd name="T27" fmla="*/ 110 h 110"/>
              <a:gd name="T28" fmla="*/ 1 w 126"/>
              <a:gd name="T29" fmla="*/ 108 h 110"/>
              <a:gd name="T30" fmla="*/ 4 w 126"/>
              <a:gd name="T31" fmla="*/ 103 h 110"/>
              <a:gd name="T32" fmla="*/ 9 w 126"/>
              <a:gd name="T33" fmla="*/ 94 h 110"/>
              <a:gd name="T34" fmla="*/ 14 w 126"/>
              <a:gd name="T35" fmla="*/ 85 h 110"/>
              <a:gd name="T36" fmla="*/ 29 w 126"/>
              <a:gd name="T37" fmla="*/ 62 h 110"/>
              <a:gd name="T38" fmla="*/ 43 w 126"/>
              <a:gd name="T39" fmla="*/ 40 h 110"/>
              <a:gd name="T40" fmla="*/ 52 w 126"/>
              <a:gd name="T41" fmla="*/ 32 h 110"/>
              <a:gd name="T42" fmla="*/ 65 w 126"/>
              <a:gd name="T43" fmla="*/ 24 h 110"/>
              <a:gd name="T44" fmla="*/ 94 w 126"/>
              <a:gd name="T45" fmla="*/ 10 h 110"/>
              <a:gd name="T46" fmla="*/ 107 w 126"/>
              <a:gd name="T47" fmla="*/ 6 h 110"/>
              <a:gd name="T48" fmla="*/ 117 w 126"/>
              <a:gd name="T49" fmla="*/ 3 h 110"/>
              <a:gd name="T50" fmla="*/ 125 w 126"/>
              <a:gd name="T51" fmla="*/ 1 h 110"/>
              <a:gd name="T52" fmla="*/ 126 w 126"/>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6"/>
              <a:gd name="T82" fmla="*/ 0 h 110"/>
              <a:gd name="T83" fmla="*/ 126 w 126"/>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6" h="110">
                <a:moveTo>
                  <a:pt x="126" y="0"/>
                </a:moveTo>
                <a:lnTo>
                  <a:pt x="122" y="0"/>
                </a:lnTo>
                <a:lnTo>
                  <a:pt x="113" y="1"/>
                </a:lnTo>
                <a:lnTo>
                  <a:pt x="99" y="4"/>
                </a:lnTo>
                <a:lnTo>
                  <a:pt x="85" y="7"/>
                </a:lnTo>
                <a:lnTo>
                  <a:pt x="53" y="18"/>
                </a:lnTo>
                <a:lnTo>
                  <a:pt x="40" y="26"/>
                </a:lnTo>
                <a:lnTo>
                  <a:pt x="31" y="34"/>
                </a:lnTo>
                <a:lnTo>
                  <a:pt x="17" y="55"/>
                </a:lnTo>
                <a:lnTo>
                  <a:pt x="7" y="80"/>
                </a:lnTo>
                <a:lnTo>
                  <a:pt x="3" y="91"/>
                </a:lnTo>
                <a:lnTo>
                  <a:pt x="1" y="100"/>
                </a:lnTo>
                <a:lnTo>
                  <a:pt x="0" y="106"/>
                </a:lnTo>
                <a:lnTo>
                  <a:pt x="0" y="110"/>
                </a:lnTo>
                <a:lnTo>
                  <a:pt x="1" y="108"/>
                </a:lnTo>
                <a:lnTo>
                  <a:pt x="4" y="103"/>
                </a:lnTo>
                <a:lnTo>
                  <a:pt x="9" y="94"/>
                </a:lnTo>
                <a:lnTo>
                  <a:pt x="14" y="85"/>
                </a:lnTo>
                <a:lnTo>
                  <a:pt x="29" y="62"/>
                </a:lnTo>
                <a:lnTo>
                  <a:pt x="43" y="40"/>
                </a:lnTo>
                <a:lnTo>
                  <a:pt x="52" y="32"/>
                </a:lnTo>
                <a:lnTo>
                  <a:pt x="65" y="24"/>
                </a:lnTo>
                <a:lnTo>
                  <a:pt x="94" y="10"/>
                </a:lnTo>
                <a:lnTo>
                  <a:pt x="107" y="6"/>
                </a:lnTo>
                <a:lnTo>
                  <a:pt x="117" y="3"/>
                </a:lnTo>
                <a:lnTo>
                  <a:pt x="125" y="1"/>
                </a:lnTo>
                <a:lnTo>
                  <a:pt x="126"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80" name="Freeform 2932"/>
          <p:cNvSpPr>
            <a:spLocks/>
          </p:cNvSpPr>
          <p:nvPr/>
        </p:nvSpPr>
        <p:spPr bwMode="auto">
          <a:xfrm>
            <a:off x="3789363" y="5337175"/>
            <a:ext cx="196850" cy="231775"/>
          </a:xfrm>
          <a:custGeom>
            <a:avLst/>
            <a:gdLst>
              <a:gd name="T0" fmla="*/ 125 w 125"/>
              <a:gd name="T1" fmla="*/ 0 h 169"/>
              <a:gd name="T2" fmla="*/ 122 w 125"/>
              <a:gd name="T3" fmla="*/ 3 h 169"/>
              <a:gd name="T4" fmla="*/ 113 w 125"/>
              <a:gd name="T5" fmla="*/ 10 h 169"/>
              <a:gd name="T6" fmla="*/ 101 w 125"/>
              <a:gd name="T7" fmla="*/ 19 h 169"/>
              <a:gd name="T8" fmla="*/ 88 w 125"/>
              <a:gd name="T9" fmla="*/ 31 h 169"/>
              <a:gd name="T10" fmla="*/ 58 w 125"/>
              <a:gd name="T11" fmla="*/ 58 h 169"/>
              <a:gd name="T12" fmla="*/ 46 w 125"/>
              <a:gd name="T13" fmla="*/ 70 h 169"/>
              <a:gd name="T14" fmla="*/ 35 w 125"/>
              <a:gd name="T15" fmla="*/ 81 h 169"/>
              <a:gd name="T16" fmla="*/ 20 w 125"/>
              <a:gd name="T17" fmla="*/ 106 h 169"/>
              <a:gd name="T18" fmla="*/ 9 w 125"/>
              <a:gd name="T19" fmla="*/ 135 h 169"/>
              <a:gd name="T20" fmla="*/ 4 w 125"/>
              <a:gd name="T21" fmla="*/ 147 h 169"/>
              <a:gd name="T22" fmla="*/ 1 w 125"/>
              <a:gd name="T23" fmla="*/ 158 h 169"/>
              <a:gd name="T24" fmla="*/ 0 w 125"/>
              <a:gd name="T25" fmla="*/ 166 h 169"/>
              <a:gd name="T26" fmla="*/ 0 w 125"/>
              <a:gd name="T27" fmla="*/ 169 h 169"/>
              <a:gd name="T28" fmla="*/ 1 w 125"/>
              <a:gd name="T29" fmla="*/ 166 h 169"/>
              <a:gd name="T30" fmla="*/ 6 w 125"/>
              <a:gd name="T31" fmla="*/ 160 h 169"/>
              <a:gd name="T32" fmla="*/ 12 w 125"/>
              <a:gd name="T33" fmla="*/ 150 h 169"/>
              <a:gd name="T34" fmla="*/ 17 w 125"/>
              <a:gd name="T35" fmla="*/ 138 h 169"/>
              <a:gd name="T36" fmla="*/ 32 w 125"/>
              <a:gd name="T37" fmla="*/ 112 h 169"/>
              <a:gd name="T38" fmla="*/ 49 w 125"/>
              <a:gd name="T39" fmla="*/ 89 h 169"/>
              <a:gd name="T40" fmla="*/ 59 w 125"/>
              <a:gd name="T41" fmla="*/ 76 h 169"/>
              <a:gd name="T42" fmla="*/ 71 w 125"/>
              <a:gd name="T43" fmla="*/ 64 h 169"/>
              <a:gd name="T44" fmla="*/ 97 w 125"/>
              <a:gd name="T45" fmla="*/ 34 h 169"/>
              <a:gd name="T46" fmla="*/ 108 w 125"/>
              <a:gd name="T47" fmla="*/ 22 h 169"/>
              <a:gd name="T48" fmla="*/ 117 w 125"/>
              <a:gd name="T49" fmla="*/ 11 h 169"/>
              <a:gd name="T50" fmla="*/ 123 w 125"/>
              <a:gd name="T51" fmla="*/ 3 h 169"/>
              <a:gd name="T52" fmla="*/ 125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2" y="3"/>
                </a:lnTo>
                <a:lnTo>
                  <a:pt x="113" y="10"/>
                </a:lnTo>
                <a:lnTo>
                  <a:pt x="101" y="19"/>
                </a:lnTo>
                <a:lnTo>
                  <a:pt x="88" y="31"/>
                </a:lnTo>
                <a:lnTo>
                  <a:pt x="58" y="58"/>
                </a:lnTo>
                <a:lnTo>
                  <a:pt x="46" y="70"/>
                </a:lnTo>
                <a:lnTo>
                  <a:pt x="35" y="81"/>
                </a:lnTo>
                <a:lnTo>
                  <a:pt x="20" y="106"/>
                </a:lnTo>
                <a:lnTo>
                  <a:pt x="9" y="135"/>
                </a:lnTo>
                <a:lnTo>
                  <a:pt x="4" y="147"/>
                </a:lnTo>
                <a:lnTo>
                  <a:pt x="1" y="158"/>
                </a:lnTo>
                <a:lnTo>
                  <a:pt x="0" y="166"/>
                </a:lnTo>
                <a:lnTo>
                  <a:pt x="0" y="169"/>
                </a:lnTo>
                <a:lnTo>
                  <a:pt x="1" y="166"/>
                </a:lnTo>
                <a:lnTo>
                  <a:pt x="6" y="160"/>
                </a:lnTo>
                <a:lnTo>
                  <a:pt x="12" y="150"/>
                </a:lnTo>
                <a:lnTo>
                  <a:pt x="17" y="138"/>
                </a:lnTo>
                <a:lnTo>
                  <a:pt x="32" y="112"/>
                </a:lnTo>
                <a:lnTo>
                  <a:pt x="49" y="89"/>
                </a:lnTo>
                <a:lnTo>
                  <a:pt x="59" y="76"/>
                </a:lnTo>
                <a:lnTo>
                  <a:pt x="71" y="64"/>
                </a:lnTo>
                <a:lnTo>
                  <a:pt x="97" y="34"/>
                </a:lnTo>
                <a:lnTo>
                  <a:pt x="108" y="22"/>
                </a:lnTo>
                <a:lnTo>
                  <a:pt x="117" y="11"/>
                </a:lnTo>
                <a:lnTo>
                  <a:pt x="123" y="3"/>
                </a:lnTo>
                <a:lnTo>
                  <a:pt x="125"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81" name="Freeform 2933"/>
          <p:cNvSpPr>
            <a:spLocks/>
          </p:cNvSpPr>
          <p:nvPr/>
        </p:nvSpPr>
        <p:spPr bwMode="auto">
          <a:xfrm>
            <a:off x="3786188" y="5319713"/>
            <a:ext cx="144462" cy="252412"/>
          </a:xfrm>
          <a:custGeom>
            <a:avLst/>
            <a:gdLst>
              <a:gd name="T0" fmla="*/ 91 w 91"/>
              <a:gd name="T1" fmla="*/ 0 h 183"/>
              <a:gd name="T2" fmla="*/ 88 w 91"/>
              <a:gd name="T3" fmla="*/ 3 h 183"/>
              <a:gd name="T4" fmla="*/ 81 w 91"/>
              <a:gd name="T5" fmla="*/ 11 h 183"/>
              <a:gd name="T6" fmla="*/ 72 w 91"/>
              <a:gd name="T7" fmla="*/ 23 h 183"/>
              <a:gd name="T8" fmla="*/ 61 w 91"/>
              <a:gd name="T9" fmla="*/ 39 h 183"/>
              <a:gd name="T10" fmla="*/ 48 w 91"/>
              <a:gd name="T11" fmla="*/ 56 h 183"/>
              <a:gd name="T12" fmla="*/ 36 w 91"/>
              <a:gd name="T13" fmla="*/ 73 h 183"/>
              <a:gd name="T14" fmla="*/ 25 w 91"/>
              <a:gd name="T15" fmla="*/ 88 h 183"/>
              <a:gd name="T16" fmla="*/ 16 w 91"/>
              <a:gd name="T17" fmla="*/ 101 h 183"/>
              <a:gd name="T18" fmla="*/ 11 w 91"/>
              <a:gd name="T19" fmla="*/ 111 h 183"/>
              <a:gd name="T20" fmla="*/ 5 w 91"/>
              <a:gd name="T21" fmla="*/ 124 h 183"/>
              <a:gd name="T22" fmla="*/ 2 w 91"/>
              <a:gd name="T23" fmla="*/ 152 h 183"/>
              <a:gd name="T24" fmla="*/ 0 w 91"/>
              <a:gd name="T25" fmla="*/ 162 h 183"/>
              <a:gd name="T26" fmla="*/ 2 w 91"/>
              <a:gd name="T27" fmla="*/ 173 h 183"/>
              <a:gd name="T28" fmla="*/ 2 w 91"/>
              <a:gd name="T29" fmla="*/ 179 h 183"/>
              <a:gd name="T30" fmla="*/ 3 w 91"/>
              <a:gd name="T31" fmla="*/ 183 h 183"/>
              <a:gd name="T32" fmla="*/ 3 w 91"/>
              <a:gd name="T33" fmla="*/ 181 h 183"/>
              <a:gd name="T34" fmla="*/ 5 w 91"/>
              <a:gd name="T35" fmla="*/ 175 h 183"/>
              <a:gd name="T36" fmla="*/ 6 w 91"/>
              <a:gd name="T37" fmla="*/ 166 h 183"/>
              <a:gd name="T38" fmla="*/ 9 w 91"/>
              <a:gd name="T39" fmla="*/ 153 h 183"/>
              <a:gd name="T40" fmla="*/ 16 w 91"/>
              <a:gd name="T41" fmla="*/ 127 h 183"/>
              <a:gd name="T42" fmla="*/ 28 w 91"/>
              <a:gd name="T43" fmla="*/ 102 h 183"/>
              <a:gd name="T44" fmla="*/ 37 w 91"/>
              <a:gd name="T45" fmla="*/ 90 h 183"/>
              <a:gd name="T46" fmla="*/ 48 w 91"/>
              <a:gd name="T47" fmla="*/ 74 h 183"/>
              <a:gd name="T48" fmla="*/ 69 w 91"/>
              <a:gd name="T49" fmla="*/ 42 h 183"/>
              <a:gd name="T50" fmla="*/ 78 w 91"/>
              <a:gd name="T51" fmla="*/ 26 h 183"/>
              <a:gd name="T52" fmla="*/ 85 w 91"/>
              <a:gd name="T53" fmla="*/ 12 h 183"/>
              <a:gd name="T54" fmla="*/ 90 w 91"/>
              <a:gd name="T55" fmla="*/ 3 h 183"/>
              <a:gd name="T56" fmla="*/ 91 w 91"/>
              <a:gd name="T57" fmla="*/ 0 h 18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1"/>
              <a:gd name="T88" fmla="*/ 0 h 183"/>
              <a:gd name="T89" fmla="*/ 91 w 91"/>
              <a:gd name="T90" fmla="*/ 183 h 18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1" h="183">
                <a:moveTo>
                  <a:pt x="91" y="0"/>
                </a:moveTo>
                <a:lnTo>
                  <a:pt x="88" y="3"/>
                </a:lnTo>
                <a:lnTo>
                  <a:pt x="81" y="11"/>
                </a:lnTo>
                <a:lnTo>
                  <a:pt x="72" y="23"/>
                </a:lnTo>
                <a:lnTo>
                  <a:pt x="61" y="39"/>
                </a:lnTo>
                <a:lnTo>
                  <a:pt x="48" y="56"/>
                </a:lnTo>
                <a:lnTo>
                  <a:pt x="36" y="73"/>
                </a:lnTo>
                <a:lnTo>
                  <a:pt x="25" y="88"/>
                </a:lnTo>
                <a:lnTo>
                  <a:pt x="16" y="101"/>
                </a:lnTo>
                <a:lnTo>
                  <a:pt x="11" y="111"/>
                </a:lnTo>
                <a:lnTo>
                  <a:pt x="5" y="124"/>
                </a:lnTo>
                <a:lnTo>
                  <a:pt x="2" y="152"/>
                </a:lnTo>
                <a:lnTo>
                  <a:pt x="0" y="162"/>
                </a:lnTo>
                <a:lnTo>
                  <a:pt x="2" y="173"/>
                </a:lnTo>
                <a:lnTo>
                  <a:pt x="2" y="179"/>
                </a:lnTo>
                <a:lnTo>
                  <a:pt x="3" y="183"/>
                </a:lnTo>
                <a:lnTo>
                  <a:pt x="3" y="181"/>
                </a:lnTo>
                <a:lnTo>
                  <a:pt x="5" y="175"/>
                </a:lnTo>
                <a:lnTo>
                  <a:pt x="6" y="166"/>
                </a:lnTo>
                <a:lnTo>
                  <a:pt x="9" y="153"/>
                </a:lnTo>
                <a:lnTo>
                  <a:pt x="16" y="127"/>
                </a:lnTo>
                <a:lnTo>
                  <a:pt x="28" y="102"/>
                </a:lnTo>
                <a:lnTo>
                  <a:pt x="37" y="90"/>
                </a:lnTo>
                <a:lnTo>
                  <a:pt x="48" y="74"/>
                </a:lnTo>
                <a:lnTo>
                  <a:pt x="69" y="42"/>
                </a:lnTo>
                <a:lnTo>
                  <a:pt x="78" y="26"/>
                </a:lnTo>
                <a:lnTo>
                  <a:pt x="85" y="12"/>
                </a:lnTo>
                <a:lnTo>
                  <a:pt x="90" y="3"/>
                </a:lnTo>
                <a:lnTo>
                  <a:pt x="91"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82" name="Freeform 2934"/>
          <p:cNvSpPr>
            <a:spLocks/>
          </p:cNvSpPr>
          <p:nvPr/>
        </p:nvSpPr>
        <p:spPr bwMode="auto">
          <a:xfrm>
            <a:off x="3794125" y="5448300"/>
            <a:ext cx="179388" cy="127000"/>
          </a:xfrm>
          <a:custGeom>
            <a:avLst/>
            <a:gdLst>
              <a:gd name="T0" fmla="*/ 114 w 114"/>
              <a:gd name="T1" fmla="*/ 65 h 93"/>
              <a:gd name="T2" fmla="*/ 111 w 114"/>
              <a:gd name="T3" fmla="*/ 62 h 93"/>
              <a:gd name="T4" fmla="*/ 104 w 114"/>
              <a:gd name="T5" fmla="*/ 52 h 93"/>
              <a:gd name="T6" fmla="*/ 94 w 114"/>
              <a:gd name="T7" fmla="*/ 38 h 93"/>
              <a:gd name="T8" fmla="*/ 82 w 114"/>
              <a:gd name="T9" fmla="*/ 25 h 93"/>
              <a:gd name="T10" fmla="*/ 68 w 114"/>
              <a:gd name="T11" fmla="*/ 12 h 93"/>
              <a:gd name="T12" fmla="*/ 55 w 114"/>
              <a:gd name="T13" fmla="*/ 3 h 93"/>
              <a:gd name="T14" fmla="*/ 44 w 114"/>
              <a:gd name="T15" fmla="*/ 0 h 93"/>
              <a:gd name="T16" fmla="*/ 38 w 114"/>
              <a:gd name="T17" fmla="*/ 1 h 93"/>
              <a:gd name="T18" fmla="*/ 34 w 114"/>
              <a:gd name="T19" fmla="*/ 6 h 93"/>
              <a:gd name="T20" fmla="*/ 19 w 114"/>
              <a:gd name="T21" fmla="*/ 31 h 93"/>
              <a:gd name="T22" fmla="*/ 9 w 114"/>
              <a:gd name="T23" fmla="*/ 59 h 93"/>
              <a:gd name="T24" fmla="*/ 4 w 114"/>
              <a:gd name="T25" fmla="*/ 71 h 93"/>
              <a:gd name="T26" fmla="*/ 1 w 114"/>
              <a:gd name="T27" fmla="*/ 82 h 93"/>
              <a:gd name="T28" fmla="*/ 0 w 114"/>
              <a:gd name="T29" fmla="*/ 90 h 93"/>
              <a:gd name="T30" fmla="*/ 0 w 114"/>
              <a:gd name="T31" fmla="*/ 93 h 93"/>
              <a:gd name="T32" fmla="*/ 1 w 114"/>
              <a:gd name="T33" fmla="*/ 91 h 93"/>
              <a:gd name="T34" fmla="*/ 6 w 114"/>
              <a:gd name="T35" fmla="*/ 85 h 93"/>
              <a:gd name="T36" fmla="*/ 11 w 114"/>
              <a:gd name="T37" fmla="*/ 76 h 93"/>
              <a:gd name="T38" fmla="*/ 17 w 114"/>
              <a:gd name="T39" fmla="*/ 63 h 93"/>
              <a:gd name="T40" fmla="*/ 32 w 114"/>
              <a:gd name="T41" fmla="*/ 37 h 93"/>
              <a:gd name="T42" fmla="*/ 49 w 114"/>
              <a:gd name="T43" fmla="*/ 12 h 93"/>
              <a:gd name="T44" fmla="*/ 53 w 114"/>
              <a:gd name="T45" fmla="*/ 8 h 93"/>
              <a:gd name="T46" fmla="*/ 58 w 114"/>
              <a:gd name="T47" fmla="*/ 6 h 93"/>
              <a:gd name="T48" fmla="*/ 68 w 114"/>
              <a:gd name="T49" fmla="*/ 9 h 93"/>
              <a:gd name="T50" fmla="*/ 80 w 114"/>
              <a:gd name="T51" fmla="*/ 17 h 93"/>
              <a:gd name="T52" fmla="*/ 101 w 114"/>
              <a:gd name="T53" fmla="*/ 42 h 93"/>
              <a:gd name="T54" fmla="*/ 108 w 114"/>
              <a:gd name="T55" fmla="*/ 54 h 93"/>
              <a:gd name="T56" fmla="*/ 113 w 114"/>
              <a:gd name="T57" fmla="*/ 62 h 93"/>
              <a:gd name="T58" fmla="*/ 114 w 114"/>
              <a:gd name="T59" fmla="*/ 65 h 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4"/>
              <a:gd name="T91" fmla="*/ 0 h 93"/>
              <a:gd name="T92" fmla="*/ 114 w 114"/>
              <a:gd name="T93" fmla="*/ 93 h 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4" h="93">
                <a:moveTo>
                  <a:pt x="114" y="65"/>
                </a:moveTo>
                <a:lnTo>
                  <a:pt x="111" y="62"/>
                </a:lnTo>
                <a:lnTo>
                  <a:pt x="104" y="52"/>
                </a:lnTo>
                <a:lnTo>
                  <a:pt x="94" y="38"/>
                </a:lnTo>
                <a:lnTo>
                  <a:pt x="82" y="25"/>
                </a:lnTo>
                <a:lnTo>
                  <a:pt x="68" y="12"/>
                </a:lnTo>
                <a:lnTo>
                  <a:pt x="55" y="3"/>
                </a:lnTo>
                <a:lnTo>
                  <a:pt x="44" y="0"/>
                </a:lnTo>
                <a:lnTo>
                  <a:pt x="38" y="1"/>
                </a:lnTo>
                <a:lnTo>
                  <a:pt x="34" y="6"/>
                </a:lnTo>
                <a:lnTo>
                  <a:pt x="19" y="31"/>
                </a:lnTo>
                <a:lnTo>
                  <a:pt x="9" y="59"/>
                </a:lnTo>
                <a:lnTo>
                  <a:pt x="4" y="71"/>
                </a:lnTo>
                <a:lnTo>
                  <a:pt x="1" y="82"/>
                </a:lnTo>
                <a:lnTo>
                  <a:pt x="0" y="90"/>
                </a:lnTo>
                <a:lnTo>
                  <a:pt x="0" y="93"/>
                </a:lnTo>
                <a:lnTo>
                  <a:pt x="1" y="91"/>
                </a:lnTo>
                <a:lnTo>
                  <a:pt x="6" y="85"/>
                </a:lnTo>
                <a:lnTo>
                  <a:pt x="11" y="76"/>
                </a:lnTo>
                <a:lnTo>
                  <a:pt x="17" y="63"/>
                </a:lnTo>
                <a:lnTo>
                  <a:pt x="32" y="37"/>
                </a:lnTo>
                <a:lnTo>
                  <a:pt x="49" y="12"/>
                </a:lnTo>
                <a:lnTo>
                  <a:pt x="53" y="8"/>
                </a:lnTo>
                <a:lnTo>
                  <a:pt x="58" y="6"/>
                </a:lnTo>
                <a:lnTo>
                  <a:pt x="68" y="9"/>
                </a:lnTo>
                <a:lnTo>
                  <a:pt x="80" y="17"/>
                </a:lnTo>
                <a:lnTo>
                  <a:pt x="101" y="42"/>
                </a:lnTo>
                <a:lnTo>
                  <a:pt x="108" y="54"/>
                </a:lnTo>
                <a:lnTo>
                  <a:pt x="113" y="62"/>
                </a:lnTo>
                <a:lnTo>
                  <a:pt x="114"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83" name="Freeform 2935"/>
          <p:cNvSpPr>
            <a:spLocks/>
          </p:cNvSpPr>
          <p:nvPr/>
        </p:nvSpPr>
        <p:spPr bwMode="auto">
          <a:xfrm>
            <a:off x="3790950" y="5500688"/>
            <a:ext cx="100013" cy="71437"/>
          </a:xfrm>
          <a:custGeom>
            <a:avLst/>
            <a:gdLst>
              <a:gd name="T0" fmla="*/ 63 w 63"/>
              <a:gd name="T1" fmla="*/ 38 h 52"/>
              <a:gd name="T2" fmla="*/ 61 w 63"/>
              <a:gd name="T3" fmla="*/ 35 h 52"/>
              <a:gd name="T4" fmla="*/ 57 w 63"/>
              <a:gd name="T5" fmla="*/ 30 h 52"/>
              <a:gd name="T6" fmla="*/ 45 w 63"/>
              <a:gd name="T7" fmla="*/ 14 h 52"/>
              <a:gd name="T8" fmla="*/ 30 w 63"/>
              <a:gd name="T9" fmla="*/ 2 h 52"/>
              <a:gd name="T10" fmla="*/ 24 w 63"/>
              <a:gd name="T11" fmla="*/ 0 h 52"/>
              <a:gd name="T12" fmla="*/ 19 w 63"/>
              <a:gd name="T13" fmla="*/ 4 h 52"/>
              <a:gd name="T14" fmla="*/ 11 w 63"/>
              <a:gd name="T15" fmla="*/ 17 h 52"/>
              <a:gd name="T16" fmla="*/ 5 w 63"/>
              <a:gd name="T17" fmla="*/ 33 h 52"/>
              <a:gd name="T18" fmla="*/ 0 w 63"/>
              <a:gd name="T19" fmla="*/ 47 h 52"/>
              <a:gd name="T20" fmla="*/ 0 w 63"/>
              <a:gd name="T21" fmla="*/ 52 h 52"/>
              <a:gd name="T22" fmla="*/ 2 w 63"/>
              <a:gd name="T23" fmla="*/ 50 h 52"/>
              <a:gd name="T24" fmla="*/ 3 w 63"/>
              <a:gd name="T25" fmla="*/ 47 h 52"/>
              <a:gd name="T26" fmla="*/ 9 w 63"/>
              <a:gd name="T27" fmla="*/ 36 h 52"/>
              <a:gd name="T28" fmla="*/ 27 w 63"/>
              <a:gd name="T29" fmla="*/ 7 h 52"/>
              <a:gd name="T30" fmla="*/ 31 w 63"/>
              <a:gd name="T31" fmla="*/ 4 h 52"/>
              <a:gd name="T32" fmla="*/ 37 w 63"/>
              <a:gd name="T33" fmla="*/ 5 h 52"/>
              <a:gd name="T34" fmla="*/ 49 w 63"/>
              <a:gd name="T35" fmla="*/ 17 h 52"/>
              <a:gd name="T36" fmla="*/ 60 w 63"/>
              <a:gd name="T37" fmla="*/ 31 h 52"/>
              <a:gd name="T38" fmla="*/ 63 w 63"/>
              <a:gd name="T39" fmla="*/ 36 h 52"/>
              <a:gd name="T40" fmla="*/ 63 w 63"/>
              <a:gd name="T41" fmla="*/ 38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
              <a:gd name="T64" fmla="*/ 0 h 52"/>
              <a:gd name="T65" fmla="*/ 63 w 63"/>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 h="52">
                <a:moveTo>
                  <a:pt x="63" y="38"/>
                </a:moveTo>
                <a:lnTo>
                  <a:pt x="61" y="35"/>
                </a:lnTo>
                <a:lnTo>
                  <a:pt x="57" y="30"/>
                </a:lnTo>
                <a:lnTo>
                  <a:pt x="45" y="14"/>
                </a:lnTo>
                <a:lnTo>
                  <a:pt x="30" y="2"/>
                </a:lnTo>
                <a:lnTo>
                  <a:pt x="24" y="0"/>
                </a:lnTo>
                <a:lnTo>
                  <a:pt x="19" y="4"/>
                </a:lnTo>
                <a:lnTo>
                  <a:pt x="11" y="17"/>
                </a:lnTo>
                <a:lnTo>
                  <a:pt x="5" y="33"/>
                </a:lnTo>
                <a:lnTo>
                  <a:pt x="0" y="47"/>
                </a:lnTo>
                <a:lnTo>
                  <a:pt x="0" y="52"/>
                </a:lnTo>
                <a:lnTo>
                  <a:pt x="2" y="50"/>
                </a:lnTo>
                <a:lnTo>
                  <a:pt x="3" y="47"/>
                </a:lnTo>
                <a:lnTo>
                  <a:pt x="9" y="36"/>
                </a:lnTo>
                <a:lnTo>
                  <a:pt x="27" y="7"/>
                </a:lnTo>
                <a:lnTo>
                  <a:pt x="31" y="4"/>
                </a:lnTo>
                <a:lnTo>
                  <a:pt x="37" y="5"/>
                </a:lnTo>
                <a:lnTo>
                  <a:pt x="49" y="17"/>
                </a:lnTo>
                <a:lnTo>
                  <a:pt x="60" y="31"/>
                </a:lnTo>
                <a:lnTo>
                  <a:pt x="63" y="36"/>
                </a:lnTo>
                <a:lnTo>
                  <a:pt x="63" y="38"/>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84" name="Freeform 2936"/>
          <p:cNvSpPr>
            <a:spLocks/>
          </p:cNvSpPr>
          <p:nvPr/>
        </p:nvSpPr>
        <p:spPr bwMode="auto">
          <a:xfrm>
            <a:off x="3706813" y="5491163"/>
            <a:ext cx="92075" cy="71437"/>
          </a:xfrm>
          <a:custGeom>
            <a:avLst/>
            <a:gdLst>
              <a:gd name="T0" fmla="*/ 0 w 59"/>
              <a:gd name="T1" fmla="*/ 14 h 52"/>
              <a:gd name="T2" fmla="*/ 2 w 59"/>
              <a:gd name="T3" fmla="*/ 12 h 52"/>
              <a:gd name="T4" fmla="*/ 5 w 59"/>
              <a:gd name="T5" fmla="*/ 11 h 52"/>
              <a:gd name="T6" fmla="*/ 11 w 59"/>
              <a:gd name="T7" fmla="*/ 6 h 52"/>
              <a:gd name="T8" fmla="*/ 15 w 59"/>
              <a:gd name="T9" fmla="*/ 3 h 52"/>
              <a:gd name="T10" fmla="*/ 29 w 59"/>
              <a:gd name="T11" fmla="*/ 0 h 52"/>
              <a:gd name="T12" fmla="*/ 35 w 59"/>
              <a:gd name="T13" fmla="*/ 0 h 52"/>
              <a:gd name="T14" fmla="*/ 39 w 59"/>
              <a:gd name="T15" fmla="*/ 4 h 52"/>
              <a:gd name="T16" fmla="*/ 53 w 59"/>
              <a:gd name="T17" fmla="*/ 34 h 52"/>
              <a:gd name="T18" fmla="*/ 57 w 59"/>
              <a:gd name="T19" fmla="*/ 48 h 52"/>
              <a:gd name="T20" fmla="*/ 59 w 59"/>
              <a:gd name="T21" fmla="*/ 51 h 52"/>
              <a:gd name="T22" fmla="*/ 59 w 59"/>
              <a:gd name="T23" fmla="*/ 52 h 52"/>
              <a:gd name="T24" fmla="*/ 57 w 59"/>
              <a:gd name="T25" fmla="*/ 51 h 52"/>
              <a:gd name="T26" fmla="*/ 56 w 59"/>
              <a:gd name="T27" fmla="*/ 48 h 52"/>
              <a:gd name="T28" fmla="*/ 48 w 59"/>
              <a:gd name="T29" fmla="*/ 37 h 52"/>
              <a:gd name="T30" fmla="*/ 39 w 59"/>
              <a:gd name="T31" fmla="*/ 21 h 52"/>
              <a:gd name="T32" fmla="*/ 30 w 59"/>
              <a:gd name="T33" fmla="*/ 7 h 52"/>
              <a:gd name="T34" fmla="*/ 26 w 59"/>
              <a:gd name="T35" fmla="*/ 3 h 52"/>
              <a:gd name="T36" fmla="*/ 20 w 59"/>
              <a:gd name="T37" fmla="*/ 3 h 52"/>
              <a:gd name="T38" fmla="*/ 11 w 59"/>
              <a:gd name="T39" fmla="*/ 6 h 52"/>
              <a:gd name="T40" fmla="*/ 3 w 59"/>
              <a:gd name="T41" fmla="*/ 11 h 52"/>
              <a:gd name="T42" fmla="*/ 0 w 59"/>
              <a:gd name="T43" fmla="*/ 14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52"/>
              <a:gd name="T68" fmla="*/ 59 w 59"/>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52">
                <a:moveTo>
                  <a:pt x="0" y="14"/>
                </a:moveTo>
                <a:lnTo>
                  <a:pt x="2" y="12"/>
                </a:lnTo>
                <a:lnTo>
                  <a:pt x="5" y="11"/>
                </a:lnTo>
                <a:lnTo>
                  <a:pt x="11" y="6"/>
                </a:lnTo>
                <a:lnTo>
                  <a:pt x="15" y="3"/>
                </a:lnTo>
                <a:lnTo>
                  <a:pt x="29" y="0"/>
                </a:lnTo>
                <a:lnTo>
                  <a:pt x="35" y="0"/>
                </a:lnTo>
                <a:lnTo>
                  <a:pt x="39" y="4"/>
                </a:lnTo>
                <a:lnTo>
                  <a:pt x="53" y="34"/>
                </a:lnTo>
                <a:lnTo>
                  <a:pt x="57" y="48"/>
                </a:lnTo>
                <a:lnTo>
                  <a:pt x="59" y="51"/>
                </a:lnTo>
                <a:lnTo>
                  <a:pt x="59" y="52"/>
                </a:lnTo>
                <a:lnTo>
                  <a:pt x="57" y="51"/>
                </a:lnTo>
                <a:lnTo>
                  <a:pt x="56" y="48"/>
                </a:lnTo>
                <a:lnTo>
                  <a:pt x="48" y="37"/>
                </a:lnTo>
                <a:lnTo>
                  <a:pt x="39" y="21"/>
                </a:lnTo>
                <a:lnTo>
                  <a:pt x="30" y="7"/>
                </a:lnTo>
                <a:lnTo>
                  <a:pt x="26" y="3"/>
                </a:lnTo>
                <a:lnTo>
                  <a:pt x="20" y="3"/>
                </a:lnTo>
                <a:lnTo>
                  <a:pt x="11" y="6"/>
                </a:lnTo>
                <a:lnTo>
                  <a:pt x="3" y="11"/>
                </a:lnTo>
                <a:lnTo>
                  <a:pt x="0" y="1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85" name="Freeform 2937"/>
          <p:cNvSpPr>
            <a:spLocks/>
          </p:cNvSpPr>
          <p:nvPr/>
        </p:nvSpPr>
        <p:spPr bwMode="auto">
          <a:xfrm>
            <a:off x="3776663" y="5387975"/>
            <a:ext cx="52387" cy="168275"/>
          </a:xfrm>
          <a:custGeom>
            <a:avLst/>
            <a:gdLst>
              <a:gd name="T0" fmla="*/ 12 w 33"/>
              <a:gd name="T1" fmla="*/ 64 h 123"/>
              <a:gd name="T2" fmla="*/ 8 w 33"/>
              <a:gd name="T3" fmla="*/ 33 h 123"/>
              <a:gd name="T4" fmla="*/ 6 w 33"/>
              <a:gd name="T5" fmla="*/ 19 h 123"/>
              <a:gd name="T6" fmla="*/ 5 w 33"/>
              <a:gd name="T7" fmla="*/ 10 h 123"/>
              <a:gd name="T8" fmla="*/ 6 w 33"/>
              <a:gd name="T9" fmla="*/ 4 h 123"/>
              <a:gd name="T10" fmla="*/ 8 w 33"/>
              <a:gd name="T11" fmla="*/ 0 h 123"/>
              <a:gd name="T12" fmla="*/ 11 w 33"/>
              <a:gd name="T13" fmla="*/ 2 h 123"/>
              <a:gd name="T14" fmla="*/ 15 w 33"/>
              <a:gd name="T15" fmla="*/ 10 h 123"/>
              <a:gd name="T16" fmla="*/ 20 w 33"/>
              <a:gd name="T17" fmla="*/ 22 h 123"/>
              <a:gd name="T18" fmla="*/ 24 w 33"/>
              <a:gd name="T19" fmla="*/ 38 h 123"/>
              <a:gd name="T20" fmla="*/ 30 w 33"/>
              <a:gd name="T21" fmla="*/ 76 h 123"/>
              <a:gd name="T22" fmla="*/ 31 w 33"/>
              <a:gd name="T23" fmla="*/ 93 h 123"/>
              <a:gd name="T24" fmla="*/ 33 w 33"/>
              <a:gd name="T25" fmla="*/ 109 h 123"/>
              <a:gd name="T26" fmla="*/ 33 w 33"/>
              <a:gd name="T27" fmla="*/ 123 h 123"/>
              <a:gd name="T28" fmla="*/ 31 w 33"/>
              <a:gd name="T29" fmla="*/ 120 h 123"/>
              <a:gd name="T30" fmla="*/ 30 w 33"/>
              <a:gd name="T31" fmla="*/ 110 h 123"/>
              <a:gd name="T32" fmla="*/ 27 w 33"/>
              <a:gd name="T33" fmla="*/ 96 h 123"/>
              <a:gd name="T34" fmla="*/ 24 w 33"/>
              <a:gd name="T35" fmla="*/ 79 h 123"/>
              <a:gd name="T36" fmla="*/ 15 w 33"/>
              <a:gd name="T37" fmla="*/ 44 h 123"/>
              <a:gd name="T38" fmla="*/ 11 w 33"/>
              <a:gd name="T39" fmla="*/ 28 h 123"/>
              <a:gd name="T40" fmla="*/ 5 w 33"/>
              <a:gd name="T41" fmla="*/ 16 h 123"/>
              <a:gd name="T42" fmla="*/ 2 w 33"/>
              <a:gd name="T43" fmla="*/ 13 h 123"/>
              <a:gd name="T44" fmla="*/ 2 w 33"/>
              <a:gd name="T45" fmla="*/ 11 h 123"/>
              <a:gd name="T46" fmla="*/ 0 w 33"/>
              <a:gd name="T47" fmla="*/ 13 h 123"/>
              <a:gd name="T48" fmla="*/ 0 w 33"/>
              <a:gd name="T49" fmla="*/ 17 h 123"/>
              <a:gd name="T50" fmla="*/ 2 w 33"/>
              <a:gd name="T51" fmla="*/ 28 h 123"/>
              <a:gd name="T52" fmla="*/ 5 w 33"/>
              <a:gd name="T53" fmla="*/ 44 h 123"/>
              <a:gd name="T54" fmla="*/ 9 w 33"/>
              <a:gd name="T55" fmla="*/ 58 h 123"/>
              <a:gd name="T56" fmla="*/ 12 w 33"/>
              <a:gd name="T57" fmla="*/ 69 h 123"/>
              <a:gd name="T58" fmla="*/ 12 w 33"/>
              <a:gd name="T59" fmla="*/ 72 h 123"/>
              <a:gd name="T60" fmla="*/ 14 w 33"/>
              <a:gd name="T61" fmla="*/ 72 h 123"/>
              <a:gd name="T62" fmla="*/ 12 w 33"/>
              <a:gd name="T63" fmla="*/ 70 h 123"/>
              <a:gd name="T64" fmla="*/ 12 w 33"/>
              <a:gd name="T65" fmla="*/ 64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123"/>
              <a:gd name="T101" fmla="*/ 33 w 3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123">
                <a:moveTo>
                  <a:pt x="12" y="64"/>
                </a:moveTo>
                <a:lnTo>
                  <a:pt x="8" y="33"/>
                </a:lnTo>
                <a:lnTo>
                  <a:pt x="6" y="19"/>
                </a:lnTo>
                <a:lnTo>
                  <a:pt x="5" y="10"/>
                </a:lnTo>
                <a:lnTo>
                  <a:pt x="6" y="4"/>
                </a:lnTo>
                <a:lnTo>
                  <a:pt x="8" y="0"/>
                </a:lnTo>
                <a:lnTo>
                  <a:pt x="11" y="2"/>
                </a:lnTo>
                <a:lnTo>
                  <a:pt x="15" y="10"/>
                </a:lnTo>
                <a:lnTo>
                  <a:pt x="20" y="22"/>
                </a:lnTo>
                <a:lnTo>
                  <a:pt x="24" y="38"/>
                </a:lnTo>
                <a:lnTo>
                  <a:pt x="30" y="76"/>
                </a:lnTo>
                <a:lnTo>
                  <a:pt x="31" y="93"/>
                </a:lnTo>
                <a:lnTo>
                  <a:pt x="33" y="109"/>
                </a:lnTo>
                <a:lnTo>
                  <a:pt x="33" y="123"/>
                </a:lnTo>
                <a:lnTo>
                  <a:pt x="31" y="120"/>
                </a:lnTo>
                <a:lnTo>
                  <a:pt x="30" y="110"/>
                </a:lnTo>
                <a:lnTo>
                  <a:pt x="27" y="96"/>
                </a:lnTo>
                <a:lnTo>
                  <a:pt x="24" y="79"/>
                </a:lnTo>
                <a:lnTo>
                  <a:pt x="15" y="44"/>
                </a:lnTo>
                <a:lnTo>
                  <a:pt x="11" y="28"/>
                </a:lnTo>
                <a:lnTo>
                  <a:pt x="5" y="16"/>
                </a:lnTo>
                <a:lnTo>
                  <a:pt x="2" y="13"/>
                </a:lnTo>
                <a:lnTo>
                  <a:pt x="2" y="11"/>
                </a:lnTo>
                <a:lnTo>
                  <a:pt x="0" y="13"/>
                </a:lnTo>
                <a:lnTo>
                  <a:pt x="0" y="17"/>
                </a:lnTo>
                <a:lnTo>
                  <a:pt x="2" y="28"/>
                </a:lnTo>
                <a:lnTo>
                  <a:pt x="5" y="44"/>
                </a:lnTo>
                <a:lnTo>
                  <a:pt x="9" y="58"/>
                </a:lnTo>
                <a:lnTo>
                  <a:pt x="12" y="69"/>
                </a:lnTo>
                <a:lnTo>
                  <a:pt x="12" y="72"/>
                </a:lnTo>
                <a:lnTo>
                  <a:pt x="14" y="72"/>
                </a:lnTo>
                <a:lnTo>
                  <a:pt x="12" y="70"/>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86" name="Line 2938"/>
          <p:cNvSpPr>
            <a:spLocks noChangeShapeType="1"/>
          </p:cNvSpPr>
          <p:nvPr/>
        </p:nvSpPr>
        <p:spPr bwMode="auto">
          <a:xfrm flipH="1">
            <a:off x="3779838" y="5389563"/>
            <a:ext cx="9525" cy="15875"/>
          </a:xfrm>
          <a:prstGeom prst="line">
            <a:avLst/>
          </a:prstGeom>
          <a:noFill/>
          <a:ln w="0">
            <a:solidFill>
              <a:srgbClr val="000000"/>
            </a:solidFill>
            <a:round/>
            <a:headEnd/>
            <a:tailEnd/>
          </a:ln>
        </p:spPr>
        <p:txBody>
          <a:bodyPr/>
          <a:lstStyle/>
          <a:p>
            <a:endParaRPr lang="en-US"/>
          </a:p>
        </p:txBody>
      </p:sp>
      <p:sp>
        <p:nvSpPr>
          <p:cNvPr id="312187" name="Freeform 2939"/>
          <p:cNvSpPr>
            <a:spLocks/>
          </p:cNvSpPr>
          <p:nvPr/>
        </p:nvSpPr>
        <p:spPr bwMode="auto">
          <a:xfrm>
            <a:off x="4089400" y="5514975"/>
            <a:ext cx="141288" cy="61913"/>
          </a:xfrm>
          <a:custGeom>
            <a:avLst/>
            <a:gdLst>
              <a:gd name="T0" fmla="*/ 90 w 90"/>
              <a:gd name="T1" fmla="*/ 45 h 45"/>
              <a:gd name="T2" fmla="*/ 87 w 90"/>
              <a:gd name="T3" fmla="*/ 42 h 45"/>
              <a:gd name="T4" fmla="*/ 81 w 90"/>
              <a:gd name="T5" fmla="*/ 36 h 45"/>
              <a:gd name="T6" fmla="*/ 60 w 90"/>
              <a:gd name="T7" fmla="*/ 19 h 45"/>
              <a:gd name="T8" fmla="*/ 48 w 90"/>
              <a:gd name="T9" fmla="*/ 10 h 45"/>
              <a:gd name="T10" fmla="*/ 38 w 90"/>
              <a:gd name="T11" fmla="*/ 3 h 45"/>
              <a:gd name="T12" fmla="*/ 29 w 90"/>
              <a:gd name="T13" fmla="*/ 0 h 45"/>
              <a:gd name="T14" fmla="*/ 23 w 90"/>
              <a:gd name="T15" fmla="*/ 3 h 45"/>
              <a:gd name="T16" fmla="*/ 8 w 90"/>
              <a:gd name="T17" fmla="*/ 27 h 45"/>
              <a:gd name="T18" fmla="*/ 2 w 90"/>
              <a:gd name="T19" fmla="*/ 36 h 45"/>
              <a:gd name="T20" fmla="*/ 0 w 90"/>
              <a:gd name="T21" fmla="*/ 39 h 45"/>
              <a:gd name="T22" fmla="*/ 3 w 90"/>
              <a:gd name="T23" fmla="*/ 37 h 45"/>
              <a:gd name="T24" fmla="*/ 8 w 90"/>
              <a:gd name="T25" fmla="*/ 31 h 45"/>
              <a:gd name="T26" fmla="*/ 15 w 90"/>
              <a:gd name="T27" fmla="*/ 22 h 45"/>
              <a:gd name="T28" fmla="*/ 23 w 90"/>
              <a:gd name="T29" fmla="*/ 11 h 45"/>
              <a:gd name="T30" fmla="*/ 29 w 90"/>
              <a:gd name="T31" fmla="*/ 8 h 45"/>
              <a:gd name="T32" fmla="*/ 38 w 90"/>
              <a:gd name="T33" fmla="*/ 10 h 45"/>
              <a:gd name="T34" fmla="*/ 62 w 90"/>
              <a:gd name="T35" fmla="*/ 24 h 45"/>
              <a:gd name="T36" fmla="*/ 81 w 90"/>
              <a:gd name="T37" fmla="*/ 39 h 45"/>
              <a:gd name="T38" fmla="*/ 87 w 90"/>
              <a:gd name="T39" fmla="*/ 44 h 45"/>
              <a:gd name="T40" fmla="*/ 90 w 90"/>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0"/>
              <a:gd name="T64" fmla="*/ 0 h 45"/>
              <a:gd name="T65" fmla="*/ 90 w 90"/>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0" h="45">
                <a:moveTo>
                  <a:pt x="90" y="45"/>
                </a:moveTo>
                <a:lnTo>
                  <a:pt x="87" y="42"/>
                </a:lnTo>
                <a:lnTo>
                  <a:pt x="81" y="36"/>
                </a:lnTo>
                <a:lnTo>
                  <a:pt x="60" y="19"/>
                </a:lnTo>
                <a:lnTo>
                  <a:pt x="48" y="10"/>
                </a:lnTo>
                <a:lnTo>
                  <a:pt x="38" y="3"/>
                </a:lnTo>
                <a:lnTo>
                  <a:pt x="29" y="0"/>
                </a:lnTo>
                <a:lnTo>
                  <a:pt x="23" y="3"/>
                </a:lnTo>
                <a:lnTo>
                  <a:pt x="8" y="27"/>
                </a:lnTo>
                <a:lnTo>
                  <a:pt x="2" y="36"/>
                </a:lnTo>
                <a:lnTo>
                  <a:pt x="0" y="39"/>
                </a:lnTo>
                <a:lnTo>
                  <a:pt x="3" y="37"/>
                </a:lnTo>
                <a:lnTo>
                  <a:pt x="8" y="31"/>
                </a:lnTo>
                <a:lnTo>
                  <a:pt x="15" y="22"/>
                </a:lnTo>
                <a:lnTo>
                  <a:pt x="23" y="11"/>
                </a:lnTo>
                <a:lnTo>
                  <a:pt x="29" y="8"/>
                </a:lnTo>
                <a:lnTo>
                  <a:pt x="38" y="10"/>
                </a:lnTo>
                <a:lnTo>
                  <a:pt x="62" y="24"/>
                </a:lnTo>
                <a:lnTo>
                  <a:pt x="81" y="39"/>
                </a:lnTo>
                <a:lnTo>
                  <a:pt x="87" y="44"/>
                </a:lnTo>
                <a:lnTo>
                  <a:pt x="90"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88" name="Freeform 2940"/>
          <p:cNvSpPr>
            <a:spLocks/>
          </p:cNvSpPr>
          <p:nvPr/>
        </p:nvSpPr>
        <p:spPr bwMode="auto">
          <a:xfrm>
            <a:off x="3925888" y="5405438"/>
            <a:ext cx="163512" cy="163512"/>
          </a:xfrm>
          <a:custGeom>
            <a:avLst/>
            <a:gdLst>
              <a:gd name="T0" fmla="*/ 0 w 104"/>
              <a:gd name="T1" fmla="*/ 65 h 119"/>
              <a:gd name="T2" fmla="*/ 3 w 104"/>
              <a:gd name="T3" fmla="*/ 60 h 119"/>
              <a:gd name="T4" fmla="*/ 6 w 104"/>
              <a:gd name="T5" fmla="*/ 57 h 119"/>
              <a:gd name="T6" fmla="*/ 11 w 104"/>
              <a:gd name="T7" fmla="*/ 51 h 119"/>
              <a:gd name="T8" fmla="*/ 21 w 104"/>
              <a:gd name="T9" fmla="*/ 39 h 119"/>
              <a:gd name="T10" fmla="*/ 33 w 104"/>
              <a:gd name="T11" fmla="*/ 25 h 119"/>
              <a:gd name="T12" fmla="*/ 46 w 104"/>
              <a:gd name="T13" fmla="*/ 12 h 119"/>
              <a:gd name="T14" fmla="*/ 60 w 104"/>
              <a:gd name="T15" fmla="*/ 3 h 119"/>
              <a:gd name="T16" fmla="*/ 70 w 104"/>
              <a:gd name="T17" fmla="*/ 0 h 119"/>
              <a:gd name="T18" fmla="*/ 76 w 104"/>
              <a:gd name="T19" fmla="*/ 1 h 119"/>
              <a:gd name="T20" fmla="*/ 81 w 104"/>
              <a:gd name="T21" fmla="*/ 4 h 119"/>
              <a:gd name="T22" fmla="*/ 88 w 104"/>
              <a:gd name="T23" fmla="*/ 17 h 119"/>
              <a:gd name="T24" fmla="*/ 94 w 104"/>
              <a:gd name="T25" fmla="*/ 34 h 119"/>
              <a:gd name="T26" fmla="*/ 102 w 104"/>
              <a:gd name="T27" fmla="*/ 71 h 119"/>
              <a:gd name="T28" fmla="*/ 104 w 104"/>
              <a:gd name="T29" fmla="*/ 90 h 119"/>
              <a:gd name="T30" fmla="*/ 104 w 104"/>
              <a:gd name="T31" fmla="*/ 119 h 119"/>
              <a:gd name="T32" fmla="*/ 103 w 104"/>
              <a:gd name="T33" fmla="*/ 116 h 119"/>
              <a:gd name="T34" fmla="*/ 100 w 104"/>
              <a:gd name="T35" fmla="*/ 107 h 119"/>
              <a:gd name="T36" fmla="*/ 97 w 104"/>
              <a:gd name="T37" fmla="*/ 93 h 119"/>
              <a:gd name="T38" fmla="*/ 93 w 104"/>
              <a:gd name="T39" fmla="*/ 76 h 119"/>
              <a:gd name="T40" fmla="*/ 81 w 104"/>
              <a:gd name="T41" fmla="*/ 40 h 119"/>
              <a:gd name="T42" fmla="*/ 73 w 104"/>
              <a:gd name="T43" fmla="*/ 23 h 119"/>
              <a:gd name="T44" fmla="*/ 66 w 104"/>
              <a:gd name="T45" fmla="*/ 11 h 119"/>
              <a:gd name="T46" fmla="*/ 61 w 104"/>
              <a:gd name="T47" fmla="*/ 8 h 119"/>
              <a:gd name="T48" fmla="*/ 57 w 104"/>
              <a:gd name="T49" fmla="*/ 6 h 119"/>
              <a:gd name="T50" fmla="*/ 46 w 104"/>
              <a:gd name="T51" fmla="*/ 8 h 119"/>
              <a:gd name="T52" fmla="*/ 34 w 104"/>
              <a:gd name="T53" fmla="*/ 17 h 119"/>
              <a:gd name="T54" fmla="*/ 14 w 104"/>
              <a:gd name="T55" fmla="*/ 42 h 119"/>
              <a:gd name="T56" fmla="*/ 6 w 104"/>
              <a:gd name="T57" fmla="*/ 54 h 119"/>
              <a:gd name="T58" fmla="*/ 2 w 104"/>
              <a:gd name="T59" fmla="*/ 62 h 119"/>
              <a:gd name="T60" fmla="*/ 0 w 104"/>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19"/>
              <a:gd name="T95" fmla="*/ 104 w 104"/>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19">
                <a:moveTo>
                  <a:pt x="0" y="65"/>
                </a:moveTo>
                <a:lnTo>
                  <a:pt x="3" y="60"/>
                </a:lnTo>
                <a:lnTo>
                  <a:pt x="6" y="57"/>
                </a:lnTo>
                <a:lnTo>
                  <a:pt x="11" y="51"/>
                </a:lnTo>
                <a:lnTo>
                  <a:pt x="21" y="39"/>
                </a:lnTo>
                <a:lnTo>
                  <a:pt x="33" y="25"/>
                </a:lnTo>
                <a:lnTo>
                  <a:pt x="46" y="12"/>
                </a:lnTo>
                <a:lnTo>
                  <a:pt x="60" y="3"/>
                </a:lnTo>
                <a:lnTo>
                  <a:pt x="70" y="0"/>
                </a:lnTo>
                <a:lnTo>
                  <a:pt x="76" y="1"/>
                </a:lnTo>
                <a:lnTo>
                  <a:pt x="81" y="4"/>
                </a:lnTo>
                <a:lnTo>
                  <a:pt x="88" y="17"/>
                </a:lnTo>
                <a:lnTo>
                  <a:pt x="94" y="34"/>
                </a:lnTo>
                <a:lnTo>
                  <a:pt x="102" y="71"/>
                </a:lnTo>
                <a:lnTo>
                  <a:pt x="104" y="90"/>
                </a:lnTo>
                <a:lnTo>
                  <a:pt x="104" y="119"/>
                </a:lnTo>
                <a:lnTo>
                  <a:pt x="103" y="116"/>
                </a:lnTo>
                <a:lnTo>
                  <a:pt x="100" y="107"/>
                </a:lnTo>
                <a:lnTo>
                  <a:pt x="97" y="93"/>
                </a:lnTo>
                <a:lnTo>
                  <a:pt x="93" y="76"/>
                </a:lnTo>
                <a:lnTo>
                  <a:pt x="81" y="40"/>
                </a:lnTo>
                <a:lnTo>
                  <a:pt x="73" y="23"/>
                </a:lnTo>
                <a:lnTo>
                  <a:pt x="66" y="11"/>
                </a:lnTo>
                <a:lnTo>
                  <a:pt x="61" y="8"/>
                </a:lnTo>
                <a:lnTo>
                  <a:pt x="57" y="6"/>
                </a:lnTo>
                <a:lnTo>
                  <a:pt x="46" y="8"/>
                </a:lnTo>
                <a:lnTo>
                  <a:pt x="34" y="17"/>
                </a:lnTo>
                <a:lnTo>
                  <a:pt x="14" y="42"/>
                </a:lnTo>
                <a:lnTo>
                  <a:pt x="6" y="54"/>
                </a:lnTo>
                <a:lnTo>
                  <a:pt x="2"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89" name="Freeform 2941"/>
          <p:cNvSpPr>
            <a:spLocks/>
          </p:cNvSpPr>
          <p:nvPr/>
        </p:nvSpPr>
        <p:spPr bwMode="auto">
          <a:xfrm>
            <a:off x="4083050" y="5421313"/>
            <a:ext cx="201613" cy="150812"/>
          </a:xfrm>
          <a:custGeom>
            <a:avLst/>
            <a:gdLst>
              <a:gd name="T0" fmla="*/ 128 w 128"/>
              <a:gd name="T1" fmla="*/ 0 h 110"/>
              <a:gd name="T2" fmla="*/ 124 w 128"/>
              <a:gd name="T3" fmla="*/ 0 h 110"/>
              <a:gd name="T4" fmla="*/ 115 w 128"/>
              <a:gd name="T5" fmla="*/ 1 h 110"/>
              <a:gd name="T6" fmla="*/ 101 w 128"/>
              <a:gd name="T7" fmla="*/ 4 h 110"/>
              <a:gd name="T8" fmla="*/ 87 w 128"/>
              <a:gd name="T9" fmla="*/ 7 h 110"/>
              <a:gd name="T10" fmla="*/ 54 w 128"/>
              <a:gd name="T11" fmla="*/ 18 h 110"/>
              <a:gd name="T12" fmla="*/ 40 w 128"/>
              <a:gd name="T13" fmla="*/ 26 h 110"/>
              <a:gd name="T14" fmla="*/ 31 w 128"/>
              <a:gd name="T15" fmla="*/ 34 h 110"/>
              <a:gd name="T16" fmla="*/ 19 w 128"/>
              <a:gd name="T17" fmla="*/ 55 h 110"/>
              <a:gd name="T18" fmla="*/ 9 w 128"/>
              <a:gd name="T19" fmla="*/ 80 h 110"/>
              <a:gd name="T20" fmla="*/ 4 w 128"/>
              <a:gd name="T21" fmla="*/ 91 h 110"/>
              <a:gd name="T22" fmla="*/ 2 w 128"/>
              <a:gd name="T23" fmla="*/ 100 h 110"/>
              <a:gd name="T24" fmla="*/ 0 w 128"/>
              <a:gd name="T25" fmla="*/ 106 h 110"/>
              <a:gd name="T26" fmla="*/ 0 w 128"/>
              <a:gd name="T27" fmla="*/ 110 h 110"/>
              <a:gd name="T28" fmla="*/ 2 w 128"/>
              <a:gd name="T29" fmla="*/ 108 h 110"/>
              <a:gd name="T30" fmla="*/ 6 w 128"/>
              <a:gd name="T31" fmla="*/ 103 h 110"/>
              <a:gd name="T32" fmla="*/ 10 w 128"/>
              <a:gd name="T33" fmla="*/ 94 h 110"/>
              <a:gd name="T34" fmla="*/ 16 w 128"/>
              <a:gd name="T35" fmla="*/ 85 h 110"/>
              <a:gd name="T36" fmla="*/ 30 w 128"/>
              <a:gd name="T37" fmla="*/ 62 h 110"/>
              <a:gd name="T38" fmla="*/ 43 w 128"/>
              <a:gd name="T39" fmla="*/ 40 h 110"/>
              <a:gd name="T40" fmla="*/ 52 w 128"/>
              <a:gd name="T41" fmla="*/ 32 h 110"/>
              <a:gd name="T42" fmla="*/ 66 w 128"/>
              <a:gd name="T43" fmla="*/ 24 h 110"/>
              <a:gd name="T44" fmla="*/ 94 w 128"/>
              <a:gd name="T45" fmla="*/ 10 h 110"/>
              <a:gd name="T46" fmla="*/ 107 w 128"/>
              <a:gd name="T47" fmla="*/ 6 h 110"/>
              <a:gd name="T48" fmla="*/ 118 w 128"/>
              <a:gd name="T49" fmla="*/ 3 h 110"/>
              <a:gd name="T50" fmla="*/ 125 w 128"/>
              <a:gd name="T51" fmla="*/ 1 h 110"/>
              <a:gd name="T52" fmla="*/ 128 w 128"/>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8"/>
              <a:gd name="T82" fmla="*/ 0 h 110"/>
              <a:gd name="T83" fmla="*/ 128 w 128"/>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8" h="110">
                <a:moveTo>
                  <a:pt x="128" y="0"/>
                </a:moveTo>
                <a:lnTo>
                  <a:pt x="124" y="0"/>
                </a:lnTo>
                <a:lnTo>
                  <a:pt x="115" y="1"/>
                </a:lnTo>
                <a:lnTo>
                  <a:pt x="101" y="4"/>
                </a:lnTo>
                <a:lnTo>
                  <a:pt x="87" y="7"/>
                </a:lnTo>
                <a:lnTo>
                  <a:pt x="54" y="18"/>
                </a:lnTo>
                <a:lnTo>
                  <a:pt x="40" y="26"/>
                </a:lnTo>
                <a:lnTo>
                  <a:pt x="31" y="34"/>
                </a:lnTo>
                <a:lnTo>
                  <a:pt x="19" y="55"/>
                </a:lnTo>
                <a:lnTo>
                  <a:pt x="9" y="80"/>
                </a:lnTo>
                <a:lnTo>
                  <a:pt x="4" y="91"/>
                </a:lnTo>
                <a:lnTo>
                  <a:pt x="2" y="100"/>
                </a:lnTo>
                <a:lnTo>
                  <a:pt x="0" y="106"/>
                </a:lnTo>
                <a:lnTo>
                  <a:pt x="0" y="110"/>
                </a:lnTo>
                <a:lnTo>
                  <a:pt x="2" y="108"/>
                </a:lnTo>
                <a:lnTo>
                  <a:pt x="6" y="103"/>
                </a:lnTo>
                <a:lnTo>
                  <a:pt x="10" y="94"/>
                </a:lnTo>
                <a:lnTo>
                  <a:pt x="16" y="85"/>
                </a:lnTo>
                <a:lnTo>
                  <a:pt x="30" y="62"/>
                </a:lnTo>
                <a:lnTo>
                  <a:pt x="43" y="40"/>
                </a:lnTo>
                <a:lnTo>
                  <a:pt x="52" y="32"/>
                </a:lnTo>
                <a:lnTo>
                  <a:pt x="66" y="24"/>
                </a:lnTo>
                <a:lnTo>
                  <a:pt x="94" y="10"/>
                </a:lnTo>
                <a:lnTo>
                  <a:pt x="107" y="6"/>
                </a:lnTo>
                <a:lnTo>
                  <a:pt x="118" y="3"/>
                </a:lnTo>
                <a:lnTo>
                  <a:pt x="125" y="1"/>
                </a:lnTo>
                <a:lnTo>
                  <a:pt x="128"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90" name="Freeform 2942"/>
          <p:cNvSpPr>
            <a:spLocks/>
          </p:cNvSpPr>
          <p:nvPr/>
        </p:nvSpPr>
        <p:spPr bwMode="auto">
          <a:xfrm>
            <a:off x="4081463" y="5337175"/>
            <a:ext cx="196850" cy="231775"/>
          </a:xfrm>
          <a:custGeom>
            <a:avLst/>
            <a:gdLst>
              <a:gd name="T0" fmla="*/ 125 w 125"/>
              <a:gd name="T1" fmla="*/ 0 h 169"/>
              <a:gd name="T2" fmla="*/ 120 w 125"/>
              <a:gd name="T3" fmla="*/ 3 h 169"/>
              <a:gd name="T4" fmla="*/ 113 w 125"/>
              <a:gd name="T5" fmla="*/ 10 h 169"/>
              <a:gd name="T6" fmla="*/ 101 w 125"/>
              <a:gd name="T7" fmla="*/ 19 h 169"/>
              <a:gd name="T8" fmla="*/ 86 w 125"/>
              <a:gd name="T9" fmla="*/ 31 h 169"/>
              <a:gd name="T10" fmla="*/ 56 w 125"/>
              <a:gd name="T11" fmla="*/ 58 h 169"/>
              <a:gd name="T12" fmla="*/ 44 w 125"/>
              <a:gd name="T13" fmla="*/ 70 h 169"/>
              <a:gd name="T14" fmla="*/ 34 w 125"/>
              <a:gd name="T15" fmla="*/ 81 h 169"/>
              <a:gd name="T16" fmla="*/ 19 w 125"/>
              <a:gd name="T17" fmla="*/ 106 h 169"/>
              <a:gd name="T18" fmla="*/ 8 w 125"/>
              <a:gd name="T19" fmla="*/ 135 h 169"/>
              <a:gd name="T20" fmla="*/ 4 w 125"/>
              <a:gd name="T21" fmla="*/ 147 h 169"/>
              <a:gd name="T22" fmla="*/ 1 w 125"/>
              <a:gd name="T23" fmla="*/ 158 h 169"/>
              <a:gd name="T24" fmla="*/ 0 w 125"/>
              <a:gd name="T25" fmla="*/ 166 h 169"/>
              <a:gd name="T26" fmla="*/ 0 w 125"/>
              <a:gd name="T27" fmla="*/ 169 h 169"/>
              <a:gd name="T28" fmla="*/ 1 w 125"/>
              <a:gd name="T29" fmla="*/ 166 h 169"/>
              <a:gd name="T30" fmla="*/ 5 w 125"/>
              <a:gd name="T31" fmla="*/ 160 h 169"/>
              <a:gd name="T32" fmla="*/ 10 w 125"/>
              <a:gd name="T33" fmla="*/ 150 h 169"/>
              <a:gd name="T34" fmla="*/ 17 w 125"/>
              <a:gd name="T35" fmla="*/ 138 h 169"/>
              <a:gd name="T36" fmla="*/ 32 w 125"/>
              <a:gd name="T37" fmla="*/ 112 h 169"/>
              <a:gd name="T38" fmla="*/ 49 w 125"/>
              <a:gd name="T39" fmla="*/ 89 h 169"/>
              <a:gd name="T40" fmla="*/ 58 w 125"/>
              <a:gd name="T41" fmla="*/ 76 h 169"/>
              <a:gd name="T42" fmla="*/ 70 w 125"/>
              <a:gd name="T43" fmla="*/ 64 h 169"/>
              <a:gd name="T44" fmla="*/ 95 w 125"/>
              <a:gd name="T45" fmla="*/ 34 h 169"/>
              <a:gd name="T46" fmla="*/ 107 w 125"/>
              <a:gd name="T47" fmla="*/ 22 h 169"/>
              <a:gd name="T48" fmla="*/ 116 w 125"/>
              <a:gd name="T49" fmla="*/ 11 h 169"/>
              <a:gd name="T50" fmla="*/ 123 w 125"/>
              <a:gd name="T51" fmla="*/ 3 h 169"/>
              <a:gd name="T52" fmla="*/ 125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0" y="3"/>
                </a:lnTo>
                <a:lnTo>
                  <a:pt x="113" y="10"/>
                </a:lnTo>
                <a:lnTo>
                  <a:pt x="101" y="19"/>
                </a:lnTo>
                <a:lnTo>
                  <a:pt x="86" y="31"/>
                </a:lnTo>
                <a:lnTo>
                  <a:pt x="56" y="58"/>
                </a:lnTo>
                <a:lnTo>
                  <a:pt x="44" y="70"/>
                </a:lnTo>
                <a:lnTo>
                  <a:pt x="34" y="81"/>
                </a:lnTo>
                <a:lnTo>
                  <a:pt x="19" y="106"/>
                </a:lnTo>
                <a:lnTo>
                  <a:pt x="8" y="135"/>
                </a:lnTo>
                <a:lnTo>
                  <a:pt x="4" y="147"/>
                </a:lnTo>
                <a:lnTo>
                  <a:pt x="1" y="158"/>
                </a:lnTo>
                <a:lnTo>
                  <a:pt x="0" y="166"/>
                </a:lnTo>
                <a:lnTo>
                  <a:pt x="0" y="169"/>
                </a:lnTo>
                <a:lnTo>
                  <a:pt x="1" y="166"/>
                </a:lnTo>
                <a:lnTo>
                  <a:pt x="5" y="160"/>
                </a:lnTo>
                <a:lnTo>
                  <a:pt x="10" y="150"/>
                </a:lnTo>
                <a:lnTo>
                  <a:pt x="17" y="138"/>
                </a:lnTo>
                <a:lnTo>
                  <a:pt x="32" y="112"/>
                </a:lnTo>
                <a:lnTo>
                  <a:pt x="49" y="89"/>
                </a:lnTo>
                <a:lnTo>
                  <a:pt x="58" y="76"/>
                </a:lnTo>
                <a:lnTo>
                  <a:pt x="70" y="64"/>
                </a:lnTo>
                <a:lnTo>
                  <a:pt x="95" y="34"/>
                </a:lnTo>
                <a:lnTo>
                  <a:pt x="107" y="22"/>
                </a:lnTo>
                <a:lnTo>
                  <a:pt x="116" y="11"/>
                </a:lnTo>
                <a:lnTo>
                  <a:pt x="123" y="3"/>
                </a:lnTo>
                <a:lnTo>
                  <a:pt x="125"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91" name="Freeform 2943"/>
          <p:cNvSpPr>
            <a:spLocks/>
          </p:cNvSpPr>
          <p:nvPr/>
        </p:nvSpPr>
        <p:spPr bwMode="auto">
          <a:xfrm>
            <a:off x="4078288" y="5319713"/>
            <a:ext cx="141287" cy="252412"/>
          </a:xfrm>
          <a:custGeom>
            <a:avLst/>
            <a:gdLst>
              <a:gd name="T0" fmla="*/ 90 w 90"/>
              <a:gd name="T1" fmla="*/ 0 h 183"/>
              <a:gd name="T2" fmla="*/ 87 w 90"/>
              <a:gd name="T3" fmla="*/ 3 h 183"/>
              <a:gd name="T4" fmla="*/ 79 w 90"/>
              <a:gd name="T5" fmla="*/ 11 h 183"/>
              <a:gd name="T6" fmla="*/ 70 w 90"/>
              <a:gd name="T7" fmla="*/ 23 h 183"/>
              <a:gd name="T8" fmla="*/ 60 w 90"/>
              <a:gd name="T9" fmla="*/ 39 h 183"/>
              <a:gd name="T10" fmla="*/ 36 w 90"/>
              <a:gd name="T11" fmla="*/ 73 h 183"/>
              <a:gd name="T12" fmla="*/ 25 w 90"/>
              <a:gd name="T13" fmla="*/ 88 h 183"/>
              <a:gd name="T14" fmla="*/ 16 w 90"/>
              <a:gd name="T15" fmla="*/ 101 h 183"/>
              <a:gd name="T16" fmla="*/ 9 w 90"/>
              <a:gd name="T17" fmla="*/ 111 h 183"/>
              <a:gd name="T18" fmla="*/ 5 w 90"/>
              <a:gd name="T19" fmla="*/ 124 h 183"/>
              <a:gd name="T20" fmla="*/ 0 w 90"/>
              <a:gd name="T21" fmla="*/ 152 h 183"/>
              <a:gd name="T22" fmla="*/ 0 w 90"/>
              <a:gd name="T23" fmla="*/ 173 h 183"/>
              <a:gd name="T24" fmla="*/ 2 w 90"/>
              <a:gd name="T25" fmla="*/ 179 h 183"/>
              <a:gd name="T26" fmla="*/ 2 w 90"/>
              <a:gd name="T27" fmla="*/ 183 h 183"/>
              <a:gd name="T28" fmla="*/ 3 w 90"/>
              <a:gd name="T29" fmla="*/ 181 h 183"/>
              <a:gd name="T30" fmla="*/ 5 w 90"/>
              <a:gd name="T31" fmla="*/ 175 h 183"/>
              <a:gd name="T32" fmla="*/ 6 w 90"/>
              <a:gd name="T33" fmla="*/ 166 h 183"/>
              <a:gd name="T34" fmla="*/ 9 w 90"/>
              <a:gd name="T35" fmla="*/ 153 h 183"/>
              <a:gd name="T36" fmla="*/ 16 w 90"/>
              <a:gd name="T37" fmla="*/ 127 h 183"/>
              <a:gd name="T38" fmla="*/ 28 w 90"/>
              <a:gd name="T39" fmla="*/ 102 h 183"/>
              <a:gd name="T40" fmla="*/ 37 w 90"/>
              <a:gd name="T41" fmla="*/ 90 h 183"/>
              <a:gd name="T42" fmla="*/ 46 w 90"/>
              <a:gd name="T43" fmla="*/ 74 h 183"/>
              <a:gd name="T44" fmla="*/ 67 w 90"/>
              <a:gd name="T45" fmla="*/ 42 h 183"/>
              <a:gd name="T46" fmla="*/ 76 w 90"/>
              <a:gd name="T47" fmla="*/ 26 h 183"/>
              <a:gd name="T48" fmla="*/ 84 w 90"/>
              <a:gd name="T49" fmla="*/ 12 h 183"/>
              <a:gd name="T50" fmla="*/ 88 w 90"/>
              <a:gd name="T51" fmla="*/ 3 h 183"/>
              <a:gd name="T52" fmla="*/ 90 w 90"/>
              <a:gd name="T53" fmla="*/ 0 h 18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0"/>
              <a:gd name="T82" fmla="*/ 0 h 183"/>
              <a:gd name="T83" fmla="*/ 90 w 90"/>
              <a:gd name="T84" fmla="*/ 183 h 18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0" h="183">
                <a:moveTo>
                  <a:pt x="90" y="0"/>
                </a:moveTo>
                <a:lnTo>
                  <a:pt x="87" y="3"/>
                </a:lnTo>
                <a:lnTo>
                  <a:pt x="79" y="11"/>
                </a:lnTo>
                <a:lnTo>
                  <a:pt x="70" y="23"/>
                </a:lnTo>
                <a:lnTo>
                  <a:pt x="60" y="39"/>
                </a:lnTo>
                <a:lnTo>
                  <a:pt x="36" y="73"/>
                </a:lnTo>
                <a:lnTo>
                  <a:pt x="25" y="88"/>
                </a:lnTo>
                <a:lnTo>
                  <a:pt x="16" y="101"/>
                </a:lnTo>
                <a:lnTo>
                  <a:pt x="9" y="111"/>
                </a:lnTo>
                <a:lnTo>
                  <a:pt x="5" y="124"/>
                </a:lnTo>
                <a:lnTo>
                  <a:pt x="0" y="152"/>
                </a:lnTo>
                <a:lnTo>
                  <a:pt x="0" y="173"/>
                </a:lnTo>
                <a:lnTo>
                  <a:pt x="2" y="179"/>
                </a:lnTo>
                <a:lnTo>
                  <a:pt x="2" y="183"/>
                </a:lnTo>
                <a:lnTo>
                  <a:pt x="3" y="181"/>
                </a:lnTo>
                <a:lnTo>
                  <a:pt x="5" y="175"/>
                </a:lnTo>
                <a:lnTo>
                  <a:pt x="6" y="166"/>
                </a:lnTo>
                <a:lnTo>
                  <a:pt x="9" y="153"/>
                </a:lnTo>
                <a:lnTo>
                  <a:pt x="16" y="127"/>
                </a:lnTo>
                <a:lnTo>
                  <a:pt x="28" y="102"/>
                </a:lnTo>
                <a:lnTo>
                  <a:pt x="37" y="90"/>
                </a:lnTo>
                <a:lnTo>
                  <a:pt x="46" y="74"/>
                </a:lnTo>
                <a:lnTo>
                  <a:pt x="67" y="42"/>
                </a:lnTo>
                <a:lnTo>
                  <a:pt x="76" y="26"/>
                </a:lnTo>
                <a:lnTo>
                  <a:pt x="84" y="12"/>
                </a:lnTo>
                <a:lnTo>
                  <a:pt x="88" y="3"/>
                </a:lnTo>
                <a:lnTo>
                  <a:pt x="90"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92" name="Freeform 2944"/>
          <p:cNvSpPr>
            <a:spLocks/>
          </p:cNvSpPr>
          <p:nvPr/>
        </p:nvSpPr>
        <p:spPr bwMode="auto">
          <a:xfrm>
            <a:off x="4083050" y="5448300"/>
            <a:ext cx="182563" cy="127000"/>
          </a:xfrm>
          <a:custGeom>
            <a:avLst/>
            <a:gdLst>
              <a:gd name="T0" fmla="*/ 116 w 116"/>
              <a:gd name="T1" fmla="*/ 65 h 93"/>
              <a:gd name="T2" fmla="*/ 113 w 116"/>
              <a:gd name="T3" fmla="*/ 62 h 93"/>
              <a:gd name="T4" fmla="*/ 106 w 116"/>
              <a:gd name="T5" fmla="*/ 52 h 93"/>
              <a:gd name="T6" fmla="*/ 95 w 116"/>
              <a:gd name="T7" fmla="*/ 38 h 93"/>
              <a:gd name="T8" fmla="*/ 84 w 116"/>
              <a:gd name="T9" fmla="*/ 25 h 93"/>
              <a:gd name="T10" fmla="*/ 70 w 116"/>
              <a:gd name="T11" fmla="*/ 12 h 93"/>
              <a:gd name="T12" fmla="*/ 57 w 116"/>
              <a:gd name="T13" fmla="*/ 3 h 93"/>
              <a:gd name="T14" fmla="*/ 45 w 116"/>
              <a:gd name="T15" fmla="*/ 0 h 93"/>
              <a:gd name="T16" fmla="*/ 40 w 116"/>
              <a:gd name="T17" fmla="*/ 1 h 93"/>
              <a:gd name="T18" fmla="*/ 36 w 116"/>
              <a:gd name="T19" fmla="*/ 6 h 93"/>
              <a:gd name="T20" fmla="*/ 21 w 116"/>
              <a:gd name="T21" fmla="*/ 31 h 93"/>
              <a:gd name="T22" fmla="*/ 9 w 116"/>
              <a:gd name="T23" fmla="*/ 59 h 93"/>
              <a:gd name="T24" fmla="*/ 4 w 116"/>
              <a:gd name="T25" fmla="*/ 71 h 93"/>
              <a:gd name="T26" fmla="*/ 2 w 116"/>
              <a:gd name="T27" fmla="*/ 82 h 93"/>
              <a:gd name="T28" fmla="*/ 0 w 116"/>
              <a:gd name="T29" fmla="*/ 90 h 93"/>
              <a:gd name="T30" fmla="*/ 0 w 116"/>
              <a:gd name="T31" fmla="*/ 93 h 93"/>
              <a:gd name="T32" fmla="*/ 2 w 116"/>
              <a:gd name="T33" fmla="*/ 91 h 93"/>
              <a:gd name="T34" fmla="*/ 6 w 116"/>
              <a:gd name="T35" fmla="*/ 85 h 93"/>
              <a:gd name="T36" fmla="*/ 12 w 116"/>
              <a:gd name="T37" fmla="*/ 76 h 93"/>
              <a:gd name="T38" fmla="*/ 18 w 116"/>
              <a:gd name="T39" fmla="*/ 63 h 93"/>
              <a:gd name="T40" fmla="*/ 33 w 116"/>
              <a:gd name="T41" fmla="*/ 37 h 93"/>
              <a:gd name="T42" fmla="*/ 49 w 116"/>
              <a:gd name="T43" fmla="*/ 12 h 93"/>
              <a:gd name="T44" fmla="*/ 54 w 116"/>
              <a:gd name="T45" fmla="*/ 8 h 93"/>
              <a:gd name="T46" fmla="*/ 58 w 116"/>
              <a:gd name="T47" fmla="*/ 6 h 93"/>
              <a:gd name="T48" fmla="*/ 70 w 116"/>
              <a:gd name="T49" fmla="*/ 9 h 93"/>
              <a:gd name="T50" fmla="*/ 81 w 116"/>
              <a:gd name="T51" fmla="*/ 17 h 93"/>
              <a:gd name="T52" fmla="*/ 92 w 116"/>
              <a:gd name="T53" fmla="*/ 29 h 93"/>
              <a:gd name="T54" fmla="*/ 110 w 116"/>
              <a:gd name="T55" fmla="*/ 54 h 93"/>
              <a:gd name="T56" fmla="*/ 115 w 116"/>
              <a:gd name="T57" fmla="*/ 62 h 93"/>
              <a:gd name="T58" fmla="*/ 116 w 116"/>
              <a:gd name="T59" fmla="*/ 65 h 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6"/>
              <a:gd name="T91" fmla="*/ 0 h 93"/>
              <a:gd name="T92" fmla="*/ 116 w 116"/>
              <a:gd name="T93" fmla="*/ 93 h 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6" h="93">
                <a:moveTo>
                  <a:pt x="116" y="65"/>
                </a:moveTo>
                <a:lnTo>
                  <a:pt x="113" y="62"/>
                </a:lnTo>
                <a:lnTo>
                  <a:pt x="106" y="52"/>
                </a:lnTo>
                <a:lnTo>
                  <a:pt x="95" y="38"/>
                </a:lnTo>
                <a:lnTo>
                  <a:pt x="84" y="25"/>
                </a:lnTo>
                <a:lnTo>
                  <a:pt x="70" y="12"/>
                </a:lnTo>
                <a:lnTo>
                  <a:pt x="57" y="3"/>
                </a:lnTo>
                <a:lnTo>
                  <a:pt x="45" y="0"/>
                </a:lnTo>
                <a:lnTo>
                  <a:pt x="40" y="1"/>
                </a:lnTo>
                <a:lnTo>
                  <a:pt x="36" y="6"/>
                </a:lnTo>
                <a:lnTo>
                  <a:pt x="21" y="31"/>
                </a:lnTo>
                <a:lnTo>
                  <a:pt x="9" y="59"/>
                </a:lnTo>
                <a:lnTo>
                  <a:pt x="4" y="71"/>
                </a:lnTo>
                <a:lnTo>
                  <a:pt x="2" y="82"/>
                </a:lnTo>
                <a:lnTo>
                  <a:pt x="0" y="90"/>
                </a:lnTo>
                <a:lnTo>
                  <a:pt x="0" y="93"/>
                </a:lnTo>
                <a:lnTo>
                  <a:pt x="2" y="91"/>
                </a:lnTo>
                <a:lnTo>
                  <a:pt x="6" y="85"/>
                </a:lnTo>
                <a:lnTo>
                  <a:pt x="12" y="76"/>
                </a:lnTo>
                <a:lnTo>
                  <a:pt x="18" y="63"/>
                </a:lnTo>
                <a:lnTo>
                  <a:pt x="33" y="37"/>
                </a:lnTo>
                <a:lnTo>
                  <a:pt x="49" y="12"/>
                </a:lnTo>
                <a:lnTo>
                  <a:pt x="54" y="8"/>
                </a:lnTo>
                <a:lnTo>
                  <a:pt x="58" y="6"/>
                </a:lnTo>
                <a:lnTo>
                  <a:pt x="70" y="9"/>
                </a:lnTo>
                <a:lnTo>
                  <a:pt x="81" y="17"/>
                </a:lnTo>
                <a:lnTo>
                  <a:pt x="92" y="29"/>
                </a:lnTo>
                <a:lnTo>
                  <a:pt x="110" y="54"/>
                </a:lnTo>
                <a:lnTo>
                  <a:pt x="115" y="62"/>
                </a:lnTo>
                <a:lnTo>
                  <a:pt x="116"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93" name="Freeform 2945"/>
          <p:cNvSpPr>
            <a:spLocks/>
          </p:cNvSpPr>
          <p:nvPr/>
        </p:nvSpPr>
        <p:spPr bwMode="auto">
          <a:xfrm>
            <a:off x="4081463" y="5500688"/>
            <a:ext cx="100012" cy="71437"/>
          </a:xfrm>
          <a:custGeom>
            <a:avLst/>
            <a:gdLst>
              <a:gd name="T0" fmla="*/ 64 w 64"/>
              <a:gd name="T1" fmla="*/ 38 h 52"/>
              <a:gd name="T2" fmla="*/ 62 w 64"/>
              <a:gd name="T3" fmla="*/ 35 h 52"/>
              <a:gd name="T4" fmla="*/ 58 w 64"/>
              <a:gd name="T5" fmla="*/ 30 h 52"/>
              <a:gd name="T6" fmla="*/ 46 w 64"/>
              <a:gd name="T7" fmla="*/ 14 h 52"/>
              <a:gd name="T8" fmla="*/ 31 w 64"/>
              <a:gd name="T9" fmla="*/ 2 h 52"/>
              <a:gd name="T10" fmla="*/ 25 w 64"/>
              <a:gd name="T11" fmla="*/ 0 h 52"/>
              <a:gd name="T12" fmla="*/ 19 w 64"/>
              <a:gd name="T13" fmla="*/ 4 h 52"/>
              <a:gd name="T14" fmla="*/ 10 w 64"/>
              <a:gd name="T15" fmla="*/ 17 h 52"/>
              <a:gd name="T16" fmla="*/ 4 w 64"/>
              <a:gd name="T17" fmla="*/ 33 h 52"/>
              <a:gd name="T18" fmla="*/ 0 w 64"/>
              <a:gd name="T19" fmla="*/ 47 h 52"/>
              <a:gd name="T20" fmla="*/ 0 w 64"/>
              <a:gd name="T21" fmla="*/ 52 h 52"/>
              <a:gd name="T22" fmla="*/ 1 w 64"/>
              <a:gd name="T23" fmla="*/ 50 h 52"/>
              <a:gd name="T24" fmla="*/ 3 w 64"/>
              <a:gd name="T25" fmla="*/ 47 h 52"/>
              <a:gd name="T26" fmla="*/ 8 w 64"/>
              <a:gd name="T27" fmla="*/ 36 h 52"/>
              <a:gd name="T28" fmla="*/ 26 w 64"/>
              <a:gd name="T29" fmla="*/ 7 h 52"/>
              <a:gd name="T30" fmla="*/ 31 w 64"/>
              <a:gd name="T31" fmla="*/ 4 h 52"/>
              <a:gd name="T32" fmla="*/ 37 w 64"/>
              <a:gd name="T33" fmla="*/ 5 h 52"/>
              <a:gd name="T34" fmla="*/ 50 w 64"/>
              <a:gd name="T35" fmla="*/ 17 h 52"/>
              <a:gd name="T36" fmla="*/ 61 w 64"/>
              <a:gd name="T37" fmla="*/ 31 h 52"/>
              <a:gd name="T38" fmla="*/ 64 w 64"/>
              <a:gd name="T39" fmla="*/ 36 h 52"/>
              <a:gd name="T40" fmla="*/ 64 w 64"/>
              <a:gd name="T41" fmla="*/ 38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2"/>
              <a:gd name="T65" fmla="*/ 64 w 64"/>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2">
                <a:moveTo>
                  <a:pt x="64" y="38"/>
                </a:moveTo>
                <a:lnTo>
                  <a:pt x="62" y="35"/>
                </a:lnTo>
                <a:lnTo>
                  <a:pt x="58" y="30"/>
                </a:lnTo>
                <a:lnTo>
                  <a:pt x="46" y="14"/>
                </a:lnTo>
                <a:lnTo>
                  <a:pt x="31" y="2"/>
                </a:lnTo>
                <a:lnTo>
                  <a:pt x="25" y="0"/>
                </a:lnTo>
                <a:lnTo>
                  <a:pt x="19" y="4"/>
                </a:lnTo>
                <a:lnTo>
                  <a:pt x="10" y="17"/>
                </a:lnTo>
                <a:lnTo>
                  <a:pt x="4" y="33"/>
                </a:lnTo>
                <a:lnTo>
                  <a:pt x="0" y="47"/>
                </a:lnTo>
                <a:lnTo>
                  <a:pt x="0" y="52"/>
                </a:lnTo>
                <a:lnTo>
                  <a:pt x="1" y="50"/>
                </a:lnTo>
                <a:lnTo>
                  <a:pt x="3" y="47"/>
                </a:lnTo>
                <a:lnTo>
                  <a:pt x="8" y="36"/>
                </a:lnTo>
                <a:lnTo>
                  <a:pt x="26" y="7"/>
                </a:lnTo>
                <a:lnTo>
                  <a:pt x="31" y="4"/>
                </a:lnTo>
                <a:lnTo>
                  <a:pt x="37" y="5"/>
                </a:lnTo>
                <a:lnTo>
                  <a:pt x="50" y="17"/>
                </a:lnTo>
                <a:lnTo>
                  <a:pt x="61" y="31"/>
                </a:lnTo>
                <a:lnTo>
                  <a:pt x="64" y="36"/>
                </a:lnTo>
                <a:lnTo>
                  <a:pt x="64" y="38"/>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94" name="Freeform 2946"/>
          <p:cNvSpPr>
            <a:spLocks/>
          </p:cNvSpPr>
          <p:nvPr/>
        </p:nvSpPr>
        <p:spPr bwMode="auto">
          <a:xfrm>
            <a:off x="3995738" y="5491163"/>
            <a:ext cx="92075" cy="71437"/>
          </a:xfrm>
          <a:custGeom>
            <a:avLst/>
            <a:gdLst>
              <a:gd name="T0" fmla="*/ 0 w 58"/>
              <a:gd name="T1" fmla="*/ 14 h 52"/>
              <a:gd name="T2" fmla="*/ 1 w 58"/>
              <a:gd name="T3" fmla="*/ 12 h 52"/>
              <a:gd name="T4" fmla="*/ 4 w 58"/>
              <a:gd name="T5" fmla="*/ 11 h 52"/>
              <a:gd name="T6" fmla="*/ 10 w 58"/>
              <a:gd name="T7" fmla="*/ 6 h 52"/>
              <a:gd name="T8" fmla="*/ 15 w 58"/>
              <a:gd name="T9" fmla="*/ 3 h 52"/>
              <a:gd name="T10" fmla="*/ 28 w 58"/>
              <a:gd name="T11" fmla="*/ 0 h 52"/>
              <a:gd name="T12" fmla="*/ 34 w 58"/>
              <a:gd name="T13" fmla="*/ 0 h 52"/>
              <a:gd name="T14" fmla="*/ 39 w 58"/>
              <a:gd name="T15" fmla="*/ 4 h 52"/>
              <a:gd name="T16" fmla="*/ 48 w 58"/>
              <a:gd name="T17" fmla="*/ 18 h 52"/>
              <a:gd name="T18" fmla="*/ 54 w 58"/>
              <a:gd name="T19" fmla="*/ 34 h 52"/>
              <a:gd name="T20" fmla="*/ 58 w 58"/>
              <a:gd name="T21" fmla="*/ 48 h 52"/>
              <a:gd name="T22" fmla="*/ 58 w 58"/>
              <a:gd name="T23" fmla="*/ 52 h 52"/>
              <a:gd name="T24" fmla="*/ 57 w 58"/>
              <a:gd name="T25" fmla="*/ 51 h 52"/>
              <a:gd name="T26" fmla="*/ 55 w 58"/>
              <a:gd name="T27" fmla="*/ 48 h 52"/>
              <a:gd name="T28" fmla="*/ 48 w 58"/>
              <a:gd name="T29" fmla="*/ 37 h 52"/>
              <a:gd name="T30" fmla="*/ 31 w 58"/>
              <a:gd name="T31" fmla="*/ 7 h 52"/>
              <a:gd name="T32" fmla="*/ 27 w 58"/>
              <a:gd name="T33" fmla="*/ 3 h 52"/>
              <a:gd name="T34" fmla="*/ 21 w 58"/>
              <a:gd name="T35" fmla="*/ 3 h 52"/>
              <a:gd name="T36" fmla="*/ 10 w 58"/>
              <a:gd name="T37" fmla="*/ 6 h 52"/>
              <a:gd name="T38" fmla="*/ 3 w 58"/>
              <a:gd name="T39" fmla="*/ 11 h 52"/>
              <a:gd name="T40" fmla="*/ 0 w 58"/>
              <a:gd name="T41" fmla="*/ 14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
              <a:gd name="T64" fmla="*/ 0 h 52"/>
              <a:gd name="T65" fmla="*/ 58 w 58"/>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 h="52">
                <a:moveTo>
                  <a:pt x="0" y="14"/>
                </a:moveTo>
                <a:lnTo>
                  <a:pt x="1" y="12"/>
                </a:lnTo>
                <a:lnTo>
                  <a:pt x="4" y="11"/>
                </a:lnTo>
                <a:lnTo>
                  <a:pt x="10" y="6"/>
                </a:lnTo>
                <a:lnTo>
                  <a:pt x="15" y="3"/>
                </a:lnTo>
                <a:lnTo>
                  <a:pt x="28" y="0"/>
                </a:lnTo>
                <a:lnTo>
                  <a:pt x="34" y="0"/>
                </a:lnTo>
                <a:lnTo>
                  <a:pt x="39" y="4"/>
                </a:lnTo>
                <a:lnTo>
                  <a:pt x="48" y="18"/>
                </a:lnTo>
                <a:lnTo>
                  <a:pt x="54" y="34"/>
                </a:lnTo>
                <a:lnTo>
                  <a:pt x="58" y="48"/>
                </a:lnTo>
                <a:lnTo>
                  <a:pt x="58" y="52"/>
                </a:lnTo>
                <a:lnTo>
                  <a:pt x="57" y="51"/>
                </a:lnTo>
                <a:lnTo>
                  <a:pt x="55" y="48"/>
                </a:lnTo>
                <a:lnTo>
                  <a:pt x="48" y="37"/>
                </a:lnTo>
                <a:lnTo>
                  <a:pt x="31" y="7"/>
                </a:lnTo>
                <a:lnTo>
                  <a:pt x="27" y="3"/>
                </a:lnTo>
                <a:lnTo>
                  <a:pt x="21" y="3"/>
                </a:lnTo>
                <a:lnTo>
                  <a:pt x="10" y="6"/>
                </a:lnTo>
                <a:lnTo>
                  <a:pt x="3" y="11"/>
                </a:lnTo>
                <a:lnTo>
                  <a:pt x="0" y="1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95" name="Freeform 2947"/>
          <p:cNvSpPr>
            <a:spLocks/>
          </p:cNvSpPr>
          <p:nvPr/>
        </p:nvSpPr>
        <p:spPr bwMode="auto">
          <a:xfrm>
            <a:off x="4067175" y="5387975"/>
            <a:ext cx="50800" cy="168275"/>
          </a:xfrm>
          <a:custGeom>
            <a:avLst/>
            <a:gdLst>
              <a:gd name="T0" fmla="*/ 12 w 32"/>
              <a:gd name="T1" fmla="*/ 64 h 123"/>
              <a:gd name="T2" fmla="*/ 7 w 32"/>
              <a:gd name="T3" fmla="*/ 33 h 123"/>
              <a:gd name="T4" fmla="*/ 6 w 32"/>
              <a:gd name="T5" fmla="*/ 19 h 123"/>
              <a:gd name="T6" fmla="*/ 4 w 32"/>
              <a:gd name="T7" fmla="*/ 10 h 123"/>
              <a:gd name="T8" fmla="*/ 6 w 32"/>
              <a:gd name="T9" fmla="*/ 4 h 123"/>
              <a:gd name="T10" fmla="*/ 7 w 32"/>
              <a:gd name="T11" fmla="*/ 0 h 123"/>
              <a:gd name="T12" fmla="*/ 10 w 32"/>
              <a:gd name="T13" fmla="*/ 2 h 123"/>
              <a:gd name="T14" fmla="*/ 14 w 32"/>
              <a:gd name="T15" fmla="*/ 10 h 123"/>
              <a:gd name="T16" fmla="*/ 20 w 32"/>
              <a:gd name="T17" fmla="*/ 22 h 123"/>
              <a:gd name="T18" fmla="*/ 25 w 32"/>
              <a:gd name="T19" fmla="*/ 38 h 123"/>
              <a:gd name="T20" fmla="*/ 31 w 32"/>
              <a:gd name="T21" fmla="*/ 76 h 123"/>
              <a:gd name="T22" fmla="*/ 32 w 32"/>
              <a:gd name="T23" fmla="*/ 93 h 123"/>
              <a:gd name="T24" fmla="*/ 32 w 32"/>
              <a:gd name="T25" fmla="*/ 123 h 123"/>
              <a:gd name="T26" fmla="*/ 31 w 32"/>
              <a:gd name="T27" fmla="*/ 120 h 123"/>
              <a:gd name="T28" fmla="*/ 29 w 32"/>
              <a:gd name="T29" fmla="*/ 110 h 123"/>
              <a:gd name="T30" fmla="*/ 26 w 32"/>
              <a:gd name="T31" fmla="*/ 96 h 123"/>
              <a:gd name="T32" fmla="*/ 23 w 32"/>
              <a:gd name="T33" fmla="*/ 79 h 123"/>
              <a:gd name="T34" fmla="*/ 14 w 32"/>
              <a:gd name="T35" fmla="*/ 44 h 123"/>
              <a:gd name="T36" fmla="*/ 10 w 32"/>
              <a:gd name="T37" fmla="*/ 28 h 123"/>
              <a:gd name="T38" fmla="*/ 4 w 32"/>
              <a:gd name="T39" fmla="*/ 16 h 123"/>
              <a:gd name="T40" fmla="*/ 1 w 32"/>
              <a:gd name="T41" fmla="*/ 13 h 123"/>
              <a:gd name="T42" fmla="*/ 1 w 32"/>
              <a:gd name="T43" fmla="*/ 11 h 123"/>
              <a:gd name="T44" fmla="*/ 0 w 32"/>
              <a:gd name="T45" fmla="*/ 13 h 123"/>
              <a:gd name="T46" fmla="*/ 0 w 32"/>
              <a:gd name="T47" fmla="*/ 17 h 123"/>
              <a:gd name="T48" fmla="*/ 3 w 32"/>
              <a:gd name="T49" fmla="*/ 28 h 123"/>
              <a:gd name="T50" fmla="*/ 6 w 32"/>
              <a:gd name="T51" fmla="*/ 44 h 123"/>
              <a:gd name="T52" fmla="*/ 9 w 32"/>
              <a:gd name="T53" fmla="*/ 58 h 123"/>
              <a:gd name="T54" fmla="*/ 12 w 32"/>
              <a:gd name="T55" fmla="*/ 69 h 123"/>
              <a:gd name="T56" fmla="*/ 13 w 32"/>
              <a:gd name="T57" fmla="*/ 72 h 123"/>
              <a:gd name="T58" fmla="*/ 13 w 32"/>
              <a:gd name="T59" fmla="*/ 70 h 123"/>
              <a:gd name="T60" fmla="*/ 12 w 32"/>
              <a:gd name="T61" fmla="*/ 64 h 12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2"/>
              <a:gd name="T94" fmla="*/ 0 h 123"/>
              <a:gd name="T95" fmla="*/ 32 w 32"/>
              <a:gd name="T96" fmla="*/ 123 h 12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2" h="123">
                <a:moveTo>
                  <a:pt x="12" y="64"/>
                </a:moveTo>
                <a:lnTo>
                  <a:pt x="7" y="33"/>
                </a:lnTo>
                <a:lnTo>
                  <a:pt x="6" y="19"/>
                </a:lnTo>
                <a:lnTo>
                  <a:pt x="4" y="10"/>
                </a:lnTo>
                <a:lnTo>
                  <a:pt x="6" y="4"/>
                </a:lnTo>
                <a:lnTo>
                  <a:pt x="7" y="0"/>
                </a:lnTo>
                <a:lnTo>
                  <a:pt x="10" y="2"/>
                </a:lnTo>
                <a:lnTo>
                  <a:pt x="14" y="10"/>
                </a:lnTo>
                <a:lnTo>
                  <a:pt x="20" y="22"/>
                </a:lnTo>
                <a:lnTo>
                  <a:pt x="25" y="38"/>
                </a:lnTo>
                <a:lnTo>
                  <a:pt x="31" y="76"/>
                </a:lnTo>
                <a:lnTo>
                  <a:pt x="32" y="93"/>
                </a:lnTo>
                <a:lnTo>
                  <a:pt x="32" y="123"/>
                </a:lnTo>
                <a:lnTo>
                  <a:pt x="31" y="120"/>
                </a:lnTo>
                <a:lnTo>
                  <a:pt x="29" y="110"/>
                </a:lnTo>
                <a:lnTo>
                  <a:pt x="26" y="96"/>
                </a:lnTo>
                <a:lnTo>
                  <a:pt x="23" y="79"/>
                </a:lnTo>
                <a:lnTo>
                  <a:pt x="14" y="44"/>
                </a:lnTo>
                <a:lnTo>
                  <a:pt x="10" y="28"/>
                </a:lnTo>
                <a:lnTo>
                  <a:pt x="4" y="16"/>
                </a:lnTo>
                <a:lnTo>
                  <a:pt x="1" y="13"/>
                </a:lnTo>
                <a:lnTo>
                  <a:pt x="1" y="11"/>
                </a:lnTo>
                <a:lnTo>
                  <a:pt x="0" y="13"/>
                </a:lnTo>
                <a:lnTo>
                  <a:pt x="0" y="17"/>
                </a:lnTo>
                <a:lnTo>
                  <a:pt x="3" y="28"/>
                </a:lnTo>
                <a:lnTo>
                  <a:pt x="6" y="44"/>
                </a:lnTo>
                <a:lnTo>
                  <a:pt x="9" y="58"/>
                </a:lnTo>
                <a:lnTo>
                  <a:pt x="12" y="69"/>
                </a:lnTo>
                <a:lnTo>
                  <a:pt x="13" y="72"/>
                </a:lnTo>
                <a:lnTo>
                  <a:pt x="13" y="70"/>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96" name="Line 2948"/>
          <p:cNvSpPr>
            <a:spLocks noChangeShapeType="1"/>
          </p:cNvSpPr>
          <p:nvPr/>
        </p:nvSpPr>
        <p:spPr bwMode="auto">
          <a:xfrm flipH="1">
            <a:off x="4068763" y="5389563"/>
            <a:ext cx="9525" cy="15875"/>
          </a:xfrm>
          <a:prstGeom prst="line">
            <a:avLst/>
          </a:prstGeom>
          <a:noFill/>
          <a:ln w="0">
            <a:solidFill>
              <a:srgbClr val="000000"/>
            </a:solidFill>
            <a:round/>
            <a:headEnd/>
            <a:tailEnd/>
          </a:ln>
        </p:spPr>
        <p:txBody>
          <a:bodyPr/>
          <a:lstStyle/>
          <a:p>
            <a:endParaRPr lang="en-US"/>
          </a:p>
        </p:txBody>
      </p:sp>
      <p:sp>
        <p:nvSpPr>
          <p:cNvPr id="312197" name="Freeform 2949"/>
          <p:cNvSpPr>
            <a:spLocks/>
          </p:cNvSpPr>
          <p:nvPr/>
        </p:nvSpPr>
        <p:spPr bwMode="auto">
          <a:xfrm>
            <a:off x="4381500" y="5514975"/>
            <a:ext cx="138113" cy="61913"/>
          </a:xfrm>
          <a:custGeom>
            <a:avLst/>
            <a:gdLst>
              <a:gd name="T0" fmla="*/ 88 w 88"/>
              <a:gd name="T1" fmla="*/ 45 h 45"/>
              <a:gd name="T2" fmla="*/ 85 w 88"/>
              <a:gd name="T3" fmla="*/ 42 h 45"/>
              <a:gd name="T4" fmla="*/ 80 w 88"/>
              <a:gd name="T5" fmla="*/ 36 h 45"/>
              <a:gd name="T6" fmla="*/ 60 w 88"/>
              <a:gd name="T7" fmla="*/ 19 h 45"/>
              <a:gd name="T8" fmla="*/ 48 w 88"/>
              <a:gd name="T9" fmla="*/ 10 h 45"/>
              <a:gd name="T10" fmla="*/ 38 w 88"/>
              <a:gd name="T11" fmla="*/ 3 h 45"/>
              <a:gd name="T12" fmla="*/ 29 w 88"/>
              <a:gd name="T13" fmla="*/ 0 h 45"/>
              <a:gd name="T14" fmla="*/ 23 w 88"/>
              <a:gd name="T15" fmla="*/ 3 h 45"/>
              <a:gd name="T16" fmla="*/ 6 w 88"/>
              <a:gd name="T17" fmla="*/ 27 h 45"/>
              <a:gd name="T18" fmla="*/ 2 w 88"/>
              <a:gd name="T19" fmla="*/ 36 h 45"/>
              <a:gd name="T20" fmla="*/ 0 w 88"/>
              <a:gd name="T21" fmla="*/ 39 h 45"/>
              <a:gd name="T22" fmla="*/ 2 w 88"/>
              <a:gd name="T23" fmla="*/ 37 h 45"/>
              <a:gd name="T24" fmla="*/ 8 w 88"/>
              <a:gd name="T25" fmla="*/ 31 h 45"/>
              <a:gd name="T26" fmla="*/ 14 w 88"/>
              <a:gd name="T27" fmla="*/ 22 h 45"/>
              <a:gd name="T28" fmla="*/ 23 w 88"/>
              <a:gd name="T29" fmla="*/ 11 h 45"/>
              <a:gd name="T30" fmla="*/ 29 w 88"/>
              <a:gd name="T31" fmla="*/ 8 h 45"/>
              <a:gd name="T32" fmla="*/ 38 w 88"/>
              <a:gd name="T33" fmla="*/ 10 h 45"/>
              <a:gd name="T34" fmla="*/ 60 w 88"/>
              <a:gd name="T35" fmla="*/ 24 h 45"/>
              <a:gd name="T36" fmla="*/ 81 w 88"/>
              <a:gd name="T37" fmla="*/ 39 h 45"/>
              <a:gd name="T38" fmla="*/ 87 w 88"/>
              <a:gd name="T39" fmla="*/ 44 h 45"/>
              <a:gd name="T40" fmla="*/ 88 w 88"/>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80" y="36"/>
                </a:lnTo>
                <a:lnTo>
                  <a:pt x="60" y="19"/>
                </a:lnTo>
                <a:lnTo>
                  <a:pt x="48" y="10"/>
                </a:lnTo>
                <a:lnTo>
                  <a:pt x="38" y="3"/>
                </a:lnTo>
                <a:lnTo>
                  <a:pt x="29" y="0"/>
                </a:lnTo>
                <a:lnTo>
                  <a:pt x="23" y="3"/>
                </a:lnTo>
                <a:lnTo>
                  <a:pt x="6" y="27"/>
                </a:lnTo>
                <a:lnTo>
                  <a:pt x="2" y="36"/>
                </a:lnTo>
                <a:lnTo>
                  <a:pt x="0" y="39"/>
                </a:lnTo>
                <a:lnTo>
                  <a:pt x="2" y="37"/>
                </a:lnTo>
                <a:lnTo>
                  <a:pt x="8" y="31"/>
                </a:lnTo>
                <a:lnTo>
                  <a:pt x="14" y="22"/>
                </a:lnTo>
                <a:lnTo>
                  <a:pt x="23" y="11"/>
                </a:lnTo>
                <a:lnTo>
                  <a:pt x="29" y="8"/>
                </a:lnTo>
                <a:lnTo>
                  <a:pt x="38" y="10"/>
                </a:lnTo>
                <a:lnTo>
                  <a:pt x="60" y="24"/>
                </a:lnTo>
                <a:lnTo>
                  <a:pt x="81" y="39"/>
                </a:lnTo>
                <a:lnTo>
                  <a:pt x="87" y="44"/>
                </a:lnTo>
                <a:lnTo>
                  <a:pt x="88"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98" name="Freeform 2950"/>
          <p:cNvSpPr>
            <a:spLocks/>
          </p:cNvSpPr>
          <p:nvPr/>
        </p:nvSpPr>
        <p:spPr bwMode="auto">
          <a:xfrm>
            <a:off x="4214813" y="5405438"/>
            <a:ext cx="165100" cy="163512"/>
          </a:xfrm>
          <a:custGeom>
            <a:avLst/>
            <a:gdLst>
              <a:gd name="T0" fmla="*/ 0 w 104"/>
              <a:gd name="T1" fmla="*/ 65 h 119"/>
              <a:gd name="T2" fmla="*/ 3 w 104"/>
              <a:gd name="T3" fmla="*/ 60 h 119"/>
              <a:gd name="T4" fmla="*/ 7 w 104"/>
              <a:gd name="T5" fmla="*/ 57 h 119"/>
              <a:gd name="T6" fmla="*/ 10 w 104"/>
              <a:gd name="T7" fmla="*/ 51 h 119"/>
              <a:gd name="T8" fmla="*/ 20 w 104"/>
              <a:gd name="T9" fmla="*/ 39 h 119"/>
              <a:gd name="T10" fmla="*/ 34 w 104"/>
              <a:gd name="T11" fmla="*/ 25 h 119"/>
              <a:gd name="T12" fmla="*/ 46 w 104"/>
              <a:gd name="T13" fmla="*/ 12 h 119"/>
              <a:gd name="T14" fmla="*/ 59 w 104"/>
              <a:gd name="T15" fmla="*/ 3 h 119"/>
              <a:gd name="T16" fmla="*/ 71 w 104"/>
              <a:gd name="T17" fmla="*/ 0 h 119"/>
              <a:gd name="T18" fmla="*/ 76 w 104"/>
              <a:gd name="T19" fmla="*/ 1 h 119"/>
              <a:gd name="T20" fmla="*/ 80 w 104"/>
              <a:gd name="T21" fmla="*/ 4 h 119"/>
              <a:gd name="T22" fmla="*/ 88 w 104"/>
              <a:gd name="T23" fmla="*/ 17 h 119"/>
              <a:gd name="T24" fmla="*/ 94 w 104"/>
              <a:gd name="T25" fmla="*/ 34 h 119"/>
              <a:gd name="T26" fmla="*/ 101 w 104"/>
              <a:gd name="T27" fmla="*/ 71 h 119"/>
              <a:gd name="T28" fmla="*/ 104 w 104"/>
              <a:gd name="T29" fmla="*/ 90 h 119"/>
              <a:gd name="T30" fmla="*/ 104 w 104"/>
              <a:gd name="T31" fmla="*/ 119 h 119"/>
              <a:gd name="T32" fmla="*/ 102 w 104"/>
              <a:gd name="T33" fmla="*/ 116 h 119"/>
              <a:gd name="T34" fmla="*/ 101 w 104"/>
              <a:gd name="T35" fmla="*/ 107 h 119"/>
              <a:gd name="T36" fmla="*/ 97 w 104"/>
              <a:gd name="T37" fmla="*/ 93 h 119"/>
              <a:gd name="T38" fmla="*/ 92 w 104"/>
              <a:gd name="T39" fmla="*/ 76 h 119"/>
              <a:gd name="T40" fmla="*/ 80 w 104"/>
              <a:gd name="T41" fmla="*/ 40 h 119"/>
              <a:gd name="T42" fmla="*/ 73 w 104"/>
              <a:gd name="T43" fmla="*/ 23 h 119"/>
              <a:gd name="T44" fmla="*/ 65 w 104"/>
              <a:gd name="T45" fmla="*/ 11 h 119"/>
              <a:gd name="T46" fmla="*/ 61 w 104"/>
              <a:gd name="T47" fmla="*/ 8 h 119"/>
              <a:gd name="T48" fmla="*/ 56 w 104"/>
              <a:gd name="T49" fmla="*/ 6 h 119"/>
              <a:gd name="T50" fmla="*/ 46 w 104"/>
              <a:gd name="T51" fmla="*/ 8 h 119"/>
              <a:gd name="T52" fmla="*/ 35 w 104"/>
              <a:gd name="T53" fmla="*/ 17 h 119"/>
              <a:gd name="T54" fmla="*/ 23 w 104"/>
              <a:gd name="T55" fmla="*/ 29 h 119"/>
              <a:gd name="T56" fmla="*/ 6 w 104"/>
              <a:gd name="T57" fmla="*/ 54 h 119"/>
              <a:gd name="T58" fmla="*/ 1 w 104"/>
              <a:gd name="T59" fmla="*/ 62 h 119"/>
              <a:gd name="T60" fmla="*/ 0 w 104"/>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19"/>
              <a:gd name="T95" fmla="*/ 104 w 104"/>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19">
                <a:moveTo>
                  <a:pt x="0" y="65"/>
                </a:moveTo>
                <a:lnTo>
                  <a:pt x="3" y="60"/>
                </a:lnTo>
                <a:lnTo>
                  <a:pt x="7" y="57"/>
                </a:lnTo>
                <a:lnTo>
                  <a:pt x="10" y="51"/>
                </a:lnTo>
                <a:lnTo>
                  <a:pt x="20" y="39"/>
                </a:lnTo>
                <a:lnTo>
                  <a:pt x="34" y="25"/>
                </a:lnTo>
                <a:lnTo>
                  <a:pt x="46" y="12"/>
                </a:lnTo>
                <a:lnTo>
                  <a:pt x="59" y="3"/>
                </a:lnTo>
                <a:lnTo>
                  <a:pt x="71" y="0"/>
                </a:lnTo>
                <a:lnTo>
                  <a:pt x="76" y="1"/>
                </a:lnTo>
                <a:lnTo>
                  <a:pt x="80" y="4"/>
                </a:lnTo>
                <a:lnTo>
                  <a:pt x="88" y="17"/>
                </a:lnTo>
                <a:lnTo>
                  <a:pt x="94" y="34"/>
                </a:lnTo>
                <a:lnTo>
                  <a:pt x="101" y="71"/>
                </a:lnTo>
                <a:lnTo>
                  <a:pt x="104" y="90"/>
                </a:lnTo>
                <a:lnTo>
                  <a:pt x="104" y="119"/>
                </a:lnTo>
                <a:lnTo>
                  <a:pt x="102" y="116"/>
                </a:lnTo>
                <a:lnTo>
                  <a:pt x="101" y="107"/>
                </a:lnTo>
                <a:lnTo>
                  <a:pt x="97" y="93"/>
                </a:lnTo>
                <a:lnTo>
                  <a:pt x="92" y="76"/>
                </a:lnTo>
                <a:lnTo>
                  <a:pt x="80" y="40"/>
                </a:lnTo>
                <a:lnTo>
                  <a:pt x="73" y="23"/>
                </a:lnTo>
                <a:lnTo>
                  <a:pt x="65" y="11"/>
                </a:lnTo>
                <a:lnTo>
                  <a:pt x="61" y="8"/>
                </a:lnTo>
                <a:lnTo>
                  <a:pt x="56" y="6"/>
                </a:lnTo>
                <a:lnTo>
                  <a:pt x="46" y="8"/>
                </a:lnTo>
                <a:lnTo>
                  <a:pt x="35" y="17"/>
                </a:lnTo>
                <a:lnTo>
                  <a:pt x="23" y="29"/>
                </a:lnTo>
                <a:lnTo>
                  <a:pt x="6" y="54"/>
                </a:lnTo>
                <a:lnTo>
                  <a:pt x="1"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199" name="Freeform 2951"/>
          <p:cNvSpPr>
            <a:spLocks/>
          </p:cNvSpPr>
          <p:nvPr/>
        </p:nvSpPr>
        <p:spPr bwMode="auto">
          <a:xfrm>
            <a:off x="4375150" y="5421313"/>
            <a:ext cx="200025" cy="150812"/>
          </a:xfrm>
          <a:custGeom>
            <a:avLst/>
            <a:gdLst>
              <a:gd name="T0" fmla="*/ 127 w 127"/>
              <a:gd name="T1" fmla="*/ 0 h 110"/>
              <a:gd name="T2" fmla="*/ 122 w 127"/>
              <a:gd name="T3" fmla="*/ 0 h 110"/>
              <a:gd name="T4" fmla="*/ 113 w 127"/>
              <a:gd name="T5" fmla="*/ 1 h 110"/>
              <a:gd name="T6" fmla="*/ 100 w 127"/>
              <a:gd name="T7" fmla="*/ 4 h 110"/>
              <a:gd name="T8" fmla="*/ 85 w 127"/>
              <a:gd name="T9" fmla="*/ 7 h 110"/>
              <a:gd name="T10" fmla="*/ 52 w 127"/>
              <a:gd name="T11" fmla="*/ 18 h 110"/>
              <a:gd name="T12" fmla="*/ 39 w 127"/>
              <a:gd name="T13" fmla="*/ 26 h 110"/>
              <a:gd name="T14" fmla="*/ 30 w 127"/>
              <a:gd name="T15" fmla="*/ 34 h 110"/>
              <a:gd name="T16" fmla="*/ 18 w 127"/>
              <a:gd name="T17" fmla="*/ 55 h 110"/>
              <a:gd name="T18" fmla="*/ 7 w 127"/>
              <a:gd name="T19" fmla="*/ 80 h 110"/>
              <a:gd name="T20" fmla="*/ 3 w 127"/>
              <a:gd name="T21" fmla="*/ 91 h 110"/>
              <a:gd name="T22" fmla="*/ 1 w 127"/>
              <a:gd name="T23" fmla="*/ 100 h 110"/>
              <a:gd name="T24" fmla="*/ 0 w 127"/>
              <a:gd name="T25" fmla="*/ 106 h 110"/>
              <a:gd name="T26" fmla="*/ 0 w 127"/>
              <a:gd name="T27" fmla="*/ 110 h 110"/>
              <a:gd name="T28" fmla="*/ 1 w 127"/>
              <a:gd name="T29" fmla="*/ 108 h 110"/>
              <a:gd name="T30" fmla="*/ 4 w 127"/>
              <a:gd name="T31" fmla="*/ 103 h 110"/>
              <a:gd name="T32" fmla="*/ 9 w 127"/>
              <a:gd name="T33" fmla="*/ 94 h 110"/>
              <a:gd name="T34" fmla="*/ 15 w 127"/>
              <a:gd name="T35" fmla="*/ 85 h 110"/>
              <a:gd name="T36" fmla="*/ 28 w 127"/>
              <a:gd name="T37" fmla="*/ 62 h 110"/>
              <a:gd name="T38" fmla="*/ 43 w 127"/>
              <a:gd name="T39" fmla="*/ 40 h 110"/>
              <a:gd name="T40" fmla="*/ 52 w 127"/>
              <a:gd name="T41" fmla="*/ 32 h 110"/>
              <a:gd name="T42" fmla="*/ 64 w 127"/>
              <a:gd name="T43" fmla="*/ 24 h 110"/>
              <a:gd name="T44" fmla="*/ 92 w 127"/>
              <a:gd name="T45" fmla="*/ 10 h 110"/>
              <a:gd name="T46" fmla="*/ 106 w 127"/>
              <a:gd name="T47" fmla="*/ 6 h 110"/>
              <a:gd name="T48" fmla="*/ 116 w 127"/>
              <a:gd name="T49" fmla="*/ 3 h 110"/>
              <a:gd name="T50" fmla="*/ 124 w 127"/>
              <a:gd name="T51" fmla="*/ 1 h 110"/>
              <a:gd name="T52" fmla="*/ 127 w 127"/>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7"/>
              <a:gd name="T82" fmla="*/ 0 h 110"/>
              <a:gd name="T83" fmla="*/ 127 w 127"/>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7" h="110">
                <a:moveTo>
                  <a:pt x="127" y="0"/>
                </a:moveTo>
                <a:lnTo>
                  <a:pt x="122" y="0"/>
                </a:lnTo>
                <a:lnTo>
                  <a:pt x="113" y="1"/>
                </a:lnTo>
                <a:lnTo>
                  <a:pt x="100" y="4"/>
                </a:lnTo>
                <a:lnTo>
                  <a:pt x="85" y="7"/>
                </a:lnTo>
                <a:lnTo>
                  <a:pt x="52" y="18"/>
                </a:lnTo>
                <a:lnTo>
                  <a:pt x="39" y="26"/>
                </a:lnTo>
                <a:lnTo>
                  <a:pt x="30" y="34"/>
                </a:lnTo>
                <a:lnTo>
                  <a:pt x="18" y="55"/>
                </a:lnTo>
                <a:lnTo>
                  <a:pt x="7" y="80"/>
                </a:lnTo>
                <a:lnTo>
                  <a:pt x="3" y="91"/>
                </a:lnTo>
                <a:lnTo>
                  <a:pt x="1" y="100"/>
                </a:lnTo>
                <a:lnTo>
                  <a:pt x="0" y="106"/>
                </a:lnTo>
                <a:lnTo>
                  <a:pt x="0" y="110"/>
                </a:lnTo>
                <a:lnTo>
                  <a:pt x="1" y="108"/>
                </a:lnTo>
                <a:lnTo>
                  <a:pt x="4" y="103"/>
                </a:lnTo>
                <a:lnTo>
                  <a:pt x="9" y="94"/>
                </a:lnTo>
                <a:lnTo>
                  <a:pt x="15" y="85"/>
                </a:lnTo>
                <a:lnTo>
                  <a:pt x="28" y="62"/>
                </a:lnTo>
                <a:lnTo>
                  <a:pt x="43" y="40"/>
                </a:lnTo>
                <a:lnTo>
                  <a:pt x="52" y="32"/>
                </a:lnTo>
                <a:lnTo>
                  <a:pt x="64" y="24"/>
                </a:lnTo>
                <a:lnTo>
                  <a:pt x="92" y="10"/>
                </a:lnTo>
                <a:lnTo>
                  <a:pt x="106" y="6"/>
                </a:lnTo>
                <a:lnTo>
                  <a:pt x="116" y="3"/>
                </a:lnTo>
                <a:lnTo>
                  <a:pt x="124" y="1"/>
                </a:lnTo>
                <a:lnTo>
                  <a:pt x="127"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00" name="Freeform 2952"/>
          <p:cNvSpPr>
            <a:spLocks/>
          </p:cNvSpPr>
          <p:nvPr/>
        </p:nvSpPr>
        <p:spPr bwMode="auto">
          <a:xfrm>
            <a:off x="4370388" y="5337175"/>
            <a:ext cx="196850" cy="231775"/>
          </a:xfrm>
          <a:custGeom>
            <a:avLst/>
            <a:gdLst>
              <a:gd name="T0" fmla="*/ 125 w 125"/>
              <a:gd name="T1" fmla="*/ 0 h 169"/>
              <a:gd name="T2" fmla="*/ 121 w 125"/>
              <a:gd name="T3" fmla="*/ 3 h 169"/>
              <a:gd name="T4" fmla="*/ 113 w 125"/>
              <a:gd name="T5" fmla="*/ 10 h 169"/>
              <a:gd name="T6" fmla="*/ 101 w 125"/>
              <a:gd name="T7" fmla="*/ 19 h 169"/>
              <a:gd name="T8" fmla="*/ 88 w 125"/>
              <a:gd name="T9" fmla="*/ 31 h 169"/>
              <a:gd name="T10" fmla="*/ 58 w 125"/>
              <a:gd name="T11" fmla="*/ 58 h 169"/>
              <a:gd name="T12" fmla="*/ 46 w 125"/>
              <a:gd name="T13" fmla="*/ 70 h 169"/>
              <a:gd name="T14" fmla="*/ 36 w 125"/>
              <a:gd name="T15" fmla="*/ 81 h 169"/>
              <a:gd name="T16" fmla="*/ 21 w 125"/>
              <a:gd name="T17" fmla="*/ 106 h 169"/>
              <a:gd name="T18" fmla="*/ 9 w 125"/>
              <a:gd name="T19" fmla="*/ 135 h 169"/>
              <a:gd name="T20" fmla="*/ 4 w 125"/>
              <a:gd name="T21" fmla="*/ 147 h 169"/>
              <a:gd name="T22" fmla="*/ 1 w 125"/>
              <a:gd name="T23" fmla="*/ 158 h 169"/>
              <a:gd name="T24" fmla="*/ 0 w 125"/>
              <a:gd name="T25" fmla="*/ 166 h 169"/>
              <a:gd name="T26" fmla="*/ 0 w 125"/>
              <a:gd name="T27" fmla="*/ 169 h 169"/>
              <a:gd name="T28" fmla="*/ 1 w 125"/>
              <a:gd name="T29" fmla="*/ 166 h 169"/>
              <a:gd name="T30" fmla="*/ 6 w 125"/>
              <a:gd name="T31" fmla="*/ 160 h 169"/>
              <a:gd name="T32" fmla="*/ 12 w 125"/>
              <a:gd name="T33" fmla="*/ 150 h 169"/>
              <a:gd name="T34" fmla="*/ 18 w 125"/>
              <a:gd name="T35" fmla="*/ 138 h 169"/>
              <a:gd name="T36" fmla="*/ 33 w 125"/>
              <a:gd name="T37" fmla="*/ 112 h 169"/>
              <a:gd name="T38" fmla="*/ 49 w 125"/>
              <a:gd name="T39" fmla="*/ 89 h 169"/>
              <a:gd name="T40" fmla="*/ 58 w 125"/>
              <a:gd name="T41" fmla="*/ 76 h 169"/>
              <a:gd name="T42" fmla="*/ 70 w 125"/>
              <a:gd name="T43" fmla="*/ 64 h 169"/>
              <a:gd name="T44" fmla="*/ 97 w 125"/>
              <a:gd name="T45" fmla="*/ 34 h 169"/>
              <a:gd name="T46" fmla="*/ 107 w 125"/>
              <a:gd name="T47" fmla="*/ 22 h 169"/>
              <a:gd name="T48" fmla="*/ 118 w 125"/>
              <a:gd name="T49" fmla="*/ 11 h 169"/>
              <a:gd name="T50" fmla="*/ 124 w 125"/>
              <a:gd name="T51" fmla="*/ 3 h 169"/>
              <a:gd name="T52" fmla="*/ 125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1" y="3"/>
                </a:lnTo>
                <a:lnTo>
                  <a:pt x="113" y="10"/>
                </a:lnTo>
                <a:lnTo>
                  <a:pt x="101" y="19"/>
                </a:lnTo>
                <a:lnTo>
                  <a:pt x="88" y="31"/>
                </a:lnTo>
                <a:lnTo>
                  <a:pt x="58" y="58"/>
                </a:lnTo>
                <a:lnTo>
                  <a:pt x="46" y="70"/>
                </a:lnTo>
                <a:lnTo>
                  <a:pt x="36" y="81"/>
                </a:lnTo>
                <a:lnTo>
                  <a:pt x="21" y="106"/>
                </a:lnTo>
                <a:lnTo>
                  <a:pt x="9" y="135"/>
                </a:lnTo>
                <a:lnTo>
                  <a:pt x="4" y="147"/>
                </a:lnTo>
                <a:lnTo>
                  <a:pt x="1" y="158"/>
                </a:lnTo>
                <a:lnTo>
                  <a:pt x="0" y="166"/>
                </a:lnTo>
                <a:lnTo>
                  <a:pt x="0" y="169"/>
                </a:lnTo>
                <a:lnTo>
                  <a:pt x="1" y="166"/>
                </a:lnTo>
                <a:lnTo>
                  <a:pt x="6" y="160"/>
                </a:lnTo>
                <a:lnTo>
                  <a:pt x="12" y="150"/>
                </a:lnTo>
                <a:lnTo>
                  <a:pt x="18" y="138"/>
                </a:lnTo>
                <a:lnTo>
                  <a:pt x="33" y="112"/>
                </a:lnTo>
                <a:lnTo>
                  <a:pt x="49" y="89"/>
                </a:lnTo>
                <a:lnTo>
                  <a:pt x="58" y="76"/>
                </a:lnTo>
                <a:lnTo>
                  <a:pt x="70" y="64"/>
                </a:lnTo>
                <a:lnTo>
                  <a:pt x="97" y="34"/>
                </a:lnTo>
                <a:lnTo>
                  <a:pt x="107" y="22"/>
                </a:lnTo>
                <a:lnTo>
                  <a:pt x="118" y="11"/>
                </a:lnTo>
                <a:lnTo>
                  <a:pt x="124" y="3"/>
                </a:lnTo>
                <a:lnTo>
                  <a:pt x="125"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01" name="Freeform 2953"/>
          <p:cNvSpPr>
            <a:spLocks/>
          </p:cNvSpPr>
          <p:nvPr/>
        </p:nvSpPr>
        <p:spPr bwMode="auto">
          <a:xfrm>
            <a:off x="4368800" y="5319713"/>
            <a:ext cx="139700" cy="252412"/>
          </a:xfrm>
          <a:custGeom>
            <a:avLst/>
            <a:gdLst>
              <a:gd name="T0" fmla="*/ 89 w 89"/>
              <a:gd name="T1" fmla="*/ 0 h 183"/>
              <a:gd name="T2" fmla="*/ 86 w 89"/>
              <a:gd name="T3" fmla="*/ 3 h 183"/>
              <a:gd name="T4" fmla="*/ 80 w 89"/>
              <a:gd name="T5" fmla="*/ 11 h 183"/>
              <a:gd name="T6" fmla="*/ 71 w 89"/>
              <a:gd name="T7" fmla="*/ 23 h 183"/>
              <a:gd name="T8" fmla="*/ 59 w 89"/>
              <a:gd name="T9" fmla="*/ 39 h 183"/>
              <a:gd name="T10" fmla="*/ 35 w 89"/>
              <a:gd name="T11" fmla="*/ 73 h 183"/>
              <a:gd name="T12" fmla="*/ 25 w 89"/>
              <a:gd name="T13" fmla="*/ 88 h 183"/>
              <a:gd name="T14" fmla="*/ 16 w 89"/>
              <a:gd name="T15" fmla="*/ 101 h 183"/>
              <a:gd name="T16" fmla="*/ 10 w 89"/>
              <a:gd name="T17" fmla="*/ 111 h 183"/>
              <a:gd name="T18" fmla="*/ 4 w 89"/>
              <a:gd name="T19" fmla="*/ 124 h 183"/>
              <a:gd name="T20" fmla="*/ 0 w 89"/>
              <a:gd name="T21" fmla="*/ 152 h 183"/>
              <a:gd name="T22" fmla="*/ 0 w 89"/>
              <a:gd name="T23" fmla="*/ 173 h 183"/>
              <a:gd name="T24" fmla="*/ 1 w 89"/>
              <a:gd name="T25" fmla="*/ 179 h 183"/>
              <a:gd name="T26" fmla="*/ 1 w 89"/>
              <a:gd name="T27" fmla="*/ 183 h 183"/>
              <a:gd name="T28" fmla="*/ 2 w 89"/>
              <a:gd name="T29" fmla="*/ 181 h 183"/>
              <a:gd name="T30" fmla="*/ 4 w 89"/>
              <a:gd name="T31" fmla="*/ 175 h 183"/>
              <a:gd name="T32" fmla="*/ 5 w 89"/>
              <a:gd name="T33" fmla="*/ 166 h 183"/>
              <a:gd name="T34" fmla="*/ 8 w 89"/>
              <a:gd name="T35" fmla="*/ 153 h 183"/>
              <a:gd name="T36" fmla="*/ 16 w 89"/>
              <a:gd name="T37" fmla="*/ 127 h 183"/>
              <a:gd name="T38" fmla="*/ 28 w 89"/>
              <a:gd name="T39" fmla="*/ 102 h 183"/>
              <a:gd name="T40" fmla="*/ 37 w 89"/>
              <a:gd name="T41" fmla="*/ 90 h 183"/>
              <a:gd name="T42" fmla="*/ 47 w 89"/>
              <a:gd name="T43" fmla="*/ 74 h 183"/>
              <a:gd name="T44" fmla="*/ 68 w 89"/>
              <a:gd name="T45" fmla="*/ 42 h 183"/>
              <a:gd name="T46" fmla="*/ 77 w 89"/>
              <a:gd name="T47" fmla="*/ 26 h 183"/>
              <a:gd name="T48" fmla="*/ 83 w 89"/>
              <a:gd name="T49" fmla="*/ 12 h 183"/>
              <a:gd name="T50" fmla="*/ 88 w 89"/>
              <a:gd name="T51" fmla="*/ 3 h 183"/>
              <a:gd name="T52" fmla="*/ 89 w 89"/>
              <a:gd name="T53" fmla="*/ 0 h 18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9"/>
              <a:gd name="T82" fmla="*/ 0 h 183"/>
              <a:gd name="T83" fmla="*/ 89 w 89"/>
              <a:gd name="T84" fmla="*/ 183 h 18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9" h="183">
                <a:moveTo>
                  <a:pt x="89" y="0"/>
                </a:moveTo>
                <a:lnTo>
                  <a:pt x="86" y="3"/>
                </a:lnTo>
                <a:lnTo>
                  <a:pt x="80" y="11"/>
                </a:lnTo>
                <a:lnTo>
                  <a:pt x="71" y="23"/>
                </a:lnTo>
                <a:lnTo>
                  <a:pt x="59" y="39"/>
                </a:lnTo>
                <a:lnTo>
                  <a:pt x="35" y="73"/>
                </a:lnTo>
                <a:lnTo>
                  <a:pt x="25" y="88"/>
                </a:lnTo>
                <a:lnTo>
                  <a:pt x="16" y="101"/>
                </a:lnTo>
                <a:lnTo>
                  <a:pt x="10" y="111"/>
                </a:lnTo>
                <a:lnTo>
                  <a:pt x="4" y="124"/>
                </a:lnTo>
                <a:lnTo>
                  <a:pt x="0" y="152"/>
                </a:lnTo>
                <a:lnTo>
                  <a:pt x="0" y="173"/>
                </a:lnTo>
                <a:lnTo>
                  <a:pt x="1" y="179"/>
                </a:lnTo>
                <a:lnTo>
                  <a:pt x="1" y="183"/>
                </a:lnTo>
                <a:lnTo>
                  <a:pt x="2" y="181"/>
                </a:lnTo>
                <a:lnTo>
                  <a:pt x="4" y="175"/>
                </a:lnTo>
                <a:lnTo>
                  <a:pt x="5" y="166"/>
                </a:lnTo>
                <a:lnTo>
                  <a:pt x="8" y="153"/>
                </a:lnTo>
                <a:lnTo>
                  <a:pt x="16" y="127"/>
                </a:lnTo>
                <a:lnTo>
                  <a:pt x="28" y="102"/>
                </a:lnTo>
                <a:lnTo>
                  <a:pt x="37" y="90"/>
                </a:lnTo>
                <a:lnTo>
                  <a:pt x="47" y="74"/>
                </a:lnTo>
                <a:lnTo>
                  <a:pt x="68" y="42"/>
                </a:lnTo>
                <a:lnTo>
                  <a:pt x="77" y="26"/>
                </a:lnTo>
                <a:lnTo>
                  <a:pt x="83" y="12"/>
                </a:lnTo>
                <a:lnTo>
                  <a:pt x="88" y="3"/>
                </a:lnTo>
                <a:lnTo>
                  <a:pt x="89"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02" name="Freeform 2954"/>
          <p:cNvSpPr>
            <a:spLocks/>
          </p:cNvSpPr>
          <p:nvPr/>
        </p:nvSpPr>
        <p:spPr bwMode="auto">
          <a:xfrm>
            <a:off x="4375150" y="5448300"/>
            <a:ext cx="180975" cy="127000"/>
          </a:xfrm>
          <a:custGeom>
            <a:avLst/>
            <a:gdLst>
              <a:gd name="T0" fmla="*/ 115 w 115"/>
              <a:gd name="T1" fmla="*/ 65 h 93"/>
              <a:gd name="T2" fmla="*/ 112 w 115"/>
              <a:gd name="T3" fmla="*/ 62 h 93"/>
              <a:gd name="T4" fmla="*/ 104 w 115"/>
              <a:gd name="T5" fmla="*/ 52 h 93"/>
              <a:gd name="T6" fmla="*/ 94 w 115"/>
              <a:gd name="T7" fmla="*/ 38 h 93"/>
              <a:gd name="T8" fmla="*/ 82 w 115"/>
              <a:gd name="T9" fmla="*/ 25 h 93"/>
              <a:gd name="T10" fmla="*/ 69 w 115"/>
              <a:gd name="T11" fmla="*/ 12 h 93"/>
              <a:gd name="T12" fmla="*/ 55 w 115"/>
              <a:gd name="T13" fmla="*/ 3 h 93"/>
              <a:gd name="T14" fmla="*/ 43 w 115"/>
              <a:gd name="T15" fmla="*/ 0 h 93"/>
              <a:gd name="T16" fmla="*/ 39 w 115"/>
              <a:gd name="T17" fmla="*/ 1 h 93"/>
              <a:gd name="T18" fmla="*/ 34 w 115"/>
              <a:gd name="T19" fmla="*/ 6 h 93"/>
              <a:gd name="T20" fmla="*/ 19 w 115"/>
              <a:gd name="T21" fmla="*/ 31 h 93"/>
              <a:gd name="T22" fmla="*/ 9 w 115"/>
              <a:gd name="T23" fmla="*/ 59 h 93"/>
              <a:gd name="T24" fmla="*/ 4 w 115"/>
              <a:gd name="T25" fmla="*/ 71 h 93"/>
              <a:gd name="T26" fmla="*/ 1 w 115"/>
              <a:gd name="T27" fmla="*/ 82 h 93"/>
              <a:gd name="T28" fmla="*/ 0 w 115"/>
              <a:gd name="T29" fmla="*/ 90 h 93"/>
              <a:gd name="T30" fmla="*/ 0 w 115"/>
              <a:gd name="T31" fmla="*/ 93 h 93"/>
              <a:gd name="T32" fmla="*/ 1 w 115"/>
              <a:gd name="T33" fmla="*/ 91 h 93"/>
              <a:gd name="T34" fmla="*/ 6 w 115"/>
              <a:gd name="T35" fmla="*/ 85 h 93"/>
              <a:gd name="T36" fmla="*/ 12 w 115"/>
              <a:gd name="T37" fmla="*/ 76 h 93"/>
              <a:gd name="T38" fmla="*/ 18 w 115"/>
              <a:gd name="T39" fmla="*/ 63 h 93"/>
              <a:gd name="T40" fmla="*/ 33 w 115"/>
              <a:gd name="T41" fmla="*/ 37 h 93"/>
              <a:gd name="T42" fmla="*/ 49 w 115"/>
              <a:gd name="T43" fmla="*/ 12 h 93"/>
              <a:gd name="T44" fmla="*/ 54 w 115"/>
              <a:gd name="T45" fmla="*/ 8 h 93"/>
              <a:gd name="T46" fmla="*/ 58 w 115"/>
              <a:gd name="T47" fmla="*/ 6 h 93"/>
              <a:gd name="T48" fmla="*/ 69 w 115"/>
              <a:gd name="T49" fmla="*/ 9 h 93"/>
              <a:gd name="T50" fmla="*/ 79 w 115"/>
              <a:gd name="T51" fmla="*/ 17 h 93"/>
              <a:gd name="T52" fmla="*/ 91 w 115"/>
              <a:gd name="T53" fmla="*/ 29 h 93"/>
              <a:gd name="T54" fmla="*/ 109 w 115"/>
              <a:gd name="T55" fmla="*/ 54 h 93"/>
              <a:gd name="T56" fmla="*/ 113 w 115"/>
              <a:gd name="T57" fmla="*/ 62 h 93"/>
              <a:gd name="T58" fmla="*/ 115 w 115"/>
              <a:gd name="T59" fmla="*/ 65 h 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3"/>
              <a:gd name="T92" fmla="*/ 115 w 115"/>
              <a:gd name="T93" fmla="*/ 93 h 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3">
                <a:moveTo>
                  <a:pt x="115" y="65"/>
                </a:moveTo>
                <a:lnTo>
                  <a:pt x="112" y="62"/>
                </a:lnTo>
                <a:lnTo>
                  <a:pt x="104" y="52"/>
                </a:lnTo>
                <a:lnTo>
                  <a:pt x="94" y="38"/>
                </a:lnTo>
                <a:lnTo>
                  <a:pt x="82" y="25"/>
                </a:lnTo>
                <a:lnTo>
                  <a:pt x="69" y="12"/>
                </a:lnTo>
                <a:lnTo>
                  <a:pt x="55" y="3"/>
                </a:lnTo>
                <a:lnTo>
                  <a:pt x="43" y="0"/>
                </a:lnTo>
                <a:lnTo>
                  <a:pt x="39" y="1"/>
                </a:lnTo>
                <a:lnTo>
                  <a:pt x="34" y="6"/>
                </a:lnTo>
                <a:lnTo>
                  <a:pt x="19" y="31"/>
                </a:lnTo>
                <a:lnTo>
                  <a:pt x="9" y="59"/>
                </a:lnTo>
                <a:lnTo>
                  <a:pt x="4" y="71"/>
                </a:lnTo>
                <a:lnTo>
                  <a:pt x="1" y="82"/>
                </a:lnTo>
                <a:lnTo>
                  <a:pt x="0" y="90"/>
                </a:lnTo>
                <a:lnTo>
                  <a:pt x="0" y="93"/>
                </a:lnTo>
                <a:lnTo>
                  <a:pt x="1" y="91"/>
                </a:lnTo>
                <a:lnTo>
                  <a:pt x="6" y="85"/>
                </a:lnTo>
                <a:lnTo>
                  <a:pt x="12" y="76"/>
                </a:lnTo>
                <a:lnTo>
                  <a:pt x="18" y="63"/>
                </a:lnTo>
                <a:lnTo>
                  <a:pt x="33" y="37"/>
                </a:lnTo>
                <a:lnTo>
                  <a:pt x="49" y="12"/>
                </a:lnTo>
                <a:lnTo>
                  <a:pt x="54" y="8"/>
                </a:lnTo>
                <a:lnTo>
                  <a:pt x="58" y="6"/>
                </a:lnTo>
                <a:lnTo>
                  <a:pt x="69" y="9"/>
                </a:lnTo>
                <a:lnTo>
                  <a:pt x="79" y="17"/>
                </a:lnTo>
                <a:lnTo>
                  <a:pt x="91" y="29"/>
                </a:lnTo>
                <a:lnTo>
                  <a:pt x="109" y="54"/>
                </a:lnTo>
                <a:lnTo>
                  <a:pt x="113" y="62"/>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03" name="Freeform 2955"/>
          <p:cNvSpPr>
            <a:spLocks/>
          </p:cNvSpPr>
          <p:nvPr/>
        </p:nvSpPr>
        <p:spPr bwMode="auto">
          <a:xfrm>
            <a:off x="4370388" y="5500688"/>
            <a:ext cx="100012" cy="71437"/>
          </a:xfrm>
          <a:custGeom>
            <a:avLst/>
            <a:gdLst>
              <a:gd name="T0" fmla="*/ 64 w 64"/>
              <a:gd name="T1" fmla="*/ 38 h 52"/>
              <a:gd name="T2" fmla="*/ 63 w 64"/>
              <a:gd name="T3" fmla="*/ 35 h 52"/>
              <a:gd name="T4" fmla="*/ 58 w 64"/>
              <a:gd name="T5" fmla="*/ 30 h 52"/>
              <a:gd name="T6" fmla="*/ 46 w 64"/>
              <a:gd name="T7" fmla="*/ 14 h 52"/>
              <a:gd name="T8" fmla="*/ 31 w 64"/>
              <a:gd name="T9" fmla="*/ 2 h 52"/>
              <a:gd name="T10" fmla="*/ 25 w 64"/>
              <a:gd name="T11" fmla="*/ 0 h 52"/>
              <a:gd name="T12" fmla="*/ 19 w 64"/>
              <a:gd name="T13" fmla="*/ 4 h 52"/>
              <a:gd name="T14" fmla="*/ 6 w 64"/>
              <a:gd name="T15" fmla="*/ 33 h 52"/>
              <a:gd name="T16" fmla="*/ 1 w 64"/>
              <a:gd name="T17" fmla="*/ 47 h 52"/>
              <a:gd name="T18" fmla="*/ 0 w 64"/>
              <a:gd name="T19" fmla="*/ 50 h 52"/>
              <a:gd name="T20" fmla="*/ 0 w 64"/>
              <a:gd name="T21" fmla="*/ 52 h 52"/>
              <a:gd name="T22" fmla="*/ 1 w 64"/>
              <a:gd name="T23" fmla="*/ 50 h 52"/>
              <a:gd name="T24" fmla="*/ 3 w 64"/>
              <a:gd name="T25" fmla="*/ 47 h 52"/>
              <a:gd name="T26" fmla="*/ 10 w 64"/>
              <a:gd name="T27" fmla="*/ 36 h 52"/>
              <a:gd name="T28" fmla="*/ 28 w 64"/>
              <a:gd name="T29" fmla="*/ 7 h 52"/>
              <a:gd name="T30" fmla="*/ 33 w 64"/>
              <a:gd name="T31" fmla="*/ 4 h 52"/>
              <a:gd name="T32" fmla="*/ 39 w 64"/>
              <a:gd name="T33" fmla="*/ 5 h 52"/>
              <a:gd name="T34" fmla="*/ 51 w 64"/>
              <a:gd name="T35" fmla="*/ 17 h 52"/>
              <a:gd name="T36" fmla="*/ 61 w 64"/>
              <a:gd name="T37" fmla="*/ 31 h 52"/>
              <a:gd name="T38" fmla="*/ 64 w 64"/>
              <a:gd name="T39" fmla="*/ 36 h 52"/>
              <a:gd name="T40" fmla="*/ 64 w 64"/>
              <a:gd name="T41" fmla="*/ 38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2"/>
              <a:gd name="T65" fmla="*/ 64 w 64"/>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2">
                <a:moveTo>
                  <a:pt x="64" y="38"/>
                </a:moveTo>
                <a:lnTo>
                  <a:pt x="63" y="35"/>
                </a:lnTo>
                <a:lnTo>
                  <a:pt x="58" y="30"/>
                </a:lnTo>
                <a:lnTo>
                  <a:pt x="46" y="14"/>
                </a:lnTo>
                <a:lnTo>
                  <a:pt x="31" y="2"/>
                </a:lnTo>
                <a:lnTo>
                  <a:pt x="25" y="0"/>
                </a:lnTo>
                <a:lnTo>
                  <a:pt x="19" y="4"/>
                </a:lnTo>
                <a:lnTo>
                  <a:pt x="6" y="33"/>
                </a:lnTo>
                <a:lnTo>
                  <a:pt x="1" y="47"/>
                </a:lnTo>
                <a:lnTo>
                  <a:pt x="0" y="50"/>
                </a:lnTo>
                <a:lnTo>
                  <a:pt x="0" y="52"/>
                </a:lnTo>
                <a:lnTo>
                  <a:pt x="1" y="50"/>
                </a:lnTo>
                <a:lnTo>
                  <a:pt x="3" y="47"/>
                </a:lnTo>
                <a:lnTo>
                  <a:pt x="10" y="36"/>
                </a:lnTo>
                <a:lnTo>
                  <a:pt x="28" y="7"/>
                </a:lnTo>
                <a:lnTo>
                  <a:pt x="33" y="4"/>
                </a:lnTo>
                <a:lnTo>
                  <a:pt x="39" y="5"/>
                </a:lnTo>
                <a:lnTo>
                  <a:pt x="51" y="17"/>
                </a:lnTo>
                <a:lnTo>
                  <a:pt x="61" y="31"/>
                </a:lnTo>
                <a:lnTo>
                  <a:pt x="64" y="36"/>
                </a:lnTo>
                <a:lnTo>
                  <a:pt x="64" y="38"/>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04" name="Freeform 2956"/>
          <p:cNvSpPr>
            <a:spLocks/>
          </p:cNvSpPr>
          <p:nvPr/>
        </p:nvSpPr>
        <p:spPr bwMode="auto">
          <a:xfrm>
            <a:off x="4287838" y="5491163"/>
            <a:ext cx="88900" cy="71437"/>
          </a:xfrm>
          <a:custGeom>
            <a:avLst/>
            <a:gdLst>
              <a:gd name="T0" fmla="*/ 0 w 56"/>
              <a:gd name="T1" fmla="*/ 14 h 52"/>
              <a:gd name="T2" fmla="*/ 1 w 56"/>
              <a:gd name="T3" fmla="*/ 12 h 52"/>
              <a:gd name="T4" fmla="*/ 4 w 56"/>
              <a:gd name="T5" fmla="*/ 11 h 52"/>
              <a:gd name="T6" fmla="*/ 9 w 56"/>
              <a:gd name="T7" fmla="*/ 6 h 52"/>
              <a:gd name="T8" fmla="*/ 15 w 56"/>
              <a:gd name="T9" fmla="*/ 3 h 52"/>
              <a:gd name="T10" fmla="*/ 27 w 56"/>
              <a:gd name="T11" fmla="*/ 0 h 52"/>
              <a:gd name="T12" fmla="*/ 33 w 56"/>
              <a:gd name="T13" fmla="*/ 0 h 52"/>
              <a:gd name="T14" fmla="*/ 37 w 56"/>
              <a:gd name="T15" fmla="*/ 4 h 52"/>
              <a:gd name="T16" fmla="*/ 46 w 56"/>
              <a:gd name="T17" fmla="*/ 18 h 52"/>
              <a:gd name="T18" fmla="*/ 52 w 56"/>
              <a:gd name="T19" fmla="*/ 34 h 52"/>
              <a:gd name="T20" fmla="*/ 56 w 56"/>
              <a:gd name="T21" fmla="*/ 48 h 52"/>
              <a:gd name="T22" fmla="*/ 56 w 56"/>
              <a:gd name="T23" fmla="*/ 52 h 52"/>
              <a:gd name="T24" fmla="*/ 55 w 56"/>
              <a:gd name="T25" fmla="*/ 51 h 52"/>
              <a:gd name="T26" fmla="*/ 53 w 56"/>
              <a:gd name="T27" fmla="*/ 48 h 52"/>
              <a:gd name="T28" fmla="*/ 51 w 56"/>
              <a:gd name="T29" fmla="*/ 43 h 52"/>
              <a:gd name="T30" fmla="*/ 48 w 56"/>
              <a:gd name="T31" fmla="*/ 37 h 52"/>
              <a:gd name="T32" fmla="*/ 30 w 56"/>
              <a:gd name="T33" fmla="*/ 7 h 52"/>
              <a:gd name="T34" fmla="*/ 25 w 56"/>
              <a:gd name="T35" fmla="*/ 3 h 52"/>
              <a:gd name="T36" fmla="*/ 19 w 56"/>
              <a:gd name="T37" fmla="*/ 3 h 52"/>
              <a:gd name="T38" fmla="*/ 10 w 56"/>
              <a:gd name="T39" fmla="*/ 6 h 52"/>
              <a:gd name="T40" fmla="*/ 3 w 56"/>
              <a:gd name="T41" fmla="*/ 11 h 52"/>
              <a:gd name="T42" fmla="*/ 0 w 56"/>
              <a:gd name="T43" fmla="*/ 14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6"/>
              <a:gd name="T67" fmla="*/ 0 h 52"/>
              <a:gd name="T68" fmla="*/ 56 w 56"/>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6" h="52">
                <a:moveTo>
                  <a:pt x="0" y="14"/>
                </a:moveTo>
                <a:lnTo>
                  <a:pt x="1" y="12"/>
                </a:lnTo>
                <a:lnTo>
                  <a:pt x="4" y="11"/>
                </a:lnTo>
                <a:lnTo>
                  <a:pt x="9" y="6"/>
                </a:lnTo>
                <a:lnTo>
                  <a:pt x="15" y="3"/>
                </a:lnTo>
                <a:lnTo>
                  <a:pt x="27" y="0"/>
                </a:lnTo>
                <a:lnTo>
                  <a:pt x="33" y="0"/>
                </a:lnTo>
                <a:lnTo>
                  <a:pt x="37" y="4"/>
                </a:lnTo>
                <a:lnTo>
                  <a:pt x="46" y="18"/>
                </a:lnTo>
                <a:lnTo>
                  <a:pt x="52" y="34"/>
                </a:lnTo>
                <a:lnTo>
                  <a:pt x="56" y="48"/>
                </a:lnTo>
                <a:lnTo>
                  <a:pt x="56" y="52"/>
                </a:lnTo>
                <a:lnTo>
                  <a:pt x="55" y="51"/>
                </a:lnTo>
                <a:lnTo>
                  <a:pt x="53" y="48"/>
                </a:lnTo>
                <a:lnTo>
                  <a:pt x="51" y="43"/>
                </a:lnTo>
                <a:lnTo>
                  <a:pt x="48" y="37"/>
                </a:lnTo>
                <a:lnTo>
                  <a:pt x="30" y="7"/>
                </a:lnTo>
                <a:lnTo>
                  <a:pt x="25" y="3"/>
                </a:lnTo>
                <a:lnTo>
                  <a:pt x="19" y="3"/>
                </a:lnTo>
                <a:lnTo>
                  <a:pt x="10" y="6"/>
                </a:lnTo>
                <a:lnTo>
                  <a:pt x="3" y="11"/>
                </a:lnTo>
                <a:lnTo>
                  <a:pt x="0" y="1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05" name="Freeform 2957"/>
          <p:cNvSpPr>
            <a:spLocks/>
          </p:cNvSpPr>
          <p:nvPr/>
        </p:nvSpPr>
        <p:spPr bwMode="auto">
          <a:xfrm>
            <a:off x="4359275" y="5387975"/>
            <a:ext cx="49213" cy="168275"/>
          </a:xfrm>
          <a:custGeom>
            <a:avLst/>
            <a:gdLst>
              <a:gd name="T0" fmla="*/ 11 w 32"/>
              <a:gd name="T1" fmla="*/ 64 h 123"/>
              <a:gd name="T2" fmla="*/ 7 w 32"/>
              <a:gd name="T3" fmla="*/ 33 h 123"/>
              <a:gd name="T4" fmla="*/ 6 w 32"/>
              <a:gd name="T5" fmla="*/ 19 h 123"/>
              <a:gd name="T6" fmla="*/ 4 w 32"/>
              <a:gd name="T7" fmla="*/ 10 h 123"/>
              <a:gd name="T8" fmla="*/ 6 w 32"/>
              <a:gd name="T9" fmla="*/ 4 h 123"/>
              <a:gd name="T10" fmla="*/ 7 w 32"/>
              <a:gd name="T11" fmla="*/ 0 h 123"/>
              <a:gd name="T12" fmla="*/ 10 w 32"/>
              <a:gd name="T13" fmla="*/ 2 h 123"/>
              <a:gd name="T14" fmla="*/ 14 w 32"/>
              <a:gd name="T15" fmla="*/ 10 h 123"/>
              <a:gd name="T16" fmla="*/ 19 w 32"/>
              <a:gd name="T17" fmla="*/ 22 h 123"/>
              <a:gd name="T18" fmla="*/ 23 w 32"/>
              <a:gd name="T19" fmla="*/ 38 h 123"/>
              <a:gd name="T20" fmla="*/ 29 w 32"/>
              <a:gd name="T21" fmla="*/ 76 h 123"/>
              <a:gd name="T22" fmla="*/ 31 w 32"/>
              <a:gd name="T23" fmla="*/ 93 h 123"/>
              <a:gd name="T24" fmla="*/ 32 w 32"/>
              <a:gd name="T25" fmla="*/ 109 h 123"/>
              <a:gd name="T26" fmla="*/ 32 w 32"/>
              <a:gd name="T27" fmla="*/ 123 h 123"/>
              <a:gd name="T28" fmla="*/ 31 w 32"/>
              <a:gd name="T29" fmla="*/ 120 h 123"/>
              <a:gd name="T30" fmla="*/ 29 w 32"/>
              <a:gd name="T31" fmla="*/ 110 h 123"/>
              <a:gd name="T32" fmla="*/ 26 w 32"/>
              <a:gd name="T33" fmla="*/ 96 h 123"/>
              <a:gd name="T34" fmla="*/ 23 w 32"/>
              <a:gd name="T35" fmla="*/ 79 h 123"/>
              <a:gd name="T36" fmla="*/ 14 w 32"/>
              <a:gd name="T37" fmla="*/ 44 h 123"/>
              <a:gd name="T38" fmla="*/ 10 w 32"/>
              <a:gd name="T39" fmla="*/ 28 h 123"/>
              <a:gd name="T40" fmla="*/ 4 w 32"/>
              <a:gd name="T41" fmla="*/ 16 h 123"/>
              <a:gd name="T42" fmla="*/ 1 w 32"/>
              <a:gd name="T43" fmla="*/ 13 h 123"/>
              <a:gd name="T44" fmla="*/ 1 w 32"/>
              <a:gd name="T45" fmla="*/ 11 h 123"/>
              <a:gd name="T46" fmla="*/ 0 w 32"/>
              <a:gd name="T47" fmla="*/ 13 h 123"/>
              <a:gd name="T48" fmla="*/ 0 w 32"/>
              <a:gd name="T49" fmla="*/ 17 h 123"/>
              <a:gd name="T50" fmla="*/ 1 w 32"/>
              <a:gd name="T51" fmla="*/ 28 h 123"/>
              <a:gd name="T52" fmla="*/ 4 w 32"/>
              <a:gd name="T53" fmla="*/ 44 h 123"/>
              <a:gd name="T54" fmla="*/ 8 w 32"/>
              <a:gd name="T55" fmla="*/ 58 h 123"/>
              <a:gd name="T56" fmla="*/ 11 w 32"/>
              <a:gd name="T57" fmla="*/ 69 h 123"/>
              <a:gd name="T58" fmla="*/ 11 w 32"/>
              <a:gd name="T59" fmla="*/ 72 h 123"/>
              <a:gd name="T60" fmla="*/ 13 w 32"/>
              <a:gd name="T61" fmla="*/ 72 h 123"/>
              <a:gd name="T62" fmla="*/ 11 w 32"/>
              <a:gd name="T63" fmla="*/ 70 h 123"/>
              <a:gd name="T64" fmla="*/ 11 w 32"/>
              <a:gd name="T65" fmla="*/ 64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
              <a:gd name="T100" fmla="*/ 0 h 123"/>
              <a:gd name="T101" fmla="*/ 32 w 32"/>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 h="123">
                <a:moveTo>
                  <a:pt x="11" y="64"/>
                </a:moveTo>
                <a:lnTo>
                  <a:pt x="7" y="33"/>
                </a:lnTo>
                <a:lnTo>
                  <a:pt x="6" y="19"/>
                </a:lnTo>
                <a:lnTo>
                  <a:pt x="4" y="10"/>
                </a:lnTo>
                <a:lnTo>
                  <a:pt x="6" y="4"/>
                </a:lnTo>
                <a:lnTo>
                  <a:pt x="7" y="0"/>
                </a:lnTo>
                <a:lnTo>
                  <a:pt x="10" y="2"/>
                </a:lnTo>
                <a:lnTo>
                  <a:pt x="14" y="10"/>
                </a:lnTo>
                <a:lnTo>
                  <a:pt x="19" y="22"/>
                </a:lnTo>
                <a:lnTo>
                  <a:pt x="23" y="38"/>
                </a:lnTo>
                <a:lnTo>
                  <a:pt x="29" y="76"/>
                </a:lnTo>
                <a:lnTo>
                  <a:pt x="31" y="93"/>
                </a:lnTo>
                <a:lnTo>
                  <a:pt x="32" y="109"/>
                </a:lnTo>
                <a:lnTo>
                  <a:pt x="32" y="123"/>
                </a:lnTo>
                <a:lnTo>
                  <a:pt x="31" y="120"/>
                </a:lnTo>
                <a:lnTo>
                  <a:pt x="29" y="110"/>
                </a:lnTo>
                <a:lnTo>
                  <a:pt x="26" y="96"/>
                </a:lnTo>
                <a:lnTo>
                  <a:pt x="23" y="79"/>
                </a:lnTo>
                <a:lnTo>
                  <a:pt x="14" y="44"/>
                </a:lnTo>
                <a:lnTo>
                  <a:pt x="10" y="28"/>
                </a:lnTo>
                <a:lnTo>
                  <a:pt x="4" y="16"/>
                </a:lnTo>
                <a:lnTo>
                  <a:pt x="1" y="13"/>
                </a:lnTo>
                <a:lnTo>
                  <a:pt x="1" y="11"/>
                </a:lnTo>
                <a:lnTo>
                  <a:pt x="0" y="13"/>
                </a:lnTo>
                <a:lnTo>
                  <a:pt x="0" y="17"/>
                </a:lnTo>
                <a:lnTo>
                  <a:pt x="1" y="28"/>
                </a:lnTo>
                <a:lnTo>
                  <a:pt x="4" y="44"/>
                </a:lnTo>
                <a:lnTo>
                  <a:pt x="8" y="58"/>
                </a:lnTo>
                <a:lnTo>
                  <a:pt x="11" y="69"/>
                </a:lnTo>
                <a:lnTo>
                  <a:pt x="11" y="72"/>
                </a:lnTo>
                <a:lnTo>
                  <a:pt x="13" y="72"/>
                </a:lnTo>
                <a:lnTo>
                  <a:pt x="11" y="70"/>
                </a:lnTo>
                <a:lnTo>
                  <a:pt x="11"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06" name="Line 2958"/>
          <p:cNvSpPr>
            <a:spLocks noChangeShapeType="1"/>
          </p:cNvSpPr>
          <p:nvPr/>
        </p:nvSpPr>
        <p:spPr bwMode="auto">
          <a:xfrm flipH="1">
            <a:off x="4360863" y="5389563"/>
            <a:ext cx="9525" cy="15875"/>
          </a:xfrm>
          <a:prstGeom prst="line">
            <a:avLst/>
          </a:prstGeom>
          <a:noFill/>
          <a:ln w="0">
            <a:solidFill>
              <a:srgbClr val="000000"/>
            </a:solidFill>
            <a:round/>
            <a:headEnd/>
            <a:tailEnd/>
          </a:ln>
        </p:spPr>
        <p:txBody>
          <a:bodyPr/>
          <a:lstStyle/>
          <a:p>
            <a:endParaRPr lang="en-US"/>
          </a:p>
        </p:txBody>
      </p:sp>
      <p:sp>
        <p:nvSpPr>
          <p:cNvPr id="312207" name="Freeform 2959"/>
          <p:cNvSpPr>
            <a:spLocks/>
          </p:cNvSpPr>
          <p:nvPr/>
        </p:nvSpPr>
        <p:spPr bwMode="auto">
          <a:xfrm>
            <a:off x="4670425" y="5514975"/>
            <a:ext cx="139700" cy="61913"/>
          </a:xfrm>
          <a:custGeom>
            <a:avLst/>
            <a:gdLst>
              <a:gd name="T0" fmla="*/ 88 w 88"/>
              <a:gd name="T1" fmla="*/ 45 h 45"/>
              <a:gd name="T2" fmla="*/ 85 w 88"/>
              <a:gd name="T3" fmla="*/ 42 h 45"/>
              <a:gd name="T4" fmla="*/ 79 w 88"/>
              <a:gd name="T5" fmla="*/ 36 h 45"/>
              <a:gd name="T6" fmla="*/ 60 w 88"/>
              <a:gd name="T7" fmla="*/ 19 h 45"/>
              <a:gd name="T8" fmla="*/ 48 w 88"/>
              <a:gd name="T9" fmla="*/ 10 h 45"/>
              <a:gd name="T10" fmla="*/ 37 w 88"/>
              <a:gd name="T11" fmla="*/ 3 h 45"/>
              <a:gd name="T12" fmla="*/ 28 w 88"/>
              <a:gd name="T13" fmla="*/ 0 h 45"/>
              <a:gd name="T14" fmla="*/ 22 w 88"/>
              <a:gd name="T15" fmla="*/ 3 h 45"/>
              <a:gd name="T16" fmla="*/ 6 w 88"/>
              <a:gd name="T17" fmla="*/ 27 h 45"/>
              <a:gd name="T18" fmla="*/ 1 w 88"/>
              <a:gd name="T19" fmla="*/ 36 h 45"/>
              <a:gd name="T20" fmla="*/ 0 w 88"/>
              <a:gd name="T21" fmla="*/ 39 h 45"/>
              <a:gd name="T22" fmla="*/ 3 w 88"/>
              <a:gd name="T23" fmla="*/ 37 h 45"/>
              <a:gd name="T24" fmla="*/ 7 w 88"/>
              <a:gd name="T25" fmla="*/ 31 h 45"/>
              <a:gd name="T26" fmla="*/ 13 w 88"/>
              <a:gd name="T27" fmla="*/ 22 h 45"/>
              <a:gd name="T28" fmla="*/ 22 w 88"/>
              <a:gd name="T29" fmla="*/ 11 h 45"/>
              <a:gd name="T30" fmla="*/ 28 w 88"/>
              <a:gd name="T31" fmla="*/ 8 h 45"/>
              <a:gd name="T32" fmla="*/ 37 w 88"/>
              <a:gd name="T33" fmla="*/ 10 h 45"/>
              <a:gd name="T34" fmla="*/ 60 w 88"/>
              <a:gd name="T35" fmla="*/ 24 h 45"/>
              <a:gd name="T36" fmla="*/ 80 w 88"/>
              <a:gd name="T37" fmla="*/ 39 h 45"/>
              <a:gd name="T38" fmla="*/ 86 w 88"/>
              <a:gd name="T39" fmla="*/ 44 h 45"/>
              <a:gd name="T40" fmla="*/ 88 w 88"/>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79" y="36"/>
                </a:lnTo>
                <a:lnTo>
                  <a:pt x="60" y="19"/>
                </a:lnTo>
                <a:lnTo>
                  <a:pt x="48" y="10"/>
                </a:lnTo>
                <a:lnTo>
                  <a:pt x="37" y="3"/>
                </a:lnTo>
                <a:lnTo>
                  <a:pt x="28" y="0"/>
                </a:lnTo>
                <a:lnTo>
                  <a:pt x="22" y="3"/>
                </a:lnTo>
                <a:lnTo>
                  <a:pt x="6" y="27"/>
                </a:lnTo>
                <a:lnTo>
                  <a:pt x="1" y="36"/>
                </a:lnTo>
                <a:lnTo>
                  <a:pt x="0" y="39"/>
                </a:lnTo>
                <a:lnTo>
                  <a:pt x="3" y="37"/>
                </a:lnTo>
                <a:lnTo>
                  <a:pt x="7" y="31"/>
                </a:lnTo>
                <a:lnTo>
                  <a:pt x="13" y="22"/>
                </a:lnTo>
                <a:lnTo>
                  <a:pt x="22" y="11"/>
                </a:lnTo>
                <a:lnTo>
                  <a:pt x="28" y="8"/>
                </a:lnTo>
                <a:lnTo>
                  <a:pt x="37" y="10"/>
                </a:lnTo>
                <a:lnTo>
                  <a:pt x="60" y="24"/>
                </a:lnTo>
                <a:lnTo>
                  <a:pt x="80" y="39"/>
                </a:lnTo>
                <a:lnTo>
                  <a:pt x="86" y="44"/>
                </a:lnTo>
                <a:lnTo>
                  <a:pt x="88"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08" name="Freeform 2960"/>
          <p:cNvSpPr>
            <a:spLocks/>
          </p:cNvSpPr>
          <p:nvPr/>
        </p:nvSpPr>
        <p:spPr bwMode="auto">
          <a:xfrm>
            <a:off x="4506913" y="5405438"/>
            <a:ext cx="163512" cy="163512"/>
          </a:xfrm>
          <a:custGeom>
            <a:avLst/>
            <a:gdLst>
              <a:gd name="T0" fmla="*/ 0 w 104"/>
              <a:gd name="T1" fmla="*/ 65 h 119"/>
              <a:gd name="T2" fmla="*/ 2 w 104"/>
              <a:gd name="T3" fmla="*/ 60 h 119"/>
              <a:gd name="T4" fmla="*/ 10 w 104"/>
              <a:gd name="T5" fmla="*/ 51 h 119"/>
              <a:gd name="T6" fmla="*/ 20 w 104"/>
              <a:gd name="T7" fmla="*/ 39 h 119"/>
              <a:gd name="T8" fmla="*/ 32 w 104"/>
              <a:gd name="T9" fmla="*/ 25 h 119"/>
              <a:gd name="T10" fmla="*/ 44 w 104"/>
              <a:gd name="T11" fmla="*/ 12 h 119"/>
              <a:gd name="T12" fmla="*/ 58 w 104"/>
              <a:gd name="T13" fmla="*/ 3 h 119"/>
              <a:gd name="T14" fmla="*/ 70 w 104"/>
              <a:gd name="T15" fmla="*/ 0 h 119"/>
              <a:gd name="T16" fmla="*/ 74 w 104"/>
              <a:gd name="T17" fmla="*/ 1 h 119"/>
              <a:gd name="T18" fmla="*/ 79 w 104"/>
              <a:gd name="T19" fmla="*/ 4 h 119"/>
              <a:gd name="T20" fmla="*/ 86 w 104"/>
              <a:gd name="T21" fmla="*/ 17 h 119"/>
              <a:gd name="T22" fmla="*/ 92 w 104"/>
              <a:gd name="T23" fmla="*/ 34 h 119"/>
              <a:gd name="T24" fmla="*/ 101 w 104"/>
              <a:gd name="T25" fmla="*/ 71 h 119"/>
              <a:gd name="T26" fmla="*/ 102 w 104"/>
              <a:gd name="T27" fmla="*/ 90 h 119"/>
              <a:gd name="T28" fmla="*/ 104 w 104"/>
              <a:gd name="T29" fmla="*/ 105 h 119"/>
              <a:gd name="T30" fmla="*/ 104 w 104"/>
              <a:gd name="T31" fmla="*/ 119 h 119"/>
              <a:gd name="T32" fmla="*/ 102 w 104"/>
              <a:gd name="T33" fmla="*/ 116 h 119"/>
              <a:gd name="T34" fmla="*/ 99 w 104"/>
              <a:gd name="T35" fmla="*/ 107 h 119"/>
              <a:gd name="T36" fmla="*/ 96 w 104"/>
              <a:gd name="T37" fmla="*/ 93 h 119"/>
              <a:gd name="T38" fmla="*/ 92 w 104"/>
              <a:gd name="T39" fmla="*/ 76 h 119"/>
              <a:gd name="T40" fmla="*/ 80 w 104"/>
              <a:gd name="T41" fmla="*/ 40 h 119"/>
              <a:gd name="T42" fmla="*/ 73 w 104"/>
              <a:gd name="T43" fmla="*/ 23 h 119"/>
              <a:gd name="T44" fmla="*/ 65 w 104"/>
              <a:gd name="T45" fmla="*/ 11 h 119"/>
              <a:gd name="T46" fmla="*/ 61 w 104"/>
              <a:gd name="T47" fmla="*/ 8 h 119"/>
              <a:gd name="T48" fmla="*/ 56 w 104"/>
              <a:gd name="T49" fmla="*/ 6 h 119"/>
              <a:gd name="T50" fmla="*/ 46 w 104"/>
              <a:gd name="T51" fmla="*/ 8 h 119"/>
              <a:gd name="T52" fmla="*/ 34 w 104"/>
              <a:gd name="T53" fmla="*/ 17 h 119"/>
              <a:gd name="T54" fmla="*/ 13 w 104"/>
              <a:gd name="T55" fmla="*/ 42 h 119"/>
              <a:gd name="T56" fmla="*/ 5 w 104"/>
              <a:gd name="T57" fmla="*/ 54 h 119"/>
              <a:gd name="T58" fmla="*/ 1 w 104"/>
              <a:gd name="T59" fmla="*/ 62 h 119"/>
              <a:gd name="T60" fmla="*/ 0 w 104"/>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19"/>
              <a:gd name="T95" fmla="*/ 104 w 104"/>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19">
                <a:moveTo>
                  <a:pt x="0" y="65"/>
                </a:moveTo>
                <a:lnTo>
                  <a:pt x="2" y="60"/>
                </a:lnTo>
                <a:lnTo>
                  <a:pt x="10" y="51"/>
                </a:lnTo>
                <a:lnTo>
                  <a:pt x="20" y="39"/>
                </a:lnTo>
                <a:lnTo>
                  <a:pt x="32" y="25"/>
                </a:lnTo>
                <a:lnTo>
                  <a:pt x="44" y="12"/>
                </a:lnTo>
                <a:lnTo>
                  <a:pt x="58" y="3"/>
                </a:lnTo>
                <a:lnTo>
                  <a:pt x="70" y="0"/>
                </a:lnTo>
                <a:lnTo>
                  <a:pt x="74" y="1"/>
                </a:lnTo>
                <a:lnTo>
                  <a:pt x="79" y="4"/>
                </a:lnTo>
                <a:lnTo>
                  <a:pt x="86" y="17"/>
                </a:lnTo>
                <a:lnTo>
                  <a:pt x="92" y="34"/>
                </a:lnTo>
                <a:lnTo>
                  <a:pt x="101" y="71"/>
                </a:lnTo>
                <a:lnTo>
                  <a:pt x="102" y="90"/>
                </a:lnTo>
                <a:lnTo>
                  <a:pt x="104" y="105"/>
                </a:lnTo>
                <a:lnTo>
                  <a:pt x="104" y="119"/>
                </a:lnTo>
                <a:lnTo>
                  <a:pt x="102" y="116"/>
                </a:lnTo>
                <a:lnTo>
                  <a:pt x="99" y="107"/>
                </a:lnTo>
                <a:lnTo>
                  <a:pt x="96" y="93"/>
                </a:lnTo>
                <a:lnTo>
                  <a:pt x="92" y="76"/>
                </a:lnTo>
                <a:lnTo>
                  <a:pt x="80" y="40"/>
                </a:lnTo>
                <a:lnTo>
                  <a:pt x="73" y="23"/>
                </a:lnTo>
                <a:lnTo>
                  <a:pt x="65" y="11"/>
                </a:lnTo>
                <a:lnTo>
                  <a:pt x="61" y="8"/>
                </a:lnTo>
                <a:lnTo>
                  <a:pt x="56" y="6"/>
                </a:lnTo>
                <a:lnTo>
                  <a:pt x="46" y="8"/>
                </a:lnTo>
                <a:lnTo>
                  <a:pt x="34" y="17"/>
                </a:lnTo>
                <a:lnTo>
                  <a:pt x="13" y="42"/>
                </a:lnTo>
                <a:lnTo>
                  <a:pt x="5" y="54"/>
                </a:lnTo>
                <a:lnTo>
                  <a:pt x="1"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09" name="Freeform 2961"/>
          <p:cNvSpPr>
            <a:spLocks/>
          </p:cNvSpPr>
          <p:nvPr/>
        </p:nvSpPr>
        <p:spPr bwMode="auto">
          <a:xfrm>
            <a:off x="4662488" y="5421313"/>
            <a:ext cx="200025" cy="150812"/>
          </a:xfrm>
          <a:custGeom>
            <a:avLst/>
            <a:gdLst>
              <a:gd name="T0" fmla="*/ 127 w 127"/>
              <a:gd name="T1" fmla="*/ 0 h 110"/>
              <a:gd name="T2" fmla="*/ 123 w 127"/>
              <a:gd name="T3" fmla="*/ 0 h 110"/>
              <a:gd name="T4" fmla="*/ 114 w 127"/>
              <a:gd name="T5" fmla="*/ 1 h 110"/>
              <a:gd name="T6" fmla="*/ 100 w 127"/>
              <a:gd name="T7" fmla="*/ 4 h 110"/>
              <a:gd name="T8" fmla="*/ 85 w 127"/>
              <a:gd name="T9" fmla="*/ 7 h 110"/>
              <a:gd name="T10" fmla="*/ 54 w 127"/>
              <a:gd name="T11" fmla="*/ 18 h 110"/>
              <a:gd name="T12" fmla="*/ 41 w 127"/>
              <a:gd name="T13" fmla="*/ 26 h 110"/>
              <a:gd name="T14" fmla="*/ 32 w 127"/>
              <a:gd name="T15" fmla="*/ 34 h 110"/>
              <a:gd name="T16" fmla="*/ 18 w 127"/>
              <a:gd name="T17" fmla="*/ 55 h 110"/>
              <a:gd name="T18" fmla="*/ 8 w 127"/>
              <a:gd name="T19" fmla="*/ 80 h 110"/>
              <a:gd name="T20" fmla="*/ 5 w 127"/>
              <a:gd name="T21" fmla="*/ 91 h 110"/>
              <a:gd name="T22" fmla="*/ 2 w 127"/>
              <a:gd name="T23" fmla="*/ 100 h 110"/>
              <a:gd name="T24" fmla="*/ 0 w 127"/>
              <a:gd name="T25" fmla="*/ 106 h 110"/>
              <a:gd name="T26" fmla="*/ 0 w 127"/>
              <a:gd name="T27" fmla="*/ 110 h 110"/>
              <a:gd name="T28" fmla="*/ 2 w 127"/>
              <a:gd name="T29" fmla="*/ 108 h 110"/>
              <a:gd name="T30" fmla="*/ 6 w 127"/>
              <a:gd name="T31" fmla="*/ 103 h 110"/>
              <a:gd name="T32" fmla="*/ 11 w 127"/>
              <a:gd name="T33" fmla="*/ 94 h 110"/>
              <a:gd name="T34" fmla="*/ 17 w 127"/>
              <a:gd name="T35" fmla="*/ 85 h 110"/>
              <a:gd name="T36" fmla="*/ 30 w 127"/>
              <a:gd name="T37" fmla="*/ 62 h 110"/>
              <a:gd name="T38" fmla="*/ 44 w 127"/>
              <a:gd name="T39" fmla="*/ 40 h 110"/>
              <a:gd name="T40" fmla="*/ 53 w 127"/>
              <a:gd name="T41" fmla="*/ 32 h 110"/>
              <a:gd name="T42" fmla="*/ 66 w 127"/>
              <a:gd name="T43" fmla="*/ 24 h 110"/>
              <a:gd name="T44" fmla="*/ 94 w 127"/>
              <a:gd name="T45" fmla="*/ 10 h 110"/>
              <a:gd name="T46" fmla="*/ 108 w 127"/>
              <a:gd name="T47" fmla="*/ 6 h 110"/>
              <a:gd name="T48" fmla="*/ 118 w 127"/>
              <a:gd name="T49" fmla="*/ 3 h 110"/>
              <a:gd name="T50" fmla="*/ 126 w 127"/>
              <a:gd name="T51" fmla="*/ 1 h 110"/>
              <a:gd name="T52" fmla="*/ 127 w 127"/>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7"/>
              <a:gd name="T82" fmla="*/ 0 h 110"/>
              <a:gd name="T83" fmla="*/ 127 w 127"/>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7" h="110">
                <a:moveTo>
                  <a:pt x="127" y="0"/>
                </a:moveTo>
                <a:lnTo>
                  <a:pt x="123" y="0"/>
                </a:lnTo>
                <a:lnTo>
                  <a:pt x="114" y="1"/>
                </a:lnTo>
                <a:lnTo>
                  <a:pt x="100" y="4"/>
                </a:lnTo>
                <a:lnTo>
                  <a:pt x="85" y="7"/>
                </a:lnTo>
                <a:lnTo>
                  <a:pt x="54" y="18"/>
                </a:lnTo>
                <a:lnTo>
                  <a:pt x="41" y="26"/>
                </a:lnTo>
                <a:lnTo>
                  <a:pt x="32" y="34"/>
                </a:lnTo>
                <a:lnTo>
                  <a:pt x="18" y="55"/>
                </a:lnTo>
                <a:lnTo>
                  <a:pt x="8" y="80"/>
                </a:lnTo>
                <a:lnTo>
                  <a:pt x="5" y="91"/>
                </a:lnTo>
                <a:lnTo>
                  <a:pt x="2" y="100"/>
                </a:lnTo>
                <a:lnTo>
                  <a:pt x="0" y="106"/>
                </a:lnTo>
                <a:lnTo>
                  <a:pt x="0" y="110"/>
                </a:lnTo>
                <a:lnTo>
                  <a:pt x="2" y="108"/>
                </a:lnTo>
                <a:lnTo>
                  <a:pt x="6" y="103"/>
                </a:lnTo>
                <a:lnTo>
                  <a:pt x="11" y="94"/>
                </a:lnTo>
                <a:lnTo>
                  <a:pt x="17" y="85"/>
                </a:lnTo>
                <a:lnTo>
                  <a:pt x="30" y="62"/>
                </a:lnTo>
                <a:lnTo>
                  <a:pt x="44" y="40"/>
                </a:lnTo>
                <a:lnTo>
                  <a:pt x="53" y="32"/>
                </a:lnTo>
                <a:lnTo>
                  <a:pt x="66" y="24"/>
                </a:lnTo>
                <a:lnTo>
                  <a:pt x="94" y="10"/>
                </a:lnTo>
                <a:lnTo>
                  <a:pt x="108" y="6"/>
                </a:lnTo>
                <a:lnTo>
                  <a:pt x="118" y="3"/>
                </a:lnTo>
                <a:lnTo>
                  <a:pt x="126" y="1"/>
                </a:lnTo>
                <a:lnTo>
                  <a:pt x="127"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10" name="Freeform 2962"/>
          <p:cNvSpPr>
            <a:spLocks/>
          </p:cNvSpPr>
          <p:nvPr/>
        </p:nvSpPr>
        <p:spPr bwMode="auto">
          <a:xfrm>
            <a:off x="4660900" y="5337175"/>
            <a:ext cx="196850" cy="231775"/>
          </a:xfrm>
          <a:custGeom>
            <a:avLst/>
            <a:gdLst>
              <a:gd name="T0" fmla="*/ 125 w 125"/>
              <a:gd name="T1" fmla="*/ 0 h 169"/>
              <a:gd name="T2" fmla="*/ 121 w 125"/>
              <a:gd name="T3" fmla="*/ 3 h 169"/>
              <a:gd name="T4" fmla="*/ 113 w 125"/>
              <a:gd name="T5" fmla="*/ 10 h 169"/>
              <a:gd name="T6" fmla="*/ 101 w 125"/>
              <a:gd name="T7" fmla="*/ 19 h 169"/>
              <a:gd name="T8" fmla="*/ 86 w 125"/>
              <a:gd name="T9" fmla="*/ 31 h 169"/>
              <a:gd name="T10" fmla="*/ 57 w 125"/>
              <a:gd name="T11" fmla="*/ 58 h 169"/>
              <a:gd name="T12" fmla="*/ 45 w 125"/>
              <a:gd name="T13" fmla="*/ 70 h 169"/>
              <a:gd name="T14" fmla="*/ 34 w 125"/>
              <a:gd name="T15" fmla="*/ 81 h 169"/>
              <a:gd name="T16" fmla="*/ 19 w 125"/>
              <a:gd name="T17" fmla="*/ 106 h 169"/>
              <a:gd name="T18" fmla="*/ 9 w 125"/>
              <a:gd name="T19" fmla="*/ 135 h 169"/>
              <a:gd name="T20" fmla="*/ 4 w 125"/>
              <a:gd name="T21" fmla="*/ 147 h 169"/>
              <a:gd name="T22" fmla="*/ 1 w 125"/>
              <a:gd name="T23" fmla="*/ 158 h 169"/>
              <a:gd name="T24" fmla="*/ 0 w 125"/>
              <a:gd name="T25" fmla="*/ 166 h 169"/>
              <a:gd name="T26" fmla="*/ 0 w 125"/>
              <a:gd name="T27" fmla="*/ 169 h 169"/>
              <a:gd name="T28" fmla="*/ 1 w 125"/>
              <a:gd name="T29" fmla="*/ 166 h 169"/>
              <a:gd name="T30" fmla="*/ 4 w 125"/>
              <a:gd name="T31" fmla="*/ 160 h 169"/>
              <a:gd name="T32" fmla="*/ 10 w 125"/>
              <a:gd name="T33" fmla="*/ 150 h 169"/>
              <a:gd name="T34" fmla="*/ 16 w 125"/>
              <a:gd name="T35" fmla="*/ 138 h 169"/>
              <a:gd name="T36" fmla="*/ 33 w 125"/>
              <a:gd name="T37" fmla="*/ 112 h 169"/>
              <a:gd name="T38" fmla="*/ 49 w 125"/>
              <a:gd name="T39" fmla="*/ 89 h 169"/>
              <a:gd name="T40" fmla="*/ 58 w 125"/>
              <a:gd name="T41" fmla="*/ 76 h 169"/>
              <a:gd name="T42" fmla="*/ 70 w 125"/>
              <a:gd name="T43" fmla="*/ 64 h 169"/>
              <a:gd name="T44" fmla="*/ 95 w 125"/>
              <a:gd name="T45" fmla="*/ 34 h 169"/>
              <a:gd name="T46" fmla="*/ 107 w 125"/>
              <a:gd name="T47" fmla="*/ 22 h 169"/>
              <a:gd name="T48" fmla="*/ 116 w 125"/>
              <a:gd name="T49" fmla="*/ 11 h 169"/>
              <a:gd name="T50" fmla="*/ 124 w 125"/>
              <a:gd name="T51" fmla="*/ 3 h 169"/>
              <a:gd name="T52" fmla="*/ 125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1" y="3"/>
                </a:lnTo>
                <a:lnTo>
                  <a:pt x="113" y="10"/>
                </a:lnTo>
                <a:lnTo>
                  <a:pt x="101" y="19"/>
                </a:lnTo>
                <a:lnTo>
                  <a:pt x="86" y="31"/>
                </a:lnTo>
                <a:lnTo>
                  <a:pt x="57" y="58"/>
                </a:lnTo>
                <a:lnTo>
                  <a:pt x="45" y="70"/>
                </a:lnTo>
                <a:lnTo>
                  <a:pt x="34" y="81"/>
                </a:lnTo>
                <a:lnTo>
                  <a:pt x="19" y="106"/>
                </a:lnTo>
                <a:lnTo>
                  <a:pt x="9" y="135"/>
                </a:lnTo>
                <a:lnTo>
                  <a:pt x="4" y="147"/>
                </a:lnTo>
                <a:lnTo>
                  <a:pt x="1" y="158"/>
                </a:lnTo>
                <a:lnTo>
                  <a:pt x="0" y="166"/>
                </a:lnTo>
                <a:lnTo>
                  <a:pt x="0" y="169"/>
                </a:lnTo>
                <a:lnTo>
                  <a:pt x="1" y="166"/>
                </a:lnTo>
                <a:lnTo>
                  <a:pt x="4" y="160"/>
                </a:lnTo>
                <a:lnTo>
                  <a:pt x="10" y="150"/>
                </a:lnTo>
                <a:lnTo>
                  <a:pt x="16" y="138"/>
                </a:lnTo>
                <a:lnTo>
                  <a:pt x="33" y="112"/>
                </a:lnTo>
                <a:lnTo>
                  <a:pt x="49" y="89"/>
                </a:lnTo>
                <a:lnTo>
                  <a:pt x="58" y="76"/>
                </a:lnTo>
                <a:lnTo>
                  <a:pt x="70" y="64"/>
                </a:lnTo>
                <a:lnTo>
                  <a:pt x="95" y="34"/>
                </a:lnTo>
                <a:lnTo>
                  <a:pt x="107" y="22"/>
                </a:lnTo>
                <a:lnTo>
                  <a:pt x="116" y="11"/>
                </a:lnTo>
                <a:lnTo>
                  <a:pt x="124" y="3"/>
                </a:lnTo>
                <a:lnTo>
                  <a:pt x="125"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11" name="Freeform 2963"/>
          <p:cNvSpPr>
            <a:spLocks/>
          </p:cNvSpPr>
          <p:nvPr/>
        </p:nvSpPr>
        <p:spPr bwMode="auto">
          <a:xfrm>
            <a:off x="4656138" y="5319713"/>
            <a:ext cx="144462" cy="252412"/>
          </a:xfrm>
          <a:custGeom>
            <a:avLst/>
            <a:gdLst>
              <a:gd name="T0" fmla="*/ 91 w 91"/>
              <a:gd name="T1" fmla="*/ 0 h 183"/>
              <a:gd name="T2" fmla="*/ 88 w 91"/>
              <a:gd name="T3" fmla="*/ 3 h 183"/>
              <a:gd name="T4" fmla="*/ 81 w 91"/>
              <a:gd name="T5" fmla="*/ 11 h 183"/>
              <a:gd name="T6" fmla="*/ 72 w 91"/>
              <a:gd name="T7" fmla="*/ 23 h 183"/>
              <a:gd name="T8" fmla="*/ 61 w 91"/>
              <a:gd name="T9" fmla="*/ 39 h 183"/>
              <a:gd name="T10" fmla="*/ 37 w 91"/>
              <a:gd name="T11" fmla="*/ 73 h 183"/>
              <a:gd name="T12" fmla="*/ 25 w 91"/>
              <a:gd name="T13" fmla="*/ 88 h 183"/>
              <a:gd name="T14" fmla="*/ 16 w 91"/>
              <a:gd name="T15" fmla="*/ 101 h 183"/>
              <a:gd name="T16" fmla="*/ 10 w 91"/>
              <a:gd name="T17" fmla="*/ 111 h 183"/>
              <a:gd name="T18" fmla="*/ 4 w 91"/>
              <a:gd name="T19" fmla="*/ 124 h 183"/>
              <a:gd name="T20" fmla="*/ 1 w 91"/>
              <a:gd name="T21" fmla="*/ 152 h 183"/>
              <a:gd name="T22" fmla="*/ 0 w 91"/>
              <a:gd name="T23" fmla="*/ 162 h 183"/>
              <a:gd name="T24" fmla="*/ 1 w 91"/>
              <a:gd name="T25" fmla="*/ 173 h 183"/>
              <a:gd name="T26" fmla="*/ 1 w 91"/>
              <a:gd name="T27" fmla="*/ 179 h 183"/>
              <a:gd name="T28" fmla="*/ 3 w 91"/>
              <a:gd name="T29" fmla="*/ 183 h 183"/>
              <a:gd name="T30" fmla="*/ 4 w 91"/>
              <a:gd name="T31" fmla="*/ 181 h 183"/>
              <a:gd name="T32" fmla="*/ 6 w 91"/>
              <a:gd name="T33" fmla="*/ 175 h 183"/>
              <a:gd name="T34" fmla="*/ 7 w 91"/>
              <a:gd name="T35" fmla="*/ 166 h 183"/>
              <a:gd name="T36" fmla="*/ 9 w 91"/>
              <a:gd name="T37" fmla="*/ 153 h 183"/>
              <a:gd name="T38" fmla="*/ 16 w 91"/>
              <a:gd name="T39" fmla="*/ 127 h 183"/>
              <a:gd name="T40" fmla="*/ 22 w 91"/>
              <a:gd name="T41" fmla="*/ 113 h 183"/>
              <a:gd name="T42" fmla="*/ 30 w 91"/>
              <a:gd name="T43" fmla="*/ 102 h 183"/>
              <a:gd name="T44" fmla="*/ 39 w 91"/>
              <a:gd name="T45" fmla="*/ 90 h 183"/>
              <a:gd name="T46" fmla="*/ 48 w 91"/>
              <a:gd name="T47" fmla="*/ 74 h 183"/>
              <a:gd name="T48" fmla="*/ 69 w 91"/>
              <a:gd name="T49" fmla="*/ 42 h 183"/>
              <a:gd name="T50" fmla="*/ 78 w 91"/>
              <a:gd name="T51" fmla="*/ 26 h 183"/>
              <a:gd name="T52" fmla="*/ 85 w 91"/>
              <a:gd name="T53" fmla="*/ 12 h 183"/>
              <a:gd name="T54" fmla="*/ 89 w 91"/>
              <a:gd name="T55" fmla="*/ 3 h 183"/>
              <a:gd name="T56" fmla="*/ 91 w 91"/>
              <a:gd name="T57" fmla="*/ 0 h 18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1"/>
              <a:gd name="T88" fmla="*/ 0 h 183"/>
              <a:gd name="T89" fmla="*/ 91 w 91"/>
              <a:gd name="T90" fmla="*/ 183 h 18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1" h="183">
                <a:moveTo>
                  <a:pt x="91" y="0"/>
                </a:moveTo>
                <a:lnTo>
                  <a:pt x="88" y="3"/>
                </a:lnTo>
                <a:lnTo>
                  <a:pt x="81" y="11"/>
                </a:lnTo>
                <a:lnTo>
                  <a:pt x="72" y="23"/>
                </a:lnTo>
                <a:lnTo>
                  <a:pt x="61" y="39"/>
                </a:lnTo>
                <a:lnTo>
                  <a:pt x="37" y="73"/>
                </a:lnTo>
                <a:lnTo>
                  <a:pt x="25" y="88"/>
                </a:lnTo>
                <a:lnTo>
                  <a:pt x="16" y="101"/>
                </a:lnTo>
                <a:lnTo>
                  <a:pt x="10" y="111"/>
                </a:lnTo>
                <a:lnTo>
                  <a:pt x="4" y="124"/>
                </a:lnTo>
                <a:lnTo>
                  <a:pt x="1" y="152"/>
                </a:lnTo>
                <a:lnTo>
                  <a:pt x="0" y="162"/>
                </a:lnTo>
                <a:lnTo>
                  <a:pt x="1" y="173"/>
                </a:lnTo>
                <a:lnTo>
                  <a:pt x="1" y="179"/>
                </a:lnTo>
                <a:lnTo>
                  <a:pt x="3" y="183"/>
                </a:lnTo>
                <a:lnTo>
                  <a:pt x="4" y="181"/>
                </a:lnTo>
                <a:lnTo>
                  <a:pt x="6" y="175"/>
                </a:lnTo>
                <a:lnTo>
                  <a:pt x="7" y="166"/>
                </a:lnTo>
                <a:lnTo>
                  <a:pt x="9" y="153"/>
                </a:lnTo>
                <a:lnTo>
                  <a:pt x="16" y="127"/>
                </a:lnTo>
                <a:lnTo>
                  <a:pt x="22" y="113"/>
                </a:lnTo>
                <a:lnTo>
                  <a:pt x="30" y="102"/>
                </a:lnTo>
                <a:lnTo>
                  <a:pt x="39" y="90"/>
                </a:lnTo>
                <a:lnTo>
                  <a:pt x="48" y="74"/>
                </a:lnTo>
                <a:lnTo>
                  <a:pt x="69" y="42"/>
                </a:lnTo>
                <a:lnTo>
                  <a:pt x="78" y="26"/>
                </a:lnTo>
                <a:lnTo>
                  <a:pt x="85" y="12"/>
                </a:lnTo>
                <a:lnTo>
                  <a:pt x="89" y="3"/>
                </a:lnTo>
                <a:lnTo>
                  <a:pt x="91"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12" name="Freeform 2964"/>
          <p:cNvSpPr>
            <a:spLocks/>
          </p:cNvSpPr>
          <p:nvPr/>
        </p:nvSpPr>
        <p:spPr bwMode="auto">
          <a:xfrm>
            <a:off x="4662488" y="5448300"/>
            <a:ext cx="180975" cy="127000"/>
          </a:xfrm>
          <a:custGeom>
            <a:avLst/>
            <a:gdLst>
              <a:gd name="T0" fmla="*/ 115 w 115"/>
              <a:gd name="T1" fmla="*/ 65 h 93"/>
              <a:gd name="T2" fmla="*/ 112 w 115"/>
              <a:gd name="T3" fmla="*/ 62 h 93"/>
              <a:gd name="T4" fmla="*/ 105 w 115"/>
              <a:gd name="T5" fmla="*/ 52 h 93"/>
              <a:gd name="T6" fmla="*/ 94 w 115"/>
              <a:gd name="T7" fmla="*/ 38 h 93"/>
              <a:gd name="T8" fmla="*/ 82 w 115"/>
              <a:gd name="T9" fmla="*/ 25 h 93"/>
              <a:gd name="T10" fmla="*/ 71 w 115"/>
              <a:gd name="T11" fmla="*/ 12 h 93"/>
              <a:gd name="T12" fmla="*/ 57 w 115"/>
              <a:gd name="T13" fmla="*/ 3 h 93"/>
              <a:gd name="T14" fmla="*/ 45 w 115"/>
              <a:gd name="T15" fmla="*/ 0 h 93"/>
              <a:gd name="T16" fmla="*/ 41 w 115"/>
              <a:gd name="T17" fmla="*/ 1 h 93"/>
              <a:gd name="T18" fmla="*/ 36 w 115"/>
              <a:gd name="T19" fmla="*/ 6 h 93"/>
              <a:gd name="T20" fmla="*/ 29 w 115"/>
              <a:gd name="T21" fmla="*/ 17 h 93"/>
              <a:gd name="T22" fmla="*/ 21 w 115"/>
              <a:gd name="T23" fmla="*/ 31 h 93"/>
              <a:gd name="T24" fmla="*/ 9 w 115"/>
              <a:gd name="T25" fmla="*/ 59 h 93"/>
              <a:gd name="T26" fmla="*/ 5 w 115"/>
              <a:gd name="T27" fmla="*/ 71 h 93"/>
              <a:gd name="T28" fmla="*/ 2 w 115"/>
              <a:gd name="T29" fmla="*/ 82 h 93"/>
              <a:gd name="T30" fmla="*/ 0 w 115"/>
              <a:gd name="T31" fmla="*/ 90 h 93"/>
              <a:gd name="T32" fmla="*/ 0 w 115"/>
              <a:gd name="T33" fmla="*/ 93 h 93"/>
              <a:gd name="T34" fmla="*/ 2 w 115"/>
              <a:gd name="T35" fmla="*/ 91 h 93"/>
              <a:gd name="T36" fmla="*/ 6 w 115"/>
              <a:gd name="T37" fmla="*/ 85 h 93"/>
              <a:gd name="T38" fmla="*/ 12 w 115"/>
              <a:gd name="T39" fmla="*/ 76 h 93"/>
              <a:gd name="T40" fmla="*/ 18 w 115"/>
              <a:gd name="T41" fmla="*/ 63 h 93"/>
              <a:gd name="T42" fmla="*/ 33 w 115"/>
              <a:gd name="T43" fmla="*/ 37 h 93"/>
              <a:gd name="T44" fmla="*/ 50 w 115"/>
              <a:gd name="T45" fmla="*/ 12 h 93"/>
              <a:gd name="T46" fmla="*/ 54 w 115"/>
              <a:gd name="T47" fmla="*/ 8 h 93"/>
              <a:gd name="T48" fmla="*/ 59 w 115"/>
              <a:gd name="T49" fmla="*/ 6 h 93"/>
              <a:gd name="T50" fmla="*/ 69 w 115"/>
              <a:gd name="T51" fmla="*/ 9 h 93"/>
              <a:gd name="T52" fmla="*/ 81 w 115"/>
              <a:gd name="T53" fmla="*/ 17 h 93"/>
              <a:gd name="T54" fmla="*/ 102 w 115"/>
              <a:gd name="T55" fmla="*/ 42 h 93"/>
              <a:gd name="T56" fmla="*/ 109 w 115"/>
              <a:gd name="T57" fmla="*/ 54 h 93"/>
              <a:gd name="T58" fmla="*/ 114 w 115"/>
              <a:gd name="T59" fmla="*/ 62 h 93"/>
              <a:gd name="T60" fmla="*/ 115 w 115"/>
              <a:gd name="T61" fmla="*/ 65 h 9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5"/>
              <a:gd name="T94" fmla="*/ 0 h 93"/>
              <a:gd name="T95" fmla="*/ 115 w 115"/>
              <a:gd name="T96" fmla="*/ 93 h 9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5" h="93">
                <a:moveTo>
                  <a:pt x="115" y="65"/>
                </a:moveTo>
                <a:lnTo>
                  <a:pt x="112" y="62"/>
                </a:lnTo>
                <a:lnTo>
                  <a:pt x="105" y="52"/>
                </a:lnTo>
                <a:lnTo>
                  <a:pt x="94" y="38"/>
                </a:lnTo>
                <a:lnTo>
                  <a:pt x="82" y="25"/>
                </a:lnTo>
                <a:lnTo>
                  <a:pt x="71" y="12"/>
                </a:lnTo>
                <a:lnTo>
                  <a:pt x="57" y="3"/>
                </a:lnTo>
                <a:lnTo>
                  <a:pt x="45" y="0"/>
                </a:lnTo>
                <a:lnTo>
                  <a:pt x="41" y="1"/>
                </a:lnTo>
                <a:lnTo>
                  <a:pt x="36" y="6"/>
                </a:lnTo>
                <a:lnTo>
                  <a:pt x="29" y="17"/>
                </a:lnTo>
                <a:lnTo>
                  <a:pt x="21" y="31"/>
                </a:lnTo>
                <a:lnTo>
                  <a:pt x="9" y="59"/>
                </a:lnTo>
                <a:lnTo>
                  <a:pt x="5" y="71"/>
                </a:lnTo>
                <a:lnTo>
                  <a:pt x="2" y="82"/>
                </a:lnTo>
                <a:lnTo>
                  <a:pt x="0" y="90"/>
                </a:lnTo>
                <a:lnTo>
                  <a:pt x="0" y="93"/>
                </a:lnTo>
                <a:lnTo>
                  <a:pt x="2" y="91"/>
                </a:lnTo>
                <a:lnTo>
                  <a:pt x="6" y="85"/>
                </a:lnTo>
                <a:lnTo>
                  <a:pt x="12" y="76"/>
                </a:lnTo>
                <a:lnTo>
                  <a:pt x="18" y="63"/>
                </a:lnTo>
                <a:lnTo>
                  <a:pt x="33" y="37"/>
                </a:lnTo>
                <a:lnTo>
                  <a:pt x="50" y="12"/>
                </a:lnTo>
                <a:lnTo>
                  <a:pt x="54" y="8"/>
                </a:lnTo>
                <a:lnTo>
                  <a:pt x="59" y="6"/>
                </a:lnTo>
                <a:lnTo>
                  <a:pt x="69" y="9"/>
                </a:lnTo>
                <a:lnTo>
                  <a:pt x="81" y="17"/>
                </a:lnTo>
                <a:lnTo>
                  <a:pt x="102" y="42"/>
                </a:lnTo>
                <a:lnTo>
                  <a:pt x="109" y="54"/>
                </a:lnTo>
                <a:lnTo>
                  <a:pt x="114" y="62"/>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13" name="Freeform 2965"/>
          <p:cNvSpPr>
            <a:spLocks/>
          </p:cNvSpPr>
          <p:nvPr/>
        </p:nvSpPr>
        <p:spPr bwMode="auto">
          <a:xfrm>
            <a:off x="4660900" y="5500688"/>
            <a:ext cx="101600" cy="71437"/>
          </a:xfrm>
          <a:custGeom>
            <a:avLst/>
            <a:gdLst>
              <a:gd name="T0" fmla="*/ 64 w 64"/>
              <a:gd name="T1" fmla="*/ 38 h 52"/>
              <a:gd name="T2" fmla="*/ 63 w 64"/>
              <a:gd name="T3" fmla="*/ 35 h 52"/>
              <a:gd name="T4" fmla="*/ 58 w 64"/>
              <a:gd name="T5" fmla="*/ 30 h 52"/>
              <a:gd name="T6" fmla="*/ 46 w 64"/>
              <a:gd name="T7" fmla="*/ 14 h 52"/>
              <a:gd name="T8" fmla="*/ 31 w 64"/>
              <a:gd name="T9" fmla="*/ 2 h 52"/>
              <a:gd name="T10" fmla="*/ 25 w 64"/>
              <a:gd name="T11" fmla="*/ 0 h 52"/>
              <a:gd name="T12" fmla="*/ 19 w 64"/>
              <a:gd name="T13" fmla="*/ 4 h 52"/>
              <a:gd name="T14" fmla="*/ 10 w 64"/>
              <a:gd name="T15" fmla="*/ 17 h 52"/>
              <a:gd name="T16" fmla="*/ 4 w 64"/>
              <a:gd name="T17" fmla="*/ 33 h 52"/>
              <a:gd name="T18" fmla="*/ 0 w 64"/>
              <a:gd name="T19" fmla="*/ 47 h 52"/>
              <a:gd name="T20" fmla="*/ 0 w 64"/>
              <a:gd name="T21" fmla="*/ 52 h 52"/>
              <a:gd name="T22" fmla="*/ 1 w 64"/>
              <a:gd name="T23" fmla="*/ 50 h 52"/>
              <a:gd name="T24" fmla="*/ 3 w 64"/>
              <a:gd name="T25" fmla="*/ 47 h 52"/>
              <a:gd name="T26" fmla="*/ 9 w 64"/>
              <a:gd name="T27" fmla="*/ 36 h 52"/>
              <a:gd name="T28" fmla="*/ 27 w 64"/>
              <a:gd name="T29" fmla="*/ 7 h 52"/>
              <a:gd name="T30" fmla="*/ 31 w 64"/>
              <a:gd name="T31" fmla="*/ 4 h 52"/>
              <a:gd name="T32" fmla="*/ 37 w 64"/>
              <a:gd name="T33" fmla="*/ 5 h 52"/>
              <a:gd name="T34" fmla="*/ 51 w 64"/>
              <a:gd name="T35" fmla="*/ 17 h 52"/>
              <a:gd name="T36" fmla="*/ 60 w 64"/>
              <a:gd name="T37" fmla="*/ 31 h 52"/>
              <a:gd name="T38" fmla="*/ 63 w 64"/>
              <a:gd name="T39" fmla="*/ 36 h 52"/>
              <a:gd name="T40" fmla="*/ 64 w 64"/>
              <a:gd name="T41" fmla="*/ 38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2"/>
              <a:gd name="T65" fmla="*/ 64 w 64"/>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2">
                <a:moveTo>
                  <a:pt x="64" y="38"/>
                </a:moveTo>
                <a:lnTo>
                  <a:pt x="63" y="35"/>
                </a:lnTo>
                <a:lnTo>
                  <a:pt x="58" y="30"/>
                </a:lnTo>
                <a:lnTo>
                  <a:pt x="46" y="14"/>
                </a:lnTo>
                <a:lnTo>
                  <a:pt x="31" y="2"/>
                </a:lnTo>
                <a:lnTo>
                  <a:pt x="25" y="0"/>
                </a:lnTo>
                <a:lnTo>
                  <a:pt x="19" y="4"/>
                </a:lnTo>
                <a:lnTo>
                  <a:pt x="10" y="17"/>
                </a:lnTo>
                <a:lnTo>
                  <a:pt x="4" y="33"/>
                </a:lnTo>
                <a:lnTo>
                  <a:pt x="0" y="47"/>
                </a:lnTo>
                <a:lnTo>
                  <a:pt x="0" y="52"/>
                </a:lnTo>
                <a:lnTo>
                  <a:pt x="1" y="50"/>
                </a:lnTo>
                <a:lnTo>
                  <a:pt x="3" y="47"/>
                </a:lnTo>
                <a:lnTo>
                  <a:pt x="9" y="36"/>
                </a:lnTo>
                <a:lnTo>
                  <a:pt x="27" y="7"/>
                </a:lnTo>
                <a:lnTo>
                  <a:pt x="31" y="4"/>
                </a:lnTo>
                <a:lnTo>
                  <a:pt x="37" y="5"/>
                </a:lnTo>
                <a:lnTo>
                  <a:pt x="51" y="17"/>
                </a:lnTo>
                <a:lnTo>
                  <a:pt x="60" y="31"/>
                </a:lnTo>
                <a:lnTo>
                  <a:pt x="63" y="36"/>
                </a:lnTo>
                <a:lnTo>
                  <a:pt x="64" y="38"/>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14" name="Freeform 2966"/>
          <p:cNvSpPr>
            <a:spLocks/>
          </p:cNvSpPr>
          <p:nvPr/>
        </p:nvSpPr>
        <p:spPr bwMode="auto">
          <a:xfrm>
            <a:off x="4576763" y="5491163"/>
            <a:ext cx="90487" cy="71437"/>
          </a:xfrm>
          <a:custGeom>
            <a:avLst/>
            <a:gdLst>
              <a:gd name="T0" fmla="*/ 0 w 58"/>
              <a:gd name="T1" fmla="*/ 14 h 52"/>
              <a:gd name="T2" fmla="*/ 2 w 58"/>
              <a:gd name="T3" fmla="*/ 12 h 52"/>
              <a:gd name="T4" fmla="*/ 5 w 58"/>
              <a:gd name="T5" fmla="*/ 11 h 52"/>
              <a:gd name="T6" fmla="*/ 11 w 58"/>
              <a:gd name="T7" fmla="*/ 6 h 52"/>
              <a:gd name="T8" fmla="*/ 15 w 58"/>
              <a:gd name="T9" fmla="*/ 3 h 52"/>
              <a:gd name="T10" fmla="*/ 29 w 58"/>
              <a:gd name="T11" fmla="*/ 0 h 52"/>
              <a:gd name="T12" fmla="*/ 35 w 58"/>
              <a:gd name="T13" fmla="*/ 0 h 52"/>
              <a:gd name="T14" fmla="*/ 39 w 58"/>
              <a:gd name="T15" fmla="*/ 4 h 52"/>
              <a:gd name="T16" fmla="*/ 54 w 58"/>
              <a:gd name="T17" fmla="*/ 34 h 52"/>
              <a:gd name="T18" fmla="*/ 57 w 58"/>
              <a:gd name="T19" fmla="*/ 48 h 52"/>
              <a:gd name="T20" fmla="*/ 58 w 58"/>
              <a:gd name="T21" fmla="*/ 51 h 52"/>
              <a:gd name="T22" fmla="*/ 58 w 58"/>
              <a:gd name="T23" fmla="*/ 52 h 52"/>
              <a:gd name="T24" fmla="*/ 57 w 58"/>
              <a:gd name="T25" fmla="*/ 51 h 52"/>
              <a:gd name="T26" fmla="*/ 55 w 58"/>
              <a:gd name="T27" fmla="*/ 48 h 52"/>
              <a:gd name="T28" fmla="*/ 48 w 58"/>
              <a:gd name="T29" fmla="*/ 37 h 52"/>
              <a:gd name="T30" fmla="*/ 39 w 58"/>
              <a:gd name="T31" fmla="*/ 21 h 52"/>
              <a:gd name="T32" fmla="*/ 30 w 58"/>
              <a:gd name="T33" fmla="*/ 7 h 52"/>
              <a:gd name="T34" fmla="*/ 26 w 58"/>
              <a:gd name="T35" fmla="*/ 3 h 52"/>
              <a:gd name="T36" fmla="*/ 20 w 58"/>
              <a:gd name="T37" fmla="*/ 3 h 52"/>
              <a:gd name="T38" fmla="*/ 11 w 58"/>
              <a:gd name="T39" fmla="*/ 6 h 52"/>
              <a:gd name="T40" fmla="*/ 3 w 58"/>
              <a:gd name="T41" fmla="*/ 11 h 52"/>
              <a:gd name="T42" fmla="*/ 0 w 58"/>
              <a:gd name="T43" fmla="*/ 14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2"/>
              <a:gd name="T68" fmla="*/ 58 w 5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2">
                <a:moveTo>
                  <a:pt x="0" y="14"/>
                </a:moveTo>
                <a:lnTo>
                  <a:pt x="2" y="12"/>
                </a:lnTo>
                <a:lnTo>
                  <a:pt x="5" y="11"/>
                </a:lnTo>
                <a:lnTo>
                  <a:pt x="11" y="6"/>
                </a:lnTo>
                <a:lnTo>
                  <a:pt x="15" y="3"/>
                </a:lnTo>
                <a:lnTo>
                  <a:pt x="29" y="0"/>
                </a:lnTo>
                <a:lnTo>
                  <a:pt x="35" y="0"/>
                </a:lnTo>
                <a:lnTo>
                  <a:pt x="39" y="4"/>
                </a:lnTo>
                <a:lnTo>
                  <a:pt x="54" y="34"/>
                </a:lnTo>
                <a:lnTo>
                  <a:pt x="57" y="48"/>
                </a:lnTo>
                <a:lnTo>
                  <a:pt x="58" y="51"/>
                </a:lnTo>
                <a:lnTo>
                  <a:pt x="58" y="52"/>
                </a:lnTo>
                <a:lnTo>
                  <a:pt x="57" y="51"/>
                </a:lnTo>
                <a:lnTo>
                  <a:pt x="55" y="48"/>
                </a:lnTo>
                <a:lnTo>
                  <a:pt x="48" y="37"/>
                </a:lnTo>
                <a:lnTo>
                  <a:pt x="39" y="21"/>
                </a:lnTo>
                <a:lnTo>
                  <a:pt x="30" y="7"/>
                </a:lnTo>
                <a:lnTo>
                  <a:pt x="26" y="3"/>
                </a:lnTo>
                <a:lnTo>
                  <a:pt x="20" y="3"/>
                </a:lnTo>
                <a:lnTo>
                  <a:pt x="11" y="6"/>
                </a:lnTo>
                <a:lnTo>
                  <a:pt x="3" y="11"/>
                </a:lnTo>
                <a:lnTo>
                  <a:pt x="0" y="1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15" name="Freeform 2967"/>
          <p:cNvSpPr>
            <a:spLocks/>
          </p:cNvSpPr>
          <p:nvPr/>
        </p:nvSpPr>
        <p:spPr bwMode="auto">
          <a:xfrm>
            <a:off x="4646613" y="5387975"/>
            <a:ext cx="52387" cy="168275"/>
          </a:xfrm>
          <a:custGeom>
            <a:avLst/>
            <a:gdLst>
              <a:gd name="T0" fmla="*/ 12 w 33"/>
              <a:gd name="T1" fmla="*/ 64 h 123"/>
              <a:gd name="T2" fmla="*/ 7 w 33"/>
              <a:gd name="T3" fmla="*/ 33 h 123"/>
              <a:gd name="T4" fmla="*/ 6 w 33"/>
              <a:gd name="T5" fmla="*/ 19 h 123"/>
              <a:gd name="T6" fmla="*/ 4 w 33"/>
              <a:gd name="T7" fmla="*/ 10 h 123"/>
              <a:gd name="T8" fmla="*/ 6 w 33"/>
              <a:gd name="T9" fmla="*/ 4 h 123"/>
              <a:gd name="T10" fmla="*/ 7 w 33"/>
              <a:gd name="T11" fmla="*/ 0 h 123"/>
              <a:gd name="T12" fmla="*/ 10 w 33"/>
              <a:gd name="T13" fmla="*/ 2 h 123"/>
              <a:gd name="T14" fmla="*/ 15 w 33"/>
              <a:gd name="T15" fmla="*/ 10 h 123"/>
              <a:gd name="T16" fmla="*/ 19 w 33"/>
              <a:gd name="T17" fmla="*/ 22 h 123"/>
              <a:gd name="T18" fmla="*/ 24 w 33"/>
              <a:gd name="T19" fmla="*/ 38 h 123"/>
              <a:gd name="T20" fmla="*/ 30 w 33"/>
              <a:gd name="T21" fmla="*/ 76 h 123"/>
              <a:gd name="T22" fmla="*/ 31 w 33"/>
              <a:gd name="T23" fmla="*/ 93 h 123"/>
              <a:gd name="T24" fmla="*/ 33 w 33"/>
              <a:gd name="T25" fmla="*/ 109 h 123"/>
              <a:gd name="T26" fmla="*/ 33 w 33"/>
              <a:gd name="T27" fmla="*/ 123 h 123"/>
              <a:gd name="T28" fmla="*/ 31 w 33"/>
              <a:gd name="T29" fmla="*/ 120 h 123"/>
              <a:gd name="T30" fmla="*/ 30 w 33"/>
              <a:gd name="T31" fmla="*/ 110 h 123"/>
              <a:gd name="T32" fmla="*/ 27 w 33"/>
              <a:gd name="T33" fmla="*/ 96 h 123"/>
              <a:gd name="T34" fmla="*/ 24 w 33"/>
              <a:gd name="T35" fmla="*/ 79 h 123"/>
              <a:gd name="T36" fmla="*/ 15 w 33"/>
              <a:gd name="T37" fmla="*/ 44 h 123"/>
              <a:gd name="T38" fmla="*/ 10 w 33"/>
              <a:gd name="T39" fmla="*/ 28 h 123"/>
              <a:gd name="T40" fmla="*/ 4 w 33"/>
              <a:gd name="T41" fmla="*/ 16 h 123"/>
              <a:gd name="T42" fmla="*/ 1 w 33"/>
              <a:gd name="T43" fmla="*/ 13 h 123"/>
              <a:gd name="T44" fmla="*/ 1 w 33"/>
              <a:gd name="T45" fmla="*/ 11 h 123"/>
              <a:gd name="T46" fmla="*/ 0 w 33"/>
              <a:gd name="T47" fmla="*/ 13 h 123"/>
              <a:gd name="T48" fmla="*/ 0 w 33"/>
              <a:gd name="T49" fmla="*/ 17 h 123"/>
              <a:gd name="T50" fmla="*/ 1 w 33"/>
              <a:gd name="T51" fmla="*/ 28 h 123"/>
              <a:gd name="T52" fmla="*/ 4 w 33"/>
              <a:gd name="T53" fmla="*/ 44 h 123"/>
              <a:gd name="T54" fmla="*/ 9 w 33"/>
              <a:gd name="T55" fmla="*/ 58 h 123"/>
              <a:gd name="T56" fmla="*/ 12 w 33"/>
              <a:gd name="T57" fmla="*/ 69 h 123"/>
              <a:gd name="T58" fmla="*/ 12 w 33"/>
              <a:gd name="T59" fmla="*/ 72 h 123"/>
              <a:gd name="T60" fmla="*/ 13 w 33"/>
              <a:gd name="T61" fmla="*/ 72 h 123"/>
              <a:gd name="T62" fmla="*/ 12 w 33"/>
              <a:gd name="T63" fmla="*/ 70 h 123"/>
              <a:gd name="T64" fmla="*/ 12 w 33"/>
              <a:gd name="T65" fmla="*/ 64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123"/>
              <a:gd name="T101" fmla="*/ 33 w 3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123">
                <a:moveTo>
                  <a:pt x="12" y="64"/>
                </a:moveTo>
                <a:lnTo>
                  <a:pt x="7" y="33"/>
                </a:lnTo>
                <a:lnTo>
                  <a:pt x="6" y="19"/>
                </a:lnTo>
                <a:lnTo>
                  <a:pt x="4" y="10"/>
                </a:lnTo>
                <a:lnTo>
                  <a:pt x="6" y="4"/>
                </a:lnTo>
                <a:lnTo>
                  <a:pt x="7" y="0"/>
                </a:lnTo>
                <a:lnTo>
                  <a:pt x="10" y="2"/>
                </a:lnTo>
                <a:lnTo>
                  <a:pt x="15" y="10"/>
                </a:lnTo>
                <a:lnTo>
                  <a:pt x="19" y="22"/>
                </a:lnTo>
                <a:lnTo>
                  <a:pt x="24" y="38"/>
                </a:lnTo>
                <a:lnTo>
                  <a:pt x="30" y="76"/>
                </a:lnTo>
                <a:lnTo>
                  <a:pt x="31" y="93"/>
                </a:lnTo>
                <a:lnTo>
                  <a:pt x="33" y="109"/>
                </a:lnTo>
                <a:lnTo>
                  <a:pt x="33" y="123"/>
                </a:lnTo>
                <a:lnTo>
                  <a:pt x="31" y="120"/>
                </a:lnTo>
                <a:lnTo>
                  <a:pt x="30" y="110"/>
                </a:lnTo>
                <a:lnTo>
                  <a:pt x="27" y="96"/>
                </a:lnTo>
                <a:lnTo>
                  <a:pt x="24" y="79"/>
                </a:lnTo>
                <a:lnTo>
                  <a:pt x="15" y="44"/>
                </a:lnTo>
                <a:lnTo>
                  <a:pt x="10" y="28"/>
                </a:lnTo>
                <a:lnTo>
                  <a:pt x="4" y="16"/>
                </a:lnTo>
                <a:lnTo>
                  <a:pt x="1" y="13"/>
                </a:lnTo>
                <a:lnTo>
                  <a:pt x="1" y="11"/>
                </a:lnTo>
                <a:lnTo>
                  <a:pt x="0" y="13"/>
                </a:lnTo>
                <a:lnTo>
                  <a:pt x="0" y="17"/>
                </a:lnTo>
                <a:lnTo>
                  <a:pt x="1" y="28"/>
                </a:lnTo>
                <a:lnTo>
                  <a:pt x="4" y="44"/>
                </a:lnTo>
                <a:lnTo>
                  <a:pt x="9" y="58"/>
                </a:lnTo>
                <a:lnTo>
                  <a:pt x="12" y="69"/>
                </a:lnTo>
                <a:lnTo>
                  <a:pt x="12" y="72"/>
                </a:lnTo>
                <a:lnTo>
                  <a:pt x="13" y="72"/>
                </a:lnTo>
                <a:lnTo>
                  <a:pt x="12" y="70"/>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16" name="Line 2968"/>
          <p:cNvSpPr>
            <a:spLocks noChangeShapeType="1"/>
          </p:cNvSpPr>
          <p:nvPr/>
        </p:nvSpPr>
        <p:spPr bwMode="auto">
          <a:xfrm flipH="1">
            <a:off x="4648200" y="5389563"/>
            <a:ext cx="9525" cy="15875"/>
          </a:xfrm>
          <a:prstGeom prst="line">
            <a:avLst/>
          </a:prstGeom>
          <a:noFill/>
          <a:ln w="0">
            <a:solidFill>
              <a:srgbClr val="000000"/>
            </a:solidFill>
            <a:round/>
            <a:headEnd/>
            <a:tailEnd/>
          </a:ln>
        </p:spPr>
        <p:txBody>
          <a:bodyPr/>
          <a:lstStyle/>
          <a:p>
            <a:endParaRPr lang="en-US"/>
          </a:p>
        </p:txBody>
      </p:sp>
      <p:sp>
        <p:nvSpPr>
          <p:cNvPr id="312217" name="Freeform 2969"/>
          <p:cNvSpPr>
            <a:spLocks/>
          </p:cNvSpPr>
          <p:nvPr/>
        </p:nvSpPr>
        <p:spPr bwMode="auto">
          <a:xfrm>
            <a:off x="4959350" y="5514975"/>
            <a:ext cx="141288" cy="61913"/>
          </a:xfrm>
          <a:custGeom>
            <a:avLst/>
            <a:gdLst>
              <a:gd name="T0" fmla="*/ 90 w 90"/>
              <a:gd name="T1" fmla="*/ 45 h 45"/>
              <a:gd name="T2" fmla="*/ 87 w 90"/>
              <a:gd name="T3" fmla="*/ 42 h 45"/>
              <a:gd name="T4" fmla="*/ 81 w 90"/>
              <a:gd name="T5" fmla="*/ 36 h 45"/>
              <a:gd name="T6" fmla="*/ 62 w 90"/>
              <a:gd name="T7" fmla="*/ 19 h 45"/>
              <a:gd name="T8" fmla="*/ 50 w 90"/>
              <a:gd name="T9" fmla="*/ 10 h 45"/>
              <a:gd name="T10" fmla="*/ 39 w 90"/>
              <a:gd name="T11" fmla="*/ 3 h 45"/>
              <a:gd name="T12" fmla="*/ 30 w 90"/>
              <a:gd name="T13" fmla="*/ 0 h 45"/>
              <a:gd name="T14" fmla="*/ 24 w 90"/>
              <a:gd name="T15" fmla="*/ 3 h 45"/>
              <a:gd name="T16" fmla="*/ 8 w 90"/>
              <a:gd name="T17" fmla="*/ 27 h 45"/>
              <a:gd name="T18" fmla="*/ 2 w 90"/>
              <a:gd name="T19" fmla="*/ 36 h 45"/>
              <a:gd name="T20" fmla="*/ 0 w 90"/>
              <a:gd name="T21" fmla="*/ 39 h 45"/>
              <a:gd name="T22" fmla="*/ 3 w 90"/>
              <a:gd name="T23" fmla="*/ 37 h 45"/>
              <a:gd name="T24" fmla="*/ 8 w 90"/>
              <a:gd name="T25" fmla="*/ 31 h 45"/>
              <a:gd name="T26" fmla="*/ 15 w 90"/>
              <a:gd name="T27" fmla="*/ 22 h 45"/>
              <a:gd name="T28" fmla="*/ 24 w 90"/>
              <a:gd name="T29" fmla="*/ 11 h 45"/>
              <a:gd name="T30" fmla="*/ 30 w 90"/>
              <a:gd name="T31" fmla="*/ 8 h 45"/>
              <a:gd name="T32" fmla="*/ 39 w 90"/>
              <a:gd name="T33" fmla="*/ 10 h 45"/>
              <a:gd name="T34" fmla="*/ 50 w 90"/>
              <a:gd name="T35" fmla="*/ 16 h 45"/>
              <a:gd name="T36" fmla="*/ 62 w 90"/>
              <a:gd name="T37" fmla="*/ 24 h 45"/>
              <a:gd name="T38" fmla="*/ 81 w 90"/>
              <a:gd name="T39" fmla="*/ 39 h 45"/>
              <a:gd name="T40" fmla="*/ 87 w 90"/>
              <a:gd name="T41" fmla="*/ 44 h 45"/>
              <a:gd name="T42" fmla="*/ 90 w 90"/>
              <a:gd name="T43" fmla="*/ 45 h 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0"/>
              <a:gd name="T67" fmla="*/ 0 h 45"/>
              <a:gd name="T68" fmla="*/ 90 w 90"/>
              <a:gd name="T69" fmla="*/ 45 h 4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0" h="45">
                <a:moveTo>
                  <a:pt x="90" y="45"/>
                </a:moveTo>
                <a:lnTo>
                  <a:pt x="87" y="42"/>
                </a:lnTo>
                <a:lnTo>
                  <a:pt x="81" y="36"/>
                </a:lnTo>
                <a:lnTo>
                  <a:pt x="62" y="19"/>
                </a:lnTo>
                <a:lnTo>
                  <a:pt x="50" y="10"/>
                </a:lnTo>
                <a:lnTo>
                  <a:pt x="39" y="3"/>
                </a:lnTo>
                <a:lnTo>
                  <a:pt x="30" y="0"/>
                </a:lnTo>
                <a:lnTo>
                  <a:pt x="24" y="3"/>
                </a:lnTo>
                <a:lnTo>
                  <a:pt x="8" y="27"/>
                </a:lnTo>
                <a:lnTo>
                  <a:pt x="2" y="36"/>
                </a:lnTo>
                <a:lnTo>
                  <a:pt x="0" y="39"/>
                </a:lnTo>
                <a:lnTo>
                  <a:pt x="3" y="37"/>
                </a:lnTo>
                <a:lnTo>
                  <a:pt x="8" y="31"/>
                </a:lnTo>
                <a:lnTo>
                  <a:pt x="15" y="22"/>
                </a:lnTo>
                <a:lnTo>
                  <a:pt x="24" y="11"/>
                </a:lnTo>
                <a:lnTo>
                  <a:pt x="30" y="8"/>
                </a:lnTo>
                <a:lnTo>
                  <a:pt x="39" y="10"/>
                </a:lnTo>
                <a:lnTo>
                  <a:pt x="50" y="16"/>
                </a:lnTo>
                <a:lnTo>
                  <a:pt x="62" y="24"/>
                </a:lnTo>
                <a:lnTo>
                  <a:pt x="81" y="39"/>
                </a:lnTo>
                <a:lnTo>
                  <a:pt x="87" y="44"/>
                </a:lnTo>
                <a:lnTo>
                  <a:pt x="90"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18" name="Freeform 2970"/>
          <p:cNvSpPr>
            <a:spLocks/>
          </p:cNvSpPr>
          <p:nvPr/>
        </p:nvSpPr>
        <p:spPr bwMode="auto">
          <a:xfrm>
            <a:off x="4795838" y="5405438"/>
            <a:ext cx="163512" cy="163512"/>
          </a:xfrm>
          <a:custGeom>
            <a:avLst/>
            <a:gdLst>
              <a:gd name="T0" fmla="*/ 0 w 104"/>
              <a:gd name="T1" fmla="*/ 65 h 119"/>
              <a:gd name="T2" fmla="*/ 3 w 104"/>
              <a:gd name="T3" fmla="*/ 60 h 119"/>
              <a:gd name="T4" fmla="*/ 7 w 104"/>
              <a:gd name="T5" fmla="*/ 57 h 119"/>
              <a:gd name="T6" fmla="*/ 10 w 104"/>
              <a:gd name="T7" fmla="*/ 51 h 119"/>
              <a:gd name="T8" fmla="*/ 21 w 104"/>
              <a:gd name="T9" fmla="*/ 39 h 119"/>
              <a:gd name="T10" fmla="*/ 34 w 104"/>
              <a:gd name="T11" fmla="*/ 25 h 119"/>
              <a:gd name="T12" fmla="*/ 46 w 104"/>
              <a:gd name="T13" fmla="*/ 12 h 119"/>
              <a:gd name="T14" fmla="*/ 60 w 104"/>
              <a:gd name="T15" fmla="*/ 3 h 119"/>
              <a:gd name="T16" fmla="*/ 72 w 104"/>
              <a:gd name="T17" fmla="*/ 0 h 119"/>
              <a:gd name="T18" fmla="*/ 76 w 104"/>
              <a:gd name="T19" fmla="*/ 1 h 119"/>
              <a:gd name="T20" fmla="*/ 81 w 104"/>
              <a:gd name="T21" fmla="*/ 4 h 119"/>
              <a:gd name="T22" fmla="*/ 88 w 104"/>
              <a:gd name="T23" fmla="*/ 17 h 119"/>
              <a:gd name="T24" fmla="*/ 94 w 104"/>
              <a:gd name="T25" fmla="*/ 34 h 119"/>
              <a:gd name="T26" fmla="*/ 101 w 104"/>
              <a:gd name="T27" fmla="*/ 71 h 119"/>
              <a:gd name="T28" fmla="*/ 104 w 104"/>
              <a:gd name="T29" fmla="*/ 90 h 119"/>
              <a:gd name="T30" fmla="*/ 104 w 104"/>
              <a:gd name="T31" fmla="*/ 119 h 119"/>
              <a:gd name="T32" fmla="*/ 103 w 104"/>
              <a:gd name="T33" fmla="*/ 116 h 119"/>
              <a:gd name="T34" fmla="*/ 100 w 104"/>
              <a:gd name="T35" fmla="*/ 107 h 119"/>
              <a:gd name="T36" fmla="*/ 97 w 104"/>
              <a:gd name="T37" fmla="*/ 93 h 119"/>
              <a:gd name="T38" fmla="*/ 92 w 104"/>
              <a:gd name="T39" fmla="*/ 76 h 119"/>
              <a:gd name="T40" fmla="*/ 81 w 104"/>
              <a:gd name="T41" fmla="*/ 40 h 119"/>
              <a:gd name="T42" fmla="*/ 73 w 104"/>
              <a:gd name="T43" fmla="*/ 23 h 119"/>
              <a:gd name="T44" fmla="*/ 66 w 104"/>
              <a:gd name="T45" fmla="*/ 11 h 119"/>
              <a:gd name="T46" fmla="*/ 61 w 104"/>
              <a:gd name="T47" fmla="*/ 8 h 119"/>
              <a:gd name="T48" fmla="*/ 57 w 104"/>
              <a:gd name="T49" fmla="*/ 6 h 119"/>
              <a:gd name="T50" fmla="*/ 46 w 104"/>
              <a:gd name="T51" fmla="*/ 8 h 119"/>
              <a:gd name="T52" fmla="*/ 36 w 104"/>
              <a:gd name="T53" fmla="*/ 17 h 119"/>
              <a:gd name="T54" fmla="*/ 24 w 104"/>
              <a:gd name="T55" fmla="*/ 29 h 119"/>
              <a:gd name="T56" fmla="*/ 6 w 104"/>
              <a:gd name="T57" fmla="*/ 54 h 119"/>
              <a:gd name="T58" fmla="*/ 1 w 104"/>
              <a:gd name="T59" fmla="*/ 62 h 119"/>
              <a:gd name="T60" fmla="*/ 0 w 104"/>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19"/>
              <a:gd name="T95" fmla="*/ 104 w 104"/>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19">
                <a:moveTo>
                  <a:pt x="0" y="65"/>
                </a:moveTo>
                <a:lnTo>
                  <a:pt x="3" y="60"/>
                </a:lnTo>
                <a:lnTo>
                  <a:pt x="7" y="57"/>
                </a:lnTo>
                <a:lnTo>
                  <a:pt x="10" y="51"/>
                </a:lnTo>
                <a:lnTo>
                  <a:pt x="21" y="39"/>
                </a:lnTo>
                <a:lnTo>
                  <a:pt x="34" y="25"/>
                </a:lnTo>
                <a:lnTo>
                  <a:pt x="46" y="12"/>
                </a:lnTo>
                <a:lnTo>
                  <a:pt x="60" y="3"/>
                </a:lnTo>
                <a:lnTo>
                  <a:pt x="72" y="0"/>
                </a:lnTo>
                <a:lnTo>
                  <a:pt x="76" y="1"/>
                </a:lnTo>
                <a:lnTo>
                  <a:pt x="81" y="4"/>
                </a:lnTo>
                <a:lnTo>
                  <a:pt x="88" y="17"/>
                </a:lnTo>
                <a:lnTo>
                  <a:pt x="94" y="34"/>
                </a:lnTo>
                <a:lnTo>
                  <a:pt x="101" y="71"/>
                </a:lnTo>
                <a:lnTo>
                  <a:pt x="104" y="90"/>
                </a:lnTo>
                <a:lnTo>
                  <a:pt x="104" y="119"/>
                </a:lnTo>
                <a:lnTo>
                  <a:pt x="103" y="116"/>
                </a:lnTo>
                <a:lnTo>
                  <a:pt x="100" y="107"/>
                </a:lnTo>
                <a:lnTo>
                  <a:pt x="97" y="93"/>
                </a:lnTo>
                <a:lnTo>
                  <a:pt x="92" y="76"/>
                </a:lnTo>
                <a:lnTo>
                  <a:pt x="81" y="40"/>
                </a:lnTo>
                <a:lnTo>
                  <a:pt x="73" y="23"/>
                </a:lnTo>
                <a:lnTo>
                  <a:pt x="66" y="11"/>
                </a:lnTo>
                <a:lnTo>
                  <a:pt x="61" y="8"/>
                </a:lnTo>
                <a:lnTo>
                  <a:pt x="57" y="6"/>
                </a:lnTo>
                <a:lnTo>
                  <a:pt x="46" y="8"/>
                </a:lnTo>
                <a:lnTo>
                  <a:pt x="36" y="17"/>
                </a:lnTo>
                <a:lnTo>
                  <a:pt x="24" y="29"/>
                </a:lnTo>
                <a:lnTo>
                  <a:pt x="6" y="54"/>
                </a:lnTo>
                <a:lnTo>
                  <a:pt x="1"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19" name="Freeform 2971"/>
          <p:cNvSpPr>
            <a:spLocks/>
          </p:cNvSpPr>
          <p:nvPr/>
        </p:nvSpPr>
        <p:spPr bwMode="auto">
          <a:xfrm>
            <a:off x="4953000" y="5421313"/>
            <a:ext cx="201613" cy="150812"/>
          </a:xfrm>
          <a:custGeom>
            <a:avLst/>
            <a:gdLst>
              <a:gd name="T0" fmla="*/ 128 w 128"/>
              <a:gd name="T1" fmla="*/ 0 h 110"/>
              <a:gd name="T2" fmla="*/ 124 w 128"/>
              <a:gd name="T3" fmla="*/ 0 h 110"/>
              <a:gd name="T4" fmla="*/ 115 w 128"/>
              <a:gd name="T5" fmla="*/ 1 h 110"/>
              <a:gd name="T6" fmla="*/ 101 w 128"/>
              <a:gd name="T7" fmla="*/ 4 h 110"/>
              <a:gd name="T8" fmla="*/ 86 w 128"/>
              <a:gd name="T9" fmla="*/ 7 h 110"/>
              <a:gd name="T10" fmla="*/ 54 w 128"/>
              <a:gd name="T11" fmla="*/ 18 h 110"/>
              <a:gd name="T12" fmla="*/ 40 w 128"/>
              <a:gd name="T13" fmla="*/ 26 h 110"/>
              <a:gd name="T14" fmla="*/ 31 w 128"/>
              <a:gd name="T15" fmla="*/ 34 h 110"/>
              <a:gd name="T16" fmla="*/ 19 w 128"/>
              <a:gd name="T17" fmla="*/ 55 h 110"/>
              <a:gd name="T18" fmla="*/ 9 w 128"/>
              <a:gd name="T19" fmla="*/ 80 h 110"/>
              <a:gd name="T20" fmla="*/ 4 w 128"/>
              <a:gd name="T21" fmla="*/ 91 h 110"/>
              <a:gd name="T22" fmla="*/ 1 w 128"/>
              <a:gd name="T23" fmla="*/ 100 h 110"/>
              <a:gd name="T24" fmla="*/ 0 w 128"/>
              <a:gd name="T25" fmla="*/ 106 h 110"/>
              <a:gd name="T26" fmla="*/ 0 w 128"/>
              <a:gd name="T27" fmla="*/ 110 h 110"/>
              <a:gd name="T28" fmla="*/ 1 w 128"/>
              <a:gd name="T29" fmla="*/ 108 h 110"/>
              <a:gd name="T30" fmla="*/ 6 w 128"/>
              <a:gd name="T31" fmla="*/ 103 h 110"/>
              <a:gd name="T32" fmla="*/ 10 w 128"/>
              <a:gd name="T33" fmla="*/ 94 h 110"/>
              <a:gd name="T34" fmla="*/ 16 w 128"/>
              <a:gd name="T35" fmla="*/ 85 h 110"/>
              <a:gd name="T36" fmla="*/ 30 w 128"/>
              <a:gd name="T37" fmla="*/ 62 h 110"/>
              <a:gd name="T38" fmla="*/ 45 w 128"/>
              <a:gd name="T39" fmla="*/ 40 h 110"/>
              <a:gd name="T40" fmla="*/ 54 w 128"/>
              <a:gd name="T41" fmla="*/ 32 h 110"/>
              <a:gd name="T42" fmla="*/ 66 w 128"/>
              <a:gd name="T43" fmla="*/ 24 h 110"/>
              <a:gd name="T44" fmla="*/ 94 w 128"/>
              <a:gd name="T45" fmla="*/ 10 h 110"/>
              <a:gd name="T46" fmla="*/ 107 w 128"/>
              <a:gd name="T47" fmla="*/ 6 h 110"/>
              <a:gd name="T48" fmla="*/ 118 w 128"/>
              <a:gd name="T49" fmla="*/ 3 h 110"/>
              <a:gd name="T50" fmla="*/ 125 w 128"/>
              <a:gd name="T51" fmla="*/ 1 h 110"/>
              <a:gd name="T52" fmla="*/ 128 w 128"/>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8"/>
              <a:gd name="T82" fmla="*/ 0 h 110"/>
              <a:gd name="T83" fmla="*/ 128 w 128"/>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8" h="110">
                <a:moveTo>
                  <a:pt x="128" y="0"/>
                </a:moveTo>
                <a:lnTo>
                  <a:pt x="124" y="0"/>
                </a:lnTo>
                <a:lnTo>
                  <a:pt x="115" y="1"/>
                </a:lnTo>
                <a:lnTo>
                  <a:pt x="101" y="4"/>
                </a:lnTo>
                <a:lnTo>
                  <a:pt x="86" y="7"/>
                </a:lnTo>
                <a:lnTo>
                  <a:pt x="54" y="18"/>
                </a:lnTo>
                <a:lnTo>
                  <a:pt x="40" y="26"/>
                </a:lnTo>
                <a:lnTo>
                  <a:pt x="31" y="34"/>
                </a:lnTo>
                <a:lnTo>
                  <a:pt x="19" y="55"/>
                </a:lnTo>
                <a:lnTo>
                  <a:pt x="9" y="80"/>
                </a:lnTo>
                <a:lnTo>
                  <a:pt x="4" y="91"/>
                </a:lnTo>
                <a:lnTo>
                  <a:pt x="1" y="100"/>
                </a:lnTo>
                <a:lnTo>
                  <a:pt x="0" y="106"/>
                </a:lnTo>
                <a:lnTo>
                  <a:pt x="0" y="110"/>
                </a:lnTo>
                <a:lnTo>
                  <a:pt x="1" y="108"/>
                </a:lnTo>
                <a:lnTo>
                  <a:pt x="6" y="103"/>
                </a:lnTo>
                <a:lnTo>
                  <a:pt x="10" y="94"/>
                </a:lnTo>
                <a:lnTo>
                  <a:pt x="16" y="85"/>
                </a:lnTo>
                <a:lnTo>
                  <a:pt x="30" y="62"/>
                </a:lnTo>
                <a:lnTo>
                  <a:pt x="45" y="40"/>
                </a:lnTo>
                <a:lnTo>
                  <a:pt x="54" y="32"/>
                </a:lnTo>
                <a:lnTo>
                  <a:pt x="66" y="24"/>
                </a:lnTo>
                <a:lnTo>
                  <a:pt x="94" y="10"/>
                </a:lnTo>
                <a:lnTo>
                  <a:pt x="107" y="6"/>
                </a:lnTo>
                <a:lnTo>
                  <a:pt x="118" y="3"/>
                </a:lnTo>
                <a:lnTo>
                  <a:pt x="125" y="1"/>
                </a:lnTo>
                <a:lnTo>
                  <a:pt x="128"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20" name="Freeform 2972"/>
          <p:cNvSpPr>
            <a:spLocks/>
          </p:cNvSpPr>
          <p:nvPr/>
        </p:nvSpPr>
        <p:spPr bwMode="auto">
          <a:xfrm>
            <a:off x="4949825" y="5337175"/>
            <a:ext cx="198438" cy="231775"/>
          </a:xfrm>
          <a:custGeom>
            <a:avLst/>
            <a:gdLst>
              <a:gd name="T0" fmla="*/ 126 w 126"/>
              <a:gd name="T1" fmla="*/ 0 h 169"/>
              <a:gd name="T2" fmla="*/ 121 w 126"/>
              <a:gd name="T3" fmla="*/ 3 h 169"/>
              <a:gd name="T4" fmla="*/ 114 w 126"/>
              <a:gd name="T5" fmla="*/ 10 h 169"/>
              <a:gd name="T6" fmla="*/ 102 w 126"/>
              <a:gd name="T7" fmla="*/ 19 h 169"/>
              <a:gd name="T8" fmla="*/ 87 w 126"/>
              <a:gd name="T9" fmla="*/ 31 h 169"/>
              <a:gd name="T10" fmla="*/ 59 w 126"/>
              <a:gd name="T11" fmla="*/ 58 h 169"/>
              <a:gd name="T12" fmla="*/ 45 w 126"/>
              <a:gd name="T13" fmla="*/ 70 h 169"/>
              <a:gd name="T14" fmla="*/ 35 w 126"/>
              <a:gd name="T15" fmla="*/ 81 h 169"/>
              <a:gd name="T16" fmla="*/ 20 w 126"/>
              <a:gd name="T17" fmla="*/ 106 h 169"/>
              <a:gd name="T18" fmla="*/ 9 w 126"/>
              <a:gd name="T19" fmla="*/ 135 h 169"/>
              <a:gd name="T20" fmla="*/ 5 w 126"/>
              <a:gd name="T21" fmla="*/ 147 h 169"/>
              <a:gd name="T22" fmla="*/ 2 w 126"/>
              <a:gd name="T23" fmla="*/ 158 h 169"/>
              <a:gd name="T24" fmla="*/ 0 w 126"/>
              <a:gd name="T25" fmla="*/ 166 h 169"/>
              <a:gd name="T26" fmla="*/ 0 w 126"/>
              <a:gd name="T27" fmla="*/ 169 h 169"/>
              <a:gd name="T28" fmla="*/ 2 w 126"/>
              <a:gd name="T29" fmla="*/ 166 h 169"/>
              <a:gd name="T30" fmla="*/ 6 w 126"/>
              <a:gd name="T31" fmla="*/ 160 h 169"/>
              <a:gd name="T32" fmla="*/ 12 w 126"/>
              <a:gd name="T33" fmla="*/ 150 h 169"/>
              <a:gd name="T34" fmla="*/ 18 w 126"/>
              <a:gd name="T35" fmla="*/ 138 h 169"/>
              <a:gd name="T36" fmla="*/ 33 w 126"/>
              <a:gd name="T37" fmla="*/ 112 h 169"/>
              <a:gd name="T38" fmla="*/ 50 w 126"/>
              <a:gd name="T39" fmla="*/ 89 h 169"/>
              <a:gd name="T40" fmla="*/ 59 w 126"/>
              <a:gd name="T41" fmla="*/ 76 h 169"/>
              <a:gd name="T42" fmla="*/ 71 w 126"/>
              <a:gd name="T43" fmla="*/ 64 h 169"/>
              <a:gd name="T44" fmla="*/ 96 w 126"/>
              <a:gd name="T45" fmla="*/ 34 h 169"/>
              <a:gd name="T46" fmla="*/ 108 w 126"/>
              <a:gd name="T47" fmla="*/ 22 h 169"/>
              <a:gd name="T48" fmla="*/ 117 w 126"/>
              <a:gd name="T49" fmla="*/ 11 h 169"/>
              <a:gd name="T50" fmla="*/ 124 w 126"/>
              <a:gd name="T51" fmla="*/ 3 h 169"/>
              <a:gd name="T52" fmla="*/ 126 w 126"/>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6"/>
              <a:gd name="T82" fmla="*/ 0 h 169"/>
              <a:gd name="T83" fmla="*/ 126 w 126"/>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6" h="169">
                <a:moveTo>
                  <a:pt x="126" y="0"/>
                </a:moveTo>
                <a:lnTo>
                  <a:pt x="121" y="3"/>
                </a:lnTo>
                <a:lnTo>
                  <a:pt x="114" y="10"/>
                </a:lnTo>
                <a:lnTo>
                  <a:pt x="102" y="19"/>
                </a:lnTo>
                <a:lnTo>
                  <a:pt x="87" y="31"/>
                </a:lnTo>
                <a:lnTo>
                  <a:pt x="59" y="58"/>
                </a:lnTo>
                <a:lnTo>
                  <a:pt x="45" y="70"/>
                </a:lnTo>
                <a:lnTo>
                  <a:pt x="35" y="81"/>
                </a:lnTo>
                <a:lnTo>
                  <a:pt x="20" y="106"/>
                </a:lnTo>
                <a:lnTo>
                  <a:pt x="9" y="135"/>
                </a:lnTo>
                <a:lnTo>
                  <a:pt x="5" y="147"/>
                </a:lnTo>
                <a:lnTo>
                  <a:pt x="2" y="158"/>
                </a:lnTo>
                <a:lnTo>
                  <a:pt x="0" y="166"/>
                </a:lnTo>
                <a:lnTo>
                  <a:pt x="0" y="169"/>
                </a:lnTo>
                <a:lnTo>
                  <a:pt x="2" y="166"/>
                </a:lnTo>
                <a:lnTo>
                  <a:pt x="6" y="160"/>
                </a:lnTo>
                <a:lnTo>
                  <a:pt x="12" y="150"/>
                </a:lnTo>
                <a:lnTo>
                  <a:pt x="18" y="138"/>
                </a:lnTo>
                <a:lnTo>
                  <a:pt x="33" y="112"/>
                </a:lnTo>
                <a:lnTo>
                  <a:pt x="50" y="89"/>
                </a:lnTo>
                <a:lnTo>
                  <a:pt x="59" y="76"/>
                </a:lnTo>
                <a:lnTo>
                  <a:pt x="71" y="64"/>
                </a:lnTo>
                <a:lnTo>
                  <a:pt x="96" y="34"/>
                </a:lnTo>
                <a:lnTo>
                  <a:pt x="108" y="22"/>
                </a:lnTo>
                <a:lnTo>
                  <a:pt x="117" y="11"/>
                </a:lnTo>
                <a:lnTo>
                  <a:pt x="124" y="3"/>
                </a:lnTo>
                <a:lnTo>
                  <a:pt x="126"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21" name="Freeform 2973"/>
          <p:cNvSpPr>
            <a:spLocks/>
          </p:cNvSpPr>
          <p:nvPr/>
        </p:nvSpPr>
        <p:spPr bwMode="auto">
          <a:xfrm>
            <a:off x="4948238" y="5319713"/>
            <a:ext cx="139700" cy="252412"/>
          </a:xfrm>
          <a:custGeom>
            <a:avLst/>
            <a:gdLst>
              <a:gd name="T0" fmla="*/ 89 w 89"/>
              <a:gd name="T1" fmla="*/ 0 h 183"/>
              <a:gd name="T2" fmla="*/ 86 w 89"/>
              <a:gd name="T3" fmla="*/ 3 h 183"/>
              <a:gd name="T4" fmla="*/ 79 w 89"/>
              <a:gd name="T5" fmla="*/ 11 h 183"/>
              <a:gd name="T6" fmla="*/ 70 w 89"/>
              <a:gd name="T7" fmla="*/ 23 h 183"/>
              <a:gd name="T8" fmla="*/ 60 w 89"/>
              <a:gd name="T9" fmla="*/ 39 h 183"/>
              <a:gd name="T10" fmla="*/ 36 w 89"/>
              <a:gd name="T11" fmla="*/ 73 h 183"/>
              <a:gd name="T12" fmla="*/ 25 w 89"/>
              <a:gd name="T13" fmla="*/ 88 h 183"/>
              <a:gd name="T14" fmla="*/ 16 w 89"/>
              <a:gd name="T15" fmla="*/ 101 h 183"/>
              <a:gd name="T16" fmla="*/ 10 w 89"/>
              <a:gd name="T17" fmla="*/ 111 h 183"/>
              <a:gd name="T18" fmla="*/ 4 w 89"/>
              <a:gd name="T19" fmla="*/ 124 h 183"/>
              <a:gd name="T20" fmla="*/ 0 w 89"/>
              <a:gd name="T21" fmla="*/ 152 h 183"/>
              <a:gd name="T22" fmla="*/ 0 w 89"/>
              <a:gd name="T23" fmla="*/ 173 h 183"/>
              <a:gd name="T24" fmla="*/ 1 w 89"/>
              <a:gd name="T25" fmla="*/ 179 h 183"/>
              <a:gd name="T26" fmla="*/ 1 w 89"/>
              <a:gd name="T27" fmla="*/ 183 h 183"/>
              <a:gd name="T28" fmla="*/ 3 w 89"/>
              <a:gd name="T29" fmla="*/ 181 h 183"/>
              <a:gd name="T30" fmla="*/ 4 w 89"/>
              <a:gd name="T31" fmla="*/ 175 h 183"/>
              <a:gd name="T32" fmla="*/ 6 w 89"/>
              <a:gd name="T33" fmla="*/ 166 h 183"/>
              <a:gd name="T34" fmla="*/ 9 w 89"/>
              <a:gd name="T35" fmla="*/ 153 h 183"/>
              <a:gd name="T36" fmla="*/ 16 w 89"/>
              <a:gd name="T37" fmla="*/ 127 h 183"/>
              <a:gd name="T38" fmla="*/ 28 w 89"/>
              <a:gd name="T39" fmla="*/ 102 h 183"/>
              <a:gd name="T40" fmla="*/ 37 w 89"/>
              <a:gd name="T41" fmla="*/ 90 h 183"/>
              <a:gd name="T42" fmla="*/ 48 w 89"/>
              <a:gd name="T43" fmla="*/ 74 h 183"/>
              <a:gd name="T44" fmla="*/ 69 w 89"/>
              <a:gd name="T45" fmla="*/ 42 h 183"/>
              <a:gd name="T46" fmla="*/ 77 w 89"/>
              <a:gd name="T47" fmla="*/ 26 h 183"/>
              <a:gd name="T48" fmla="*/ 83 w 89"/>
              <a:gd name="T49" fmla="*/ 12 h 183"/>
              <a:gd name="T50" fmla="*/ 88 w 89"/>
              <a:gd name="T51" fmla="*/ 3 h 183"/>
              <a:gd name="T52" fmla="*/ 89 w 89"/>
              <a:gd name="T53" fmla="*/ 0 h 18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9"/>
              <a:gd name="T82" fmla="*/ 0 h 183"/>
              <a:gd name="T83" fmla="*/ 89 w 89"/>
              <a:gd name="T84" fmla="*/ 183 h 18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9" h="183">
                <a:moveTo>
                  <a:pt x="89" y="0"/>
                </a:moveTo>
                <a:lnTo>
                  <a:pt x="86" y="3"/>
                </a:lnTo>
                <a:lnTo>
                  <a:pt x="79" y="11"/>
                </a:lnTo>
                <a:lnTo>
                  <a:pt x="70" y="23"/>
                </a:lnTo>
                <a:lnTo>
                  <a:pt x="60" y="39"/>
                </a:lnTo>
                <a:lnTo>
                  <a:pt x="36" y="73"/>
                </a:lnTo>
                <a:lnTo>
                  <a:pt x="25" y="88"/>
                </a:lnTo>
                <a:lnTo>
                  <a:pt x="16" y="101"/>
                </a:lnTo>
                <a:lnTo>
                  <a:pt x="10" y="111"/>
                </a:lnTo>
                <a:lnTo>
                  <a:pt x="4" y="124"/>
                </a:lnTo>
                <a:lnTo>
                  <a:pt x="0" y="152"/>
                </a:lnTo>
                <a:lnTo>
                  <a:pt x="0" y="173"/>
                </a:lnTo>
                <a:lnTo>
                  <a:pt x="1" y="179"/>
                </a:lnTo>
                <a:lnTo>
                  <a:pt x="1" y="183"/>
                </a:lnTo>
                <a:lnTo>
                  <a:pt x="3" y="181"/>
                </a:lnTo>
                <a:lnTo>
                  <a:pt x="4" y="175"/>
                </a:lnTo>
                <a:lnTo>
                  <a:pt x="6" y="166"/>
                </a:lnTo>
                <a:lnTo>
                  <a:pt x="9" y="153"/>
                </a:lnTo>
                <a:lnTo>
                  <a:pt x="16" y="127"/>
                </a:lnTo>
                <a:lnTo>
                  <a:pt x="28" y="102"/>
                </a:lnTo>
                <a:lnTo>
                  <a:pt x="37" y="90"/>
                </a:lnTo>
                <a:lnTo>
                  <a:pt x="48" y="74"/>
                </a:lnTo>
                <a:lnTo>
                  <a:pt x="69" y="42"/>
                </a:lnTo>
                <a:lnTo>
                  <a:pt x="77" y="26"/>
                </a:lnTo>
                <a:lnTo>
                  <a:pt x="83" y="12"/>
                </a:lnTo>
                <a:lnTo>
                  <a:pt x="88" y="3"/>
                </a:lnTo>
                <a:lnTo>
                  <a:pt x="89"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22" name="Freeform 2974"/>
          <p:cNvSpPr>
            <a:spLocks/>
          </p:cNvSpPr>
          <p:nvPr/>
        </p:nvSpPr>
        <p:spPr bwMode="auto">
          <a:xfrm>
            <a:off x="4954588" y="5448300"/>
            <a:ext cx="180975" cy="127000"/>
          </a:xfrm>
          <a:custGeom>
            <a:avLst/>
            <a:gdLst>
              <a:gd name="T0" fmla="*/ 115 w 115"/>
              <a:gd name="T1" fmla="*/ 65 h 93"/>
              <a:gd name="T2" fmla="*/ 112 w 115"/>
              <a:gd name="T3" fmla="*/ 62 h 93"/>
              <a:gd name="T4" fmla="*/ 105 w 115"/>
              <a:gd name="T5" fmla="*/ 52 h 93"/>
              <a:gd name="T6" fmla="*/ 94 w 115"/>
              <a:gd name="T7" fmla="*/ 38 h 93"/>
              <a:gd name="T8" fmla="*/ 82 w 115"/>
              <a:gd name="T9" fmla="*/ 25 h 93"/>
              <a:gd name="T10" fmla="*/ 69 w 115"/>
              <a:gd name="T11" fmla="*/ 12 h 93"/>
              <a:gd name="T12" fmla="*/ 56 w 115"/>
              <a:gd name="T13" fmla="*/ 3 h 93"/>
              <a:gd name="T14" fmla="*/ 44 w 115"/>
              <a:gd name="T15" fmla="*/ 0 h 93"/>
              <a:gd name="T16" fmla="*/ 39 w 115"/>
              <a:gd name="T17" fmla="*/ 1 h 93"/>
              <a:gd name="T18" fmla="*/ 35 w 115"/>
              <a:gd name="T19" fmla="*/ 6 h 93"/>
              <a:gd name="T20" fmla="*/ 20 w 115"/>
              <a:gd name="T21" fmla="*/ 31 h 93"/>
              <a:gd name="T22" fmla="*/ 9 w 115"/>
              <a:gd name="T23" fmla="*/ 59 h 93"/>
              <a:gd name="T24" fmla="*/ 5 w 115"/>
              <a:gd name="T25" fmla="*/ 71 h 93"/>
              <a:gd name="T26" fmla="*/ 2 w 115"/>
              <a:gd name="T27" fmla="*/ 82 h 93"/>
              <a:gd name="T28" fmla="*/ 0 w 115"/>
              <a:gd name="T29" fmla="*/ 90 h 93"/>
              <a:gd name="T30" fmla="*/ 0 w 115"/>
              <a:gd name="T31" fmla="*/ 93 h 93"/>
              <a:gd name="T32" fmla="*/ 2 w 115"/>
              <a:gd name="T33" fmla="*/ 91 h 93"/>
              <a:gd name="T34" fmla="*/ 5 w 115"/>
              <a:gd name="T35" fmla="*/ 85 h 93"/>
              <a:gd name="T36" fmla="*/ 11 w 115"/>
              <a:gd name="T37" fmla="*/ 76 h 93"/>
              <a:gd name="T38" fmla="*/ 17 w 115"/>
              <a:gd name="T39" fmla="*/ 63 h 93"/>
              <a:gd name="T40" fmla="*/ 33 w 115"/>
              <a:gd name="T41" fmla="*/ 37 h 93"/>
              <a:gd name="T42" fmla="*/ 50 w 115"/>
              <a:gd name="T43" fmla="*/ 12 h 93"/>
              <a:gd name="T44" fmla="*/ 54 w 115"/>
              <a:gd name="T45" fmla="*/ 8 h 93"/>
              <a:gd name="T46" fmla="*/ 59 w 115"/>
              <a:gd name="T47" fmla="*/ 6 h 93"/>
              <a:gd name="T48" fmla="*/ 69 w 115"/>
              <a:gd name="T49" fmla="*/ 9 h 93"/>
              <a:gd name="T50" fmla="*/ 79 w 115"/>
              <a:gd name="T51" fmla="*/ 17 h 93"/>
              <a:gd name="T52" fmla="*/ 91 w 115"/>
              <a:gd name="T53" fmla="*/ 29 h 93"/>
              <a:gd name="T54" fmla="*/ 109 w 115"/>
              <a:gd name="T55" fmla="*/ 54 h 93"/>
              <a:gd name="T56" fmla="*/ 114 w 115"/>
              <a:gd name="T57" fmla="*/ 62 h 93"/>
              <a:gd name="T58" fmla="*/ 115 w 115"/>
              <a:gd name="T59" fmla="*/ 65 h 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3"/>
              <a:gd name="T92" fmla="*/ 115 w 115"/>
              <a:gd name="T93" fmla="*/ 93 h 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3">
                <a:moveTo>
                  <a:pt x="115" y="65"/>
                </a:moveTo>
                <a:lnTo>
                  <a:pt x="112" y="62"/>
                </a:lnTo>
                <a:lnTo>
                  <a:pt x="105" y="52"/>
                </a:lnTo>
                <a:lnTo>
                  <a:pt x="94" y="38"/>
                </a:lnTo>
                <a:lnTo>
                  <a:pt x="82" y="25"/>
                </a:lnTo>
                <a:lnTo>
                  <a:pt x="69" y="12"/>
                </a:lnTo>
                <a:lnTo>
                  <a:pt x="56" y="3"/>
                </a:lnTo>
                <a:lnTo>
                  <a:pt x="44" y="0"/>
                </a:lnTo>
                <a:lnTo>
                  <a:pt x="39" y="1"/>
                </a:lnTo>
                <a:lnTo>
                  <a:pt x="35" y="6"/>
                </a:lnTo>
                <a:lnTo>
                  <a:pt x="20" y="31"/>
                </a:lnTo>
                <a:lnTo>
                  <a:pt x="9" y="59"/>
                </a:lnTo>
                <a:lnTo>
                  <a:pt x="5" y="71"/>
                </a:lnTo>
                <a:lnTo>
                  <a:pt x="2" y="82"/>
                </a:lnTo>
                <a:lnTo>
                  <a:pt x="0" y="90"/>
                </a:lnTo>
                <a:lnTo>
                  <a:pt x="0" y="93"/>
                </a:lnTo>
                <a:lnTo>
                  <a:pt x="2" y="91"/>
                </a:lnTo>
                <a:lnTo>
                  <a:pt x="5" y="85"/>
                </a:lnTo>
                <a:lnTo>
                  <a:pt x="11" y="76"/>
                </a:lnTo>
                <a:lnTo>
                  <a:pt x="17" y="63"/>
                </a:lnTo>
                <a:lnTo>
                  <a:pt x="33" y="37"/>
                </a:lnTo>
                <a:lnTo>
                  <a:pt x="50" y="12"/>
                </a:lnTo>
                <a:lnTo>
                  <a:pt x="54" y="8"/>
                </a:lnTo>
                <a:lnTo>
                  <a:pt x="59" y="6"/>
                </a:lnTo>
                <a:lnTo>
                  <a:pt x="69" y="9"/>
                </a:lnTo>
                <a:lnTo>
                  <a:pt x="79" y="17"/>
                </a:lnTo>
                <a:lnTo>
                  <a:pt x="91" y="29"/>
                </a:lnTo>
                <a:lnTo>
                  <a:pt x="109" y="54"/>
                </a:lnTo>
                <a:lnTo>
                  <a:pt x="114" y="62"/>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23" name="Freeform 2975"/>
          <p:cNvSpPr>
            <a:spLocks/>
          </p:cNvSpPr>
          <p:nvPr/>
        </p:nvSpPr>
        <p:spPr bwMode="auto">
          <a:xfrm>
            <a:off x="4949825" y="5500688"/>
            <a:ext cx="101600" cy="71437"/>
          </a:xfrm>
          <a:custGeom>
            <a:avLst/>
            <a:gdLst>
              <a:gd name="T0" fmla="*/ 65 w 65"/>
              <a:gd name="T1" fmla="*/ 38 h 52"/>
              <a:gd name="T2" fmla="*/ 63 w 65"/>
              <a:gd name="T3" fmla="*/ 35 h 52"/>
              <a:gd name="T4" fmla="*/ 59 w 65"/>
              <a:gd name="T5" fmla="*/ 30 h 52"/>
              <a:gd name="T6" fmla="*/ 47 w 65"/>
              <a:gd name="T7" fmla="*/ 14 h 52"/>
              <a:gd name="T8" fmla="*/ 32 w 65"/>
              <a:gd name="T9" fmla="*/ 2 h 52"/>
              <a:gd name="T10" fmla="*/ 26 w 65"/>
              <a:gd name="T11" fmla="*/ 0 h 52"/>
              <a:gd name="T12" fmla="*/ 20 w 65"/>
              <a:gd name="T13" fmla="*/ 4 h 52"/>
              <a:gd name="T14" fmla="*/ 11 w 65"/>
              <a:gd name="T15" fmla="*/ 17 h 52"/>
              <a:gd name="T16" fmla="*/ 5 w 65"/>
              <a:gd name="T17" fmla="*/ 33 h 52"/>
              <a:gd name="T18" fmla="*/ 0 w 65"/>
              <a:gd name="T19" fmla="*/ 47 h 52"/>
              <a:gd name="T20" fmla="*/ 0 w 65"/>
              <a:gd name="T21" fmla="*/ 52 h 52"/>
              <a:gd name="T22" fmla="*/ 2 w 65"/>
              <a:gd name="T23" fmla="*/ 50 h 52"/>
              <a:gd name="T24" fmla="*/ 3 w 65"/>
              <a:gd name="T25" fmla="*/ 47 h 52"/>
              <a:gd name="T26" fmla="*/ 11 w 65"/>
              <a:gd name="T27" fmla="*/ 36 h 52"/>
              <a:gd name="T28" fmla="*/ 18 w 65"/>
              <a:gd name="T29" fmla="*/ 21 h 52"/>
              <a:gd name="T30" fmla="*/ 27 w 65"/>
              <a:gd name="T31" fmla="*/ 7 h 52"/>
              <a:gd name="T32" fmla="*/ 32 w 65"/>
              <a:gd name="T33" fmla="*/ 4 h 52"/>
              <a:gd name="T34" fmla="*/ 38 w 65"/>
              <a:gd name="T35" fmla="*/ 5 h 52"/>
              <a:gd name="T36" fmla="*/ 51 w 65"/>
              <a:gd name="T37" fmla="*/ 17 h 52"/>
              <a:gd name="T38" fmla="*/ 62 w 65"/>
              <a:gd name="T39" fmla="*/ 31 h 52"/>
              <a:gd name="T40" fmla="*/ 65 w 65"/>
              <a:gd name="T41" fmla="*/ 36 h 52"/>
              <a:gd name="T42" fmla="*/ 65 w 65"/>
              <a:gd name="T43" fmla="*/ 38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5"/>
              <a:gd name="T67" fmla="*/ 0 h 52"/>
              <a:gd name="T68" fmla="*/ 65 w 65"/>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5" h="52">
                <a:moveTo>
                  <a:pt x="65" y="38"/>
                </a:moveTo>
                <a:lnTo>
                  <a:pt x="63" y="35"/>
                </a:lnTo>
                <a:lnTo>
                  <a:pt x="59" y="30"/>
                </a:lnTo>
                <a:lnTo>
                  <a:pt x="47" y="14"/>
                </a:lnTo>
                <a:lnTo>
                  <a:pt x="32" y="2"/>
                </a:lnTo>
                <a:lnTo>
                  <a:pt x="26" y="0"/>
                </a:lnTo>
                <a:lnTo>
                  <a:pt x="20" y="4"/>
                </a:lnTo>
                <a:lnTo>
                  <a:pt x="11" y="17"/>
                </a:lnTo>
                <a:lnTo>
                  <a:pt x="5" y="33"/>
                </a:lnTo>
                <a:lnTo>
                  <a:pt x="0" y="47"/>
                </a:lnTo>
                <a:lnTo>
                  <a:pt x="0" y="52"/>
                </a:lnTo>
                <a:lnTo>
                  <a:pt x="2" y="50"/>
                </a:lnTo>
                <a:lnTo>
                  <a:pt x="3" y="47"/>
                </a:lnTo>
                <a:lnTo>
                  <a:pt x="11" y="36"/>
                </a:lnTo>
                <a:lnTo>
                  <a:pt x="18" y="21"/>
                </a:lnTo>
                <a:lnTo>
                  <a:pt x="27" y="7"/>
                </a:lnTo>
                <a:lnTo>
                  <a:pt x="32" y="4"/>
                </a:lnTo>
                <a:lnTo>
                  <a:pt x="38" y="5"/>
                </a:lnTo>
                <a:lnTo>
                  <a:pt x="51" y="17"/>
                </a:lnTo>
                <a:lnTo>
                  <a:pt x="62" y="31"/>
                </a:lnTo>
                <a:lnTo>
                  <a:pt x="65" y="36"/>
                </a:lnTo>
                <a:lnTo>
                  <a:pt x="65" y="38"/>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24" name="Freeform 2976"/>
          <p:cNvSpPr>
            <a:spLocks/>
          </p:cNvSpPr>
          <p:nvPr/>
        </p:nvSpPr>
        <p:spPr bwMode="auto">
          <a:xfrm>
            <a:off x="4865688" y="5491163"/>
            <a:ext cx="92075" cy="71437"/>
          </a:xfrm>
          <a:custGeom>
            <a:avLst/>
            <a:gdLst>
              <a:gd name="T0" fmla="*/ 0 w 58"/>
              <a:gd name="T1" fmla="*/ 14 h 52"/>
              <a:gd name="T2" fmla="*/ 1 w 58"/>
              <a:gd name="T3" fmla="*/ 12 h 52"/>
              <a:gd name="T4" fmla="*/ 4 w 58"/>
              <a:gd name="T5" fmla="*/ 11 h 52"/>
              <a:gd name="T6" fmla="*/ 10 w 58"/>
              <a:gd name="T7" fmla="*/ 6 h 52"/>
              <a:gd name="T8" fmla="*/ 15 w 58"/>
              <a:gd name="T9" fmla="*/ 3 h 52"/>
              <a:gd name="T10" fmla="*/ 28 w 58"/>
              <a:gd name="T11" fmla="*/ 0 h 52"/>
              <a:gd name="T12" fmla="*/ 34 w 58"/>
              <a:gd name="T13" fmla="*/ 0 h 52"/>
              <a:gd name="T14" fmla="*/ 39 w 58"/>
              <a:gd name="T15" fmla="*/ 4 h 52"/>
              <a:gd name="T16" fmla="*/ 47 w 58"/>
              <a:gd name="T17" fmla="*/ 18 h 52"/>
              <a:gd name="T18" fmla="*/ 53 w 58"/>
              <a:gd name="T19" fmla="*/ 34 h 52"/>
              <a:gd name="T20" fmla="*/ 58 w 58"/>
              <a:gd name="T21" fmla="*/ 48 h 52"/>
              <a:gd name="T22" fmla="*/ 58 w 58"/>
              <a:gd name="T23" fmla="*/ 52 h 52"/>
              <a:gd name="T24" fmla="*/ 56 w 58"/>
              <a:gd name="T25" fmla="*/ 51 h 52"/>
              <a:gd name="T26" fmla="*/ 55 w 58"/>
              <a:gd name="T27" fmla="*/ 48 h 52"/>
              <a:gd name="T28" fmla="*/ 52 w 58"/>
              <a:gd name="T29" fmla="*/ 43 h 52"/>
              <a:gd name="T30" fmla="*/ 49 w 58"/>
              <a:gd name="T31" fmla="*/ 37 h 52"/>
              <a:gd name="T32" fmla="*/ 31 w 58"/>
              <a:gd name="T33" fmla="*/ 7 h 52"/>
              <a:gd name="T34" fmla="*/ 27 w 58"/>
              <a:gd name="T35" fmla="*/ 3 h 52"/>
              <a:gd name="T36" fmla="*/ 21 w 58"/>
              <a:gd name="T37" fmla="*/ 3 h 52"/>
              <a:gd name="T38" fmla="*/ 10 w 58"/>
              <a:gd name="T39" fmla="*/ 6 h 52"/>
              <a:gd name="T40" fmla="*/ 3 w 58"/>
              <a:gd name="T41" fmla="*/ 11 h 52"/>
              <a:gd name="T42" fmla="*/ 0 w 58"/>
              <a:gd name="T43" fmla="*/ 14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2"/>
              <a:gd name="T68" fmla="*/ 58 w 5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2">
                <a:moveTo>
                  <a:pt x="0" y="14"/>
                </a:moveTo>
                <a:lnTo>
                  <a:pt x="1" y="12"/>
                </a:lnTo>
                <a:lnTo>
                  <a:pt x="4" y="11"/>
                </a:lnTo>
                <a:lnTo>
                  <a:pt x="10" y="6"/>
                </a:lnTo>
                <a:lnTo>
                  <a:pt x="15" y="3"/>
                </a:lnTo>
                <a:lnTo>
                  <a:pt x="28" y="0"/>
                </a:lnTo>
                <a:lnTo>
                  <a:pt x="34" y="0"/>
                </a:lnTo>
                <a:lnTo>
                  <a:pt x="39" y="4"/>
                </a:lnTo>
                <a:lnTo>
                  <a:pt x="47" y="18"/>
                </a:lnTo>
                <a:lnTo>
                  <a:pt x="53" y="34"/>
                </a:lnTo>
                <a:lnTo>
                  <a:pt x="58" y="48"/>
                </a:lnTo>
                <a:lnTo>
                  <a:pt x="58" y="52"/>
                </a:lnTo>
                <a:lnTo>
                  <a:pt x="56" y="51"/>
                </a:lnTo>
                <a:lnTo>
                  <a:pt x="55" y="48"/>
                </a:lnTo>
                <a:lnTo>
                  <a:pt x="52" y="43"/>
                </a:lnTo>
                <a:lnTo>
                  <a:pt x="49" y="37"/>
                </a:lnTo>
                <a:lnTo>
                  <a:pt x="31" y="7"/>
                </a:lnTo>
                <a:lnTo>
                  <a:pt x="27" y="3"/>
                </a:lnTo>
                <a:lnTo>
                  <a:pt x="21" y="3"/>
                </a:lnTo>
                <a:lnTo>
                  <a:pt x="10" y="6"/>
                </a:lnTo>
                <a:lnTo>
                  <a:pt x="3" y="11"/>
                </a:lnTo>
                <a:lnTo>
                  <a:pt x="0" y="1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25" name="Freeform 2977"/>
          <p:cNvSpPr>
            <a:spLocks/>
          </p:cNvSpPr>
          <p:nvPr/>
        </p:nvSpPr>
        <p:spPr bwMode="auto">
          <a:xfrm>
            <a:off x="4938713" y="5387975"/>
            <a:ext cx="49212" cy="168275"/>
          </a:xfrm>
          <a:custGeom>
            <a:avLst/>
            <a:gdLst>
              <a:gd name="T0" fmla="*/ 10 w 31"/>
              <a:gd name="T1" fmla="*/ 64 h 123"/>
              <a:gd name="T2" fmla="*/ 6 w 31"/>
              <a:gd name="T3" fmla="*/ 33 h 123"/>
              <a:gd name="T4" fmla="*/ 4 w 31"/>
              <a:gd name="T5" fmla="*/ 19 h 123"/>
              <a:gd name="T6" fmla="*/ 4 w 31"/>
              <a:gd name="T7" fmla="*/ 4 h 123"/>
              <a:gd name="T8" fmla="*/ 6 w 31"/>
              <a:gd name="T9" fmla="*/ 0 h 123"/>
              <a:gd name="T10" fmla="*/ 10 w 31"/>
              <a:gd name="T11" fmla="*/ 2 h 123"/>
              <a:gd name="T12" fmla="*/ 15 w 31"/>
              <a:gd name="T13" fmla="*/ 10 h 123"/>
              <a:gd name="T14" fmla="*/ 19 w 31"/>
              <a:gd name="T15" fmla="*/ 22 h 123"/>
              <a:gd name="T16" fmla="*/ 24 w 31"/>
              <a:gd name="T17" fmla="*/ 38 h 123"/>
              <a:gd name="T18" fmla="*/ 30 w 31"/>
              <a:gd name="T19" fmla="*/ 76 h 123"/>
              <a:gd name="T20" fmla="*/ 31 w 31"/>
              <a:gd name="T21" fmla="*/ 93 h 123"/>
              <a:gd name="T22" fmla="*/ 31 w 31"/>
              <a:gd name="T23" fmla="*/ 123 h 123"/>
              <a:gd name="T24" fmla="*/ 30 w 31"/>
              <a:gd name="T25" fmla="*/ 120 h 123"/>
              <a:gd name="T26" fmla="*/ 28 w 31"/>
              <a:gd name="T27" fmla="*/ 110 h 123"/>
              <a:gd name="T28" fmla="*/ 27 w 31"/>
              <a:gd name="T29" fmla="*/ 96 h 123"/>
              <a:gd name="T30" fmla="*/ 22 w 31"/>
              <a:gd name="T31" fmla="*/ 79 h 123"/>
              <a:gd name="T32" fmla="*/ 15 w 31"/>
              <a:gd name="T33" fmla="*/ 44 h 123"/>
              <a:gd name="T34" fmla="*/ 10 w 31"/>
              <a:gd name="T35" fmla="*/ 28 h 123"/>
              <a:gd name="T36" fmla="*/ 4 w 31"/>
              <a:gd name="T37" fmla="*/ 16 h 123"/>
              <a:gd name="T38" fmla="*/ 1 w 31"/>
              <a:gd name="T39" fmla="*/ 13 h 123"/>
              <a:gd name="T40" fmla="*/ 0 w 31"/>
              <a:gd name="T41" fmla="*/ 11 h 123"/>
              <a:gd name="T42" fmla="*/ 0 w 31"/>
              <a:gd name="T43" fmla="*/ 17 h 123"/>
              <a:gd name="T44" fmla="*/ 1 w 31"/>
              <a:gd name="T45" fmla="*/ 28 h 123"/>
              <a:gd name="T46" fmla="*/ 4 w 31"/>
              <a:gd name="T47" fmla="*/ 44 h 123"/>
              <a:gd name="T48" fmla="*/ 7 w 31"/>
              <a:gd name="T49" fmla="*/ 58 h 123"/>
              <a:gd name="T50" fmla="*/ 10 w 31"/>
              <a:gd name="T51" fmla="*/ 69 h 123"/>
              <a:gd name="T52" fmla="*/ 12 w 31"/>
              <a:gd name="T53" fmla="*/ 72 h 123"/>
              <a:gd name="T54" fmla="*/ 12 w 31"/>
              <a:gd name="T55" fmla="*/ 70 h 123"/>
              <a:gd name="T56" fmla="*/ 10 w 31"/>
              <a:gd name="T57" fmla="*/ 64 h 12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1"/>
              <a:gd name="T88" fmla="*/ 0 h 123"/>
              <a:gd name="T89" fmla="*/ 31 w 31"/>
              <a:gd name="T90" fmla="*/ 123 h 12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1" h="123">
                <a:moveTo>
                  <a:pt x="10" y="64"/>
                </a:moveTo>
                <a:lnTo>
                  <a:pt x="6" y="33"/>
                </a:lnTo>
                <a:lnTo>
                  <a:pt x="4" y="19"/>
                </a:lnTo>
                <a:lnTo>
                  <a:pt x="4" y="4"/>
                </a:lnTo>
                <a:lnTo>
                  <a:pt x="6" y="0"/>
                </a:lnTo>
                <a:lnTo>
                  <a:pt x="10" y="2"/>
                </a:lnTo>
                <a:lnTo>
                  <a:pt x="15" y="10"/>
                </a:lnTo>
                <a:lnTo>
                  <a:pt x="19" y="22"/>
                </a:lnTo>
                <a:lnTo>
                  <a:pt x="24" y="38"/>
                </a:lnTo>
                <a:lnTo>
                  <a:pt x="30" y="76"/>
                </a:lnTo>
                <a:lnTo>
                  <a:pt x="31" y="93"/>
                </a:lnTo>
                <a:lnTo>
                  <a:pt x="31" y="123"/>
                </a:lnTo>
                <a:lnTo>
                  <a:pt x="30" y="120"/>
                </a:lnTo>
                <a:lnTo>
                  <a:pt x="28" y="110"/>
                </a:lnTo>
                <a:lnTo>
                  <a:pt x="27" y="96"/>
                </a:lnTo>
                <a:lnTo>
                  <a:pt x="22" y="79"/>
                </a:lnTo>
                <a:lnTo>
                  <a:pt x="15" y="44"/>
                </a:lnTo>
                <a:lnTo>
                  <a:pt x="10" y="28"/>
                </a:lnTo>
                <a:lnTo>
                  <a:pt x="4" y="16"/>
                </a:lnTo>
                <a:lnTo>
                  <a:pt x="1" y="13"/>
                </a:lnTo>
                <a:lnTo>
                  <a:pt x="0" y="11"/>
                </a:lnTo>
                <a:lnTo>
                  <a:pt x="0" y="17"/>
                </a:lnTo>
                <a:lnTo>
                  <a:pt x="1" y="28"/>
                </a:lnTo>
                <a:lnTo>
                  <a:pt x="4" y="44"/>
                </a:lnTo>
                <a:lnTo>
                  <a:pt x="7" y="58"/>
                </a:lnTo>
                <a:lnTo>
                  <a:pt x="10" y="69"/>
                </a:lnTo>
                <a:lnTo>
                  <a:pt x="12" y="72"/>
                </a:lnTo>
                <a:lnTo>
                  <a:pt x="12" y="70"/>
                </a:lnTo>
                <a:lnTo>
                  <a:pt x="10"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26" name="Line 2978"/>
          <p:cNvSpPr>
            <a:spLocks noChangeShapeType="1"/>
          </p:cNvSpPr>
          <p:nvPr/>
        </p:nvSpPr>
        <p:spPr bwMode="auto">
          <a:xfrm flipH="1">
            <a:off x="4938713" y="5389563"/>
            <a:ext cx="9525" cy="15875"/>
          </a:xfrm>
          <a:prstGeom prst="line">
            <a:avLst/>
          </a:prstGeom>
          <a:noFill/>
          <a:ln w="0">
            <a:solidFill>
              <a:srgbClr val="000000"/>
            </a:solidFill>
            <a:round/>
            <a:headEnd/>
            <a:tailEnd/>
          </a:ln>
        </p:spPr>
        <p:txBody>
          <a:bodyPr/>
          <a:lstStyle/>
          <a:p>
            <a:endParaRPr lang="en-US"/>
          </a:p>
        </p:txBody>
      </p:sp>
      <p:sp>
        <p:nvSpPr>
          <p:cNvPr id="312227" name="Rectangle 2979"/>
          <p:cNvSpPr>
            <a:spLocks noChangeArrowheads="1"/>
          </p:cNvSpPr>
          <p:nvPr/>
        </p:nvSpPr>
        <p:spPr bwMode="auto">
          <a:xfrm>
            <a:off x="2481263" y="5627688"/>
            <a:ext cx="677862" cy="24447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600" b="1"/>
              <a:t> Target</a:t>
            </a:r>
            <a:endParaRPr lang="en-US" sz="2400">
              <a:latin typeface="Times New Roman" pitchFamily="18" charset="0"/>
            </a:endParaRPr>
          </a:p>
        </p:txBody>
      </p:sp>
      <p:sp>
        <p:nvSpPr>
          <p:cNvPr id="312228" name="Line 2980"/>
          <p:cNvSpPr>
            <a:spLocks noChangeShapeType="1"/>
          </p:cNvSpPr>
          <p:nvPr/>
        </p:nvSpPr>
        <p:spPr bwMode="auto">
          <a:xfrm>
            <a:off x="444500" y="5564188"/>
            <a:ext cx="2452688" cy="1587"/>
          </a:xfrm>
          <a:prstGeom prst="line">
            <a:avLst/>
          </a:prstGeom>
          <a:noFill/>
          <a:ln w="0">
            <a:solidFill>
              <a:srgbClr val="FFFF00"/>
            </a:solidFill>
            <a:round/>
            <a:headEnd/>
            <a:tailEnd/>
          </a:ln>
        </p:spPr>
        <p:txBody>
          <a:bodyPr/>
          <a:lstStyle/>
          <a:p>
            <a:endParaRPr lang="en-US"/>
          </a:p>
        </p:txBody>
      </p:sp>
      <p:sp>
        <p:nvSpPr>
          <p:cNvPr id="312229" name="Freeform 2981"/>
          <p:cNvSpPr>
            <a:spLocks/>
          </p:cNvSpPr>
          <p:nvPr/>
        </p:nvSpPr>
        <p:spPr bwMode="auto">
          <a:xfrm>
            <a:off x="630238" y="5507038"/>
            <a:ext cx="138112" cy="61912"/>
          </a:xfrm>
          <a:custGeom>
            <a:avLst/>
            <a:gdLst>
              <a:gd name="T0" fmla="*/ 88 w 88"/>
              <a:gd name="T1" fmla="*/ 45 h 45"/>
              <a:gd name="T2" fmla="*/ 85 w 88"/>
              <a:gd name="T3" fmla="*/ 42 h 45"/>
              <a:gd name="T4" fmla="*/ 79 w 88"/>
              <a:gd name="T5" fmla="*/ 36 h 45"/>
              <a:gd name="T6" fmla="*/ 60 w 88"/>
              <a:gd name="T7" fmla="*/ 19 h 45"/>
              <a:gd name="T8" fmla="*/ 48 w 88"/>
              <a:gd name="T9" fmla="*/ 9 h 45"/>
              <a:gd name="T10" fmla="*/ 37 w 88"/>
              <a:gd name="T11" fmla="*/ 3 h 45"/>
              <a:gd name="T12" fmla="*/ 28 w 88"/>
              <a:gd name="T13" fmla="*/ 0 h 45"/>
              <a:gd name="T14" fmla="*/ 22 w 88"/>
              <a:gd name="T15" fmla="*/ 3 h 45"/>
              <a:gd name="T16" fmla="*/ 6 w 88"/>
              <a:gd name="T17" fmla="*/ 26 h 45"/>
              <a:gd name="T18" fmla="*/ 1 w 88"/>
              <a:gd name="T19" fmla="*/ 36 h 45"/>
              <a:gd name="T20" fmla="*/ 0 w 88"/>
              <a:gd name="T21" fmla="*/ 39 h 45"/>
              <a:gd name="T22" fmla="*/ 3 w 88"/>
              <a:gd name="T23" fmla="*/ 37 h 45"/>
              <a:gd name="T24" fmla="*/ 7 w 88"/>
              <a:gd name="T25" fmla="*/ 31 h 45"/>
              <a:gd name="T26" fmla="*/ 13 w 88"/>
              <a:gd name="T27" fmla="*/ 22 h 45"/>
              <a:gd name="T28" fmla="*/ 22 w 88"/>
              <a:gd name="T29" fmla="*/ 11 h 45"/>
              <a:gd name="T30" fmla="*/ 28 w 88"/>
              <a:gd name="T31" fmla="*/ 8 h 45"/>
              <a:gd name="T32" fmla="*/ 37 w 88"/>
              <a:gd name="T33" fmla="*/ 9 h 45"/>
              <a:gd name="T34" fmla="*/ 60 w 88"/>
              <a:gd name="T35" fmla="*/ 23 h 45"/>
              <a:gd name="T36" fmla="*/ 80 w 88"/>
              <a:gd name="T37" fmla="*/ 39 h 45"/>
              <a:gd name="T38" fmla="*/ 86 w 88"/>
              <a:gd name="T39" fmla="*/ 43 h 45"/>
              <a:gd name="T40" fmla="*/ 88 w 88"/>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79" y="36"/>
                </a:lnTo>
                <a:lnTo>
                  <a:pt x="60" y="19"/>
                </a:lnTo>
                <a:lnTo>
                  <a:pt x="48" y="9"/>
                </a:lnTo>
                <a:lnTo>
                  <a:pt x="37" y="3"/>
                </a:lnTo>
                <a:lnTo>
                  <a:pt x="28" y="0"/>
                </a:lnTo>
                <a:lnTo>
                  <a:pt x="22" y="3"/>
                </a:lnTo>
                <a:lnTo>
                  <a:pt x="6" y="26"/>
                </a:lnTo>
                <a:lnTo>
                  <a:pt x="1" y="36"/>
                </a:lnTo>
                <a:lnTo>
                  <a:pt x="0" y="39"/>
                </a:lnTo>
                <a:lnTo>
                  <a:pt x="3" y="37"/>
                </a:lnTo>
                <a:lnTo>
                  <a:pt x="7" y="31"/>
                </a:lnTo>
                <a:lnTo>
                  <a:pt x="13" y="22"/>
                </a:lnTo>
                <a:lnTo>
                  <a:pt x="22" y="11"/>
                </a:lnTo>
                <a:lnTo>
                  <a:pt x="28" y="8"/>
                </a:lnTo>
                <a:lnTo>
                  <a:pt x="37" y="9"/>
                </a:lnTo>
                <a:lnTo>
                  <a:pt x="60" y="23"/>
                </a:lnTo>
                <a:lnTo>
                  <a:pt x="80" y="39"/>
                </a:lnTo>
                <a:lnTo>
                  <a:pt x="86" y="43"/>
                </a:lnTo>
                <a:lnTo>
                  <a:pt x="88"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30" name="Freeform 2982"/>
          <p:cNvSpPr>
            <a:spLocks/>
          </p:cNvSpPr>
          <p:nvPr/>
        </p:nvSpPr>
        <p:spPr bwMode="auto">
          <a:xfrm>
            <a:off x="463550" y="5397500"/>
            <a:ext cx="163513" cy="163513"/>
          </a:xfrm>
          <a:custGeom>
            <a:avLst/>
            <a:gdLst>
              <a:gd name="T0" fmla="*/ 0 w 104"/>
              <a:gd name="T1" fmla="*/ 65 h 119"/>
              <a:gd name="T2" fmla="*/ 3 w 104"/>
              <a:gd name="T3" fmla="*/ 60 h 119"/>
              <a:gd name="T4" fmla="*/ 7 w 104"/>
              <a:gd name="T5" fmla="*/ 57 h 119"/>
              <a:gd name="T6" fmla="*/ 10 w 104"/>
              <a:gd name="T7" fmla="*/ 51 h 119"/>
              <a:gd name="T8" fmla="*/ 21 w 104"/>
              <a:gd name="T9" fmla="*/ 38 h 119"/>
              <a:gd name="T10" fmla="*/ 34 w 104"/>
              <a:gd name="T11" fmla="*/ 24 h 119"/>
              <a:gd name="T12" fmla="*/ 46 w 104"/>
              <a:gd name="T13" fmla="*/ 12 h 119"/>
              <a:gd name="T14" fmla="*/ 60 w 104"/>
              <a:gd name="T15" fmla="*/ 3 h 119"/>
              <a:gd name="T16" fmla="*/ 72 w 104"/>
              <a:gd name="T17" fmla="*/ 0 h 119"/>
              <a:gd name="T18" fmla="*/ 76 w 104"/>
              <a:gd name="T19" fmla="*/ 1 h 119"/>
              <a:gd name="T20" fmla="*/ 80 w 104"/>
              <a:gd name="T21" fmla="*/ 4 h 119"/>
              <a:gd name="T22" fmla="*/ 88 w 104"/>
              <a:gd name="T23" fmla="*/ 17 h 119"/>
              <a:gd name="T24" fmla="*/ 94 w 104"/>
              <a:gd name="T25" fmla="*/ 34 h 119"/>
              <a:gd name="T26" fmla="*/ 101 w 104"/>
              <a:gd name="T27" fmla="*/ 71 h 119"/>
              <a:gd name="T28" fmla="*/ 104 w 104"/>
              <a:gd name="T29" fmla="*/ 89 h 119"/>
              <a:gd name="T30" fmla="*/ 104 w 104"/>
              <a:gd name="T31" fmla="*/ 119 h 119"/>
              <a:gd name="T32" fmla="*/ 103 w 104"/>
              <a:gd name="T33" fmla="*/ 116 h 119"/>
              <a:gd name="T34" fmla="*/ 101 w 104"/>
              <a:gd name="T35" fmla="*/ 106 h 119"/>
              <a:gd name="T36" fmla="*/ 97 w 104"/>
              <a:gd name="T37" fmla="*/ 92 h 119"/>
              <a:gd name="T38" fmla="*/ 92 w 104"/>
              <a:gd name="T39" fmla="*/ 75 h 119"/>
              <a:gd name="T40" fmla="*/ 80 w 104"/>
              <a:gd name="T41" fmla="*/ 40 h 119"/>
              <a:gd name="T42" fmla="*/ 73 w 104"/>
              <a:gd name="T43" fmla="*/ 23 h 119"/>
              <a:gd name="T44" fmla="*/ 66 w 104"/>
              <a:gd name="T45" fmla="*/ 10 h 119"/>
              <a:gd name="T46" fmla="*/ 61 w 104"/>
              <a:gd name="T47" fmla="*/ 7 h 119"/>
              <a:gd name="T48" fmla="*/ 57 w 104"/>
              <a:gd name="T49" fmla="*/ 6 h 119"/>
              <a:gd name="T50" fmla="*/ 46 w 104"/>
              <a:gd name="T51" fmla="*/ 7 h 119"/>
              <a:gd name="T52" fmla="*/ 36 w 104"/>
              <a:gd name="T53" fmla="*/ 17 h 119"/>
              <a:gd name="T54" fmla="*/ 24 w 104"/>
              <a:gd name="T55" fmla="*/ 29 h 119"/>
              <a:gd name="T56" fmla="*/ 6 w 104"/>
              <a:gd name="T57" fmla="*/ 54 h 119"/>
              <a:gd name="T58" fmla="*/ 1 w 104"/>
              <a:gd name="T59" fmla="*/ 62 h 119"/>
              <a:gd name="T60" fmla="*/ 0 w 104"/>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19"/>
              <a:gd name="T95" fmla="*/ 104 w 104"/>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19">
                <a:moveTo>
                  <a:pt x="0" y="65"/>
                </a:moveTo>
                <a:lnTo>
                  <a:pt x="3" y="60"/>
                </a:lnTo>
                <a:lnTo>
                  <a:pt x="7" y="57"/>
                </a:lnTo>
                <a:lnTo>
                  <a:pt x="10" y="51"/>
                </a:lnTo>
                <a:lnTo>
                  <a:pt x="21" y="38"/>
                </a:lnTo>
                <a:lnTo>
                  <a:pt x="34" y="24"/>
                </a:lnTo>
                <a:lnTo>
                  <a:pt x="46" y="12"/>
                </a:lnTo>
                <a:lnTo>
                  <a:pt x="60" y="3"/>
                </a:lnTo>
                <a:lnTo>
                  <a:pt x="72" y="0"/>
                </a:lnTo>
                <a:lnTo>
                  <a:pt x="76" y="1"/>
                </a:lnTo>
                <a:lnTo>
                  <a:pt x="80" y="4"/>
                </a:lnTo>
                <a:lnTo>
                  <a:pt x="88" y="17"/>
                </a:lnTo>
                <a:lnTo>
                  <a:pt x="94" y="34"/>
                </a:lnTo>
                <a:lnTo>
                  <a:pt x="101" y="71"/>
                </a:lnTo>
                <a:lnTo>
                  <a:pt x="104" y="89"/>
                </a:lnTo>
                <a:lnTo>
                  <a:pt x="104" y="119"/>
                </a:lnTo>
                <a:lnTo>
                  <a:pt x="103" y="116"/>
                </a:lnTo>
                <a:lnTo>
                  <a:pt x="101" y="106"/>
                </a:lnTo>
                <a:lnTo>
                  <a:pt x="97" y="92"/>
                </a:lnTo>
                <a:lnTo>
                  <a:pt x="92" y="75"/>
                </a:lnTo>
                <a:lnTo>
                  <a:pt x="80" y="40"/>
                </a:lnTo>
                <a:lnTo>
                  <a:pt x="73" y="23"/>
                </a:lnTo>
                <a:lnTo>
                  <a:pt x="66" y="10"/>
                </a:lnTo>
                <a:lnTo>
                  <a:pt x="61" y="7"/>
                </a:lnTo>
                <a:lnTo>
                  <a:pt x="57" y="6"/>
                </a:lnTo>
                <a:lnTo>
                  <a:pt x="46" y="7"/>
                </a:lnTo>
                <a:lnTo>
                  <a:pt x="36" y="17"/>
                </a:lnTo>
                <a:lnTo>
                  <a:pt x="24" y="29"/>
                </a:lnTo>
                <a:lnTo>
                  <a:pt x="6" y="54"/>
                </a:lnTo>
                <a:lnTo>
                  <a:pt x="1"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31" name="Freeform 2983"/>
          <p:cNvSpPr>
            <a:spLocks/>
          </p:cNvSpPr>
          <p:nvPr/>
        </p:nvSpPr>
        <p:spPr bwMode="auto">
          <a:xfrm>
            <a:off x="622300" y="5410200"/>
            <a:ext cx="200025" cy="152400"/>
          </a:xfrm>
          <a:custGeom>
            <a:avLst/>
            <a:gdLst>
              <a:gd name="T0" fmla="*/ 127 w 127"/>
              <a:gd name="T1" fmla="*/ 0 h 110"/>
              <a:gd name="T2" fmla="*/ 123 w 127"/>
              <a:gd name="T3" fmla="*/ 0 h 110"/>
              <a:gd name="T4" fmla="*/ 114 w 127"/>
              <a:gd name="T5" fmla="*/ 2 h 110"/>
              <a:gd name="T6" fmla="*/ 100 w 127"/>
              <a:gd name="T7" fmla="*/ 5 h 110"/>
              <a:gd name="T8" fmla="*/ 85 w 127"/>
              <a:gd name="T9" fmla="*/ 8 h 110"/>
              <a:gd name="T10" fmla="*/ 53 w 127"/>
              <a:gd name="T11" fmla="*/ 19 h 110"/>
              <a:gd name="T12" fmla="*/ 39 w 127"/>
              <a:gd name="T13" fmla="*/ 27 h 110"/>
              <a:gd name="T14" fmla="*/ 30 w 127"/>
              <a:gd name="T15" fmla="*/ 35 h 110"/>
              <a:gd name="T16" fmla="*/ 18 w 127"/>
              <a:gd name="T17" fmla="*/ 56 h 110"/>
              <a:gd name="T18" fmla="*/ 8 w 127"/>
              <a:gd name="T19" fmla="*/ 82 h 110"/>
              <a:gd name="T20" fmla="*/ 3 w 127"/>
              <a:gd name="T21" fmla="*/ 93 h 110"/>
              <a:gd name="T22" fmla="*/ 2 w 127"/>
              <a:gd name="T23" fmla="*/ 103 h 110"/>
              <a:gd name="T24" fmla="*/ 0 w 127"/>
              <a:gd name="T25" fmla="*/ 109 h 110"/>
              <a:gd name="T26" fmla="*/ 0 w 127"/>
              <a:gd name="T27" fmla="*/ 110 h 110"/>
              <a:gd name="T28" fmla="*/ 2 w 127"/>
              <a:gd name="T29" fmla="*/ 109 h 110"/>
              <a:gd name="T30" fmla="*/ 5 w 127"/>
              <a:gd name="T31" fmla="*/ 104 h 110"/>
              <a:gd name="T32" fmla="*/ 9 w 127"/>
              <a:gd name="T33" fmla="*/ 95 h 110"/>
              <a:gd name="T34" fmla="*/ 15 w 127"/>
              <a:gd name="T35" fmla="*/ 86 h 110"/>
              <a:gd name="T36" fmla="*/ 29 w 127"/>
              <a:gd name="T37" fmla="*/ 62 h 110"/>
              <a:gd name="T38" fmla="*/ 44 w 127"/>
              <a:gd name="T39" fmla="*/ 41 h 110"/>
              <a:gd name="T40" fmla="*/ 53 w 127"/>
              <a:gd name="T41" fmla="*/ 33 h 110"/>
              <a:gd name="T42" fmla="*/ 65 w 127"/>
              <a:gd name="T43" fmla="*/ 25 h 110"/>
              <a:gd name="T44" fmla="*/ 93 w 127"/>
              <a:gd name="T45" fmla="*/ 11 h 110"/>
              <a:gd name="T46" fmla="*/ 106 w 127"/>
              <a:gd name="T47" fmla="*/ 7 h 110"/>
              <a:gd name="T48" fmla="*/ 117 w 127"/>
              <a:gd name="T49" fmla="*/ 4 h 110"/>
              <a:gd name="T50" fmla="*/ 124 w 127"/>
              <a:gd name="T51" fmla="*/ 2 h 110"/>
              <a:gd name="T52" fmla="*/ 127 w 127"/>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7"/>
              <a:gd name="T82" fmla="*/ 0 h 110"/>
              <a:gd name="T83" fmla="*/ 127 w 127"/>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7" h="110">
                <a:moveTo>
                  <a:pt x="127" y="0"/>
                </a:moveTo>
                <a:lnTo>
                  <a:pt x="123" y="0"/>
                </a:lnTo>
                <a:lnTo>
                  <a:pt x="114" y="2"/>
                </a:lnTo>
                <a:lnTo>
                  <a:pt x="100" y="5"/>
                </a:lnTo>
                <a:lnTo>
                  <a:pt x="85" y="8"/>
                </a:lnTo>
                <a:lnTo>
                  <a:pt x="53" y="19"/>
                </a:lnTo>
                <a:lnTo>
                  <a:pt x="39" y="27"/>
                </a:lnTo>
                <a:lnTo>
                  <a:pt x="30" y="35"/>
                </a:lnTo>
                <a:lnTo>
                  <a:pt x="18" y="56"/>
                </a:lnTo>
                <a:lnTo>
                  <a:pt x="8" y="82"/>
                </a:lnTo>
                <a:lnTo>
                  <a:pt x="3" y="93"/>
                </a:lnTo>
                <a:lnTo>
                  <a:pt x="2" y="103"/>
                </a:lnTo>
                <a:lnTo>
                  <a:pt x="0" y="109"/>
                </a:lnTo>
                <a:lnTo>
                  <a:pt x="0" y="110"/>
                </a:lnTo>
                <a:lnTo>
                  <a:pt x="2" y="109"/>
                </a:lnTo>
                <a:lnTo>
                  <a:pt x="5" y="104"/>
                </a:lnTo>
                <a:lnTo>
                  <a:pt x="9" y="95"/>
                </a:lnTo>
                <a:lnTo>
                  <a:pt x="15" y="86"/>
                </a:lnTo>
                <a:lnTo>
                  <a:pt x="29" y="62"/>
                </a:lnTo>
                <a:lnTo>
                  <a:pt x="44" y="41"/>
                </a:lnTo>
                <a:lnTo>
                  <a:pt x="53" y="33"/>
                </a:lnTo>
                <a:lnTo>
                  <a:pt x="65" y="25"/>
                </a:lnTo>
                <a:lnTo>
                  <a:pt x="93" y="11"/>
                </a:lnTo>
                <a:lnTo>
                  <a:pt x="106" y="7"/>
                </a:lnTo>
                <a:lnTo>
                  <a:pt x="117" y="4"/>
                </a:lnTo>
                <a:lnTo>
                  <a:pt x="124" y="2"/>
                </a:lnTo>
                <a:lnTo>
                  <a:pt x="127"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32" name="Freeform 2984"/>
          <p:cNvSpPr>
            <a:spLocks/>
          </p:cNvSpPr>
          <p:nvPr/>
        </p:nvSpPr>
        <p:spPr bwMode="auto">
          <a:xfrm>
            <a:off x="617538" y="5329238"/>
            <a:ext cx="198437" cy="231775"/>
          </a:xfrm>
          <a:custGeom>
            <a:avLst/>
            <a:gdLst>
              <a:gd name="T0" fmla="*/ 126 w 126"/>
              <a:gd name="T1" fmla="*/ 0 h 169"/>
              <a:gd name="T2" fmla="*/ 121 w 126"/>
              <a:gd name="T3" fmla="*/ 3 h 169"/>
              <a:gd name="T4" fmla="*/ 114 w 126"/>
              <a:gd name="T5" fmla="*/ 9 h 169"/>
              <a:gd name="T6" fmla="*/ 102 w 126"/>
              <a:gd name="T7" fmla="*/ 19 h 169"/>
              <a:gd name="T8" fmla="*/ 88 w 126"/>
              <a:gd name="T9" fmla="*/ 31 h 169"/>
              <a:gd name="T10" fmla="*/ 59 w 126"/>
              <a:gd name="T11" fmla="*/ 57 h 169"/>
              <a:gd name="T12" fmla="*/ 47 w 126"/>
              <a:gd name="T13" fmla="*/ 70 h 169"/>
              <a:gd name="T14" fmla="*/ 36 w 126"/>
              <a:gd name="T15" fmla="*/ 81 h 169"/>
              <a:gd name="T16" fmla="*/ 21 w 126"/>
              <a:gd name="T17" fmla="*/ 105 h 169"/>
              <a:gd name="T18" fmla="*/ 9 w 126"/>
              <a:gd name="T19" fmla="*/ 135 h 169"/>
              <a:gd name="T20" fmla="*/ 5 w 126"/>
              <a:gd name="T21" fmla="*/ 147 h 169"/>
              <a:gd name="T22" fmla="*/ 2 w 126"/>
              <a:gd name="T23" fmla="*/ 158 h 169"/>
              <a:gd name="T24" fmla="*/ 0 w 126"/>
              <a:gd name="T25" fmla="*/ 166 h 169"/>
              <a:gd name="T26" fmla="*/ 0 w 126"/>
              <a:gd name="T27" fmla="*/ 169 h 169"/>
              <a:gd name="T28" fmla="*/ 2 w 126"/>
              <a:gd name="T29" fmla="*/ 166 h 169"/>
              <a:gd name="T30" fmla="*/ 6 w 126"/>
              <a:gd name="T31" fmla="*/ 160 h 169"/>
              <a:gd name="T32" fmla="*/ 12 w 126"/>
              <a:gd name="T33" fmla="*/ 150 h 169"/>
              <a:gd name="T34" fmla="*/ 18 w 126"/>
              <a:gd name="T35" fmla="*/ 138 h 169"/>
              <a:gd name="T36" fmla="*/ 33 w 126"/>
              <a:gd name="T37" fmla="*/ 112 h 169"/>
              <a:gd name="T38" fmla="*/ 50 w 126"/>
              <a:gd name="T39" fmla="*/ 88 h 169"/>
              <a:gd name="T40" fmla="*/ 59 w 126"/>
              <a:gd name="T41" fmla="*/ 76 h 169"/>
              <a:gd name="T42" fmla="*/ 70 w 126"/>
              <a:gd name="T43" fmla="*/ 64 h 169"/>
              <a:gd name="T44" fmla="*/ 97 w 126"/>
              <a:gd name="T45" fmla="*/ 34 h 169"/>
              <a:gd name="T46" fmla="*/ 108 w 126"/>
              <a:gd name="T47" fmla="*/ 22 h 169"/>
              <a:gd name="T48" fmla="*/ 118 w 126"/>
              <a:gd name="T49" fmla="*/ 11 h 169"/>
              <a:gd name="T50" fmla="*/ 124 w 126"/>
              <a:gd name="T51" fmla="*/ 3 h 169"/>
              <a:gd name="T52" fmla="*/ 126 w 126"/>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6"/>
              <a:gd name="T82" fmla="*/ 0 h 169"/>
              <a:gd name="T83" fmla="*/ 126 w 126"/>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6" h="169">
                <a:moveTo>
                  <a:pt x="126" y="0"/>
                </a:moveTo>
                <a:lnTo>
                  <a:pt x="121" y="3"/>
                </a:lnTo>
                <a:lnTo>
                  <a:pt x="114" y="9"/>
                </a:lnTo>
                <a:lnTo>
                  <a:pt x="102" y="19"/>
                </a:lnTo>
                <a:lnTo>
                  <a:pt x="88" y="31"/>
                </a:lnTo>
                <a:lnTo>
                  <a:pt x="59" y="57"/>
                </a:lnTo>
                <a:lnTo>
                  <a:pt x="47" y="70"/>
                </a:lnTo>
                <a:lnTo>
                  <a:pt x="36" y="81"/>
                </a:lnTo>
                <a:lnTo>
                  <a:pt x="21" y="105"/>
                </a:lnTo>
                <a:lnTo>
                  <a:pt x="9" y="135"/>
                </a:lnTo>
                <a:lnTo>
                  <a:pt x="5" y="147"/>
                </a:lnTo>
                <a:lnTo>
                  <a:pt x="2" y="158"/>
                </a:lnTo>
                <a:lnTo>
                  <a:pt x="0" y="166"/>
                </a:lnTo>
                <a:lnTo>
                  <a:pt x="0" y="169"/>
                </a:lnTo>
                <a:lnTo>
                  <a:pt x="2" y="166"/>
                </a:lnTo>
                <a:lnTo>
                  <a:pt x="6" y="160"/>
                </a:lnTo>
                <a:lnTo>
                  <a:pt x="12" y="150"/>
                </a:lnTo>
                <a:lnTo>
                  <a:pt x="18" y="138"/>
                </a:lnTo>
                <a:lnTo>
                  <a:pt x="33" y="112"/>
                </a:lnTo>
                <a:lnTo>
                  <a:pt x="50" y="88"/>
                </a:lnTo>
                <a:lnTo>
                  <a:pt x="59" y="76"/>
                </a:lnTo>
                <a:lnTo>
                  <a:pt x="70" y="64"/>
                </a:lnTo>
                <a:lnTo>
                  <a:pt x="97" y="34"/>
                </a:lnTo>
                <a:lnTo>
                  <a:pt x="108" y="22"/>
                </a:lnTo>
                <a:lnTo>
                  <a:pt x="118" y="11"/>
                </a:lnTo>
                <a:lnTo>
                  <a:pt x="124" y="3"/>
                </a:lnTo>
                <a:lnTo>
                  <a:pt x="126"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33" name="Freeform 2985"/>
          <p:cNvSpPr>
            <a:spLocks/>
          </p:cNvSpPr>
          <p:nvPr/>
        </p:nvSpPr>
        <p:spPr bwMode="auto">
          <a:xfrm>
            <a:off x="615950" y="5311775"/>
            <a:ext cx="141288" cy="250825"/>
          </a:xfrm>
          <a:custGeom>
            <a:avLst/>
            <a:gdLst>
              <a:gd name="T0" fmla="*/ 89 w 89"/>
              <a:gd name="T1" fmla="*/ 0 h 182"/>
              <a:gd name="T2" fmla="*/ 86 w 89"/>
              <a:gd name="T3" fmla="*/ 3 h 182"/>
              <a:gd name="T4" fmla="*/ 80 w 89"/>
              <a:gd name="T5" fmla="*/ 11 h 182"/>
              <a:gd name="T6" fmla="*/ 71 w 89"/>
              <a:gd name="T7" fmla="*/ 23 h 182"/>
              <a:gd name="T8" fmla="*/ 60 w 89"/>
              <a:gd name="T9" fmla="*/ 38 h 182"/>
              <a:gd name="T10" fmla="*/ 36 w 89"/>
              <a:gd name="T11" fmla="*/ 72 h 182"/>
              <a:gd name="T12" fmla="*/ 25 w 89"/>
              <a:gd name="T13" fmla="*/ 88 h 182"/>
              <a:gd name="T14" fmla="*/ 16 w 89"/>
              <a:gd name="T15" fmla="*/ 100 h 182"/>
              <a:gd name="T16" fmla="*/ 10 w 89"/>
              <a:gd name="T17" fmla="*/ 111 h 182"/>
              <a:gd name="T18" fmla="*/ 4 w 89"/>
              <a:gd name="T19" fmla="*/ 124 h 182"/>
              <a:gd name="T20" fmla="*/ 0 w 89"/>
              <a:gd name="T21" fmla="*/ 151 h 182"/>
              <a:gd name="T22" fmla="*/ 0 w 89"/>
              <a:gd name="T23" fmla="*/ 173 h 182"/>
              <a:gd name="T24" fmla="*/ 1 w 89"/>
              <a:gd name="T25" fmla="*/ 179 h 182"/>
              <a:gd name="T26" fmla="*/ 1 w 89"/>
              <a:gd name="T27" fmla="*/ 182 h 182"/>
              <a:gd name="T28" fmla="*/ 3 w 89"/>
              <a:gd name="T29" fmla="*/ 181 h 182"/>
              <a:gd name="T30" fmla="*/ 4 w 89"/>
              <a:gd name="T31" fmla="*/ 175 h 182"/>
              <a:gd name="T32" fmla="*/ 6 w 89"/>
              <a:gd name="T33" fmla="*/ 165 h 182"/>
              <a:gd name="T34" fmla="*/ 9 w 89"/>
              <a:gd name="T35" fmla="*/ 153 h 182"/>
              <a:gd name="T36" fmla="*/ 16 w 89"/>
              <a:gd name="T37" fmla="*/ 127 h 182"/>
              <a:gd name="T38" fmla="*/ 28 w 89"/>
              <a:gd name="T39" fmla="*/ 102 h 182"/>
              <a:gd name="T40" fmla="*/ 37 w 89"/>
              <a:gd name="T41" fmla="*/ 89 h 182"/>
              <a:gd name="T42" fmla="*/ 48 w 89"/>
              <a:gd name="T43" fmla="*/ 74 h 182"/>
              <a:gd name="T44" fmla="*/ 69 w 89"/>
              <a:gd name="T45" fmla="*/ 42 h 182"/>
              <a:gd name="T46" fmla="*/ 77 w 89"/>
              <a:gd name="T47" fmla="*/ 26 h 182"/>
              <a:gd name="T48" fmla="*/ 83 w 89"/>
              <a:gd name="T49" fmla="*/ 12 h 182"/>
              <a:gd name="T50" fmla="*/ 88 w 89"/>
              <a:gd name="T51" fmla="*/ 3 h 182"/>
              <a:gd name="T52" fmla="*/ 89 w 89"/>
              <a:gd name="T53" fmla="*/ 0 h 18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9"/>
              <a:gd name="T82" fmla="*/ 0 h 182"/>
              <a:gd name="T83" fmla="*/ 89 w 89"/>
              <a:gd name="T84" fmla="*/ 182 h 18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9" h="182">
                <a:moveTo>
                  <a:pt x="89" y="0"/>
                </a:moveTo>
                <a:lnTo>
                  <a:pt x="86" y="3"/>
                </a:lnTo>
                <a:lnTo>
                  <a:pt x="80" y="11"/>
                </a:lnTo>
                <a:lnTo>
                  <a:pt x="71" y="23"/>
                </a:lnTo>
                <a:lnTo>
                  <a:pt x="60" y="38"/>
                </a:lnTo>
                <a:lnTo>
                  <a:pt x="36" y="72"/>
                </a:lnTo>
                <a:lnTo>
                  <a:pt x="25" y="88"/>
                </a:lnTo>
                <a:lnTo>
                  <a:pt x="16" y="100"/>
                </a:lnTo>
                <a:lnTo>
                  <a:pt x="10" y="111"/>
                </a:lnTo>
                <a:lnTo>
                  <a:pt x="4" y="124"/>
                </a:lnTo>
                <a:lnTo>
                  <a:pt x="0" y="151"/>
                </a:lnTo>
                <a:lnTo>
                  <a:pt x="0" y="173"/>
                </a:lnTo>
                <a:lnTo>
                  <a:pt x="1" y="179"/>
                </a:lnTo>
                <a:lnTo>
                  <a:pt x="1" y="182"/>
                </a:lnTo>
                <a:lnTo>
                  <a:pt x="3" y="181"/>
                </a:lnTo>
                <a:lnTo>
                  <a:pt x="4" y="175"/>
                </a:lnTo>
                <a:lnTo>
                  <a:pt x="6" y="165"/>
                </a:lnTo>
                <a:lnTo>
                  <a:pt x="9" y="153"/>
                </a:lnTo>
                <a:lnTo>
                  <a:pt x="16" y="127"/>
                </a:lnTo>
                <a:lnTo>
                  <a:pt x="28" y="102"/>
                </a:lnTo>
                <a:lnTo>
                  <a:pt x="37" y="89"/>
                </a:lnTo>
                <a:lnTo>
                  <a:pt x="48" y="74"/>
                </a:lnTo>
                <a:lnTo>
                  <a:pt x="69" y="42"/>
                </a:lnTo>
                <a:lnTo>
                  <a:pt x="77" y="26"/>
                </a:lnTo>
                <a:lnTo>
                  <a:pt x="83" y="12"/>
                </a:lnTo>
                <a:lnTo>
                  <a:pt x="88" y="3"/>
                </a:lnTo>
                <a:lnTo>
                  <a:pt x="89"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34" name="Freeform 2986"/>
          <p:cNvSpPr>
            <a:spLocks/>
          </p:cNvSpPr>
          <p:nvPr/>
        </p:nvSpPr>
        <p:spPr bwMode="auto">
          <a:xfrm>
            <a:off x="622300" y="5440363"/>
            <a:ext cx="180975" cy="125412"/>
          </a:xfrm>
          <a:custGeom>
            <a:avLst/>
            <a:gdLst>
              <a:gd name="T0" fmla="*/ 115 w 115"/>
              <a:gd name="T1" fmla="*/ 65 h 92"/>
              <a:gd name="T2" fmla="*/ 112 w 115"/>
              <a:gd name="T3" fmla="*/ 61 h 92"/>
              <a:gd name="T4" fmla="*/ 105 w 115"/>
              <a:gd name="T5" fmla="*/ 52 h 92"/>
              <a:gd name="T6" fmla="*/ 94 w 115"/>
              <a:gd name="T7" fmla="*/ 38 h 92"/>
              <a:gd name="T8" fmla="*/ 82 w 115"/>
              <a:gd name="T9" fmla="*/ 24 h 92"/>
              <a:gd name="T10" fmla="*/ 69 w 115"/>
              <a:gd name="T11" fmla="*/ 12 h 92"/>
              <a:gd name="T12" fmla="*/ 56 w 115"/>
              <a:gd name="T13" fmla="*/ 3 h 92"/>
              <a:gd name="T14" fmla="*/ 44 w 115"/>
              <a:gd name="T15" fmla="*/ 0 h 92"/>
              <a:gd name="T16" fmla="*/ 39 w 115"/>
              <a:gd name="T17" fmla="*/ 1 h 92"/>
              <a:gd name="T18" fmla="*/ 35 w 115"/>
              <a:gd name="T19" fmla="*/ 6 h 92"/>
              <a:gd name="T20" fmla="*/ 20 w 115"/>
              <a:gd name="T21" fmla="*/ 31 h 92"/>
              <a:gd name="T22" fmla="*/ 9 w 115"/>
              <a:gd name="T23" fmla="*/ 58 h 92"/>
              <a:gd name="T24" fmla="*/ 5 w 115"/>
              <a:gd name="T25" fmla="*/ 72 h 92"/>
              <a:gd name="T26" fmla="*/ 2 w 115"/>
              <a:gd name="T27" fmla="*/ 82 h 92"/>
              <a:gd name="T28" fmla="*/ 0 w 115"/>
              <a:gd name="T29" fmla="*/ 89 h 92"/>
              <a:gd name="T30" fmla="*/ 0 w 115"/>
              <a:gd name="T31" fmla="*/ 92 h 92"/>
              <a:gd name="T32" fmla="*/ 2 w 115"/>
              <a:gd name="T33" fmla="*/ 91 h 92"/>
              <a:gd name="T34" fmla="*/ 6 w 115"/>
              <a:gd name="T35" fmla="*/ 85 h 92"/>
              <a:gd name="T36" fmla="*/ 12 w 115"/>
              <a:gd name="T37" fmla="*/ 75 h 92"/>
              <a:gd name="T38" fmla="*/ 18 w 115"/>
              <a:gd name="T39" fmla="*/ 63 h 92"/>
              <a:gd name="T40" fmla="*/ 33 w 115"/>
              <a:gd name="T41" fmla="*/ 37 h 92"/>
              <a:gd name="T42" fmla="*/ 50 w 115"/>
              <a:gd name="T43" fmla="*/ 12 h 92"/>
              <a:gd name="T44" fmla="*/ 54 w 115"/>
              <a:gd name="T45" fmla="*/ 7 h 92"/>
              <a:gd name="T46" fmla="*/ 59 w 115"/>
              <a:gd name="T47" fmla="*/ 6 h 92"/>
              <a:gd name="T48" fmla="*/ 69 w 115"/>
              <a:gd name="T49" fmla="*/ 9 h 92"/>
              <a:gd name="T50" fmla="*/ 81 w 115"/>
              <a:gd name="T51" fmla="*/ 17 h 92"/>
              <a:gd name="T52" fmla="*/ 102 w 115"/>
              <a:gd name="T53" fmla="*/ 41 h 92"/>
              <a:gd name="T54" fmla="*/ 109 w 115"/>
              <a:gd name="T55" fmla="*/ 54 h 92"/>
              <a:gd name="T56" fmla="*/ 114 w 115"/>
              <a:gd name="T57" fmla="*/ 61 h 92"/>
              <a:gd name="T58" fmla="*/ 115 w 115"/>
              <a:gd name="T59" fmla="*/ 65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2"/>
              <a:gd name="T92" fmla="*/ 115 w 115"/>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2">
                <a:moveTo>
                  <a:pt x="115" y="65"/>
                </a:moveTo>
                <a:lnTo>
                  <a:pt x="112" y="61"/>
                </a:lnTo>
                <a:lnTo>
                  <a:pt x="105" y="52"/>
                </a:lnTo>
                <a:lnTo>
                  <a:pt x="94" y="38"/>
                </a:lnTo>
                <a:lnTo>
                  <a:pt x="82" y="24"/>
                </a:lnTo>
                <a:lnTo>
                  <a:pt x="69" y="12"/>
                </a:lnTo>
                <a:lnTo>
                  <a:pt x="56" y="3"/>
                </a:lnTo>
                <a:lnTo>
                  <a:pt x="44" y="0"/>
                </a:lnTo>
                <a:lnTo>
                  <a:pt x="39" y="1"/>
                </a:lnTo>
                <a:lnTo>
                  <a:pt x="35" y="6"/>
                </a:lnTo>
                <a:lnTo>
                  <a:pt x="20" y="31"/>
                </a:lnTo>
                <a:lnTo>
                  <a:pt x="9" y="58"/>
                </a:lnTo>
                <a:lnTo>
                  <a:pt x="5" y="72"/>
                </a:lnTo>
                <a:lnTo>
                  <a:pt x="2" y="82"/>
                </a:lnTo>
                <a:lnTo>
                  <a:pt x="0" y="89"/>
                </a:lnTo>
                <a:lnTo>
                  <a:pt x="0" y="92"/>
                </a:lnTo>
                <a:lnTo>
                  <a:pt x="2" y="91"/>
                </a:lnTo>
                <a:lnTo>
                  <a:pt x="6" y="85"/>
                </a:lnTo>
                <a:lnTo>
                  <a:pt x="12" y="75"/>
                </a:lnTo>
                <a:lnTo>
                  <a:pt x="18" y="63"/>
                </a:lnTo>
                <a:lnTo>
                  <a:pt x="33" y="37"/>
                </a:lnTo>
                <a:lnTo>
                  <a:pt x="50" y="12"/>
                </a:lnTo>
                <a:lnTo>
                  <a:pt x="54" y="7"/>
                </a:lnTo>
                <a:lnTo>
                  <a:pt x="59" y="6"/>
                </a:lnTo>
                <a:lnTo>
                  <a:pt x="69" y="9"/>
                </a:lnTo>
                <a:lnTo>
                  <a:pt x="81" y="17"/>
                </a:lnTo>
                <a:lnTo>
                  <a:pt x="102" y="41"/>
                </a:lnTo>
                <a:lnTo>
                  <a:pt x="109" y="54"/>
                </a:lnTo>
                <a:lnTo>
                  <a:pt x="114" y="61"/>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35" name="Freeform 2987"/>
          <p:cNvSpPr>
            <a:spLocks/>
          </p:cNvSpPr>
          <p:nvPr/>
        </p:nvSpPr>
        <p:spPr bwMode="auto">
          <a:xfrm>
            <a:off x="617538" y="5491163"/>
            <a:ext cx="103187" cy="71437"/>
          </a:xfrm>
          <a:custGeom>
            <a:avLst/>
            <a:gdLst>
              <a:gd name="T0" fmla="*/ 65 w 65"/>
              <a:gd name="T1" fmla="*/ 37 h 51"/>
              <a:gd name="T2" fmla="*/ 63 w 65"/>
              <a:gd name="T3" fmla="*/ 34 h 51"/>
              <a:gd name="T4" fmla="*/ 59 w 65"/>
              <a:gd name="T5" fmla="*/ 30 h 51"/>
              <a:gd name="T6" fmla="*/ 47 w 65"/>
              <a:gd name="T7" fmla="*/ 14 h 51"/>
              <a:gd name="T8" fmla="*/ 32 w 65"/>
              <a:gd name="T9" fmla="*/ 2 h 51"/>
              <a:gd name="T10" fmla="*/ 26 w 65"/>
              <a:gd name="T11" fmla="*/ 0 h 51"/>
              <a:gd name="T12" fmla="*/ 20 w 65"/>
              <a:gd name="T13" fmla="*/ 3 h 51"/>
              <a:gd name="T14" fmla="*/ 6 w 65"/>
              <a:gd name="T15" fmla="*/ 33 h 51"/>
              <a:gd name="T16" fmla="*/ 2 w 65"/>
              <a:gd name="T17" fmla="*/ 47 h 51"/>
              <a:gd name="T18" fmla="*/ 0 w 65"/>
              <a:gd name="T19" fmla="*/ 50 h 51"/>
              <a:gd name="T20" fmla="*/ 0 w 65"/>
              <a:gd name="T21" fmla="*/ 51 h 51"/>
              <a:gd name="T22" fmla="*/ 2 w 65"/>
              <a:gd name="T23" fmla="*/ 50 h 51"/>
              <a:gd name="T24" fmla="*/ 3 w 65"/>
              <a:gd name="T25" fmla="*/ 47 h 51"/>
              <a:gd name="T26" fmla="*/ 11 w 65"/>
              <a:gd name="T27" fmla="*/ 36 h 51"/>
              <a:gd name="T28" fmla="*/ 29 w 65"/>
              <a:gd name="T29" fmla="*/ 6 h 51"/>
              <a:gd name="T30" fmla="*/ 33 w 65"/>
              <a:gd name="T31" fmla="*/ 3 h 51"/>
              <a:gd name="T32" fmla="*/ 39 w 65"/>
              <a:gd name="T33" fmla="*/ 5 h 51"/>
              <a:gd name="T34" fmla="*/ 51 w 65"/>
              <a:gd name="T35" fmla="*/ 17 h 51"/>
              <a:gd name="T36" fmla="*/ 62 w 65"/>
              <a:gd name="T37" fmla="*/ 31 h 51"/>
              <a:gd name="T38" fmla="*/ 65 w 65"/>
              <a:gd name="T39" fmla="*/ 36 h 51"/>
              <a:gd name="T40" fmla="*/ 65 w 65"/>
              <a:gd name="T41" fmla="*/ 37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5"/>
              <a:gd name="T64" fmla="*/ 0 h 51"/>
              <a:gd name="T65" fmla="*/ 65 w 65"/>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5" h="51">
                <a:moveTo>
                  <a:pt x="65" y="37"/>
                </a:moveTo>
                <a:lnTo>
                  <a:pt x="63" y="34"/>
                </a:lnTo>
                <a:lnTo>
                  <a:pt x="59" y="30"/>
                </a:lnTo>
                <a:lnTo>
                  <a:pt x="47" y="14"/>
                </a:lnTo>
                <a:lnTo>
                  <a:pt x="32" y="2"/>
                </a:lnTo>
                <a:lnTo>
                  <a:pt x="26" y="0"/>
                </a:lnTo>
                <a:lnTo>
                  <a:pt x="20" y="3"/>
                </a:lnTo>
                <a:lnTo>
                  <a:pt x="6" y="33"/>
                </a:lnTo>
                <a:lnTo>
                  <a:pt x="2" y="47"/>
                </a:lnTo>
                <a:lnTo>
                  <a:pt x="0" y="50"/>
                </a:lnTo>
                <a:lnTo>
                  <a:pt x="0" y="51"/>
                </a:lnTo>
                <a:lnTo>
                  <a:pt x="2" y="50"/>
                </a:lnTo>
                <a:lnTo>
                  <a:pt x="3" y="47"/>
                </a:lnTo>
                <a:lnTo>
                  <a:pt x="11" y="36"/>
                </a:lnTo>
                <a:lnTo>
                  <a:pt x="29" y="6"/>
                </a:lnTo>
                <a:lnTo>
                  <a:pt x="33" y="3"/>
                </a:lnTo>
                <a:lnTo>
                  <a:pt x="39" y="5"/>
                </a:lnTo>
                <a:lnTo>
                  <a:pt x="51" y="17"/>
                </a:lnTo>
                <a:lnTo>
                  <a:pt x="62" y="31"/>
                </a:lnTo>
                <a:lnTo>
                  <a:pt x="65" y="36"/>
                </a:lnTo>
                <a:lnTo>
                  <a:pt x="65" y="37"/>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36" name="Freeform 2988"/>
          <p:cNvSpPr>
            <a:spLocks/>
          </p:cNvSpPr>
          <p:nvPr/>
        </p:nvSpPr>
        <p:spPr bwMode="auto">
          <a:xfrm>
            <a:off x="536575" y="5481638"/>
            <a:ext cx="88900" cy="71437"/>
          </a:xfrm>
          <a:custGeom>
            <a:avLst/>
            <a:gdLst>
              <a:gd name="T0" fmla="*/ 0 w 57"/>
              <a:gd name="T1" fmla="*/ 13 h 52"/>
              <a:gd name="T2" fmla="*/ 2 w 57"/>
              <a:gd name="T3" fmla="*/ 12 h 52"/>
              <a:gd name="T4" fmla="*/ 5 w 57"/>
              <a:gd name="T5" fmla="*/ 10 h 52"/>
              <a:gd name="T6" fmla="*/ 9 w 57"/>
              <a:gd name="T7" fmla="*/ 6 h 52"/>
              <a:gd name="T8" fmla="*/ 15 w 57"/>
              <a:gd name="T9" fmla="*/ 3 h 52"/>
              <a:gd name="T10" fmla="*/ 27 w 57"/>
              <a:gd name="T11" fmla="*/ 0 h 52"/>
              <a:gd name="T12" fmla="*/ 33 w 57"/>
              <a:gd name="T13" fmla="*/ 0 h 52"/>
              <a:gd name="T14" fmla="*/ 37 w 57"/>
              <a:gd name="T15" fmla="*/ 4 h 52"/>
              <a:gd name="T16" fmla="*/ 46 w 57"/>
              <a:gd name="T17" fmla="*/ 18 h 52"/>
              <a:gd name="T18" fmla="*/ 52 w 57"/>
              <a:gd name="T19" fmla="*/ 34 h 52"/>
              <a:gd name="T20" fmla="*/ 57 w 57"/>
              <a:gd name="T21" fmla="*/ 48 h 52"/>
              <a:gd name="T22" fmla="*/ 57 w 57"/>
              <a:gd name="T23" fmla="*/ 52 h 52"/>
              <a:gd name="T24" fmla="*/ 55 w 57"/>
              <a:gd name="T25" fmla="*/ 51 h 52"/>
              <a:gd name="T26" fmla="*/ 54 w 57"/>
              <a:gd name="T27" fmla="*/ 48 h 52"/>
              <a:gd name="T28" fmla="*/ 51 w 57"/>
              <a:gd name="T29" fmla="*/ 43 h 52"/>
              <a:gd name="T30" fmla="*/ 48 w 57"/>
              <a:gd name="T31" fmla="*/ 37 h 52"/>
              <a:gd name="T32" fmla="*/ 30 w 57"/>
              <a:gd name="T33" fmla="*/ 7 h 52"/>
              <a:gd name="T34" fmla="*/ 26 w 57"/>
              <a:gd name="T35" fmla="*/ 4 h 52"/>
              <a:gd name="T36" fmla="*/ 20 w 57"/>
              <a:gd name="T37" fmla="*/ 3 h 52"/>
              <a:gd name="T38" fmla="*/ 11 w 57"/>
              <a:gd name="T39" fmla="*/ 6 h 52"/>
              <a:gd name="T40" fmla="*/ 3 w 57"/>
              <a:gd name="T41" fmla="*/ 12 h 52"/>
              <a:gd name="T42" fmla="*/ 0 w 57"/>
              <a:gd name="T43" fmla="*/ 13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
              <a:gd name="T67" fmla="*/ 0 h 52"/>
              <a:gd name="T68" fmla="*/ 57 w 57"/>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 h="52">
                <a:moveTo>
                  <a:pt x="0" y="13"/>
                </a:moveTo>
                <a:lnTo>
                  <a:pt x="2" y="12"/>
                </a:lnTo>
                <a:lnTo>
                  <a:pt x="5" y="10"/>
                </a:lnTo>
                <a:lnTo>
                  <a:pt x="9" y="6"/>
                </a:lnTo>
                <a:lnTo>
                  <a:pt x="15" y="3"/>
                </a:lnTo>
                <a:lnTo>
                  <a:pt x="27" y="0"/>
                </a:lnTo>
                <a:lnTo>
                  <a:pt x="33" y="0"/>
                </a:lnTo>
                <a:lnTo>
                  <a:pt x="37" y="4"/>
                </a:lnTo>
                <a:lnTo>
                  <a:pt x="46" y="18"/>
                </a:lnTo>
                <a:lnTo>
                  <a:pt x="52" y="34"/>
                </a:lnTo>
                <a:lnTo>
                  <a:pt x="57" y="48"/>
                </a:lnTo>
                <a:lnTo>
                  <a:pt x="57" y="52"/>
                </a:lnTo>
                <a:lnTo>
                  <a:pt x="55" y="51"/>
                </a:lnTo>
                <a:lnTo>
                  <a:pt x="54" y="48"/>
                </a:lnTo>
                <a:lnTo>
                  <a:pt x="51" y="43"/>
                </a:lnTo>
                <a:lnTo>
                  <a:pt x="48" y="37"/>
                </a:lnTo>
                <a:lnTo>
                  <a:pt x="30" y="7"/>
                </a:lnTo>
                <a:lnTo>
                  <a:pt x="26" y="4"/>
                </a:lnTo>
                <a:lnTo>
                  <a:pt x="20" y="3"/>
                </a:lnTo>
                <a:lnTo>
                  <a:pt x="11" y="6"/>
                </a:lnTo>
                <a:lnTo>
                  <a:pt x="3" y="12"/>
                </a:lnTo>
                <a:lnTo>
                  <a:pt x="0" y="13"/>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37" name="Freeform 2989"/>
          <p:cNvSpPr>
            <a:spLocks/>
          </p:cNvSpPr>
          <p:nvPr/>
        </p:nvSpPr>
        <p:spPr bwMode="auto">
          <a:xfrm>
            <a:off x="606425" y="5380038"/>
            <a:ext cx="52388" cy="168275"/>
          </a:xfrm>
          <a:custGeom>
            <a:avLst/>
            <a:gdLst>
              <a:gd name="T0" fmla="*/ 12 w 33"/>
              <a:gd name="T1" fmla="*/ 64 h 123"/>
              <a:gd name="T2" fmla="*/ 7 w 33"/>
              <a:gd name="T3" fmla="*/ 33 h 123"/>
              <a:gd name="T4" fmla="*/ 6 w 33"/>
              <a:gd name="T5" fmla="*/ 19 h 123"/>
              <a:gd name="T6" fmla="*/ 4 w 33"/>
              <a:gd name="T7" fmla="*/ 10 h 123"/>
              <a:gd name="T8" fmla="*/ 6 w 33"/>
              <a:gd name="T9" fmla="*/ 3 h 123"/>
              <a:gd name="T10" fmla="*/ 7 w 33"/>
              <a:gd name="T11" fmla="*/ 0 h 123"/>
              <a:gd name="T12" fmla="*/ 10 w 33"/>
              <a:gd name="T13" fmla="*/ 2 h 123"/>
              <a:gd name="T14" fmla="*/ 15 w 33"/>
              <a:gd name="T15" fmla="*/ 10 h 123"/>
              <a:gd name="T16" fmla="*/ 19 w 33"/>
              <a:gd name="T17" fmla="*/ 22 h 123"/>
              <a:gd name="T18" fmla="*/ 24 w 33"/>
              <a:gd name="T19" fmla="*/ 39 h 123"/>
              <a:gd name="T20" fmla="*/ 30 w 33"/>
              <a:gd name="T21" fmla="*/ 76 h 123"/>
              <a:gd name="T22" fmla="*/ 31 w 33"/>
              <a:gd name="T23" fmla="*/ 93 h 123"/>
              <a:gd name="T24" fmla="*/ 33 w 33"/>
              <a:gd name="T25" fmla="*/ 109 h 123"/>
              <a:gd name="T26" fmla="*/ 33 w 33"/>
              <a:gd name="T27" fmla="*/ 123 h 123"/>
              <a:gd name="T28" fmla="*/ 31 w 33"/>
              <a:gd name="T29" fmla="*/ 119 h 123"/>
              <a:gd name="T30" fmla="*/ 30 w 33"/>
              <a:gd name="T31" fmla="*/ 110 h 123"/>
              <a:gd name="T32" fmla="*/ 27 w 33"/>
              <a:gd name="T33" fmla="*/ 96 h 123"/>
              <a:gd name="T34" fmla="*/ 24 w 33"/>
              <a:gd name="T35" fmla="*/ 79 h 123"/>
              <a:gd name="T36" fmla="*/ 15 w 33"/>
              <a:gd name="T37" fmla="*/ 44 h 123"/>
              <a:gd name="T38" fmla="*/ 10 w 33"/>
              <a:gd name="T39" fmla="*/ 28 h 123"/>
              <a:gd name="T40" fmla="*/ 4 w 33"/>
              <a:gd name="T41" fmla="*/ 16 h 123"/>
              <a:gd name="T42" fmla="*/ 1 w 33"/>
              <a:gd name="T43" fmla="*/ 13 h 123"/>
              <a:gd name="T44" fmla="*/ 1 w 33"/>
              <a:gd name="T45" fmla="*/ 11 h 123"/>
              <a:gd name="T46" fmla="*/ 0 w 33"/>
              <a:gd name="T47" fmla="*/ 13 h 123"/>
              <a:gd name="T48" fmla="*/ 0 w 33"/>
              <a:gd name="T49" fmla="*/ 17 h 123"/>
              <a:gd name="T50" fmla="*/ 1 w 33"/>
              <a:gd name="T51" fmla="*/ 28 h 123"/>
              <a:gd name="T52" fmla="*/ 4 w 33"/>
              <a:gd name="T53" fmla="*/ 44 h 123"/>
              <a:gd name="T54" fmla="*/ 9 w 33"/>
              <a:gd name="T55" fmla="*/ 58 h 123"/>
              <a:gd name="T56" fmla="*/ 12 w 33"/>
              <a:gd name="T57" fmla="*/ 68 h 123"/>
              <a:gd name="T58" fmla="*/ 12 w 33"/>
              <a:gd name="T59" fmla="*/ 71 h 123"/>
              <a:gd name="T60" fmla="*/ 13 w 33"/>
              <a:gd name="T61" fmla="*/ 71 h 123"/>
              <a:gd name="T62" fmla="*/ 12 w 33"/>
              <a:gd name="T63" fmla="*/ 70 h 123"/>
              <a:gd name="T64" fmla="*/ 12 w 33"/>
              <a:gd name="T65" fmla="*/ 64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123"/>
              <a:gd name="T101" fmla="*/ 33 w 3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123">
                <a:moveTo>
                  <a:pt x="12" y="64"/>
                </a:moveTo>
                <a:lnTo>
                  <a:pt x="7" y="33"/>
                </a:lnTo>
                <a:lnTo>
                  <a:pt x="6" y="19"/>
                </a:lnTo>
                <a:lnTo>
                  <a:pt x="4" y="10"/>
                </a:lnTo>
                <a:lnTo>
                  <a:pt x="6" y="3"/>
                </a:lnTo>
                <a:lnTo>
                  <a:pt x="7" y="0"/>
                </a:lnTo>
                <a:lnTo>
                  <a:pt x="10" y="2"/>
                </a:lnTo>
                <a:lnTo>
                  <a:pt x="15" y="10"/>
                </a:lnTo>
                <a:lnTo>
                  <a:pt x="19" y="22"/>
                </a:lnTo>
                <a:lnTo>
                  <a:pt x="24" y="39"/>
                </a:lnTo>
                <a:lnTo>
                  <a:pt x="30" y="76"/>
                </a:lnTo>
                <a:lnTo>
                  <a:pt x="31" y="93"/>
                </a:lnTo>
                <a:lnTo>
                  <a:pt x="33" y="109"/>
                </a:lnTo>
                <a:lnTo>
                  <a:pt x="33" y="123"/>
                </a:lnTo>
                <a:lnTo>
                  <a:pt x="31" y="119"/>
                </a:lnTo>
                <a:lnTo>
                  <a:pt x="30" y="110"/>
                </a:lnTo>
                <a:lnTo>
                  <a:pt x="27" y="96"/>
                </a:lnTo>
                <a:lnTo>
                  <a:pt x="24" y="79"/>
                </a:lnTo>
                <a:lnTo>
                  <a:pt x="15" y="44"/>
                </a:lnTo>
                <a:lnTo>
                  <a:pt x="10" y="28"/>
                </a:lnTo>
                <a:lnTo>
                  <a:pt x="4" y="16"/>
                </a:lnTo>
                <a:lnTo>
                  <a:pt x="1" y="13"/>
                </a:lnTo>
                <a:lnTo>
                  <a:pt x="1" y="11"/>
                </a:lnTo>
                <a:lnTo>
                  <a:pt x="0" y="13"/>
                </a:lnTo>
                <a:lnTo>
                  <a:pt x="0" y="17"/>
                </a:lnTo>
                <a:lnTo>
                  <a:pt x="1" y="28"/>
                </a:lnTo>
                <a:lnTo>
                  <a:pt x="4" y="44"/>
                </a:lnTo>
                <a:lnTo>
                  <a:pt x="9" y="58"/>
                </a:lnTo>
                <a:lnTo>
                  <a:pt x="12" y="68"/>
                </a:lnTo>
                <a:lnTo>
                  <a:pt x="12" y="71"/>
                </a:lnTo>
                <a:lnTo>
                  <a:pt x="13" y="71"/>
                </a:lnTo>
                <a:lnTo>
                  <a:pt x="12" y="70"/>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38" name="Line 2990"/>
          <p:cNvSpPr>
            <a:spLocks noChangeShapeType="1"/>
          </p:cNvSpPr>
          <p:nvPr/>
        </p:nvSpPr>
        <p:spPr bwMode="auto">
          <a:xfrm flipH="1">
            <a:off x="608013" y="5381625"/>
            <a:ext cx="9525" cy="15875"/>
          </a:xfrm>
          <a:prstGeom prst="line">
            <a:avLst/>
          </a:prstGeom>
          <a:noFill/>
          <a:ln w="0">
            <a:solidFill>
              <a:srgbClr val="000000"/>
            </a:solidFill>
            <a:round/>
            <a:headEnd/>
            <a:tailEnd/>
          </a:ln>
        </p:spPr>
        <p:txBody>
          <a:bodyPr/>
          <a:lstStyle/>
          <a:p>
            <a:endParaRPr lang="en-US"/>
          </a:p>
        </p:txBody>
      </p:sp>
      <p:sp>
        <p:nvSpPr>
          <p:cNvPr id="312239" name="Freeform 2991"/>
          <p:cNvSpPr>
            <a:spLocks/>
          </p:cNvSpPr>
          <p:nvPr/>
        </p:nvSpPr>
        <p:spPr bwMode="auto">
          <a:xfrm>
            <a:off x="919163" y="5507038"/>
            <a:ext cx="138112" cy="61912"/>
          </a:xfrm>
          <a:custGeom>
            <a:avLst/>
            <a:gdLst>
              <a:gd name="T0" fmla="*/ 88 w 88"/>
              <a:gd name="T1" fmla="*/ 45 h 45"/>
              <a:gd name="T2" fmla="*/ 85 w 88"/>
              <a:gd name="T3" fmla="*/ 42 h 45"/>
              <a:gd name="T4" fmla="*/ 79 w 88"/>
              <a:gd name="T5" fmla="*/ 36 h 45"/>
              <a:gd name="T6" fmla="*/ 60 w 88"/>
              <a:gd name="T7" fmla="*/ 19 h 45"/>
              <a:gd name="T8" fmla="*/ 48 w 88"/>
              <a:gd name="T9" fmla="*/ 9 h 45"/>
              <a:gd name="T10" fmla="*/ 38 w 88"/>
              <a:gd name="T11" fmla="*/ 3 h 45"/>
              <a:gd name="T12" fmla="*/ 29 w 88"/>
              <a:gd name="T13" fmla="*/ 0 h 45"/>
              <a:gd name="T14" fmla="*/ 23 w 88"/>
              <a:gd name="T15" fmla="*/ 3 h 45"/>
              <a:gd name="T16" fmla="*/ 6 w 88"/>
              <a:gd name="T17" fmla="*/ 26 h 45"/>
              <a:gd name="T18" fmla="*/ 2 w 88"/>
              <a:gd name="T19" fmla="*/ 36 h 45"/>
              <a:gd name="T20" fmla="*/ 0 w 88"/>
              <a:gd name="T21" fmla="*/ 39 h 45"/>
              <a:gd name="T22" fmla="*/ 3 w 88"/>
              <a:gd name="T23" fmla="*/ 37 h 45"/>
              <a:gd name="T24" fmla="*/ 8 w 88"/>
              <a:gd name="T25" fmla="*/ 31 h 45"/>
              <a:gd name="T26" fmla="*/ 14 w 88"/>
              <a:gd name="T27" fmla="*/ 22 h 45"/>
              <a:gd name="T28" fmla="*/ 23 w 88"/>
              <a:gd name="T29" fmla="*/ 11 h 45"/>
              <a:gd name="T30" fmla="*/ 29 w 88"/>
              <a:gd name="T31" fmla="*/ 8 h 45"/>
              <a:gd name="T32" fmla="*/ 38 w 88"/>
              <a:gd name="T33" fmla="*/ 9 h 45"/>
              <a:gd name="T34" fmla="*/ 60 w 88"/>
              <a:gd name="T35" fmla="*/ 23 h 45"/>
              <a:gd name="T36" fmla="*/ 81 w 88"/>
              <a:gd name="T37" fmla="*/ 39 h 45"/>
              <a:gd name="T38" fmla="*/ 87 w 88"/>
              <a:gd name="T39" fmla="*/ 43 h 45"/>
              <a:gd name="T40" fmla="*/ 88 w 88"/>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79" y="36"/>
                </a:lnTo>
                <a:lnTo>
                  <a:pt x="60" y="19"/>
                </a:lnTo>
                <a:lnTo>
                  <a:pt x="48" y="9"/>
                </a:lnTo>
                <a:lnTo>
                  <a:pt x="38" y="3"/>
                </a:lnTo>
                <a:lnTo>
                  <a:pt x="29" y="0"/>
                </a:lnTo>
                <a:lnTo>
                  <a:pt x="23" y="3"/>
                </a:lnTo>
                <a:lnTo>
                  <a:pt x="6" y="26"/>
                </a:lnTo>
                <a:lnTo>
                  <a:pt x="2" y="36"/>
                </a:lnTo>
                <a:lnTo>
                  <a:pt x="0" y="39"/>
                </a:lnTo>
                <a:lnTo>
                  <a:pt x="3" y="37"/>
                </a:lnTo>
                <a:lnTo>
                  <a:pt x="8" y="31"/>
                </a:lnTo>
                <a:lnTo>
                  <a:pt x="14" y="22"/>
                </a:lnTo>
                <a:lnTo>
                  <a:pt x="23" y="11"/>
                </a:lnTo>
                <a:lnTo>
                  <a:pt x="29" y="8"/>
                </a:lnTo>
                <a:lnTo>
                  <a:pt x="38" y="9"/>
                </a:lnTo>
                <a:lnTo>
                  <a:pt x="60" y="23"/>
                </a:lnTo>
                <a:lnTo>
                  <a:pt x="81" y="39"/>
                </a:lnTo>
                <a:lnTo>
                  <a:pt x="87" y="43"/>
                </a:lnTo>
                <a:lnTo>
                  <a:pt x="88"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40" name="Freeform 2992"/>
          <p:cNvSpPr>
            <a:spLocks/>
          </p:cNvSpPr>
          <p:nvPr/>
        </p:nvSpPr>
        <p:spPr bwMode="auto">
          <a:xfrm>
            <a:off x="755650" y="5397500"/>
            <a:ext cx="163513" cy="163513"/>
          </a:xfrm>
          <a:custGeom>
            <a:avLst/>
            <a:gdLst>
              <a:gd name="T0" fmla="*/ 0 w 104"/>
              <a:gd name="T1" fmla="*/ 65 h 119"/>
              <a:gd name="T2" fmla="*/ 3 w 104"/>
              <a:gd name="T3" fmla="*/ 60 h 119"/>
              <a:gd name="T4" fmla="*/ 6 w 104"/>
              <a:gd name="T5" fmla="*/ 57 h 119"/>
              <a:gd name="T6" fmla="*/ 10 w 104"/>
              <a:gd name="T7" fmla="*/ 51 h 119"/>
              <a:gd name="T8" fmla="*/ 21 w 104"/>
              <a:gd name="T9" fmla="*/ 38 h 119"/>
              <a:gd name="T10" fmla="*/ 33 w 104"/>
              <a:gd name="T11" fmla="*/ 24 h 119"/>
              <a:gd name="T12" fmla="*/ 46 w 104"/>
              <a:gd name="T13" fmla="*/ 12 h 119"/>
              <a:gd name="T14" fmla="*/ 60 w 104"/>
              <a:gd name="T15" fmla="*/ 3 h 119"/>
              <a:gd name="T16" fmla="*/ 70 w 104"/>
              <a:gd name="T17" fmla="*/ 0 h 119"/>
              <a:gd name="T18" fmla="*/ 76 w 104"/>
              <a:gd name="T19" fmla="*/ 1 h 119"/>
              <a:gd name="T20" fmla="*/ 80 w 104"/>
              <a:gd name="T21" fmla="*/ 4 h 119"/>
              <a:gd name="T22" fmla="*/ 88 w 104"/>
              <a:gd name="T23" fmla="*/ 17 h 119"/>
              <a:gd name="T24" fmla="*/ 94 w 104"/>
              <a:gd name="T25" fmla="*/ 34 h 119"/>
              <a:gd name="T26" fmla="*/ 101 w 104"/>
              <a:gd name="T27" fmla="*/ 71 h 119"/>
              <a:gd name="T28" fmla="*/ 103 w 104"/>
              <a:gd name="T29" fmla="*/ 89 h 119"/>
              <a:gd name="T30" fmla="*/ 104 w 104"/>
              <a:gd name="T31" fmla="*/ 105 h 119"/>
              <a:gd name="T32" fmla="*/ 104 w 104"/>
              <a:gd name="T33" fmla="*/ 119 h 119"/>
              <a:gd name="T34" fmla="*/ 103 w 104"/>
              <a:gd name="T35" fmla="*/ 116 h 119"/>
              <a:gd name="T36" fmla="*/ 100 w 104"/>
              <a:gd name="T37" fmla="*/ 106 h 119"/>
              <a:gd name="T38" fmla="*/ 97 w 104"/>
              <a:gd name="T39" fmla="*/ 92 h 119"/>
              <a:gd name="T40" fmla="*/ 92 w 104"/>
              <a:gd name="T41" fmla="*/ 75 h 119"/>
              <a:gd name="T42" fmla="*/ 80 w 104"/>
              <a:gd name="T43" fmla="*/ 40 h 119"/>
              <a:gd name="T44" fmla="*/ 73 w 104"/>
              <a:gd name="T45" fmla="*/ 23 h 119"/>
              <a:gd name="T46" fmla="*/ 66 w 104"/>
              <a:gd name="T47" fmla="*/ 10 h 119"/>
              <a:gd name="T48" fmla="*/ 61 w 104"/>
              <a:gd name="T49" fmla="*/ 7 h 119"/>
              <a:gd name="T50" fmla="*/ 57 w 104"/>
              <a:gd name="T51" fmla="*/ 6 h 119"/>
              <a:gd name="T52" fmla="*/ 46 w 104"/>
              <a:gd name="T53" fmla="*/ 7 h 119"/>
              <a:gd name="T54" fmla="*/ 34 w 104"/>
              <a:gd name="T55" fmla="*/ 17 h 119"/>
              <a:gd name="T56" fmla="*/ 13 w 104"/>
              <a:gd name="T57" fmla="*/ 41 h 119"/>
              <a:gd name="T58" fmla="*/ 6 w 104"/>
              <a:gd name="T59" fmla="*/ 54 h 119"/>
              <a:gd name="T60" fmla="*/ 1 w 104"/>
              <a:gd name="T61" fmla="*/ 62 h 119"/>
              <a:gd name="T62" fmla="*/ 0 w 104"/>
              <a:gd name="T63" fmla="*/ 65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4"/>
              <a:gd name="T97" fmla="*/ 0 h 119"/>
              <a:gd name="T98" fmla="*/ 104 w 104"/>
              <a:gd name="T99" fmla="*/ 119 h 1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4" h="119">
                <a:moveTo>
                  <a:pt x="0" y="65"/>
                </a:moveTo>
                <a:lnTo>
                  <a:pt x="3" y="60"/>
                </a:lnTo>
                <a:lnTo>
                  <a:pt x="6" y="57"/>
                </a:lnTo>
                <a:lnTo>
                  <a:pt x="10" y="51"/>
                </a:lnTo>
                <a:lnTo>
                  <a:pt x="21" y="38"/>
                </a:lnTo>
                <a:lnTo>
                  <a:pt x="33" y="24"/>
                </a:lnTo>
                <a:lnTo>
                  <a:pt x="46" y="12"/>
                </a:lnTo>
                <a:lnTo>
                  <a:pt x="60" y="3"/>
                </a:lnTo>
                <a:lnTo>
                  <a:pt x="70" y="0"/>
                </a:lnTo>
                <a:lnTo>
                  <a:pt x="76" y="1"/>
                </a:lnTo>
                <a:lnTo>
                  <a:pt x="80" y="4"/>
                </a:lnTo>
                <a:lnTo>
                  <a:pt x="88" y="17"/>
                </a:lnTo>
                <a:lnTo>
                  <a:pt x="94" y="34"/>
                </a:lnTo>
                <a:lnTo>
                  <a:pt x="101" y="71"/>
                </a:lnTo>
                <a:lnTo>
                  <a:pt x="103" y="89"/>
                </a:lnTo>
                <a:lnTo>
                  <a:pt x="104" y="105"/>
                </a:lnTo>
                <a:lnTo>
                  <a:pt x="104" y="119"/>
                </a:lnTo>
                <a:lnTo>
                  <a:pt x="103" y="116"/>
                </a:lnTo>
                <a:lnTo>
                  <a:pt x="100" y="106"/>
                </a:lnTo>
                <a:lnTo>
                  <a:pt x="97" y="92"/>
                </a:lnTo>
                <a:lnTo>
                  <a:pt x="92" y="75"/>
                </a:lnTo>
                <a:lnTo>
                  <a:pt x="80" y="40"/>
                </a:lnTo>
                <a:lnTo>
                  <a:pt x="73" y="23"/>
                </a:lnTo>
                <a:lnTo>
                  <a:pt x="66" y="10"/>
                </a:lnTo>
                <a:lnTo>
                  <a:pt x="61" y="7"/>
                </a:lnTo>
                <a:lnTo>
                  <a:pt x="57" y="6"/>
                </a:lnTo>
                <a:lnTo>
                  <a:pt x="46" y="7"/>
                </a:lnTo>
                <a:lnTo>
                  <a:pt x="34" y="17"/>
                </a:lnTo>
                <a:lnTo>
                  <a:pt x="13" y="41"/>
                </a:lnTo>
                <a:lnTo>
                  <a:pt x="6" y="54"/>
                </a:lnTo>
                <a:lnTo>
                  <a:pt x="1"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41" name="Freeform 2993"/>
          <p:cNvSpPr>
            <a:spLocks/>
          </p:cNvSpPr>
          <p:nvPr/>
        </p:nvSpPr>
        <p:spPr bwMode="auto">
          <a:xfrm>
            <a:off x="912813" y="5410200"/>
            <a:ext cx="200025" cy="152400"/>
          </a:xfrm>
          <a:custGeom>
            <a:avLst/>
            <a:gdLst>
              <a:gd name="T0" fmla="*/ 127 w 127"/>
              <a:gd name="T1" fmla="*/ 0 h 110"/>
              <a:gd name="T2" fmla="*/ 122 w 127"/>
              <a:gd name="T3" fmla="*/ 0 h 110"/>
              <a:gd name="T4" fmla="*/ 113 w 127"/>
              <a:gd name="T5" fmla="*/ 2 h 110"/>
              <a:gd name="T6" fmla="*/ 100 w 127"/>
              <a:gd name="T7" fmla="*/ 5 h 110"/>
              <a:gd name="T8" fmla="*/ 85 w 127"/>
              <a:gd name="T9" fmla="*/ 8 h 110"/>
              <a:gd name="T10" fmla="*/ 54 w 127"/>
              <a:gd name="T11" fmla="*/ 19 h 110"/>
              <a:gd name="T12" fmla="*/ 40 w 127"/>
              <a:gd name="T13" fmla="*/ 27 h 110"/>
              <a:gd name="T14" fmla="*/ 31 w 127"/>
              <a:gd name="T15" fmla="*/ 35 h 110"/>
              <a:gd name="T16" fmla="*/ 18 w 127"/>
              <a:gd name="T17" fmla="*/ 56 h 110"/>
              <a:gd name="T18" fmla="*/ 7 w 127"/>
              <a:gd name="T19" fmla="*/ 82 h 110"/>
              <a:gd name="T20" fmla="*/ 4 w 127"/>
              <a:gd name="T21" fmla="*/ 93 h 110"/>
              <a:gd name="T22" fmla="*/ 1 w 127"/>
              <a:gd name="T23" fmla="*/ 103 h 110"/>
              <a:gd name="T24" fmla="*/ 0 w 127"/>
              <a:gd name="T25" fmla="*/ 109 h 110"/>
              <a:gd name="T26" fmla="*/ 0 w 127"/>
              <a:gd name="T27" fmla="*/ 110 h 110"/>
              <a:gd name="T28" fmla="*/ 1 w 127"/>
              <a:gd name="T29" fmla="*/ 109 h 110"/>
              <a:gd name="T30" fmla="*/ 6 w 127"/>
              <a:gd name="T31" fmla="*/ 104 h 110"/>
              <a:gd name="T32" fmla="*/ 10 w 127"/>
              <a:gd name="T33" fmla="*/ 95 h 110"/>
              <a:gd name="T34" fmla="*/ 16 w 127"/>
              <a:gd name="T35" fmla="*/ 86 h 110"/>
              <a:gd name="T36" fmla="*/ 30 w 127"/>
              <a:gd name="T37" fmla="*/ 62 h 110"/>
              <a:gd name="T38" fmla="*/ 43 w 127"/>
              <a:gd name="T39" fmla="*/ 41 h 110"/>
              <a:gd name="T40" fmla="*/ 52 w 127"/>
              <a:gd name="T41" fmla="*/ 33 h 110"/>
              <a:gd name="T42" fmla="*/ 65 w 127"/>
              <a:gd name="T43" fmla="*/ 25 h 110"/>
              <a:gd name="T44" fmla="*/ 94 w 127"/>
              <a:gd name="T45" fmla="*/ 11 h 110"/>
              <a:gd name="T46" fmla="*/ 107 w 127"/>
              <a:gd name="T47" fmla="*/ 7 h 110"/>
              <a:gd name="T48" fmla="*/ 118 w 127"/>
              <a:gd name="T49" fmla="*/ 4 h 110"/>
              <a:gd name="T50" fmla="*/ 125 w 127"/>
              <a:gd name="T51" fmla="*/ 2 h 110"/>
              <a:gd name="T52" fmla="*/ 127 w 127"/>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7"/>
              <a:gd name="T82" fmla="*/ 0 h 110"/>
              <a:gd name="T83" fmla="*/ 127 w 127"/>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7" h="110">
                <a:moveTo>
                  <a:pt x="127" y="0"/>
                </a:moveTo>
                <a:lnTo>
                  <a:pt x="122" y="0"/>
                </a:lnTo>
                <a:lnTo>
                  <a:pt x="113" y="2"/>
                </a:lnTo>
                <a:lnTo>
                  <a:pt x="100" y="5"/>
                </a:lnTo>
                <a:lnTo>
                  <a:pt x="85" y="8"/>
                </a:lnTo>
                <a:lnTo>
                  <a:pt x="54" y="19"/>
                </a:lnTo>
                <a:lnTo>
                  <a:pt x="40" y="27"/>
                </a:lnTo>
                <a:lnTo>
                  <a:pt x="31" y="35"/>
                </a:lnTo>
                <a:lnTo>
                  <a:pt x="18" y="56"/>
                </a:lnTo>
                <a:lnTo>
                  <a:pt x="7" y="82"/>
                </a:lnTo>
                <a:lnTo>
                  <a:pt x="4" y="93"/>
                </a:lnTo>
                <a:lnTo>
                  <a:pt x="1" y="103"/>
                </a:lnTo>
                <a:lnTo>
                  <a:pt x="0" y="109"/>
                </a:lnTo>
                <a:lnTo>
                  <a:pt x="0" y="110"/>
                </a:lnTo>
                <a:lnTo>
                  <a:pt x="1" y="109"/>
                </a:lnTo>
                <a:lnTo>
                  <a:pt x="6" y="104"/>
                </a:lnTo>
                <a:lnTo>
                  <a:pt x="10" y="95"/>
                </a:lnTo>
                <a:lnTo>
                  <a:pt x="16" y="86"/>
                </a:lnTo>
                <a:lnTo>
                  <a:pt x="30" y="62"/>
                </a:lnTo>
                <a:lnTo>
                  <a:pt x="43" y="41"/>
                </a:lnTo>
                <a:lnTo>
                  <a:pt x="52" y="33"/>
                </a:lnTo>
                <a:lnTo>
                  <a:pt x="65" y="25"/>
                </a:lnTo>
                <a:lnTo>
                  <a:pt x="94" y="11"/>
                </a:lnTo>
                <a:lnTo>
                  <a:pt x="107" y="7"/>
                </a:lnTo>
                <a:lnTo>
                  <a:pt x="118" y="4"/>
                </a:lnTo>
                <a:lnTo>
                  <a:pt x="125" y="2"/>
                </a:lnTo>
                <a:lnTo>
                  <a:pt x="127"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42" name="Freeform 2994"/>
          <p:cNvSpPr>
            <a:spLocks/>
          </p:cNvSpPr>
          <p:nvPr/>
        </p:nvSpPr>
        <p:spPr bwMode="auto">
          <a:xfrm>
            <a:off x="909638" y="5329238"/>
            <a:ext cx="198437" cy="231775"/>
          </a:xfrm>
          <a:custGeom>
            <a:avLst/>
            <a:gdLst>
              <a:gd name="T0" fmla="*/ 126 w 126"/>
              <a:gd name="T1" fmla="*/ 0 h 169"/>
              <a:gd name="T2" fmla="*/ 121 w 126"/>
              <a:gd name="T3" fmla="*/ 3 h 169"/>
              <a:gd name="T4" fmla="*/ 114 w 126"/>
              <a:gd name="T5" fmla="*/ 9 h 169"/>
              <a:gd name="T6" fmla="*/ 102 w 126"/>
              <a:gd name="T7" fmla="*/ 19 h 169"/>
              <a:gd name="T8" fmla="*/ 87 w 126"/>
              <a:gd name="T9" fmla="*/ 31 h 169"/>
              <a:gd name="T10" fmla="*/ 57 w 126"/>
              <a:gd name="T11" fmla="*/ 57 h 169"/>
              <a:gd name="T12" fmla="*/ 45 w 126"/>
              <a:gd name="T13" fmla="*/ 70 h 169"/>
              <a:gd name="T14" fmla="*/ 35 w 126"/>
              <a:gd name="T15" fmla="*/ 81 h 169"/>
              <a:gd name="T16" fmla="*/ 20 w 126"/>
              <a:gd name="T17" fmla="*/ 105 h 169"/>
              <a:gd name="T18" fmla="*/ 9 w 126"/>
              <a:gd name="T19" fmla="*/ 135 h 169"/>
              <a:gd name="T20" fmla="*/ 5 w 126"/>
              <a:gd name="T21" fmla="*/ 147 h 169"/>
              <a:gd name="T22" fmla="*/ 2 w 126"/>
              <a:gd name="T23" fmla="*/ 158 h 169"/>
              <a:gd name="T24" fmla="*/ 0 w 126"/>
              <a:gd name="T25" fmla="*/ 166 h 169"/>
              <a:gd name="T26" fmla="*/ 0 w 126"/>
              <a:gd name="T27" fmla="*/ 169 h 169"/>
              <a:gd name="T28" fmla="*/ 2 w 126"/>
              <a:gd name="T29" fmla="*/ 166 h 169"/>
              <a:gd name="T30" fmla="*/ 6 w 126"/>
              <a:gd name="T31" fmla="*/ 160 h 169"/>
              <a:gd name="T32" fmla="*/ 11 w 126"/>
              <a:gd name="T33" fmla="*/ 150 h 169"/>
              <a:gd name="T34" fmla="*/ 18 w 126"/>
              <a:gd name="T35" fmla="*/ 138 h 169"/>
              <a:gd name="T36" fmla="*/ 33 w 126"/>
              <a:gd name="T37" fmla="*/ 112 h 169"/>
              <a:gd name="T38" fmla="*/ 50 w 126"/>
              <a:gd name="T39" fmla="*/ 88 h 169"/>
              <a:gd name="T40" fmla="*/ 59 w 126"/>
              <a:gd name="T41" fmla="*/ 76 h 169"/>
              <a:gd name="T42" fmla="*/ 70 w 126"/>
              <a:gd name="T43" fmla="*/ 64 h 169"/>
              <a:gd name="T44" fmla="*/ 96 w 126"/>
              <a:gd name="T45" fmla="*/ 34 h 169"/>
              <a:gd name="T46" fmla="*/ 108 w 126"/>
              <a:gd name="T47" fmla="*/ 22 h 169"/>
              <a:gd name="T48" fmla="*/ 117 w 126"/>
              <a:gd name="T49" fmla="*/ 11 h 169"/>
              <a:gd name="T50" fmla="*/ 124 w 126"/>
              <a:gd name="T51" fmla="*/ 3 h 169"/>
              <a:gd name="T52" fmla="*/ 126 w 126"/>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6"/>
              <a:gd name="T82" fmla="*/ 0 h 169"/>
              <a:gd name="T83" fmla="*/ 126 w 126"/>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6" h="169">
                <a:moveTo>
                  <a:pt x="126" y="0"/>
                </a:moveTo>
                <a:lnTo>
                  <a:pt x="121" y="3"/>
                </a:lnTo>
                <a:lnTo>
                  <a:pt x="114" y="9"/>
                </a:lnTo>
                <a:lnTo>
                  <a:pt x="102" y="19"/>
                </a:lnTo>
                <a:lnTo>
                  <a:pt x="87" y="31"/>
                </a:lnTo>
                <a:lnTo>
                  <a:pt x="57" y="57"/>
                </a:lnTo>
                <a:lnTo>
                  <a:pt x="45" y="70"/>
                </a:lnTo>
                <a:lnTo>
                  <a:pt x="35" y="81"/>
                </a:lnTo>
                <a:lnTo>
                  <a:pt x="20" y="105"/>
                </a:lnTo>
                <a:lnTo>
                  <a:pt x="9" y="135"/>
                </a:lnTo>
                <a:lnTo>
                  <a:pt x="5" y="147"/>
                </a:lnTo>
                <a:lnTo>
                  <a:pt x="2" y="158"/>
                </a:lnTo>
                <a:lnTo>
                  <a:pt x="0" y="166"/>
                </a:lnTo>
                <a:lnTo>
                  <a:pt x="0" y="169"/>
                </a:lnTo>
                <a:lnTo>
                  <a:pt x="2" y="166"/>
                </a:lnTo>
                <a:lnTo>
                  <a:pt x="6" y="160"/>
                </a:lnTo>
                <a:lnTo>
                  <a:pt x="11" y="150"/>
                </a:lnTo>
                <a:lnTo>
                  <a:pt x="18" y="138"/>
                </a:lnTo>
                <a:lnTo>
                  <a:pt x="33" y="112"/>
                </a:lnTo>
                <a:lnTo>
                  <a:pt x="50" y="88"/>
                </a:lnTo>
                <a:lnTo>
                  <a:pt x="59" y="76"/>
                </a:lnTo>
                <a:lnTo>
                  <a:pt x="70" y="64"/>
                </a:lnTo>
                <a:lnTo>
                  <a:pt x="96" y="34"/>
                </a:lnTo>
                <a:lnTo>
                  <a:pt x="108" y="22"/>
                </a:lnTo>
                <a:lnTo>
                  <a:pt x="117" y="11"/>
                </a:lnTo>
                <a:lnTo>
                  <a:pt x="124" y="3"/>
                </a:lnTo>
                <a:lnTo>
                  <a:pt x="126"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43" name="Freeform 2995"/>
          <p:cNvSpPr>
            <a:spLocks/>
          </p:cNvSpPr>
          <p:nvPr/>
        </p:nvSpPr>
        <p:spPr bwMode="auto">
          <a:xfrm>
            <a:off x="904875" y="5311775"/>
            <a:ext cx="142875" cy="250825"/>
          </a:xfrm>
          <a:custGeom>
            <a:avLst/>
            <a:gdLst>
              <a:gd name="T0" fmla="*/ 91 w 91"/>
              <a:gd name="T1" fmla="*/ 0 h 182"/>
              <a:gd name="T2" fmla="*/ 88 w 91"/>
              <a:gd name="T3" fmla="*/ 3 h 182"/>
              <a:gd name="T4" fmla="*/ 81 w 91"/>
              <a:gd name="T5" fmla="*/ 11 h 182"/>
              <a:gd name="T6" fmla="*/ 72 w 91"/>
              <a:gd name="T7" fmla="*/ 23 h 182"/>
              <a:gd name="T8" fmla="*/ 62 w 91"/>
              <a:gd name="T9" fmla="*/ 38 h 182"/>
              <a:gd name="T10" fmla="*/ 38 w 91"/>
              <a:gd name="T11" fmla="*/ 72 h 182"/>
              <a:gd name="T12" fmla="*/ 26 w 91"/>
              <a:gd name="T13" fmla="*/ 88 h 182"/>
              <a:gd name="T14" fmla="*/ 17 w 91"/>
              <a:gd name="T15" fmla="*/ 100 h 182"/>
              <a:gd name="T16" fmla="*/ 11 w 91"/>
              <a:gd name="T17" fmla="*/ 111 h 182"/>
              <a:gd name="T18" fmla="*/ 5 w 91"/>
              <a:gd name="T19" fmla="*/ 124 h 182"/>
              <a:gd name="T20" fmla="*/ 2 w 91"/>
              <a:gd name="T21" fmla="*/ 151 h 182"/>
              <a:gd name="T22" fmla="*/ 0 w 91"/>
              <a:gd name="T23" fmla="*/ 162 h 182"/>
              <a:gd name="T24" fmla="*/ 2 w 91"/>
              <a:gd name="T25" fmla="*/ 173 h 182"/>
              <a:gd name="T26" fmla="*/ 2 w 91"/>
              <a:gd name="T27" fmla="*/ 179 h 182"/>
              <a:gd name="T28" fmla="*/ 3 w 91"/>
              <a:gd name="T29" fmla="*/ 182 h 182"/>
              <a:gd name="T30" fmla="*/ 5 w 91"/>
              <a:gd name="T31" fmla="*/ 181 h 182"/>
              <a:gd name="T32" fmla="*/ 6 w 91"/>
              <a:gd name="T33" fmla="*/ 175 h 182"/>
              <a:gd name="T34" fmla="*/ 8 w 91"/>
              <a:gd name="T35" fmla="*/ 165 h 182"/>
              <a:gd name="T36" fmla="*/ 11 w 91"/>
              <a:gd name="T37" fmla="*/ 153 h 182"/>
              <a:gd name="T38" fmla="*/ 18 w 91"/>
              <a:gd name="T39" fmla="*/ 127 h 182"/>
              <a:gd name="T40" fmla="*/ 30 w 91"/>
              <a:gd name="T41" fmla="*/ 102 h 182"/>
              <a:gd name="T42" fmla="*/ 39 w 91"/>
              <a:gd name="T43" fmla="*/ 89 h 182"/>
              <a:gd name="T44" fmla="*/ 48 w 91"/>
              <a:gd name="T45" fmla="*/ 74 h 182"/>
              <a:gd name="T46" fmla="*/ 69 w 91"/>
              <a:gd name="T47" fmla="*/ 42 h 182"/>
              <a:gd name="T48" fmla="*/ 78 w 91"/>
              <a:gd name="T49" fmla="*/ 26 h 182"/>
              <a:gd name="T50" fmla="*/ 85 w 91"/>
              <a:gd name="T51" fmla="*/ 12 h 182"/>
              <a:gd name="T52" fmla="*/ 90 w 91"/>
              <a:gd name="T53" fmla="*/ 3 h 182"/>
              <a:gd name="T54" fmla="*/ 91 w 91"/>
              <a:gd name="T55" fmla="*/ 0 h 18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1"/>
              <a:gd name="T85" fmla="*/ 0 h 182"/>
              <a:gd name="T86" fmla="*/ 91 w 91"/>
              <a:gd name="T87" fmla="*/ 182 h 18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1" h="182">
                <a:moveTo>
                  <a:pt x="91" y="0"/>
                </a:moveTo>
                <a:lnTo>
                  <a:pt x="88" y="3"/>
                </a:lnTo>
                <a:lnTo>
                  <a:pt x="81" y="11"/>
                </a:lnTo>
                <a:lnTo>
                  <a:pt x="72" y="23"/>
                </a:lnTo>
                <a:lnTo>
                  <a:pt x="62" y="38"/>
                </a:lnTo>
                <a:lnTo>
                  <a:pt x="38" y="72"/>
                </a:lnTo>
                <a:lnTo>
                  <a:pt x="26" y="88"/>
                </a:lnTo>
                <a:lnTo>
                  <a:pt x="17" y="100"/>
                </a:lnTo>
                <a:lnTo>
                  <a:pt x="11" y="111"/>
                </a:lnTo>
                <a:lnTo>
                  <a:pt x="5" y="124"/>
                </a:lnTo>
                <a:lnTo>
                  <a:pt x="2" y="151"/>
                </a:lnTo>
                <a:lnTo>
                  <a:pt x="0" y="162"/>
                </a:lnTo>
                <a:lnTo>
                  <a:pt x="2" y="173"/>
                </a:lnTo>
                <a:lnTo>
                  <a:pt x="2" y="179"/>
                </a:lnTo>
                <a:lnTo>
                  <a:pt x="3" y="182"/>
                </a:lnTo>
                <a:lnTo>
                  <a:pt x="5" y="181"/>
                </a:lnTo>
                <a:lnTo>
                  <a:pt x="6" y="175"/>
                </a:lnTo>
                <a:lnTo>
                  <a:pt x="8" y="165"/>
                </a:lnTo>
                <a:lnTo>
                  <a:pt x="11" y="153"/>
                </a:lnTo>
                <a:lnTo>
                  <a:pt x="18" y="127"/>
                </a:lnTo>
                <a:lnTo>
                  <a:pt x="30" y="102"/>
                </a:lnTo>
                <a:lnTo>
                  <a:pt x="39" y="89"/>
                </a:lnTo>
                <a:lnTo>
                  <a:pt x="48" y="74"/>
                </a:lnTo>
                <a:lnTo>
                  <a:pt x="69" y="42"/>
                </a:lnTo>
                <a:lnTo>
                  <a:pt x="78" y="26"/>
                </a:lnTo>
                <a:lnTo>
                  <a:pt x="85" y="12"/>
                </a:lnTo>
                <a:lnTo>
                  <a:pt x="90" y="3"/>
                </a:lnTo>
                <a:lnTo>
                  <a:pt x="91"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44" name="Freeform 2996"/>
          <p:cNvSpPr>
            <a:spLocks/>
          </p:cNvSpPr>
          <p:nvPr/>
        </p:nvSpPr>
        <p:spPr bwMode="auto">
          <a:xfrm>
            <a:off x="912813" y="5440363"/>
            <a:ext cx="180975" cy="125412"/>
          </a:xfrm>
          <a:custGeom>
            <a:avLst/>
            <a:gdLst>
              <a:gd name="T0" fmla="*/ 115 w 115"/>
              <a:gd name="T1" fmla="*/ 65 h 92"/>
              <a:gd name="T2" fmla="*/ 112 w 115"/>
              <a:gd name="T3" fmla="*/ 61 h 92"/>
              <a:gd name="T4" fmla="*/ 104 w 115"/>
              <a:gd name="T5" fmla="*/ 52 h 92"/>
              <a:gd name="T6" fmla="*/ 94 w 115"/>
              <a:gd name="T7" fmla="*/ 38 h 92"/>
              <a:gd name="T8" fmla="*/ 82 w 115"/>
              <a:gd name="T9" fmla="*/ 24 h 92"/>
              <a:gd name="T10" fmla="*/ 70 w 115"/>
              <a:gd name="T11" fmla="*/ 12 h 92"/>
              <a:gd name="T12" fmla="*/ 57 w 115"/>
              <a:gd name="T13" fmla="*/ 3 h 92"/>
              <a:gd name="T14" fmla="*/ 45 w 115"/>
              <a:gd name="T15" fmla="*/ 0 h 92"/>
              <a:gd name="T16" fmla="*/ 40 w 115"/>
              <a:gd name="T17" fmla="*/ 1 h 92"/>
              <a:gd name="T18" fmla="*/ 36 w 115"/>
              <a:gd name="T19" fmla="*/ 6 h 92"/>
              <a:gd name="T20" fmla="*/ 21 w 115"/>
              <a:gd name="T21" fmla="*/ 31 h 92"/>
              <a:gd name="T22" fmla="*/ 9 w 115"/>
              <a:gd name="T23" fmla="*/ 58 h 92"/>
              <a:gd name="T24" fmla="*/ 4 w 115"/>
              <a:gd name="T25" fmla="*/ 72 h 92"/>
              <a:gd name="T26" fmla="*/ 1 w 115"/>
              <a:gd name="T27" fmla="*/ 82 h 92"/>
              <a:gd name="T28" fmla="*/ 0 w 115"/>
              <a:gd name="T29" fmla="*/ 89 h 92"/>
              <a:gd name="T30" fmla="*/ 0 w 115"/>
              <a:gd name="T31" fmla="*/ 92 h 92"/>
              <a:gd name="T32" fmla="*/ 1 w 115"/>
              <a:gd name="T33" fmla="*/ 91 h 92"/>
              <a:gd name="T34" fmla="*/ 6 w 115"/>
              <a:gd name="T35" fmla="*/ 85 h 92"/>
              <a:gd name="T36" fmla="*/ 12 w 115"/>
              <a:gd name="T37" fmla="*/ 75 h 92"/>
              <a:gd name="T38" fmla="*/ 18 w 115"/>
              <a:gd name="T39" fmla="*/ 63 h 92"/>
              <a:gd name="T40" fmla="*/ 33 w 115"/>
              <a:gd name="T41" fmla="*/ 37 h 92"/>
              <a:gd name="T42" fmla="*/ 49 w 115"/>
              <a:gd name="T43" fmla="*/ 12 h 92"/>
              <a:gd name="T44" fmla="*/ 54 w 115"/>
              <a:gd name="T45" fmla="*/ 7 h 92"/>
              <a:gd name="T46" fmla="*/ 58 w 115"/>
              <a:gd name="T47" fmla="*/ 6 h 92"/>
              <a:gd name="T48" fmla="*/ 68 w 115"/>
              <a:gd name="T49" fmla="*/ 9 h 92"/>
              <a:gd name="T50" fmla="*/ 80 w 115"/>
              <a:gd name="T51" fmla="*/ 17 h 92"/>
              <a:gd name="T52" fmla="*/ 101 w 115"/>
              <a:gd name="T53" fmla="*/ 41 h 92"/>
              <a:gd name="T54" fmla="*/ 109 w 115"/>
              <a:gd name="T55" fmla="*/ 54 h 92"/>
              <a:gd name="T56" fmla="*/ 113 w 115"/>
              <a:gd name="T57" fmla="*/ 61 h 92"/>
              <a:gd name="T58" fmla="*/ 115 w 115"/>
              <a:gd name="T59" fmla="*/ 65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2"/>
              <a:gd name="T92" fmla="*/ 115 w 115"/>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2">
                <a:moveTo>
                  <a:pt x="115" y="65"/>
                </a:moveTo>
                <a:lnTo>
                  <a:pt x="112" y="61"/>
                </a:lnTo>
                <a:lnTo>
                  <a:pt x="104" y="52"/>
                </a:lnTo>
                <a:lnTo>
                  <a:pt x="94" y="38"/>
                </a:lnTo>
                <a:lnTo>
                  <a:pt x="82" y="24"/>
                </a:lnTo>
                <a:lnTo>
                  <a:pt x="70" y="12"/>
                </a:lnTo>
                <a:lnTo>
                  <a:pt x="57" y="3"/>
                </a:lnTo>
                <a:lnTo>
                  <a:pt x="45" y="0"/>
                </a:lnTo>
                <a:lnTo>
                  <a:pt x="40" y="1"/>
                </a:lnTo>
                <a:lnTo>
                  <a:pt x="36" y="6"/>
                </a:lnTo>
                <a:lnTo>
                  <a:pt x="21" y="31"/>
                </a:lnTo>
                <a:lnTo>
                  <a:pt x="9" y="58"/>
                </a:lnTo>
                <a:lnTo>
                  <a:pt x="4" y="72"/>
                </a:lnTo>
                <a:lnTo>
                  <a:pt x="1" y="82"/>
                </a:lnTo>
                <a:lnTo>
                  <a:pt x="0" y="89"/>
                </a:lnTo>
                <a:lnTo>
                  <a:pt x="0" y="92"/>
                </a:lnTo>
                <a:lnTo>
                  <a:pt x="1" y="91"/>
                </a:lnTo>
                <a:lnTo>
                  <a:pt x="6" y="85"/>
                </a:lnTo>
                <a:lnTo>
                  <a:pt x="12" y="75"/>
                </a:lnTo>
                <a:lnTo>
                  <a:pt x="18" y="63"/>
                </a:lnTo>
                <a:lnTo>
                  <a:pt x="33" y="37"/>
                </a:lnTo>
                <a:lnTo>
                  <a:pt x="49" y="12"/>
                </a:lnTo>
                <a:lnTo>
                  <a:pt x="54" y="7"/>
                </a:lnTo>
                <a:lnTo>
                  <a:pt x="58" y="6"/>
                </a:lnTo>
                <a:lnTo>
                  <a:pt x="68" y="9"/>
                </a:lnTo>
                <a:lnTo>
                  <a:pt x="80" y="17"/>
                </a:lnTo>
                <a:lnTo>
                  <a:pt x="101" y="41"/>
                </a:lnTo>
                <a:lnTo>
                  <a:pt x="109" y="54"/>
                </a:lnTo>
                <a:lnTo>
                  <a:pt x="113" y="61"/>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45" name="Freeform 2997"/>
          <p:cNvSpPr>
            <a:spLocks/>
          </p:cNvSpPr>
          <p:nvPr/>
        </p:nvSpPr>
        <p:spPr bwMode="auto">
          <a:xfrm>
            <a:off x="909638" y="5491163"/>
            <a:ext cx="100012" cy="71437"/>
          </a:xfrm>
          <a:custGeom>
            <a:avLst/>
            <a:gdLst>
              <a:gd name="T0" fmla="*/ 64 w 64"/>
              <a:gd name="T1" fmla="*/ 37 h 51"/>
              <a:gd name="T2" fmla="*/ 63 w 64"/>
              <a:gd name="T3" fmla="*/ 34 h 51"/>
              <a:gd name="T4" fmla="*/ 59 w 64"/>
              <a:gd name="T5" fmla="*/ 30 h 51"/>
              <a:gd name="T6" fmla="*/ 47 w 64"/>
              <a:gd name="T7" fmla="*/ 14 h 51"/>
              <a:gd name="T8" fmla="*/ 32 w 64"/>
              <a:gd name="T9" fmla="*/ 2 h 51"/>
              <a:gd name="T10" fmla="*/ 26 w 64"/>
              <a:gd name="T11" fmla="*/ 0 h 51"/>
              <a:gd name="T12" fmla="*/ 20 w 64"/>
              <a:gd name="T13" fmla="*/ 3 h 51"/>
              <a:gd name="T14" fmla="*/ 11 w 64"/>
              <a:gd name="T15" fmla="*/ 17 h 51"/>
              <a:gd name="T16" fmla="*/ 5 w 64"/>
              <a:gd name="T17" fmla="*/ 33 h 51"/>
              <a:gd name="T18" fmla="*/ 0 w 64"/>
              <a:gd name="T19" fmla="*/ 47 h 51"/>
              <a:gd name="T20" fmla="*/ 0 w 64"/>
              <a:gd name="T21" fmla="*/ 51 h 51"/>
              <a:gd name="T22" fmla="*/ 2 w 64"/>
              <a:gd name="T23" fmla="*/ 50 h 51"/>
              <a:gd name="T24" fmla="*/ 3 w 64"/>
              <a:gd name="T25" fmla="*/ 47 h 51"/>
              <a:gd name="T26" fmla="*/ 9 w 64"/>
              <a:gd name="T27" fmla="*/ 36 h 51"/>
              <a:gd name="T28" fmla="*/ 27 w 64"/>
              <a:gd name="T29" fmla="*/ 6 h 51"/>
              <a:gd name="T30" fmla="*/ 32 w 64"/>
              <a:gd name="T31" fmla="*/ 3 h 51"/>
              <a:gd name="T32" fmla="*/ 38 w 64"/>
              <a:gd name="T33" fmla="*/ 5 h 51"/>
              <a:gd name="T34" fmla="*/ 51 w 64"/>
              <a:gd name="T35" fmla="*/ 17 h 51"/>
              <a:gd name="T36" fmla="*/ 60 w 64"/>
              <a:gd name="T37" fmla="*/ 31 h 51"/>
              <a:gd name="T38" fmla="*/ 63 w 64"/>
              <a:gd name="T39" fmla="*/ 36 h 51"/>
              <a:gd name="T40" fmla="*/ 64 w 64"/>
              <a:gd name="T41" fmla="*/ 37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1"/>
              <a:gd name="T65" fmla="*/ 64 w 64"/>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1">
                <a:moveTo>
                  <a:pt x="64" y="37"/>
                </a:moveTo>
                <a:lnTo>
                  <a:pt x="63" y="34"/>
                </a:lnTo>
                <a:lnTo>
                  <a:pt x="59" y="30"/>
                </a:lnTo>
                <a:lnTo>
                  <a:pt x="47" y="14"/>
                </a:lnTo>
                <a:lnTo>
                  <a:pt x="32" y="2"/>
                </a:lnTo>
                <a:lnTo>
                  <a:pt x="26" y="0"/>
                </a:lnTo>
                <a:lnTo>
                  <a:pt x="20" y="3"/>
                </a:lnTo>
                <a:lnTo>
                  <a:pt x="11" y="17"/>
                </a:lnTo>
                <a:lnTo>
                  <a:pt x="5" y="33"/>
                </a:lnTo>
                <a:lnTo>
                  <a:pt x="0" y="47"/>
                </a:lnTo>
                <a:lnTo>
                  <a:pt x="0" y="51"/>
                </a:lnTo>
                <a:lnTo>
                  <a:pt x="2" y="50"/>
                </a:lnTo>
                <a:lnTo>
                  <a:pt x="3" y="47"/>
                </a:lnTo>
                <a:lnTo>
                  <a:pt x="9" y="36"/>
                </a:lnTo>
                <a:lnTo>
                  <a:pt x="27" y="6"/>
                </a:lnTo>
                <a:lnTo>
                  <a:pt x="32" y="3"/>
                </a:lnTo>
                <a:lnTo>
                  <a:pt x="38" y="5"/>
                </a:lnTo>
                <a:lnTo>
                  <a:pt x="51" y="17"/>
                </a:lnTo>
                <a:lnTo>
                  <a:pt x="60" y="31"/>
                </a:lnTo>
                <a:lnTo>
                  <a:pt x="63" y="36"/>
                </a:lnTo>
                <a:lnTo>
                  <a:pt x="64" y="37"/>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46" name="Freeform 2998"/>
          <p:cNvSpPr>
            <a:spLocks/>
          </p:cNvSpPr>
          <p:nvPr/>
        </p:nvSpPr>
        <p:spPr bwMode="auto">
          <a:xfrm>
            <a:off x="825500" y="5481638"/>
            <a:ext cx="92075" cy="71437"/>
          </a:xfrm>
          <a:custGeom>
            <a:avLst/>
            <a:gdLst>
              <a:gd name="T0" fmla="*/ 0 w 58"/>
              <a:gd name="T1" fmla="*/ 13 h 52"/>
              <a:gd name="T2" fmla="*/ 1 w 58"/>
              <a:gd name="T3" fmla="*/ 12 h 52"/>
              <a:gd name="T4" fmla="*/ 4 w 58"/>
              <a:gd name="T5" fmla="*/ 10 h 52"/>
              <a:gd name="T6" fmla="*/ 10 w 58"/>
              <a:gd name="T7" fmla="*/ 6 h 52"/>
              <a:gd name="T8" fmla="*/ 15 w 58"/>
              <a:gd name="T9" fmla="*/ 3 h 52"/>
              <a:gd name="T10" fmla="*/ 28 w 58"/>
              <a:gd name="T11" fmla="*/ 0 h 52"/>
              <a:gd name="T12" fmla="*/ 34 w 58"/>
              <a:gd name="T13" fmla="*/ 0 h 52"/>
              <a:gd name="T14" fmla="*/ 38 w 58"/>
              <a:gd name="T15" fmla="*/ 4 h 52"/>
              <a:gd name="T16" fmla="*/ 47 w 58"/>
              <a:gd name="T17" fmla="*/ 18 h 52"/>
              <a:gd name="T18" fmla="*/ 53 w 58"/>
              <a:gd name="T19" fmla="*/ 34 h 52"/>
              <a:gd name="T20" fmla="*/ 58 w 58"/>
              <a:gd name="T21" fmla="*/ 48 h 52"/>
              <a:gd name="T22" fmla="*/ 58 w 58"/>
              <a:gd name="T23" fmla="*/ 52 h 52"/>
              <a:gd name="T24" fmla="*/ 56 w 58"/>
              <a:gd name="T25" fmla="*/ 51 h 52"/>
              <a:gd name="T26" fmla="*/ 55 w 58"/>
              <a:gd name="T27" fmla="*/ 48 h 52"/>
              <a:gd name="T28" fmla="*/ 47 w 58"/>
              <a:gd name="T29" fmla="*/ 37 h 52"/>
              <a:gd name="T30" fmla="*/ 38 w 58"/>
              <a:gd name="T31" fmla="*/ 21 h 52"/>
              <a:gd name="T32" fmla="*/ 29 w 58"/>
              <a:gd name="T33" fmla="*/ 7 h 52"/>
              <a:gd name="T34" fmla="*/ 25 w 58"/>
              <a:gd name="T35" fmla="*/ 4 h 52"/>
              <a:gd name="T36" fmla="*/ 19 w 58"/>
              <a:gd name="T37" fmla="*/ 3 h 52"/>
              <a:gd name="T38" fmla="*/ 10 w 58"/>
              <a:gd name="T39" fmla="*/ 6 h 52"/>
              <a:gd name="T40" fmla="*/ 3 w 58"/>
              <a:gd name="T41" fmla="*/ 12 h 52"/>
              <a:gd name="T42" fmla="*/ 0 w 58"/>
              <a:gd name="T43" fmla="*/ 13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2"/>
              <a:gd name="T68" fmla="*/ 58 w 5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2">
                <a:moveTo>
                  <a:pt x="0" y="13"/>
                </a:moveTo>
                <a:lnTo>
                  <a:pt x="1" y="12"/>
                </a:lnTo>
                <a:lnTo>
                  <a:pt x="4" y="10"/>
                </a:lnTo>
                <a:lnTo>
                  <a:pt x="10" y="6"/>
                </a:lnTo>
                <a:lnTo>
                  <a:pt x="15" y="3"/>
                </a:lnTo>
                <a:lnTo>
                  <a:pt x="28" y="0"/>
                </a:lnTo>
                <a:lnTo>
                  <a:pt x="34" y="0"/>
                </a:lnTo>
                <a:lnTo>
                  <a:pt x="38" y="4"/>
                </a:lnTo>
                <a:lnTo>
                  <a:pt x="47" y="18"/>
                </a:lnTo>
                <a:lnTo>
                  <a:pt x="53" y="34"/>
                </a:lnTo>
                <a:lnTo>
                  <a:pt x="58" y="48"/>
                </a:lnTo>
                <a:lnTo>
                  <a:pt x="58" y="52"/>
                </a:lnTo>
                <a:lnTo>
                  <a:pt x="56" y="51"/>
                </a:lnTo>
                <a:lnTo>
                  <a:pt x="55" y="48"/>
                </a:lnTo>
                <a:lnTo>
                  <a:pt x="47" y="37"/>
                </a:lnTo>
                <a:lnTo>
                  <a:pt x="38" y="21"/>
                </a:lnTo>
                <a:lnTo>
                  <a:pt x="29" y="7"/>
                </a:lnTo>
                <a:lnTo>
                  <a:pt x="25" y="4"/>
                </a:lnTo>
                <a:lnTo>
                  <a:pt x="19" y="3"/>
                </a:lnTo>
                <a:lnTo>
                  <a:pt x="10" y="6"/>
                </a:lnTo>
                <a:lnTo>
                  <a:pt x="3" y="12"/>
                </a:lnTo>
                <a:lnTo>
                  <a:pt x="0" y="13"/>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47" name="Freeform 2999"/>
          <p:cNvSpPr>
            <a:spLocks/>
          </p:cNvSpPr>
          <p:nvPr/>
        </p:nvSpPr>
        <p:spPr bwMode="auto">
          <a:xfrm>
            <a:off x="895350" y="5380038"/>
            <a:ext cx="52388" cy="168275"/>
          </a:xfrm>
          <a:custGeom>
            <a:avLst/>
            <a:gdLst>
              <a:gd name="T0" fmla="*/ 12 w 33"/>
              <a:gd name="T1" fmla="*/ 64 h 123"/>
              <a:gd name="T2" fmla="*/ 8 w 33"/>
              <a:gd name="T3" fmla="*/ 33 h 123"/>
              <a:gd name="T4" fmla="*/ 6 w 33"/>
              <a:gd name="T5" fmla="*/ 19 h 123"/>
              <a:gd name="T6" fmla="*/ 5 w 33"/>
              <a:gd name="T7" fmla="*/ 10 h 123"/>
              <a:gd name="T8" fmla="*/ 6 w 33"/>
              <a:gd name="T9" fmla="*/ 3 h 123"/>
              <a:gd name="T10" fmla="*/ 8 w 33"/>
              <a:gd name="T11" fmla="*/ 0 h 123"/>
              <a:gd name="T12" fmla="*/ 11 w 33"/>
              <a:gd name="T13" fmla="*/ 2 h 123"/>
              <a:gd name="T14" fmla="*/ 15 w 33"/>
              <a:gd name="T15" fmla="*/ 10 h 123"/>
              <a:gd name="T16" fmla="*/ 20 w 33"/>
              <a:gd name="T17" fmla="*/ 22 h 123"/>
              <a:gd name="T18" fmla="*/ 24 w 33"/>
              <a:gd name="T19" fmla="*/ 39 h 123"/>
              <a:gd name="T20" fmla="*/ 30 w 33"/>
              <a:gd name="T21" fmla="*/ 76 h 123"/>
              <a:gd name="T22" fmla="*/ 32 w 33"/>
              <a:gd name="T23" fmla="*/ 93 h 123"/>
              <a:gd name="T24" fmla="*/ 33 w 33"/>
              <a:gd name="T25" fmla="*/ 109 h 123"/>
              <a:gd name="T26" fmla="*/ 33 w 33"/>
              <a:gd name="T27" fmla="*/ 123 h 123"/>
              <a:gd name="T28" fmla="*/ 32 w 33"/>
              <a:gd name="T29" fmla="*/ 119 h 123"/>
              <a:gd name="T30" fmla="*/ 30 w 33"/>
              <a:gd name="T31" fmla="*/ 110 h 123"/>
              <a:gd name="T32" fmla="*/ 27 w 33"/>
              <a:gd name="T33" fmla="*/ 96 h 123"/>
              <a:gd name="T34" fmla="*/ 24 w 33"/>
              <a:gd name="T35" fmla="*/ 79 h 123"/>
              <a:gd name="T36" fmla="*/ 15 w 33"/>
              <a:gd name="T37" fmla="*/ 44 h 123"/>
              <a:gd name="T38" fmla="*/ 11 w 33"/>
              <a:gd name="T39" fmla="*/ 28 h 123"/>
              <a:gd name="T40" fmla="*/ 5 w 33"/>
              <a:gd name="T41" fmla="*/ 16 h 123"/>
              <a:gd name="T42" fmla="*/ 2 w 33"/>
              <a:gd name="T43" fmla="*/ 13 h 123"/>
              <a:gd name="T44" fmla="*/ 2 w 33"/>
              <a:gd name="T45" fmla="*/ 11 h 123"/>
              <a:gd name="T46" fmla="*/ 0 w 33"/>
              <a:gd name="T47" fmla="*/ 13 h 123"/>
              <a:gd name="T48" fmla="*/ 0 w 33"/>
              <a:gd name="T49" fmla="*/ 17 h 123"/>
              <a:gd name="T50" fmla="*/ 2 w 33"/>
              <a:gd name="T51" fmla="*/ 28 h 123"/>
              <a:gd name="T52" fmla="*/ 5 w 33"/>
              <a:gd name="T53" fmla="*/ 44 h 123"/>
              <a:gd name="T54" fmla="*/ 9 w 33"/>
              <a:gd name="T55" fmla="*/ 58 h 123"/>
              <a:gd name="T56" fmla="*/ 12 w 33"/>
              <a:gd name="T57" fmla="*/ 68 h 123"/>
              <a:gd name="T58" fmla="*/ 12 w 33"/>
              <a:gd name="T59" fmla="*/ 71 h 123"/>
              <a:gd name="T60" fmla="*/ 14 w 33"/>
              <a:gd name="T61" fmla="*/ 71 h 123"/>
              <a:gd name="T62" fmla="*/ 12 w 33"/>
              <a:gd name="T63" fmla="*/ 70 h 123"/>
              <a:gd name="T64" fmla="*/ 12 w 33"/>
              <a:gd name="T65" fmla="*/ 64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123"/>
              <a:gd name="T101" fmla="*/ 33 w 3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123">
                <a:moveTo>
                  <a:pt x="12" y="64"/>
                </a:moveTo>
                <a:lnTo>
                  <a:pt x="8" y="33"/>
                </a:lnTo>
                <a:lnTo>
                  <a:pt x="6" y="19"/>
                </a:lnTo>
                <a:lnTo>
                  <a:pt x="5" y="10"/>
                </a:lnTo>
                <a:lnTo>
                  <a:pt x="6" y="3"/>
                </a:lnTo>
                <a:lnTo>
                  <a:pt x="8" y="0"/>
                </a:lnTo>
                <a:lnTo>
                  <a:pt x="11" y="2"/>
                </a:lnTo>
                <a:lnTo>
                  <a:pt x="15" y="10"/>
                </a:lnTo>
                <a:lnTo>
                  <a:pt x="20" y="22"/>
                </a:lnTo>
                <a:lnTo>
                  <a:pt x="24" y="39"/>
                </a:lnTo>
                <a:lnTo>
                  <a:pt x="30" y="76"/>
                </a:lnTo>
                <a:lnTo>
                  <a:pt x="32" y="93"/>
                </a:lnTo>
                <a:lnTo>
                  <a:pt x="33" y="109"/>
                </a:lnTo>
                <a:lnTo>
                  <a:pt x="33" y="123"/>
                </a:lnTo>
                <a:lnTo>
                  <a:pt x="32" y="119"/>
                </a:lnTo>
                <a:lnTo>
                  <a:pt x="30" y="110"/>
                </a:lnTo>
                <a:lnTo>
                  <a:pt x="27" y="96"/>
                </a:lnTo>
                <a:lnTo>
                  <a:pt x="24" y="79"/>
                </a:lnTo>
                <a:lnTo>
                  <a:pt x="15" y="44"/>
                </a:lnTo>
                <a:lnTo>
                  <a:pt x="11" y="28"/>
                </a:lnTo>
                <a:lnTo>
                  <a:pt x="5" y="16"/>
                </a:lnTo>
                <a:lnTo>
                  <a:pt x="2" y="13"/>
                </a:lnTo>
                <a:lnTo>
                  <a:pt x="2" y="11"/>
                </a:lnTo>
                <a:lnTo>
                  <a:pt x="0" y="13"/>
                </a:lnTo>
                <a:lnTo>
                  <a:pt x="0" y="17"/>
                </a:lnTo>
                <a:lnTo>
                  <a:pt x="2" y="28"/>
                </a:lnTo>
                <a:lnTo>
                  <a:pt x="5" y="44"/>
                </a:lnTo>
                <a:lnTo>
                  <a:pt x="9" y="58"/>
                </a:lnTo>
                <a:lnTo>
                  <a:pt x="12" y="68"/>
                </a:lnTo>
                <a:lnTo>
                  <a:pt x="12" y="71"/>
                </a:lnTo>
                <a:lnTo>
                  <a:pt x="14" y="71"/>
                </a:lnTo>
                <a:lnTo>
                  <a:pt x="12" y="70"/>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48" name="Line 3000"/>
          <p:cNvSpPr>
            <a:spLocks noChangeShapeType="1"/>
          </p:cNvSpPr>
          <p:nvPr/>
        </p:nvSpPr>
        <p:spPr bwMode="auto">
          <a:xfrm flipH="1">
            <a:off x="898525" y="5381625"/>
            <a:ext cx="9525" cy="15875"/>
          </a:xfrm>
          <a:prstGeom prst="line">
            <a:avLst/>
          </a:prstGeom>
          <a:noFill/>
          <a:ln w="0">
            <a:solidFill>
              <a:srgbClr val="000000"/>
            </a:solidFill>
            <a:round/>
            <a:headEnd/>
            <a:tailEnd/>
          </a:ln>
        </p:spPr>
        <p:txBody>
          <a:bodyPr/>
          <a:lstStyle/>
          <a:p>
            <a:endParaRPr lang="en-US"/>
          </a:p>
        </p:txBody>
      </p:sp>
      <p:sp>
        <p:nvSpPr>
          <p:cNvPr id="312249" name="Freeform 3001"/>
          <p:cNvSpPr>
            <a:spLocks/>
          </p:cNvSpPr>
          <p:nvPr/>
        </p:nvSpPr>
        <p:spPr bwMode="auto">
          <a:xfrm>
            <a:off x="1208088" y="5507038"/>
            <a:ext cx="141287" cy="61912"/>
          </a:xfrm>
          <a:custGeom>
            <a:avLst/>
            <a:gdLst>
              <a:gd name="T0" fmla="*/ 89 w 89"/>
              <a:gd name="T1" fmla="*/ 45 h 45"/>
              <a:gd name="T2" fmla="*/ 86 w 89"/>
              <a:gd name="T3" fmla="*/ 42 h 45"/>
              <a:gd name="T4" fmla="*/ 80 w 89"/>
              <a:gd name="T5" fmla="*/ 36 h 45"/>
              <a:gd name="T6" fmla="*/ 61 w 89"/>
              <a:gd name="T7" fmla="*/ 19 h 45"/>
              <a:gd name="T8" fmla="*/ 49 w 89"/>
              <a:gd name="T9" fmla="*/ 9 h 45"/>
              <a:gd name="T10" fmla="*/ 39 w 89"/>
              <a:gd name="T11" fmla="*/ 3 h 45"/>
              <a:gd name="T12" fmla="*/ 30 w 89"/>
              <a:gd name="T13" fmla="*/ 0 h 45"/>
              <a:gd name="T14" fmla="*/ 24 w 89"/>
              <a:gd name="T15" fmla="*/ 3 h 45"/>
              <a:gd name="T16" fmla="*/ 7 w 89"/>
              <a:gd name="T17" fmla="*/ 26 h 45"/>
              <a:gd name="T18" fmla="*/ 1 w 89"/>
              <a:gd name="T19" fmla="*/ 36 h 45"/>
              <a:gd name="T20" fmla="*/ 0 w 89"/>
              <a:gd name="T21" fmla="*/ 39 h 45"/>
              <a:gd name="T22" fmla="*/ 3 w 89"/>
              <a:gd name="T23" fmla="*/ 37 h 45"/>
              <a:gd name="T24" fmla="*/ 7 w 89"/>
              <a:gd name="T25" fmla="*/ 31 h 45"/>
              <a:gd name="T26" fmla="*/ 15 w 89"/>
              <a:gd name="T27" fmla="*/ 22 h 45"/>
              <a:gd name="T28" fmla="*/ 24 w 89"/>
              <a:gd name="T29" fmla="*/ 11 h 45"/>
              <a:gd name="T30" fmla="*/ 30 w 89"/>
              <a:gd name="T31" fmla="*/ 8 h 45"/>
              <a:gd name="T32" fmla="*/ 39 w 89"/>
              <a:gd name="T33" fmla="*/ 9 h 45"/>
              <a:gd name="T34" fmla="*/ 61 w 89"/>
              <a:gd name="T35" fmla="*/ 23 h 45"/>
              <a:gd name="T36" fmla="*/ 82 w 89"/>
              <a:gd name="T37" fmla="*/ 39 h 45"/>
              <a:gd name="T38" fmla="*/ 88 w 89"/>
              <a:gd name="T39" fmla="*/ 43 h 45"/>
              <a:gd name="T40" fmla="*/ 89 w 89"/>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45"/>
              <a:gd name="T65" fmla="*/ 89 w 89"/>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45">
                <a:moveTo>
                  <a:pt x="89" y="45"/>
                </a:moveTo>
                <a:lnTo>
                  <a:pt x="86" y="42"/>
                </a:lnTo>
                <a:lnTo>
                  <a:pt x="80" y="36"/>
                </a:lnTo>
                <a:lnTo>
                  <a:pt x="61" y="19"/>
                </a:lnTo>
                <a:lnTo>
                  <a:pt x="49" y="9"/>
                </a:lnTo>
                <a:lnTo>
                  <a:pt x="39" y="3"/>
                </a:lnTo>
                <a:lnTo>
                  <a:pt x="30" y="0"/>
                </a:lnTo>
                <a:lnTo>
                  <a:pt x="24" y="3"/>
                </a:lnTo>
                <a:lnTo>
                  <a:pt x="7" y="26"/>
                </a:lnTo>
                <a:lnTo>
                  <a:pt x="1" y="36"/>
                </a:lnTo>
                <a:lnTo>
                  <a:pt x="0" y="39"/>
                </a:lnTo>
                <a:lnTo>
                  <a:pt x="3" y="37"/>
                </a:lnTo>
                <a:lnTo>
                  <a:pt x="7" y="31"/>
                </a:lnTo>
                <a:lnTo>
                  <a:pt x="15" y="22"/>
                </a:lnTo>
                <a:lnTo>
                  <a:pt x="24" y="11"/>
                </a:lnTo>
                <a:lnTo>
                  <a:pt x="30" y="8"/>
                </a:lnTo>
                <a:lnTo>
                  <a:pt x="39" y="9"/>
                </a:lnTo>
                <a:lnTo>
                  <a:pt x="61" y="23"/>
                </a:lnTo>
                <a:lnTo>
                  <a:pt x="82" y="39"/>
                </a:lnTo>
                <a:lnTo>
                  <a:pt x="88" y="43"/>
                </a:lnTo>
                <a:lnTo>
                  <a:pt x="89"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50" name="Freeform 3002"/>
          <p:cNvSpPr>
            <a:spLocks/>
          </p:cNvSpPr>
          <p:nvPr/>
        </p:nvSpPr>
        <p:spPr bwMode="auto">
          <a:xfrm>
            <a:off x="1042988" y="5397500"/>
            <a:ext cx="165100" cy="163513"/>
          </a:xfrm>
          <a:custGeom>
            <a:avLst/>
            <a:gdLst>
              <a:gd name="T0" fmla="*/ 0 w 105"/>
              <a:gd name="T1" fmla="*/ 65 h 119"/>
              <a:gd name="T2" fmla="*/ 3 w 105"/>
              <a:gd name="T3" fmla="*/ 60 h 119"/>
              <a:gd name="T4" fmla="*/ 8 w 105"/>
              <a:gd name="T5" fmla="*/ 57 h 119"/>
              <a:gd name="T6" fmla="*/ 11 w 105"/>
              <a:gd name="T7" fmla="*/ 51 h 119"/>
              <a:gd name="T8" fmla="*/ 21 w 105"/>
              <a:gd name="T9" fmla="*/ 38 h 119"/>
              <a:gd name="T10" fmla="*/ 35 w 105"/>
              <a:gd name="T11" fmla="*/ 24 h 119"/>
              <a:gd name="T12" fmla="*/ 47 w 105"/>
              <a:gd name="T13" fmla="*/ 12 h 119"/>
              <a:gd name="T14" fmla="*/ 60 w 105"/>
              <a:gd name="T15" fmla="*/ 3 h 119"/>
              <a:gd name="T16" fmla="*/ 72 w 105"/>
              <a:gd name="T17" fmla="*/ 0 h 119"/>
              <a:gd name="T18" fmla="*/ 76 w 105"/>
              <a:gd name="T19" fmla="*/ 1 h 119"/>
              <a:gd name="T20" fmla="*/ 81 w 105"/>
              <a:gd name="T21" fmla="*/ 4 h 119"/>
              <a:gd name="T22" fmla="*/ 88 w 105"/>
              <a:gd name="T23" fmla="*/ 17 h 119"/>
              <a:gd name="T24" fmla="*/ 94 w 105"/>
              <a:gd name="T25" fmla="*/ 34 h 119"/>
              <a:gd name="T26" fmla="*/ 102 w 105"/>
              <a:gd name="T27" fmla="*/ 71 h 119"/>
              <a:gd name="T28" fmla="*/ 105 w 105"/>
              <a:gd name="T29" fmla="*/ 89 h 119"/>
              <a:gd name="T30" fmla="*/ 105 w 105"/>
              <a:gd name="T31" fmla="*/ 119 h 119"/>
              <a:gd name="T32" fmla="*/ 103 w 105"/>
              <a:gd name="T33" fmla="*/ 116 h 119"/>
              <a:gd name="T34" fmla="*/ 100 w 105"/>
              <a:gd name="T35" fmla="*/ 106 h 119"/>
              <a:gd name="T36" fmla="*/ 97 w 105"/>
              <a:gd name="T37" fmla="*/ 92 h 119"/>
              <a:gd name="T38" fmla="*/ 93 w 105"/>
              <a:gd name="T39" fmla="*/ 75 h 119"/>
              <a:gd name="T40" fmla="*/ 81 w 105"/>
              <a:gd name="T41" fmla="*/ 40 h 119"/>
              <a:gd name="T42" fmla="*/ 73 w 105"/>
              <a:gd name="T43" fmla="*/ 23 h 119"/>
              <a:gd name="T44" fmla="*/ 66 w 105"/>
              <a:gd name="T45" fmla="*/ 10 h 119"/>
              <a:gd name="T46" fmla="*/ 62 w 105"/>
              <a:gd name="T47" fmla="*/ 7 h 119"/>
              <a:gd name="T48" fmla="*/ 57 w 105"/>
              <a:gd name="T49" fmla="*/ 6 h 119"/>
              <a:gd name="T50" fmla="*/ 47 w 105"/>
              <a:gd name="T51" fmla="*/ 7 h 119"/>
              <a:gd name="T52" fmla="*/ 36 w 105"/>
              <a:gd name="T53" fmla="*/ 17 h 119"/>
              <a:gd name="T54" fmla="*/ 24 w 105"/>
              <a:gd name="T55" fmla="*/ 29 h 119"/>
              <a:gd name="T56" fmla="*/ 6 w 105"/>
              <a:gd name="T57" fmla="*/ 54 h 119"/>
              <a:gd name="T58" fmla="*/ 2 w 105"/>
              <a:gd name="T59" fmla="*/ 62 h 119"/>
              <a:gd name="T60" fmla="*/ 0 w 105"/>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5"/>
              <a:gd name="T94" fmla="*/ 0 h 119"/>
              <a:gd name="T95" fmla="*/ 105 w 105"/>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5" h="119">
                <a:moveTo>
                  <a:pt x="0" y="65"/>
                </a:moveTo>
                <a:lnTo>
                  <a:pt x="3" y="60"/>
                </a:lnTo>
                <a:lnTo>
                  <a:pt x="8" y="57"/>
                </a:lnTo>
                <a:lnTo>
                  <a:pt x="11" y="51"/>
                </a:lnTo>
                <a:lnTo>
                  <a:pt x="21" y="38"/>
                </a:lnTo>
                <a:lnTo>
                  <a:pt x="35" y="24"/>
                </a:lnTo>
                <a:lnTo>
                  <a:pt x="47" y="12"/>
                </a:lnTo>
                <a:lnTo>
                  <a:pt x="60" y="3"/>
                </a:lnTo>
                <a:lnTo>
                  <a:pt x="72" y="0"/>
                </a:lnTo>
                <a:lnTo>
                  <a:pt x="76" y="1"/>
                </a:lnTo>
                <a:lnTo>
                  <a:pt x="81" y="4"/>
                </a:lnTo>
                <a:lnTo>
                  <a:pt x="88" y="17"/>
                </a:lnTo>
                <a:lnTo>
                  <a:pt x="94" y="34"/>
                </a:lnTo>
                <a:lnTo>
                  <a:pt x="102" y="71"/>
                </a:lnTo>
                <a:lnTo>
                  <a:pt x="105" y="89"/>
                </a:lnTo>
                <a:lnTo>
                  <a:pt x="105" y="119"/>
                </a:lnTo>
                <a:lnTo>
                  <a:pt x="103" y="116"/>
                </a:lnTo>
                <a:lnTo>
                  <a:pt x="100" y="106"/>
                </a:lnTo>
                <a:lnTo>
                  <a:pt x="97" y="92"/>
                </a:lnTo>
                <a:lnTo>
                  <a:pt x="93" y="75"/>
                </a:lnTo>
                <a:lnTo>
                  <a:pt x="81" y="40"/>
                </a:lnTo>
                <a:lnTo>
                  <a:pt x="73" y="23"/>
                </a:lnTo>
                <a:lnTo>
                  <a:pt x="66" y="10"/>
                </a:lnTo>
                <a:lnTo>
                  <a:pt x="62" y="7"/>
                </a:lnTo>
                <a:lnTo>
                  <a:pt x="57" y="6"/>
                </a:lnTo>
                <a:lnTo>
                  <a:pt x="47" y="7"/>
                </a:lnTo>
                <a:lnTo>
                  <a:pt x="36" y="17"/>
                </a:lnTo>
                <a:lnTo>
                  <a:pt x="24" y="29"/>
                </a:lnTo>
                <a:lnTo>
                  <a:pt x="6" y="54"/>
                </a:lnTo>
                <a:lnTo>
                  <a:pt x="2"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51" name="Freeform 3003"/>
          <p:cNvSpPr>
            <a:spLocks/>
          </p:cNvSpPr>
          <p:nvPr/>
        </p:nvSpPr>
        <p:spPr bwMode="auto">
          <a:xfrm>
            <a:off x="1200150" y="5410200"/>
            <a:ext cx="204788" cy="152400"/>
          </a:xfrm>
          <a:custGeom>
            <a:avLst/>
            <a:gdLst>
              <a:gd name="T0" fmla="*/ 129 w 129"/>
              <a:gd name="T1" fmla="*/ 0 h 110"/>
              <a:gd name="T2" fmla="*/ 124 w 129"/>
              <a:gd name="T3" fmla="*/ 0 h 110"/>
              <a:gd name="T4" fmla="*/ 115 w 129"/>
              <a:gd name="T5" fmla="*/ 2 h 110"/>
              <a:gd name="T6" fmla="*/ 102 w 129"/>
              <a:gd name="T7" fmla="*/ 5 h 110"/>
              <a:gd name="T8" fmla="*/ 87 w 129"/>
              <a:gd name="T9" fmla="*/ 8 h 110"/>
              <a:gd name="T10" fmla="*/ 54 w 129"/>
              <a:gd name="T11" fmla="*/ 19 h 110"/>
              <a:gd name="T12" fmla="*/ 41 w 129"/>
              <a:gd name="T13" fmla="*/ 27 h 110"/>
              <a:gd name="T14" fmla="*/ 32 w 129"/>
              <a:gd name="T15" fmla="*/ 35 h 110"/>
              <a:gd name="T16" fmla="*/ 20 w 129"/>
              <a:gd name="T17" fmla="*/ 56 h 110"/>
              <a:gd name="T18" fmla="*/ 9 w 129"/>
              <a:gd name="T19" fmla="*/ 82 h 110"/>
              <a:gd name="T20" fmla="*/ 5 w 129"/>
              <a:gd name="T21" fmla="*/ 93 h 110"/>
              <a:gd name="T22" fmla="*/ 2 w 129"/>
              <a:gd name="T23" fmla="*/ 103 h 110"/>
              <a:gd name="T24" fmla="*/ 0 w 129"/>
              <a:gd name="T25" fmla="*/ 109 h 110"/>
              <a:gd name="T26" fmla="*/ 0 w 129"/>
              <a:gd name="T27" fmla="*/ 110 h 110"/>
              <a:gd name="T28" fmla="*/ 2 w 129"/>
              <a:gd name="T29" fmla="*/ 109 h 110"/>
              <a:gd name="T30" fmla="*/ 6 w 129"/>
              <a:gd name="T31" fmla="*/ 104 h 110"/>
              <a:gd name="T32" fmla="*/ 11 w 129"/>
              <a:gd name="T33" fmla="*/ 95 h 110"/>
              <a:gd name="T34" fmla="*/ 17 w 129"/>
              <a:gd name="T35" fmla="*/ 86 h 110"/>
              <a:gd name="T36" fmla="*/ 30 w 129"/>
              <a:gd name="T37" fmla="*/ 62 h 110"/>
              <a:gd name="T38" fmla="*/ 45 w 129"/>
              <a:gd name="T39" fmla="*/ 41 h 110"/>
              <a:gd name="T40" fmla="*/ 54 w 129"/>
              <a:gd name="T41" fmla="*/ 33 h 110"/>
              <a:gd name="T42" fmla="*/ 66 w 129"/>
              <a:gd name="T43" fmla="*/ 25 h 110"/>
              <a:gd name="T44" fmla="*/ 94 w 129"/>
              <a:gd name="T45" fmla="*/ 11 h 110"/>
              <a:gd name="T46" fmla="*/ 108 w 129"/>
              <a:gd name="T47" fmla="*/ 7 h 110"/>
              <a:gd name="T48" fmla="*/ 118 w 129"/>
              <a:gd name="T49" fmla="*/ 4 h 110"/>
              <a:gd name="T50" fmla="*/ 126 w 129"/>
              <a:gd name="T51" fmla="*/ 2 h 110"/>
              <a:gd name="T52" fmla="*/ 129 w 129"/>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9"/>
              <a:gd name="T82" fmla="*/ 0 h 110"/>
              <a:gd name="T83" fmla="*/ 129 w 129"/>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9" h="110">
                <a:moveTo>
                  <a:pt x="129" y="0"/>
                </a:moveTo>
                <a:lnTo>
                  <a:pt x="124" y="0"/>
                </a:lnTo>
                <a:lnTo>
                  <a:pt x="115" y="2"/>
                </a:lnTo>
                <a:lnTo>
                  <a:pt x="102" y="5"/>
                </a:lnTo>
                <a:lnTo>
                  <a:pt x="87" y="8"/>
                </a:lnTo>
                <a:lnTo>
                  <a:pt x="54" y="19"/>
                </a:lnTo>
                <a:lnTo>
                  <a:pt x="41" y="27"/>
                </a:lnTo>
                <a:lnTo>
                  <a:pt x="32" y="35"/>
                </a:lnTo>
                <a:lnTo>
                  <a:pt x="20" y="56"/>
                </a:lnTo>
                <a:lnTo>
                  <a:pt x="9" y="82"/>
                </a:lnTo>
                <a:lnTo>
                  <a:pt x="5" y="93"/>
                </a:lnTo>
                <a:lnTo>
                  <a:pt x="2" y="103"/>
                </a:lnTo>
                <a:lnTo>
                  <a:pt x="0" y="109"/>
                </a:lnTo>
                <a:lnTo>
                  <a:pt x="0" y="110"/>
                </a:lnTo>
                <a:lnTo>
                  <a:pt x="2" y="109"/>
                </a:lnTo>
                <a:lnTo>
                  <a:pt x="6" y="104"/>
                </a:lnTo>
                <a:lnTo>
                  <a:pt x="11" y="95"/>
                </a:lnTo>
                <a:lnTo>
                  <a:pt x="17" y="86"/>
                </a:lnTo>
                <a:lnTo>
                  <a:pt x="30" y="62"/>
                </a:lnTo>
                <a:lnTo>
                  <a:pt x="45" y="41"/>
                </a:lnTo>
                <a:lnTo>
                  <a:pt x="54" y="33"/>
                </a:lnTo>
                <a:lnTo>
                  <a:pt x="66" y="25"/>
                </a:lnTo>
                <a:lnTo>
                  <a:pt x="94" y="11"/>
                </a:lnTo>
                <a:lnTo>
                  <a:pt x="108" y="7"/>
                </a:lnTo>
                <a:lnTo>
                  <a:pt x="118" y="4"/>
                </a:lnTo>
                <a:lnTo>
                  <a:pt x="126" y="2"/>
                </a:lnTo>
                <a:lnTo>
                  <a:pt x="129"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52" name="Freeform 3004"/>
          <p:cNvSpPr>
            <a:spLocks/>
          </p:cNvSpPr>
          <p:nvPr/>
        </p:nvSpPr>
        <p:spPr bwMode="auto">
          <a:xfrm>
            <a:off x="1198563" y="5329238"/>
            <a:ext cx="198437" cy="231775"/>
          </a:xfrm>
          <a:custGeom>
            <a:avLst/>
            <a:gdLst>
              <a:gd name="T0" fmla="*/ 125 w 125"/>
              <a:gd name="T1" fmla="*/ 0 h 169"/>
              <a:gd name="T2" fmla="*/ 121 w 125"/>
              <a:gd name="T3" fmla="*/ 3 h 169"/>
              <a:gd name="T4" fmla="*/ 113 w 125"/>
              <a:gd name="T5" fmla="*/ 9 h 169"/>
              <a:gd name="T6" fmla="*/ 101 w 125"/>
              <a:gd name="T7" fmla="*/ 19 h 169"/>
              <a:gd name="T8" fmla="*/ 86 w 125"/>
              <a:gd name="T9" fmla="*/ 31 h 169"/>
              <a:gd name="T10" fmla="*/ 58 w 125"/>
              <a:gd name="T11" fmla="*/ 57 h 169"/>
              <a:gd name="T12" fmla="*/ 45 w 125"/>
              <a:gd name="T13" fmla="*/ 70 h 169"/>
              <a:gd name="T14" fmla="*/ 34 w 125"/>
              <a:gd name="T15" fmla="*/ 81 h 169"/>
              <a:gd name="T16" fmla="*/ 19 w 125"/>
              <a:gd name="T17" fmla="*/ 105 h 169"/>
              <a:gd name="T18" fmla="*/ 9 w 125"/>
              <a:gd name="T19" fmla="*/ 135 h 169"/>
              <a:gd name="T20" fmla="*/ 4 w 125"/>
              <a:gd name="T21" fmla="*/ 147 h 169"/>
              <a:gd name="T22" fmla="*/ 1 w 125"/>
              <a:gd name="T23" fmla="*/ 158 h 169"/>
              <a:gd name="T24" fmla="*/ 0 w 125"/>
              <a:gd name="T25" fmla="*/ 166 h 169"/>
              <a:gd name="T26" fmla="*/ 0 w 125"/>
              <a:gd name="T27" fmla="*/ 169 h 169"/>
              <a:gd name="T28" fmla="*/ 1 w 125"/>
              <a:gd name="T29" fmla="*/ 166 h 169"/>
              <a:gd name="T30" fmla="*/ 6 w 125"/>
              <a:gd name="T31" fmla="*/ 160 h 169"/>
              <a:gd name="T32" fmla="*/ 12 w 125"/>
              <a:gd name="T33" fmla="*/ 150 h 169"/>
              <a:gd name="T34" fmla="*/ 18 w 125"/>
              <a:gd name="T35" fmla="*/ 138 h 169"/>
              <a:gd name="T36" fmla="*/ 33 w 125"/>
              <a:gd name="T37" fmla="*/ 112 h 169"/>
              <a:gd name="T38" fmla="*/ 49 w 125"/>
              <a:gd name="T39" fmla="*/ 88 h 169"/>
              <a:gd name="T40" fmla="*/ 58 w 125"/>
              <a:gd name="T41" fmla="*/ 76 h 169"/>
              <a:gd name="T42" fmla="*/ 70 w 125"/>
              <a:gd name="T43" fmla="*/ 64 h 169"/>
              <a:gd name="T44" fmla="*/ 95 w 125"/>
              <a:gd name="T45" fmla="*/ 34 h 169"/>
              <a:gd name="T46" fmla="*/ 107 w 125"/>
              <a:gd name="T47" fmla="*/ 22 h 169"/>
              <a:gd name="T48" fmla="*/ 116 w 125"/>
              <a:gd name="T49" fmla="*/ 11 h 169"/>
              <a:gd name="T50" fmla="*/ 124 w 125"/>
              <a:gd name="T51" fmla="*/ 3 h 169"/>
              <a:gd name="T52" fmla="*/ 125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1" y="3"/>
                </a:lnTo>
                <a:lnTo>
                  <a:pt x="113" y="9"/>
                </a:lnTo>
                <a:lnTo>
                  <a:pt x="101" y="19"/>
                </a:lnTo>
                <a:lnTo>
                  <a:pt x="86" y="31"/>
                </a:lnTo>
                <a:lnTo>
                  <a:pt x="58" y="57"/>
                </a:lnTo>
                <a:lnTo>
                  <a:pt x="45" y="70"/>
                </a:lnTo>
                <a:lnTo>
                  <a:pt x="34" y="81"/>
                </a:lnTo>
                <a:lnTo>
                  <a:pt x="19" y="105"/>
                </a:lnTo>
                <a:lnTo>
                  <a:pt x="9" y="135"/>
                </a:lnTo>
                <a:lnTo>
                  <a:pt x="4" y="147"/>
                </a:lnTo>
                <a:lnTo>
                  <a:pt x="1" y="158"/>
                </a:lnTo>
                <a:lnTo>
                  <a:pt x="0" y="166"/>
                </a:lnTo>
                <a:lnTo>
                  <a:pt x="0" y="169"/>
                </a:lnTo>
                <a:lnTo>
                  <a:pt x="1" y="166"/>
                </a:lnTo>
                <a:lnTo>
                  <a:pt x="6" y="160"/>
                </a:lnTo>
                <a:lnTo>
                  <a:pt x="12" y="150"/>
                </a:lnTo>
                <a:lnTo>
                  <a:pt x="18" y="138"/>
                </a:lnTo>
                <a:lnTo>
                  <a:pt x="33" y="112"/>
                </a:lnTo>
                <a:lnTo>
                  <a:pt x="49" y="88"/>
                </a:lnTo>
                <a:lnTo>
                  <a:pt x="58" y="76"/>
                </a:lnTo>
                <a:lnTo>
                  <a:pt x="70" y="64"/>
                </a:lnTo>
                <a:lnTo>
                  <a:pt x="95" y="34"/>
                </a:lnTo>
                <a:lnTo>
                  <a:pt x="107" y="22"/>
                </a:lnTo>
                <a:lnTo>
                  <a:pt x="116" y="11"/>
                </a:lnTo>
                <a:lnTo>
                  <a:pt x="124" y="3"/>
                </a:lnTo>
                <a:lnTo>
                  <a:pt x="125"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53" name="Freeform 3005"/>
          <p:cNvSpPr>
            <a:spLocks/>
          </p:cNvSpPr>
          <p:nvPr/>
        </p:nvSpPr>
        <p:spPr bwMode="auto">
          <a:xfrm>
            <a:off x="1195388" y="5311775"/>
            <a:ext cx="142875" cy="250825"/>
          </a:xfrm>
          <a:custGeom>
            <a:avLst/>
            <a:gdLst>
              <a:gd name="T0" fmla="*/ 90 w 90"/>
              <a:gd name="T1" fmla="*/ 0 h 182"/>
              <a:gd name="T2" fmla="*/ 87 w 90"/>
              <a:gd name="T3" fmla="*/ 3 h 182"/>
              <a:gd name="T4" fmla="*/ 79 w 90"/>
              <a:gd name="T5" fmla="*/ 11 h 182"/>
              <a:gd name="T6" fmla="*/ 70 w 90"/>
              <a:gd name="T7" fmla="*/ 23 h 182"/>
              <a:gd name="T8" fmla="*/ 60 w 90"/>
              <a:gd name="T9" fmla="*/ 38 h 182"/>
              <a:gd name="T10" fmla="*/ 36 w 90"/>
              <a:gd name="T11" fmla="*/ 72 h 182"/>
              <a:gd name="T12" fmla="*/ 26 w 90"/>
              <a:gd name="T13" fmla="*/ 88 h 182"/>
              <a:gd name="T14" fmla="*/ 17 w 90"/>
              <a:gd name="T15" fmla="*/ 100 h 182"/>
              <a:gd name="T16" fmla="*/ 11 w 90"/>
              <a:gd name="T17" fmla="*/ 111 h 182"/>
              <a:gd name="T18" fmla="*/ 5 w 90"/>
              <a:gd name="T19" fmla="*/ 124 h 182"/>
              <a:gd name="T20" fmla="*/ 0 w 90"/>
              <a:gd name="T21" fmla="*/ 151 h 182"/>
              <a:gd name="T22" fmla="*/ 0 w 90"/>
              <a:gd name="T23" fmla="*/ 173 h 182"/>
              <a:gd name="T24" fmla="*/ 2 w 90"/>
              <a:gd name="T25" fmla="*/ 179 h 182"/>
              <a:gd name="T26" fmla="*/ 2 w 90"/>
              <a:gd name="T27" fmla="*/ 182 h 182"/>
              <a:gd name="T28" fmla="*/ 3 w 90"/>
              <a:gd name="T29" fmla="*/ 181 h 182"/>
              <a:gd name="T30" fmla="*/ 5 w 90"/>
              <a:gd name="T31" fmla="*/ 175 h 182"/>
              <a:gd name="T32" fmla="*/ 6 w 90"/>
              <a:gd name="T33" fmla="*/ 165 h 182"/>
              <a:gd name="T34" fmla="*/ 9 w 90"/>
              <a:gd name="T35" fmla="*/ 153 h 182"/>
              <a:gd name="T36" fmla="*/ 17 w 90"/>
              <a:gd name="T37" fmla="*/ 127 h 182"/>
              <a:gd name="T38" fmla="*/ 29 w 90"/>
              <a:gd name="T39" fmla="*/ 102 h 182"/>
              <a:gd name="T40" fmla="*/ 38 w 90"/>
              <a:gd name="T41" fmla="*/ 89 h 182"/>
              <a:gd name="T42" fmla="*/ 48 w 90"/>
              <a:gd name="T43" fmla="*/ 74 h 182"/>
              <a:gd name="T44" fmla="*/ 69 w 90"/>
              <a:gd name="T45" fmla="*/ 42 h 182"/>
              <a:gd name="T46" fmla="*/ 78 w 90"/>
              <a:gd name="T47" fmla="*/ 26 h 182"/>
              <a:gd name="T48" fmla="*/ 84 w 90"/>
              <a:gd name="T49" fmla="*/ 12 h 182"/>
              <a:gd name="T50" fmla="*/ 88 w 90"/>
              <a:gd name="T51" fmla="*/ 3 h 182"/>
              <a:gd name="T52" fmla="*/ 90 w 90"/>
              <a:gd name="T53" fmla="*/ 0 h 18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0"/>
              <a:gd name="T82" fmla="*/ 0 h 182"/>
              <a:gd name="T83" fmla="*/ 90 w 90"/>
              <a:gd name="T84" fmla="*/ 182 h 18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0" h="182">
                <a:moveTo>
                  <a:pt x="90" y="0"/>
                </a:moveTo>
                <a:lnTo>
                  <a:pt x="87" y="3"/>
                </a:lnTo>
                <a:lnTo>
                  <a:pt x="79" y="11"/>
                </a:lnTo>
                <a:lnTo>
                  <a:pt x="70" y="23"/>
                </a:lnTo>
                <a:lnTo>
                  <a:pt x="60" y="38"/>
                </a:lnTo>
                <a:lnTo>
                  <a:pt x="36" y="72"/>
                </a:lnTo>
                <a:lnTo>
                  <a:pt x="26" y="88"/>
                </a:lnTo>
                <a:lnTo>
                  <a:pt x="17" y="100"/>
                </a:lnTo>
                <a:lnTo>
                  <a:pt x="11" y="111"/>
                </a:lnTo>
                <a:lnTo>
                  <a:pt x="5" y="124"/>
                </a:lnTo>
                <a:lnTo>
                  <a:pt x="0" y="151"/>
                </a:lnTo>
                <a:lnTo>
                  <a:pt x="0" y="173"/>
                </a:lnTo>
                <a:lnTo>
                  <a:pt x="2" y="179"/>
                </a:lnTo>
                <a:lnTo>
                  <a:pt x="2" y="182"/>
                </a:lnTo>
                <a:lnTo>
                  <a:pt x="3" y="181"/>
                </a:lnTo>
                <a:lnTo>
                  <a:pt x="5" y="175"/>
                </a:lnTo>
                <a:lnTo>
                  <a:pt x="6" y="165"/>
                </a:lnTo>
                <a:lnTo>
                  <a:pt x="9" y="153"/>
                </a:lnTo>
                <a:lnTo>
                  <a:pt x="17" y="127"/>
                </a:lnTo>
                <a:lnTo>
                  <a:pt x="29" y="102"/>
                </a:lnTo>
                <a:lnTo>
                  <a:pt x="38" y="89"/>
                </a:lnTo>
                <a:lnTo>
                  <a:pt x="48" y="74"/>
                </a:lnTo>
                <a:lnTo>
                  <a:pt x="69" y="42"/>
                </a:lnTo>
                <a:lnTo>
                  <a:pt x="78" y="26"/>
                </a:lnTo>
                <a:lnTo>
                  <a:pt x="84" y="12"/>
                </a:lnTo>
                <a:lnTo>
                  <a:pt x="88" y="3"/>
                </a:lnTo>
                <a:lnTo>
                  <a:pt x="90"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54" name="Freeform 3006"/>
          <p:cNvSpPr>
            <a:spLocks/>
          </p:cNvSpPr>
          <p:nvPr/>
        </p:nvSpPr>
        <p:spPr bwMode="auto">
          <a:xfrm>
            <a:off x="1203325" y="5440363"/>
            <a:ext cx="182563" cy="125412"/>
          </a:xfrm>
          <a:custGeom>
            <a:avLst/>
            <a:gdLst>
              <a:gd name="T0" fmla="*/ 115 w 115"/>
              <a:gd name="T1" fmla="*/ 65 h 92"/>
              <a:gd name="T2" fmla="*/ 112 w 115"/>
              <a:gd name="T3" fmla="*/ 61 h 92"/>
              <a:gd name="T4" fmla="*/ 104 w 115"/>
              <a:gd name="T5" fmla="*/ 52 h 92"/>
              <a:gd name="T6" fmla="*/ 94 w 115"/>
              <a:gd name="T7" fmla="*/ 38 h 92"/>
              <a:gd name="T8" fmla="*/ 82 w 115"/>
              <a:gd name="T9" fmla="*/ 24 h 92"/>
              <a:gd name="T10" fmla="*/ 68 w 115"/>
              <a:gd name="T11" fmla="*/ 12 h 92"/>
              <a:gd name="T12" fmla="*/ 55 w 115"/>
              <a:gd name="T13" fmla="*/ 3 h 92"/>
              <a:gd name="T14" fmla="*/ 43 w 115"/>
              <a:gd name="T15" fmla="*/ 0 h 92"/>
              <a:gd name="T16" fmla="*/ 39 w 115"/>
              <a:gd name="T17" fmla="*/ 1 h 92"/>
              <a:gd name="T18" fmla="*/ 34 w 115"/>
              <a:gd name="T19" fmla="*/ 6 h 92"/>
              <a:gd name="T20" fmla="*/ 19 w 115"/>
              <a:gd name="T21" fmla="*/ 31 h 92"/>
              <a:gd name="T22" fmla="*/ 9 w 115"/>
              <a:gd name="T23" fmla="*/ 58 h 92"/>
              <a:gd name="T24" fmla="*/ 4 w 115"/>
              <a:gd name="T25" fmla="*/ 72 h 92"/>
              <a:gd name="T26" fmla="*/ 1 w 115"/>
              <a:gd name="T27" fmla="*/ 82 h 92"/>
              <a:gd name="T28" fmla="*/ 0 w 115"/>
              <a:gd name="T29" fmla="*/ 89 h 92"/>
              <a:gd name="T30" fmla="*/ 0 w 115"/>
              <a:gd name="T31" fmla="*/ 92 h 92"/>
              <a:gd name="T32" fmla="*/ 1 w 115"/>
              <a:gd name="T33" fmla="*/ 91 h 92"/>
              <a:gd name="T34" fmla="*/ 6 w 115"/>
              <a:gd name="T35" fmla="*/ 85 h 92"/>
              <a:gd name="T36" fmla="*/ 10 w 115"/>
              <a:gd name="T37" fmla="*/ 75 h 92"/>
              <a:gd name="T38" fmla="*/ 18 w 115"/>
              <a:gd name="T39" fmla="*/ 63 h 92"/>
              <a:gd name="T40" fmla="*/ 33 w 115"/>
              <a:gd name="T41" fmla="*/ 37 h 92"/>
              <a:gd name="T42" fmla="*/ 49 w 115"/>
              <a:gd name="T43" fmla="*/ 12 h 92"/>
              <a:gd name="T44" fmla="*/ 53 w 115"/>
              <a:gd name="T45" fmla="*/ 7 h 92"/>
              <a:gd name="T46" fmla="*/ 58 w 115"/>
              <a:gd name="T47" fmla="*/ 6 h 92"/>
              <a:gd name="T48" fmla="*/ 68 w 115"/>
              <a:gd name="T49" fmla="*/ 9 h 92"/>
              <a:gd name="T50" fmla="*/ 79 w 115"/>
              <a:gd name="T51" fmla="*/ 17 h 92"/>
              <a:gd name="T52" fmla="*/ 91 w 115"/>
              <a:gd name="T53" fmla="*/ 29 h 92"/>
              <a:gd name="T54" fmla="*/ 109 w 115"/>
              <a:gd name="T55" fmla="*/ 54 h 92"/>
              <a:gd name="T56" fmla="*/ 113 w 115"/>
              <a:gd name="T57" fmla="*/ 61 h 92"/>
              <a:gd name="T58" fmla="*/ 115 w 115"/>
              <a:gd name="T59" fmla="*/ 65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2"/>
              <a:gd name="T92" fmla="*/ 115 w 115"/>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2">
                <a:moveTo>
                  <a:pt x="115" y="65"/>
                </a:moveTo>
                <a:lnTo>
                  <a:pt x="112" y="61"/>
                </a:lnTo>
                <a:lnTo>
                  <a:pt x="104" y="52"/>
                </a:lnTo>
                <a:lnTo>
                  <a:pt x="94" y="38"/>
                </a:lnTo>
                <a:lnTo>
                  <a:pt x="82" y="24"/>
                </a:lnTo>
                <a:lnTo>
                  <a:pt x="68" y="12"/>
                </a:lnTo>
                <a:lnTo>
                  <a:pt x="55" y="3"/>
                </a:lnTo>
                <a:lnTo>
                  <a:pt x="43" y="0"/>
                </a:lnTo>
                <a:lnTo>
                  <a:pt x="39" y="1"/>
                </a:lnTo>
                <a:lnTo>
                  <a:pt x="34" y="6"/>
                </a:lnTo>
                <a:lnTo>
                  <a:pt x="19" y="31"/>
                </a:lnTo>
                <a:lnTo>
                  <a:pt x="9" y="58"/>
                </a:lnTo>
                <a:lnTo>
                  <a:pt x="4" y="72"/>
                </a:lnTo>
                <a:lnTo>
                  <a:pt x="1" y="82"/>
                </a:lnTo>
                <a:lnTo>
                  <a:pt x="0" y="89"/>
                </a:lnTo>
                <a:lnTo>
                  <a:pt x="0" y="92"/>
                </a:lnTo>
                <a:lnTo>
                  <a:pt x="1" y="91"/>
                </a:lnTo>
                <a:lnTo>
                  <a:pt x="6" y="85"/>
                </a:lnTo>
                <a:lnTo>
                  <a:pt x="10" y="75"/>
                </a:lnTo>
                <a:lnTo>
                  <a:pt x="18" y="63"/>
                </a:lnTo>
                <a:lnTo>
                  <a:pt x="33" y="37"/>
                </a:lnTo>
                <a:lnTo>
                  <a:pt x="49" y="12"/>
                </a:lnTo>
                <a:lnTo>
                  <a:pt x="53" y="7"/>
                </a:lnTo>
                <a:lnTo>
                  <a:pt x="58" y="6"/>
                </a:lnTo>
                <a:lnTo>
                  <a:pt x="68" y="9"/>
                </a:lnTo>
                <a:lnTo>
                  <a:pt x="79" y="17"/>
                </a:lnTo>
                <a:lnTo>
                  <a:pt x="91" y="29"/>
                </a:lnTo>
                <a:lnTo>
                  <a:pt x="109" y="54"/>
                </a:lnTo>
                <a:lnTo>
                  <a:pt x="113" y="61"/>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55" name="Freeform 3007"/>
          <p:cNvSpPr>
            <a:spLocks/>
          </p:cNvSpPr>
          <p:nvPr/>
        </p:nvSpPr>
        <p:spPr bwMode="auto">
          <a:xfrm>
            <a:off x="1198563" y="5491163"/>
            <a:ext cx="101600" cy="71437"/>
          </a:xfrm>
          <a:custGeom>
            <a:avLst/>
            <a:gdLst>
              <a:gd name="T0" fmla="*/ 64 w 64"/>
              <a:gd name="T1" fmla="*/ 37 h 51"/>
              <a:gd name="T2" fmla="*/ 62 w 64"/>
              <a:gd name="T3" fmla="*/ 34 h 51"/>
              <a:gd name="T4" fmla="*/ 58 w 64"/>
              <a:gd name="T5" fmla="*/ 30 h 51"/>
              <a:gd name="T6" fmla="*/ 46 w 64"/>
              <a:gd name="T7" fmla="*/ 14 h 51"/>
              <a:gd name="T8" fmla="*/ 31 w 64"/>
              <a:gd name="T9" fmla="*/ 2 h 51"/>
              <a:gd name="T10" fmla="*/ 25 w 64"/>
              <a:gd name="T11" fmla="*/ 0 h 51"/>
              <a:gd name="T12" fmla="*/ 19 w 64"/>
              <a:gd name="T13" fmla="*/ 3 h 51"/>
              <a:gd name="T14" fmla="*/ 10 w 64"/>
              <a:gd name="T15" fmla="*/ 17 h 51"/>
              <a:gd name="T16" fmla="*/ 4 w 64"/>
              <a:gd name="T17" fmla="*/ 33 h 51"/>
              <a:gd name="T18" fmla="*/ 0 w 64"/>
              <a:gd name="T19" fmla="*/ 47 h 51"/>
              <a:gd name="T20" fmla="*/ 0 w 64"/>
              <a:gd name="T21" fmla="*/ 51 h 51"/>
              <a:gd name="T22" fmla="*/ 1 w 64"/>
              <a:gd name="T23" fmla="*/ 50 h 51"/>
              <a:gd name="T24" fmla="*/ 3 w 64"/>
              <a:gd name="T25" fmla="*/ 47 h 51"/>
              <a:gd name="T26" fmla="*/ 10 w 64"/>
              <a:gd name="T27" fmla="*/ 36 h 51"/>
              <a:gd name="T28" fmla="*/ 28 w 64"/>
              <a:gd name="T29" fmla="*/ 6 h 51"/>
              <a:gd name="T30" fmla="*/ 33 w 64"/>
              <a:gd name="T31" fmla="*/ 3 h 51"/>
              <a:gd name="T32" fmla="*/ 39 w 64"/>
              <a:gd name="T33" fmla="*/ 5 h 51"/>
              <a:gd name="T34" fmla="*/ 51 w 64"/>
              <a:gd name="T35" fmla="*/ 17 h 51"/>
              <a:gd name="T36" fmla="*/ 61 w 64"/>
              <a:gd name="T37" fmla="*/ 31 h 51"/>
              <a:gd name="T38" fmla="*/ 64 w 64"/>
              <a:gd name="T39" fmla="*/ 36 h 51"/>
              <a:gd name="T40" fmla="*/ 64 w 64"/>
              <a:gd name="T41" fmla="*/ 37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1"/>
              <a:gd name="T65" fmla="*/ 64 w 64"/>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1">
                <a:moveTo>
                  <a:pt x="64" y="37"/>
                </a:moveTo>
                <a:lnTo>
                  <a:pt x="62" y="34"/>
                </a:lnTo>
                <a:lnTo>
                  <a:pt x="58" y="30"/>
                </a:lnTo>
                <a:lnTo>
                  <a:pt x="46" y="14"/>
                </a:lnTo>
                <a:lnTo>
                  <a:pt x="31" y="2"/>
                </a:lnTo>
                <a:lnTo>
                  <a:pt x="25" y="0"/>
                </a:lnTo>
                <a:lnTo>
                  <a:pt x="19" y="3"/>
                </a:lnTo>
                <a:lnTo>
                  <a:pt x="10" y="17"/>
                </a:lnTo>
                <a:lnTo>
                  <a:pt x="4" y="33"/>
                </a:lnTo>
                <a:lnTo>
                  <a:pt x="0" y="47"/>
                </a:lnTo>
                <a:lnTo>
                  <a:pt x="0" y="51"/>
                </a:lnTo>
                <a:lnTo>
                  <a:pt x="1" y="50"/>
                </a:lnTo>
                <a:lnTo>
                  <a:pt x="3" y="47"/>
                </a:lnTo>
                <a:lnTo>
                  <a:pt x="10" y="36"/>
                </a:lnTo>
                <a:lnTo>
                  <a:pt x="28" y="6"/>
                </a:lnTo>
                <a:lnTo>
                  <a:pt x="33" y="3"/>
                </a:lnTo>
                <a:lnTo>
                  <a:pt x="39" y="5"/>
                </a:lnTo>
                <a:lnTo>
                  <a:pt x="51" y="17"/>
                </a:lnTo>
                <a:lnTo>
                  <a:pt x="61" y="31"/>
                </a:lnTo>
                <a:lnTo>
                  <a:pt x="64" y="36"/>
                </a:lnTo>
                <a:lnTo>
                  <a:pt x="64" y="37"/>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56" name="Freeform 3008"/>
          <p:cNvSpPr>
            <a:spLocks/>
          </p:cNvSpPr>
          <p:nvPr/>
        </p:nvSpPr>
        <p:spPr bwMode="auto">
          <a:xfrm>
            <a:off x="1114425" y="5481638"/>
            <a:ext cx="90488" cy="71437"/>
          </a:xfrm>
          <a:custGeom>
            <a:avLst/>
            <a:gdLst>
              <a:gd name="T0" fmla="*/ 0 w 58"/>
              <a:gd name="T1" fmla="*/ 13 h 52"/>
              <a:gd name="T2" fmla="*/ 2 w 58"/>
              <a:gd name="T3" fmla="*/ 12 h 52"/>
              <a:gd name="T4" fmla="*/ 5 w 58"/>
              <a:gd name="T5" fmla="*/ 10 h 52"/>
              <a:gd name="T6" fmla="*/ 11 w 58"/>
              <a:gd name="T7" fmla="*/ 6 h 52"/>
              <a:gd name="T8" fmla="*/ 15 w 58"/>
              <a:gd name="T9" fmla="*/ 3 h 52"/>
              <a:gd name="T10" fmla="*/ 28 w 58"/>
              <a:gd name="T11" fmla="*/ 0 h 52"/>
              <a:gd name="T12" fmla="*/ 34 w 58"/>
              <a:gd name="T13" fmla="*/ 0 h 52"/>
              <a:gd name="T14" fmla="*/ 39 w 58"/>
              <a:gd name="T15" fmla="*/ 4 h 52"/>
              <a:gd name="T16" fmla="*/ 48 w 58"/>
              <a:gd name="T17" fmla="*/ 18 h 52"/>
              <a:gd name="T18" fmla="*/ 54 w 58"/>
              <a:gd name="T19" fmla="*/ 34 h 52"/>
              <a:gd name="T20" fmla="*/ 58 w 58"/>
              <a:gd name="T21" fmla="*/ 48 h 52"/>
              <a:gd name="T22" fmla="*/ 58 w 58"/>
              <a:gd name="T23" fmla="*/ 52 h 52"/>
              <a:gd name="T24" fmla="*/ 57 w 58"/>
              <a:gd name="T25" fmla="*/ 51 h 52"/>
              <a:gd name="T26" fmla="*/ 55 w 58"/>
              <a:gd name="T27" fmla="*/ 48 h 52"/>
              <a:gd name="T28" fmla="*/ 52 w 58"/>
              <a:gd name="T29" fmla="*/ 43 h 52"/>
              <a:gd name="T30" fmla="*/ 49 w 58"/>
              <a:gd name="T31" fmla="*/ 37 h 52"/>
              <a:gd name="T32" fmla="*/ 31 w 58"/>
              <a:gd name="T33" fmla="*/ 7 h 52"/>
              <a:gd name="T34" fmla="*/ 27 w 58"/>
              <a:gd name="T35" fmla="*/ 4 h 52"/>
              <a:gd name="T36" fmla="*/ 21 w 58"/>
              <a:gd name="T37" fmla="*/ 3 h 52"/>
              <a:gd name="T38" fmla="*/ 12 w 58"/>
              <a:gd name="T39" fmla="*/ 6 h 52"/>
              <a:gd name="T40" fmla="*/ 3 w 58"/>
              <a:gd name="T41" fmla="*/ 12 h 52"/>
              <a:gd name="T42" fmla="*/ 0 w 58"/>
              <a:gd name="T43" fmla="*/ 13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2"/>
              <a:gd name="T68" fmla="*/ 58 w 5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2">
                <a:moveTo>
                  <a:pt x="0" y="13"/>
                </a:moveTo>
                <a:lnTo>
                  <a:pt x="2" y="12"/>
                </a:lnTo>
                <a:lnTo>
                  <a:pt x="5" y="10"/>
                </a:lnTo>
                <a:lnTo>
                  <a:pt x="11" y="6"/>
                </a:lnTo>
                <a:lnTo>
                  <a:pt x="15" y="3"/>
                </a:lnTo>
                <a:lnTo>
                  <a:pt x="28" y="0"/>
                </a:lnTo>
                <a:lnTo>
                  <a:pt x="34" y="0"/>
                </a:lnTo>
                <a:lnTo>
                  <a:pt x="39" y="4"/>
                </a:lnTo>
                <a:lnTo>
                  <a:pt x="48" y="18"/>
                </a:lnTo>
                <a:lnTo>
                  <a:pt x="54" y="34"/>
                </a:lnTo>
                <a:lnTo>
                  <a:pt x="58" y="48"/>
                </a:lnTo>
                <a:lnTo>
                  <a:pt x="58" y="52"/>
                </a:lnTo>
                <a:lnTo>
                  <a:pt x="57" y="51"/>
                </a:lnTo>
                <a:lnTo>
                  <a:pt x="55" y="48"/>
                </a:lnTo>
                <a:lnTo>
                  <a:pt x="52" y="43"/>
                </a:lnTo>
                <a:lnTo>
                  <a:pt x="49" y="37"/>
                </a:lnTo>
                <a:lnTo>
                  <a:pt x="31" y="7"/>
                </a:lnTo>
                <a:lnTo>
                  <a:pt x="27" y="4"/>
                </a:lnTo>
                <a:lnTo>
                  <a:pt x="21" y="3"/>
                </a:lnTo>
                <a:lnTo>
                  <a:pt x="12" y="6"/>
                </a:lnTo>
                <a:lnTo>
                  <a:pt x="3" y="12"/>
                </a:lnTo>
                <a:lnTo>
                  <a:pt x="0" y="13"/>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57" name="Freeform 3009"/>
          <p:cNvSpPr>
            <a:spLocks/>
          </p:cNvSpPr>
          <p:nvPr/>
        </p:nvSpPr>
        <p:spPr bwMode="auto">
          <a:xfrm>
            <a:off x="1187450" y="5380038"/>
            <a:ext cx="50800" cy="168275"/>
          </a:xfrm>
          <a:custGeom>
            <a:avLst/>
            <a:gdLst>
              <a:gd name="T0" fmla="*/ 11 w 33"/>
              <a:gd name="T1" fmla="*/ 64 h 123"/>
              <a:gd name="T2" fmla="*/ 6 w 33"/>
              <a:gd name="T3" fmla="*/ 33 h 123"/>
              <a:gd name="T4" fmla="*/ 5 w 33"/>
              <a:gd name="T5" fmla="*/ 19 h 123"/>
              <a:gd name="T6" fmla="*/ 5 w 33"/>
              <a:gd name="T7" fmla="*/ 3 h 123"/>
              <a:gd name="T8" fmla="*/ 6 w 33"/>
              <a:gd name="T9" fmla="*/ 0 h 123"/>
              <a:gd name="T10" fmla="*/ 11 w 33"/>
              <a:gd name="T11" fmla="*/ 2 h 123"/>
              <a:gd name="T12" fmla="*/ 15 w 33"/>
              <a:gd name="T13" fmla="*/ 10 h 123"/>
              <a:gd name="T14" fmla="*/ 20 w 33"/>
              <a:gd name="T15" fmla="*/ 22 h 123"/>
              <a:gd name="T16" fmla="*/ 24 w 33"/>
              <a:gd name="T17" fmla="*/ 39 h 123"/>
              <a:gd name="T18" fmla="*/ 30 w 33"/>
              <a:gd name="T19" fmla="*/ 76 h 123"/>
              <a:gd name="T20" fmla="*/ 32 w 33"/>
              <a:gd name="T21" fmla="*/ 93 h 123"/>
              <a:gd name="T22" fmla="*/ 33 w 33"/>
              <a:gd name="T23" fmla="*/ 109 h 123"/>
              <a:gd name="T24" fmla="*/ 33 w 33"/>
              <a:gd name="T25" fmla="*/ 119 h 123"/>
              <a:gd name="T26" fmla="*/ 32 w 33"/>
              <a:gd name="T27" fmla="*/ 123 h 123"/>
              <a:gd name="T28" fmla="*/ 30 w 33"/>
              <a:gd name="T29" fmla="*/ 119 h 123"/>
              <a:gd name="T30" fmla="*/ 29 w 33"/>
              <a:gd name="T31" fmla="*/ 110 h 123"/>
              <a:gd name="T32" fmla="*/ 27 w 33"/>
              <a:gd name="T33" fmla="*/ 96 h 123"/>
              <a:gd name="T34" fmla="*/ 23 w 33"/>
              <a:gd name="T35" fmla="*/ 79 h 123"/>
              <a:gd name="T36" fmla="*/ 15 w 33"/>
              <a:gd name="T37" fmla="*/ 44 h 123"/>
              <a:gd name="T38" fmla="*/ 11 w 33"/>
              <a:gd name="T39" fmla="*/ 28 h 123"/>
              <a:gd name="T40" fmla="*/ 5 w 33"/>
              <a:gd name="T41" fmla="*/ 16 h 123"/>
              <a:gd name="T42" fmla="*/ 2 w 33"/>
              <a:gd name="T43" fmla="*/ 13 h 123"/>
              <a:gd name="T44" fmla="*/ 0 w 33"/>
              <a:gd name="T45" fmla="*/ 11 h 123"/>
              <a:gd name="T46" fmla="*/ 0 w 33"/>
              <a:gd name="T47" fmla="*/ 17 h 123"/>
              <a:gd name="T48" fmla="*/ 2 w 33"/>
              <a:gd name="T49" fmla="*/ 28 h 123"/>
              <a:gd name="T50" fmla="*/ 5 w 33"/>
              <a:gd name="T51" fmla="*/ 44 h 123"/>
              <a:gd name="T52" fmla="*/ 8 w 33"/>
              <a:gd name="T53" fmla="*/ 58 h 123"/>
              <a:gd name="T54" fmla="*/ 11 w 33"/>
              <a:gd name="T55" fmla="*/ 68 h 123"/>
              <a:gd name="T56" fmla="*/ 12 w 33"/>
              <a:gd name="T57" fmla="*/ 71 h 123"/>
              <a:gd name="T58" fmla="*/ 12 w 33"/>
              <a:gd name="T59" fmla="*/ 70 h 123"/>
              <a:gd name="T60" fmla="*/ 11 w 33"/>
              <a:gd name="T61" fmla="*/ 64 h 12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
              <a:gd name="T94" fmla="*/ 0 h 123"/>
              <a:gd name="T95" fmla="*/ 33 w 33"/>
              <a:gd name="T96" fmla="*/ 123 h 12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 h="123">
                <a:moveTo>
                  <a:pt x="11" y="64"/>
                </a:moveTo>
                <a:lnTo>
                  <a:pt x="6" y="33"/>
                </a:lnTo>
                <a:lnTo>
                  <a:pt x="5" y="19"/>
                </a:lnTo>
                <a:lnTo>
                  <a:pt x="5" y="3"/>
                </a:lnTo>
                <a:lnTo>
                  <a:pt x="6" y="0"/>
                </a:lnTo>
                <a:lnTo>
                  <a:pt x="11" y="2"/>
                </a:lnTo>
                <a:lnTo>
                  <a:pt x="15" y="10"/>
                </a:lnTo>
                <a:lnTo>
                  <a:pt x="20" y="22"/>
                </a:lnTo>
                <a:lnTo>
                  <a:pt x="24" y="39"/>
                </a:lnTo>
                <a:lnTo>
                  <a:pt x="30" y="76"/>
                </a:lnTo>
                <a:lnTo>
                  <a:pt x="32" y="93"/>
                </a:lnTo>
                <a:lnTo>
                  <a:pt x="33" y="109"/>
                </a:lnTo>
                <a:lnTo>
                  <a:pt x="33" y="119"/>
                </a:lnTo>
                <a:lnTo>
                  <a:pt x="32" y="123"/>
                </a:lnTo>
                <a:lnTo>
                  <a:pt x="30" y="119"/>
                </a:lnTo>
                <a:lnTo>
                  <a:pt x="29" y="110"/>
                </a:lnTo>
                <a:lnTo>
                  <a:pt x="27" y="96"/>
                </a:lnTo>
                <a:lnTo>
                  <a:pt x="23" y="79"/>
                </a:lnTo>
                <a:lnTo>
                  <a:pt x="15" y="44"/>
                </a:lnTo>
                <a:lnTo>
                  <a:pt x="11" y="28"/>
                </a:lnTo>
                <a:lnTo>
                  <a:pt x="5" y="16"/>
                </a:lnTo>
                <a:lnTo>
                  <a:pt x="2" y="13"/>
                </a:lnTo>
                <a:lnTo>
                  <a:pt x="0" y="11"/>
                </a:lnTo>
                <a:lnTo>
                  <a:pt x="0" y="17"/>
                </a:lnTo>
                <a:lnTo>
                  <a:pt x="2" y="28"/>
                </a:lnTo>
                <a:lnTo>
                  <a:pt x="5" y="44"/>
                </a:lnTo>
                <a:lnTo>
                  <a:pt x="8" y="58"/>
                </a:lnTo>
                <a:lnTo>
                  <a:pt x="11" y="68"/>
                </a:lnTo>
                <a:lnTo>
                  <a:pt x="12" y="71"/>
                </a:lnTo>
                <a:lnTo>
                  <a:pt x="12" y="70"/>
                </a:lnTo>
                <a:lnTo>
                  <a:pt x="11"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58" name="Line 3010"/>
          <p:cNvSpPr>
            <a:spLocks noChangeShapeType="1"/>
          </p:cNvSpPr>
          <p:nvPr/>
        </p:nvSpPr>
        <p:spPr bwMode="auto">
          <a:xfrm flipH="1">
            <a:off x="1190625" y="5381625"/>
            <a:ext cx="7938" cy="15875"/>
          </a:xfrm>
          <a:prstGeom prst="line">
            <a:avLst/>
          </a:prstGeom>
          <a:noFill/>
          <a:ln w="0">
            <a:solidFill>
              <a:srgbClr val="000000"/>
            </a:solidFill>
            <a:round/>
            <a:headEnd/>
            <a:tailEnd/>
          </a:ln>
        </p:spPr>
        <p:txBody>
          <a:bodyPr/>
          <a:lstStyle/>
          <a:p>
            <a:endParaRPr lang="en-US"/>
          </a:p>
        </p:txBody>
      </p:sp>
      <p:sp>
        <p:nvSpPr>
          <p:cNvPr id="312259" name="Freeform 3011"/>
          <p:cNvSpPr>
            <a:spLocks/>
          </p:cNvSpPr>
          <p:nvPr/>
        </p:nvSpPr>
        <p:spPr bwMode="auto">
          <a:xfrm>
            <a:off x="1500188" y="5507038"/>
            <a:ext cx="138112" cy="61912"/>
          </a:xfrm>
          <a:custGeom>
            <a:avLst/>
            <a:gdLst>
              <a:gd name="T0" fmla="*/ 88 w 88"/>
              <a:gd name="T1" fmla="*/ 45 h 45"/>
              <a:gd name="T2" fmla="*/ 85 w 88"/>
              <a:gd name="T3" fmla="*/ 42 h 45"/>
              <a:gd name="T4" fmla="*/ 79 w 88"/>
              <a:gd name="T5" fmla="*/ 36 h 45"/>
              <a:gd name="T6" fmla="*/ 59 w 88"/>
              <a:gd name="T7" fmla="*/ 19 h 45"/>
              <a:gd name="T8" fmla="*/ 47 w 88"/>
              <a:gd name="T9" fmla="*/ 9 h 45"/>
              <a:gd name="T10" fmla="*/ 37 w 88"/>
              <a:gd name="T11" fmla="*/ 3 h 45"/>
              <a:gd name="T12" fmla="*/ 28 w 88"/>
              <a:gd name="T13" fmla="*/ 0 h 45"/>
              <a:gd name="T14" fmla="*/ 22 w 88"/>
              <a:gd name="T15" fmla="*/ 3 h 45"/>
              <a:gd name="T16" fmla="*/ 6 w 88"/>
              <a:gd name="T17" fmla="*/ 26 h 45"/>
              <a:gd name="T18" fmla="*/ 1 w 88"/>
              <a:gd name="T19" fmla="*/ 36 h 45"/>
              <a:gd name="T20" fmla="*/ 0 w 88"/>
              <a:gd name="T21" fmla="*/ 39 h 45"/>
              <a:gd name="T22" fmla="*/ 3 w 88"/>
              <a:gd name="T23" fmla="*/ 37 h 45"/>
              <a:gd name="T24" fmla="*/ 7 w 88"/>
              <a:gd name="T25" fmla="*/ 31 h 45"/>
              <a:gd name="T26" fmla="*/ 13 w 88"/>
              <a:gd name="T27" fmla="*/ 22 h 45"/>
              <a:gd name="T28" fmla="*/ 22 w 88"/>
              <a:gd name="T29" fmla="*/ 11 h 45"/>
              <a:gd name="T30" fmla="*/ 28 w 88"/>
              <a:gd name="T31" fmla="*/ 8 h 45"/>
              <a:gd name="T32" fmla="*/ 37 w 88"/>
              <a:gd name="T33" fmla="*/ 9 h 45"/>
              <a:gd name="T34" fmla="*/ 59 w 88"/>
              <a:gd name="T35" fmla="*/ 23 h 45"/>
              <a:gd name="T36" fmla="*/ 80 w 88"/>
              <a:gd name="T37" fmla="*/ 39 h 45"/>
              <a:gd name="T38" fmla="*/ 86 w 88"/>
              <a:gd name="T39" fmla="*/ 43 h 45"/>
              <a:gd name="T40" fmla="*/ 88 w 88"/>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79" y="36"/>
                </a:lnTo>
                <a:lnTo>
                  <a:pt x="59" y="19"/>
                </a:lnTo>
                <a:lnTo>
                  <a:pt x="47" y="9"/>
                </a:lnTo>
                <a:lnTo>
                  <a:pt x="37" y="3"/>
                </a:lnTo>
                <a:lnTo>
                  <a:pt x="28" y="0"/>
                </a:lnTo>
                <a:lnTo>
                  <a:pt x="22" y="3"/>
                </a:lnTo>
                <a:lnTo>
                  <a:pt x="6" y="26"/>
                </a:lnTo>
                <a:lnTo>
                  <a:pt x="1" y="36"/>
                </a:lnTo>
                <a:lnTo>
                  <a:pt x="0" y="39"/>
                </a:lnTo>
                <a:lnTo>
                  <a:pt x="3" y="37"/>
                </a:lnTo>
                <a:lnTo>
                  <a:pt x="7" y="31"/>
                </a:lnTo>
                <a:lnTo>
                  <a:pt x="13" y="22"/>
                </a:lnTo>
                <a:lnTo>
                  <a:pt x="22" y="11"/>
                </a:lnTo>
                <a:lnTo>
                  <a:pt x="28" y="8"/>
                </a:lnTo>
                <a:lnTo>
                  <a:pt x="37" y="9"/>
                </a:lnTo>
                <a:lnTo>
                  <a:pt x="59" y="23"/>
                </a:lnTo>
                <a:lnTo>
                  <a:pt x="80" y="39"/>
                </a:lnTo>
                <a:lnTo>
                  <a:pt x="86" y="43"/>
                </a:lnTo>
                <a:lnTo>
                  <a:pt x="88"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60" name="Freeform 3012"/>
          <p:cNvSpPr>
            <a:spLocks/>
          </p:cNvSpPr>
          <p:nvPr/>
        </p:nvSpPr>
        <p:spPr bwMode="auto">
          <a:xfrm>
            <a:off x="1333500" y="5397500"/>
            <a:ext cx="166688" cy="163513"/>
          </a:xfrm>
          <a:custGeom>
            <a:avLst/>
            <a:gdLst>
              <a:gd name="T0" fmla="*/ 0 w 106"/>
              <a:gd name="T1" fmla="*/ 65 h 119"/>
              <a:gd name="T2" fmla="*/ 3 w 106"/>
              <a:gd name="T3" fmla="*/ 60 h 119"/>
              <a:gd name="T4" fmla="*/ 7 w 106"/>
              <a:gd name="T5" fmla="*/ 57 h 119"/>
              <a:gd name="T6" fmla="*/ 10 w 106"/>
              <a:gd name="T7" fmla="*/ 51 h 119"/>
              <a:gd name="T8" fmla="*/ 21 w 106"/>
              <a:gd name="T9" fmla="*/ 38 h 119"/>
              <a:gd name="T10" fmla="*/ 34 w 106"/>
              <a:gd name="T11" fmla="*/ 24 h 119"/>
              <a:gd name="T12" fmla="*/ 46 w 106"/>
              <a:gd name="T13" fmla="*/ 12 h 119"/>
              <a:gd name="T14" fmla="*/ 59 w 106"/>
              <a:gd name="T15" fmla="*/ 3 h 119"/>
              <a:gd name="T16" fmla="*/ 71 w 106"/>
              <a:gd name="T17" fmla="*/ 0 h 119"/>
              <a:gd name="T18" fmla="*/ 76 w 106"/>
              <a:gd name="T19" fmla="*/ 1 h 119"/>
              <a:gd name="T20" fmla="*/ 80 w 106"/>
              <a:gd name="T21" fmla="*/ 4 h 119"/>
              <a:gd name="T22" fmla="*/ 88 w 106"/>
              <a:gd name="T23" fmla="*/ 17 h 119"/>
              <a:gd name="T24" fmla="*/ 94 w 106"/>
              <a:gd name="T25" fmla="*/ 34 h 119"/>
              <a:gd name="T26" fmla="*/ 101 w 106"/>
              <a:gd name="T27" fmla="*/ 71 h 119"/>
              <a:gd name="T28" fmla="*/ 104 w 106"/>
              <a:gd name="T29" fmla="*/ 89 h 119"/>
              <a:gd name="T30" fmla="*/ 106 w 106"/>
              <a:gd name="T31" fmla="*/ 105 h 119"/>
              <a:gd name="T32" fmla="*/ 106 w 106"/>
              <a:gd name="T33" fmla="*/ 119 h 119"/>
              <a:gd name="T34" fmla="*/ 104 w 106"/>
              <a:gd name="T35" fmla="*/ 116 h 119"/>
              <a:gd name="T36" fmla="*/ 101 w 106"/>
              <a:gd name="T37" fmla="*/ 106 h 119"/>
              <a:gd name="T38" fmla="*/ 98 w 106"/>
              <a:gd name="T39" fmla="*/ 92 h 119"/>
              <a:gd name="T40" fmla="*/ 94 w 106"/>
              <a:gd name="T41" fmla="*/ 75 h 119"/>
              <a:gd name="T42" fmla="*/ 82 w 106"/>
              <a:gd name="T43" fmla="*/ 40 h 119"/>
              <a:gd name="T44" fmla="*/ 74 w 106"/>
              <a:gd name="T45" fmla="*/ 23 h 119"/>
              <a:gd name="T46" fmla="*/ 67 w 106"/>
              <a:gd name="T47" fmla="*/ 10 h 119"/>
              <a:gd name="T48" fmla="*/ 62 w 106"/>
              <a:gd name="T49" fmla="*/ 7 h 119"/>
              <a:gd name="T50" fmla="*/ 58 w 106"/>
              <a:gd name="T51" fmla="*/ 6 h 119"/>
              <a:gd name="T52" fmla="*/ 48 w 106"/>
              <a:gd name="T53" fmla="*/ 7 h 119"/>
              <a:gd name="T54" fmla="*/ 36 w 106"/>
              <a:gd name="T55" fmla="*/ 17 h 119"/>
              <a:gd name="T56" fmla="*/ 15 w 106"/>
              <a:gd name="T57" fmla="*/ 41 h 119"/>
              <a:gd name="T58" fmla="*/ 7 w 106"/>
              <a:gd name="T59" fmla="*/ 54 h 119"/>
              <a:gd name="T60" fmla="*/ 1 w 106"/>
              <a:gd name="T61" fmla="*/ 62 h 119"/>
              <a:gd name="T62" fmla="*/ 0 w 106"/>
              <a:gd name="T63" fmla="*/ 65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6"/>
              <a:gd name="T97" fmla="*/ 0 h 119"/>
              <a:gd name="T98" fmla="*/ 106 w 106"/>
              <a:gd name="T99" fmla="*/ 119 h 1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6" h="119">
                <a:moveTo>
                  <a:pt x="0" y="65"/>
                </a:moveTo>
                <a:lnTo>
                  <a:pt x="3" y="60"/>
                </a:lnTo>
                <a:lnTo>
                  <a:pt x="7" y="57"/>
                </a:lnTo>
                <a:lnTo>
                  <a:pt x="10" y="51"/>
                </a:lnTo>
                <a:lnTo>
                  <a:pt x="21" y="38"/>
                </a:lnTo>
                <a:lnTo>
                  <a:pt x="34" y="24"/>
                </a:lnTo>
                <a:lnTo>
                  <a:pt x="46" y="12"/>
                </a:lnTo>
                <a:lnTo>
                  <a:pt x="59" y="3"/>
                </a:lnTo>
                <a:lnTo>
                  <a:pt x="71" y="0"/>
                </a:lnTo>
                <a:lnTo>
                  <a:pt x="76" y="1"/>
                </a:lnTo>
                <a:lnTo>
                  <a:pt x="80" y="4"/>
                </a:lnTo>
                <a:lnTo>
                  <a:pt x="88" y="17"/>
                </a:lnTo>
                <a:lnTo>
                  <a:pt x="94" y="34"/>
                </a:lnTo>
                <a:lnTo>
                  <a:pt x="101" y="71"/>
                </a:lnTo>
                <a:lnTo>
                  <a:pt x="104" y="89"/>
                </a:lnTo>
                <a:lnTo>
                  <a:pt x="106" y="105"/>
                </a:lnTo>
                <a:lnTo>
                  <a:pt x="106" y="119"/>
                </a:lnTo>
                <a:lnTo>
                  <a:pt x="104" y="116"/>
                </a:lnTo>
                <a:lnTo>
                  <a:pt x="101" y="106"/>
                </a:lnTo>
                <a:lnTo>
                  <a:pt x="98" y="92"/>
                </a:lnTo>
                <a:lnTo>
                  <a:pt x="94" y="75"/>
                </a:lnTo>
                <a:lnTo>
                  <a:pt x="82" y="40"/>
                </a:lnTo>
                <a:lnTo>
                  <a:pt x="74" y="23"/>
                </a:lnTo>
                <a:lnTo>
                  <a:pt x="67" y="10"/>
                </a:lnTo>
                <a:lnTo>
                  <a:pt x="62" y="7"/>
                </a:lnTo>
                <a:lnTo>
                  <a:pt x="58" y="6"/>
                </a:lnTo>
                <a:lnTo>
                  <a:pt x="48" y="7"/>
                </a:lnTo>
                <a:lnTo>
                  <a:pt x="36" y="17"/>
                </a:lnTo>
                <a:lnTo>
                  <a:pt x="15" y="41"/>
                </a:lnTo>
                <a:lnTo>
                  <a:pt x="7" y="54"/>
                </a:lnTo>
                <a:lnTo>
                  <a:pt x="1"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61" name="Freeform 3013"/>
          <p:cNvSpPr>
            <a:spLocks/>
          </p:cNvSpPr>
          <p:nvPr/>
        </p:nvSpPr>
        <p:spPr bwMode="auto">
          <a:xfrm>
            <a:off x="1492250" y="5410200"/>
            <a:ext cx="200025" cy="152400"/>
          </a:xfrm>
          <a:custGeom>
            <a:avLst/>
            <a:gdLst>
              <a:gd name="T0" fmla="*/ 127 w 127"/>
              <a:gd name="T1" fmla="*/ 0 h 110"/>
              <a:gd name="T2" fmla="*/ 123 w 127"/>
              <a:gd name="T3" fmla="*/ 0 h 110"/>
              <a:gd name="T4" fmla="*/ 114 w 127"/>
              <a:gd name="T5" fmla="*/ 2 h 110"/>
              <a:gd name="T6" fmla="*/ 100 w 127"/>
              <a:gd name="T7" fmla="*/ 5 h 110"/>
              <a:gd name="T8" fmla="*/ 85 w 127"/>
              <a:gd name="T9" fmla="*/ 8 h 110"/>
              <a:gd name="T10" fmla="*/ 54 w 127"/>
              <a:gd name="T11" fmla="*/ 19 h 110"/>
              <a:gd name="T12" fmla="*/ 41 w 127"/>
              <a:gd name="T13" fmla="*/ 27 h 110"/>
              <a:gd name="T14" fmla="*/ 32 w 127"/>
              <a:gd name="T15" fmla="*/ 35 h 110"/>
              <a:gd name="T16" fmla="*/ 18 w 127"/>
              <a:gd name="T17" fmla="*/ 56 h 110"/>
              <a:gd name="T18" fmla="*/ 8 w 127"/>
              <a:gd name="T19" fmla="*/ 82 h 110"/>
              <a:gd name="T20" fmla="*/ 3 w 127"/>
              <a:gd name="T21" fmla="*/ 93 h 110"/>
              <a:gd name="T22" fmla="*/ 2 w 127"/>
              <a:gd name="T23" fmla="*/ 103 h 110"/>
              <a:gd name="T24" fmla="*/ 0 w 127"/>
              <a:gd name="T25" fmla="*/ 109 h 110"/>
              <a:gd name="T26" fmla="*/ 0 w 127"/>
              <a:gd name="T27" fmla="*/ 110 h 110"/>
              <a:gd name="T28" fmla="*/ 2 w 127"/>
              <a:gd name="T29" fmla="*/ 109 h 110"/>
              <a:gd name="T30" fmla="*/ 5 w 127"/>
              <a:gd name="T31" fmla="*/ 104 h 110"/>
              <a:gd name="T32" fmla="*/ 9 w 127"/>
              <a:gd name="T33" fmla="*/ 95 h 110"/>
              <a:gd name="T34" fmla="*/ 15 w 127"/>
              <a:gd name="T35" fmla="*/ 86 h 110"/>
              <a:gd name="T36" fmla="*/ 30 w 127"/>
              <a:gd name="T37" fmla="*/ 62 h 110"/>
              <a:gd name="T38" fmla="*/ 44 w 127"/>
              <a:gd name="T39" fmla="*/ 41 h 110"/>
              <a:gd name="T40" fmla="*/ 52 w 127"/>
              <a:gd name="T41" fmla="*/ 33 h 110"/>
              <a:gd name="T42" fmla="*/ 66 w 127"/>
              <a:gd name="T43" fmla="*/ 25 h 110"/>
              <a:gd name="T44" fmla="*/ 94 w 127"/>
              <a:gd name="T45" fmla="*/ 11 h 110"/>
              <a:gd name="T46" fmla="*/ 108 w 127"/>
              <a:gd name="T47" fmla="*/ 7 h 110"/>
              <a:gd name="T48" fmla="*/ 118 w 127"/>
              <a:gd name="T49" fmla="*/ 4 h 110"/>
              <a:gd name="T50" fmla="*/ 126 w 127"/>
              <a:gd name="T51" fmla="*/ 2 h 110"/>
              <a:gd name="T52" fmla="*/ 127 w 127"/>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7"/>
              <a:gd name="T82" fmla="*/ 0 h 110"/>
              <a:gd name="T83" fmla="*/ 127 w 127"/>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7" h="110">
                <a:moveTo>
                  <a:pt x="127" y="0"/>
                </a:moveTo>
                <a:lnTo>
                  <a:pt x="123" y="0"/>
                </a:lnTo>
                <a:lnTo>
                  <a:pt x="114" y="2"/>
                </a:lnTo>
                <a:lnTo>
                  <a:pt x="100" y="5"/>
                </a:lnTo>
                <a:lnTo>
                  <a:pt x="85" y="8"/>
                </a:lnTo>
                <a:lnTo>
                  <a:pt x="54" y="19"/>
                </a:lnTo>
                <a:lnTo>
                  <a:pt x="41" y="27"/>
                </a:lnTo>
                <a:lnTo>
                  <a:pt x="32" y="35"/>
                </a:lnTo>
                <a:lnTo>
                  <a:pt x="18" y="56"/>
                </a:lnTo>
                <a:lnTo>
                  <a:pt x="8" y="82"/>
                </a:lnTo>
                <a:lnTo>
                  <a:pt x="3" y="93"/>
                </a:lnTo>
                <a:lnTo>
                  <a:pt x="2" y="103"/>
                </a:lnTo>
                <a:lnTo>
                  <a:pt x="0" y="109"/>
                </a:lnTo>
                <a:lnTo>
                  <a:pt x="0" y="110"/>
                </a:lnTo>
                <a:lnTo>
                  <a:pt x="2" y="109"/>
                </a:lnTo>
                <a:lnTo>
                  <a:pt x="5" y="104"/>
                </a:lnTo>
                <a:lnTo>
                  <a:pt x="9" y="95"/>
                </a:lnTo>
                <a:lnTo>
                  <a:pt x="15" y="86"/>
                </a:lnTo>
                <a:lnTo>
                  <a:pt x="30" y="62"/>
                </a:lnTo>
                <a:lnTo>
                  <a:pt x="44" y="41"/>
                </a:lnTo>
                <a:lnTo>
                  <a:pt x="52" y="33"/>
                </a:lnTo>
                <a:lnTo>
                  <a:pt x="66" y="25"/>
                </a:lnTo>
                <a:lnTo>
                  <a:pt x="94" y="11"/>
                </a:lnTo>
                <a:lnTo>
                  <a:pt x="108" y="7"/>
                </a:lnTo>
                <a:lnTo>
                  <a:pt x="118" y="4"/>
                </a:lnTo>
                <a:lnTo>
                  <a:pt x="126" y="2"/>
                </a:lnTo>
                <a:lnTo>
                  <a:pt x="127"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62" name="Freeform 3014"/>
          <p:cNvSpPr>
            <a:spLocks/>
          </p:cNvSpPr>
          <p:nvPr/>
        </p:nvSpPr>
        <p:spPr bwMode="auto">
          <a:xfrm>
            <a:off x="1487488" y="5329238"/>
            <a:ext cx="198437" cy="231775"/>
          </a:xfrm>
          <a:custGeom>
            <a:avLst/>
            <a:gdLst>
              <a:gd name="T0" fmla="*/ 126 w 126"/>
              <a:gd name="T1" fmla="*/ 0 h 169"/>
              <a:gd name="T2" fmla="*/ 123 w 126"/>
              <a:gd name="T3" fmla="*/ 3 h 169"/>
              <a:gd name="T4" fmla="*/ 114 w 126"/>
              <a:gd name="T5" fmla="*/ 9 h 169"/>
              <a:gd name="T6" fmla="*/ 102 w 126"/>
              <a:gd name="T7" fmla="*/ 19 h 169"/>
              <a:gd name="T8" fmla="*/ 88 w 126"/>
              <a:gd name="T9" fmla="*/ 31 h 169"/>
              <a:gd name="T10" fmla="*/ 58 w 126"/>
              <a:gd name="T11" fmla="*/ 57 h 169"/>
              <a:gd name="T12" fmla="*/ 47 w 126"/>
              <a:gd name="T13" fmla="*/ 70 h 169"/>
              <a:gd name="T14" fmla="*/ 36 w 126"/>
              <a:gd name="T15" fmla="*/ 81 h 169"/>
              <a:gd name="T16" fmla="*/ 21 w 126"/>
              <a:gd name="T17" fmla="*/ 105 h 169"/>
              <a:gd name="T18" fmla="*/ 9 w 126"/>
              <a:gd name="T19" fmla="*/ 135 h 169"/>
              <a:gd name="T20" fmla="*/ 5 w 126"/>
              <a:gd name="T21" fmla="*/ 147 h 169"/>
              <a:gd name="T22" fmla="*/ 2 w 126"/>
              <a:gd name="T23" fmla="*/ 158 h 169"/>
              <a:gd name="T24" fmla="*/ 0 w 126"/>
              <a:gd name="T25" fmla="*/ 166 h 169"/>
              <a:gd name="T26" fmla="*/ 0 w 126"/>
              <a:gd name="T27" fmla="*/ 169 h 169"/>
              <a:gd name="T28" fmla="*/ 2 w 126"/>
              <a:gd name="T29" fmla="*/ 166 h 169"/>
              <a:gd name="T30" fmla="*/ 6 w 126"/>
              <a:gd name="T31" fmla="*/ 160 h 169"/>
              <a:gd name="T32" fmla="*/ 12 w 126"/>
              <a:gd name="T33" fmla="*/ 150 h 169"/>
              <a:gd name="T34" fmla="*/ 18 w 126"/>
              <a:gd name="T35" fmla="*/ 138 h 169"/>
              <a:gd name="T36" fmla="*/ 33 w 126"/>
              <a:gd name="T37" fmla="*/ 112 h 169"/>
              <a:gd name="T38" fmla="*/ 50 w 126"/>
              <a:gd name="T39" fmla="*/ 88 h 169"/>
              <a:gd name="T40" fmla="*/ 60 w 126"/>
              <a:gd name="T41" fmla="*/ 76 h 169"/>
              <a:gd name="T42" fmla="*/ 72 w 126"/>
              <a:gd name="T43" fmla="*/ 64 h 169"/>
              <a:gd name="T44" fmla="*/ 97 w 126"/>
              <a:gd name="T45" fmla="*/ 34 h 169"/>
              <a:gd name="T46" fmla="*/ 109 w 126"/>
              <a:gd name="T47" fmla="*/ 22 h 169"/>
              <a:gd name="T48" fmla="*/ 118 w 126"/>
              <a:gd name="T49" fmla="*/ 11 h 169"/>
              <a:gd name="T50" fmla="*/ 124 w 126"/>
              <a:gd name="T51" fmla="*/ 3 h 169"/>
              <a:gd name="T52" fmla="*/ 126 w 126"/>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6"/>
              <a:gd name="T82" fmla="*/ 0 h 169"/>
              <a:gd name="T83" fmla="*/ 126 w 126"/>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6" h="169">
                <a:moveTo>
                  <a:pt x="126" y="0"/>
                </a:moveTo>
                <a:lnTo>
                  <a:pt x="123" y="3"/>
                </a:lnTo>
                <a:lnTo>
                  <a:pt x="114" y="9"/>
                </a:lnTo>
                <a:lnTo>
                  <a:pt x="102" y="19"/>
                </a:lnTo>
                <a:lnTo>
                  <a:pt x="88" y="31"/>
                </a:lnTo>
                <a:lnTo>
                  <a:pt x="58" y="57"/>
                </a:lnTo>
                <a:lnTo>
                  <a:pt x="47" y="70"/>
                </a:lnTo>
                <a:lnTo>
                  <a:pt x="36" y="81"/>
                </a:lnTo>
                <a:lnTo>
                  <a:pt x="21" y="105"/>
                </a:lnTo>
                <a:lnTo>
                  <a:pt x="9" y="135"/>
                </a:lnTo>
                <a:lnTo>
                  <a:pt x="5" y="147"/>
                </a:lnTo>
                <a:lnTo>
                  <a:pt x="2" y="158"/>
                </a:lnTo>
                <a:lnTo>
                  <a:pt x="0" y="166"/>
                </a:lnTo>
                <a:lnTo>
                  <a:pt x="0" y="169"/>
                </a:lnTo>
                <a:lnTo>
                  <a:pt x="2" y="166"/>
                </a:lnTo>
                <a:lnTo>
                  <a:pt x="6" y="160"/>
                </a:lnTo>
                <a:lnTo>
                  <a:pt x="12" y="150"/>
                </a:lnTo>
                <a:lnTo>
                  <a:pt x="18" y="138"/>
                </a:lnTo>
                <a:lnTo>
                  <a:pt x="33" y="112"/>
                </a:lnTo>
                <a:lnTo>
                  <a:pt x="50" y="88"/>
                </a:lnTo>
                <a:lnTo>
                  <a:pt x="60" y="76"/>
                </a:lnTo>
                <a:lnTo>
                  <a:pt x="72" y="64"/>
                </a:lnTo>
                <a:lnTo>
                  <a:pt x="97" y="34"/>
                </a:lnTo>
                <a:lnTo>
                  <a:pt x="109" y="22"/>
                </a:lnTo>
                <a:lnTo>
                  <a:pt x="118" y="11"/>
                </a:lnTo>
                <a:lnTo>
                  <a:pt x="124" y="3"/>
                </a:lnTo>
                <a:lnTo>
                  <a:pt x="126"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63" name="Freeform 3015"/>
          <p:cNvSpPr>
            <a:spLocks/>
          </p:cNvSpPr>
          <p:nvPr/>
        </p:nvSpPr>
        <p:spPr bwMode="auto">
          <a:xfrm>
            <a:off x="1485900" y="5311775"/>
            <a:ext cx="142875" cy="250825"/>
          </a:xfrm>
          <a:custGeom>
            <a:avLst/>
            <a:gdLst>
              <a:gd name="T0" fmla="*/ 91 w 91"/>
              <a:gd name="T1" fmla="*/ 0 h 182"/>
              <a:gd name="T2" fmla="*/ 88 w 91"/>
              <a:gd name="T3" fmla="*/ 3 h 182"/>
              <a:gd name="T4" fmla="*/ 80 w 91"/>
              <a:gd name="T5" fmla="*/ 11 h 182"/>
              <a:gd name="T6" fmla="*/ 71 w 91"/>
              <a:gd name="T7" fmla="*/ 23 h 182"/>
              <a:gd name="T8" fmla="*/ 61 w 91"/>
              <a:gd name="T9" fmla="*/ 38 h 182"/>
              <a:gd name="T10" fmla="*/ 48 w 91"/>
              <a:gd name="T11" fmla="*/ 55 h 182"/>
              <a:gd name="T12" fmla="*/ 36 w 91"/>
              <a:gd name="T13" fmla="*/ 72 h 182"/>
              <a:gd name="T14" fmla="*/ 25 w 91"/>
              <a:gd name="T15" fmla="*/ 88 h 182"/>
              <a:gd name="T16" fmla="*/ 16 w 91"/>
              <a:gd name="T17" fmla="*/ 100 h 182"/>
              <a:gd name="T18" fmla="*/ 10 w 91"/>
              <a:gd name="T19" fmla="*/ 111 h 182"/>
              <a:gd name="T20" fmla="*/ 4 w 91"/>
              <a:gd name="T21" fmla="*/ 124 h 182"/>
              <a:gd name="T22" fmla="*/ 1 w 91"/>
              <a:gd name="T23" fmla="*/ 151 h 182"/>
              <a:gd name="T24" fmla="*/ 0 w 91"/>
              <a:gd name="T25" fmla="*/ 162 h 182"/>
              <a:gd name="T26" fmla="*/ 1 w 91"/>
              <a:gd name="T27" fmla="*/ 173 h 182"/>
              <a:gd name="T28" fmla="*/ 1 w 91"/>
              <a:gd name="T29" fmla="*/ 179 h 182"/>
              <a:gd name="T30" fmla="*/ 3 w 91"/>
              <a:gd name="T31" fmla="*/ 182 h 182"/>
              <a:gd name="T32" fmla="*/ 3 w 91"/>
              <a:gd name="T33" fmla="*/ 181 h 182"/>
              <a:gd name="T34" fmla="*/ 4 w 91"/>
              <a:gd name="T35" fmla="*/ 175 h 182"/>
              <a:gd name="T36" fmla="*/ 6 w 91"/>
              <a:gd name="T37" fmla="*/ 165 h 182"/>
              <a:gd name="T38" fmla="*/ 9 w 91"/>
              <a:gd name="T39" fmla="*/ 153 h 182"/>
              <a:gd name="T40" fmla="*/ 16 w 91"/>
              <a:gd name="T41" fmla="*/ 127 h 182"/>
              <a:gd name="T42" fmla="*/ 28 w 91"/>
              <a:gd name="T43" fmla="*/ 102 h 182"/>
              <a:gd name="T44" fmla="*/ 37 w 91"/>
              <a:gd name="T45" fmla="*/ 89 h 182"/>
              <a:gd name="T46" fmla="*/ 48 w 91"/>
              <a:gd name="T47" fmla="*/ 74 h 182"/>
              <a:gd name="T48" fmla="*/ 68 w 91"/>
              <a:gd name="T49" fmla="*/ 42 h 182"/>
              <a:gd name="T50" fmla="*/ 77 w 91"/>
              <a:gd name="T51" fmla="*/ 26 h 182"/>
              <a:gd name="T52" fmla="*/ 85 w 91"/>
              <a:gd name="T53" fmla="*/ 12 h 182"/>
              <a:gd name="T54" fmla="*/ 89 w 91"/>
              <a:gd name="T55" fmla="*/ 3 h 182"/>
              <a:gd name="T56" fmla="*/ 91 w 91"/>
              <a:gd name="T57" fmla="*/ 0 h 18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1"/>
              <a:gd name="T88" fmla="*/ 0 h 182"/>
              <a:gd name="T89" fmla="*/ 91 w 91"/>
              <a:gd name="T90" fmla="*/ 182 h 18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1" h="182">
                <a:moveTo>
                  <a:pt x="91" y="0"/>
                </a:moveTo>
                <a:lnTo>
                  <a:pt x="88" y="3"/>
                </a:lnTo>
                <a:lnTo>
                  <a:pt x="80" y="11"/>
                </a:lnTo>
                <a:lnTo>
                  <a:pt x="71" y="23"/>
                </a:lnTo>
                <a:lnTo>
                  <a:pt x="61" y="38"/>
                </a:lnTo>
                <a:lnTo>
                  <a:pt x="48" y="55"/>
                </a:lnTo>
                <a:lnTo>
                  <a:pt x="36" y="72"/>
                </a:lnTo>
                <a:lnTo>
                  <a:pt x="25" y="88"/>
                </a:lnTo>
                <a:lnTo>
                  <a:pt x="16" y="100"/>
                </a:lnTo>
                <a:lnTo>
                  <a:pt x="10" y="111"/>
                </a:lnTo>
                <a:lnTo>
                  <a:pt x="4" y="124"/>
                </a:lnTo>
                <a:lnTo>
                  <a:pt x="1" y="151"/>
                </a:lnTo>
                <a:lnTo>
                  <a:pt x="0" y="162"/>
                </a:lnTo>
                <a:lnTo>
                  <a:pt x="1" y="173"/>
                </a:lnTo>
                <a:lnTo>
                  <a:pt x="1" y="179"/>
                </a:lnTo>
                <a:lnTo>
                  <a:pt x="3" y="182"/>
                </a:lnTo>
                <a:lnTo>
                  <a:pt x="3" y="181"/>
                </a:lnTo>
                <a:lnTo>
                  <a:pt x="4" y="175"/>
                </a:lnTo>
                <a:lnTo>
                  <a:pt x="6" y="165"/>
                </a:lnTo>
                <a:lnTo>
                  <a:pt x="9" y="153"/>
                </a:lnTo>
                <a:lnTo>
                  <a:pt x="16" y="127"/>
                </a:lnTo>
                <a:lnTo>
                  <a:pt x="28" y="102"/>
                </a:lnTo>
                <a:lnTo>
                  <a:pt x="37" y="89"/>
                </a:lnTo>
                <a:lnTo>
                  <a:pt x="48" y="74"/>
                </a:lnTo>
                <a:lnTo>
                  <a:pt x="68" y="42"/>
                </a:lnTo>
                <a:lnTo>
                  <a:pt x="77" y="26"/>
                </a:lnTo>
                <a:lnTo>
                  <a:pt x="85" y="12"/>
                </a:lnTo>
                <a:lnTo>
                  <a:pt x="89" y="3"/>
                </a:lnTo>
                <a:lnTo>
                  <a:pt x="91"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64" name="Freeform 3016"/>
          <p:cNvSpPr>
            <a:spLocks/>
          </p:cNvSpPr>
          <p:nvPr/>
        </p:nvSpPr>
        <p:spPr bwMode="auto">
          <a:xfrm>
            <a:off x="1492250" y="5440363"/>
            <a:ext cx="180975" cy="125412"/>
          </a:xfrm>
          <a:custGeom>
            <a:avLst/>
            <a:gdLst>
              <a:gd name="T0" fmla="*/ 115 w 115"/>
              <a:gd name="T1" fmla="*/ 65 h 92"/>
              <a:gd name="T2" fmla="*/ 112 w 115"/>
              <a:gd name="T3" fmla="*/ 61 h 92"/>
              <a:gd name="T4" fmla="*/ 105 w 115"/>
              <a:gd name="T5" fmla="*/ 52 h 92"/>
              <a:gd name="T6" fmla="*/ 94 w 115"/>
              <a:gd name="T7" fmla="*/ 38 h 92"/>
              <a:gd name="T8" fmla="*/ 82 w 115"/>
              <a:gd name="T9" fmla="*/ 24 h 92"/>
              <a:gd name="T10" fmla="*/ 69 w 115"/>
              <a:gd name="T11" fmla="*/ 12 h 92"/>
              <a:gd name="T12" fmla="*/ 55 w 115"/>
              <a:gd name="T13" fmla="*/ 3 h 92"/>
              <a:gd name="T14" fmla="*/ 45 w 115"/>
              <a:gd name="T15" fmla="*/ 0 h 92"/>
              <a:gd name="T16" fmla="*/ 39 w 115"/>
              <a:gd name="T17" fmla="*/ 1 h 92"/>
              <a:gd name="T18" fmla="*/ 35 w 115"/>
              <a:gd name="T19" fmla="*/ 6 h 92"/>
              <a:gd name="T20" fmla="*/ 20 w 115"/>
              <a:gd name="T21" fmla="*/ 31 h 92"/>
              <a:gd name="T22" fmla="*/ 9 w 115"/>
              <a:gd name="T23" fmla="*/ 58 h 92"/>
              <a:gd name="T24" fmla="*/ 5 w 115"/>
              <a:gd name="T25" fmla="*/ 72 h 92"/>
              <a:gd name="T26" fmla="*/ 2 w 115"/>
              <a:gd name="T27" fmla="*/ 82 h 92"/>
              <a:gd name="T28" fmla="*/ 0 w 115"/>
              <a:gd name="T29" fmla="*/ 89 h 92"/>
              <a:gd name="T30" fmla="*/ 0 w 115"/>
              <a:gd name="T31" fmla="*/ 92 h 92"/>
              <a:gd name="T32" fmla="*/ 2 w 115"/>
              <a:gd name="T33" fmla="*/ 91 h 92"/>
              <a:gd name="T34" fmla="*/ 6 w 115"/>
              <a:gd name="T35" fmla="*/ 85 h 92"/>
              <a:gd name="T36" fmla="*/ 12 w 115"/>
              <a:gd name="T37" fmla="*/ 75 h 92"/>
              <a:gd name="T38" fmla="*/ 18 w 115"/>
              <a:gd name="T39" fmla="*/ 63 h 92"/>
              <a:gd name="T40" fmla="*/ 33 w 115"/>
              <a:gd name="T41" fmla="*/ 37 h 92"/>
              <a:gd name="T42" fmla="*/ 49 w 115"/>
              <a:gd name="T43" fmla="*/ 12 h 92"/>
              <a:gd name="T44" fmla="*/ 54 w 115"/>
              <a:gd name="T45" fmla="*/ 7 h 92"/>
              <a:gd name="T46" fmla="*/ 58 w 115"/>
              <a:gd name="T47" fmla="*/ 6 h 92"/>
              <a:gd name="T48" fmla="*/ 69 w 115"/>
              <a:gd name="T49" fmla="*/ 9 h 92"/>
              <a:gd name="T50" fmla="*/ 81 w 115"/>
              <a:gd name="T51" fmla="*/ 17 h 92"/>
              <a:gd name="T52" fmla="*/ 102 w 115"/>
              <a:gd name="T53" fmla="*/ 41 h 92"/>
              <a:gd name="T54" fmla="*/ 109 w 115"/>
              <a:gd name="T55" fmla="*/ 54 h 92"/>
              <a:gd name="T56" fmla="*/ 114 w 115"/>
              <a:gd name="T57" fmla="*/ 61 h 92"/>
              <a:gd name="T58" fmla="*/ 115 w 115"/>
              <a:gd name="T59" fmla="*/ 65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2"/>
              <a:gd name="T92" fmla="*/ 115 w 115"/>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2">
                <a:moveTo>
                  <a:pt x="115" y="65"/>
                </a:moveTo>
                <a:lnTo>
                  <a:pt x="112" y="61"/>
                </a:lnTo>
                <a:lnTo>
                  <a:pt x="105" y="52"/>
                </a:lnTo>
                <a:lnTo>
                  <a:pt x="94" y="38"/>
                </a:lnTo>
                <a:lnTo>
                  <a:pt x="82" y="24"/>
                </a:lnTo>
                <a:lnTo>
                  <a:pt x="69" y="12"/>
                </a:lnTo>
                <a:lnTo>
                  <a:pt x="55" y="3"/>
                </a:lnTo>
                <a:lnTo>
                  <a:pt x="45" y="0"/>
                </a:lnTo>
                <a:lnTo>
                  <a:pt x="39" y="1"/>
                </a:lnTo>
                <a:lnTo>
                  <a:pt x="35" y="6"/>
                </a:lnTo>
                <a:lnTo>
                  <a:pt x="20" y="31"/>
                </a:lnTo>
                <a:lnTo>
                  <a:pt x="9" y="58"/>
                </a:lnTo>
                <a:lnTo>
                  <a:pt x="5" y="72"/>
                </a:lnTo>
                <a:lnTo>
                  <a:pt x="2" y="82"/>
                </a:lnTo>
                <a:lnTo>
                  <a:pt x="0" y="89"/>
                </a:lnTo>
                <a:lnTo>
                  <a:pt x="0" y="92"/>
                </a:lnTo>
                <a:lnTo>
                  <a:pt x="2" y="91"/>
                </a:lnTo>
                <a:lnTo>
                  <a:pt x="6" y="85"/>
                </a:lnTo>
                <a:lnTo>
                  <a:pt x="12" y="75"/>
                </a:lnTo>
                <a:lnTo>
                  <a:pt x="18" y="63"/>
                </a:lnTo>
                <a:lnTo>
                  <a:pt x="33" y="37"/>
                </a:lnTo>
                <a:lnTo>
                  <a:pt x="49" y="12"/>
                </a:lnTo>
                <a:lnTo>
                  <a:pt x="54" y="7"/>
                </a:lnTo>
                <a:lnTo>
                  <a:pt x="58" y="6"/>
                </a:lnTo>
                <a:lnTo>
                  <a:pt x="69" y="9"/>
                </a:lnTo>
                <a:lnTo>
                  <a:pt x="81" y="17"/>
                </a:lnTo>
                <a:lnTo>
                  <a:pt x="102" y="41"/>
                </a:lnTo>
                <a:lnTo>
                  <a:pt x="109" y="54"/>
                </a:lnTo>
                <a:lnTo>
                  <a:pt x="114" y="61"/>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65" name="Freeform 3017"/>
          <p:cNvSpPr>
            <a:spLocks/>
          </p:cNvSpPr>
          <p:nvPr/>
        </p:nvSpPr>
        <p:spPr bwMode="auto">
          <a:xfrm>
            <a:off x="1490663" y="5491163"/>
            <a:ext cx="98425" cy="71437"/>
          </a:xfrm>
          <a:custGeom>
            <a:avLst/>
            <a:gdLst>
              <a:gd name="T0" fmla="*/ 62 w 62"/>
              <a:gd name="T1" fmla="*/ 37 h 51"/>
              <a:gd name="T2" fmla="*/ 61 w 62"/>
              <a:gd name="T3" fmla="*/ 34 h 51"/>
              <a:gd name="T4" fmla="*/ 56 w 62"/>
              <a:gd name="T5" fmla="*/ 30 h 51"/>
              <a:gd name="T6" fmla="*/ 45 w 62"/>
              <a:gd name="T7" fmla="*/ 14 h 51"/>
              <a:gd name="T8" fmla="*/ 30 w 62"/>
              <a:gd name="T9" fmla="*/ 2 h 51"/>
              <a:gd name="T10" fmla="*/ 24 w 62"/>
              <a:gd name="T11" fmla="*/ 0 h 51"/>
              <a:gd name="T12" fmla="*/ 19 w 62"/>
              <a:gd name="T13" fmla="*/ 3 h 51"/>
              <a:gd name="T14" fmla="*/ 10 w 62"/>
              <a:gd name="T15" fmla="*/ 17 h 51"/>
              <a:gd name="T16" fmla="*/ 4 w 62"/>
              <a:gd name="T17" fmla="*/ 33 h 51"/>
              <a:gd name="T18" fmla="*/ 0 w 62"/>
              <a:gd name="T19" fmla="*/ 47 h 51"/>
              <a:gd name="T20" fmla="*/ 0 w 62"/>
              <a:gd name="T21" fmla="*/ 51 h 51"/>
              <a:gd name="T22" fmla="*/ 0 w 62"/>
              <a:gd name="T23" fmla="*/ 50 h 51"/>
              <a:gd name="T24" fmla="*/ 3 w 62"/>
              <a:gd name="T25" fmla="*/ 47 h 51"/>
              <a:gd name="T26" fmla="*/ 9 w 62"/>
              <a:gd name="T27" fmla="*/ 36 h 51"/>
              <a:gd name="T28" fmla="*/ 27 w 62"/>
              <a:gd name="T29" fmla="*/ 6 h 51"/>
              <a:gd name="T30" fmla="*/ 31 w 62"/>
              <a:gd name="T31" fmla="*/ 3 h 51"/>
              <a:gd name="T32" fmla="*/ 37 w 62"/>
              <a:gd name="T33" fmla="*/ 5 h 51"/>
              <a:gd name="T34" fmla="*/ 49 w 62"/>
              <a:gd name="T35" fmla="*/ 17 h 51"/>
              <a:gd name="T36" fmla="*/ 59 w 62"/>
              <a:gd name="T37" fmla="*/ 31 h 51"/>
              <a:gd name="T38" fmla="*/ 62 w 62"/>
              <a:gd name="T39" fmla="*/ 36 h 51"/>
              <a:gd name="T40" fmla="*/ 62 w 62"/>
              <a:gd name="T41" fmla="*/ 37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2"/>
              <a:gd name="T64" fmla="*/ 0 h 51"/>
              <a:gd name="T65" fmla="*/ 62 w 62"/>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2" h="51">
                <a:moveTo>
                  <a:pt x="62" y="37"/>
                </a:moveTo>
                <a:lnTo>
                  <a:pt x="61" y="34"/>
                </a:lnTo>
                <a:lnTo>
                  <a:pt x="56" y="30"/>
                </a:lnTo>
                <a:lnTo>
                  <a:pt x="45" y="14"/>
                </a:lnTo>
                <a:lnTo>
                  <a:pt x="30" y="2"/>
                </a:lnTo>
                <a:lnTo>
                  <a:pt x="24" y="0"/>
                </a:lnTo>
                <a:lnTo>
                  <a:pt x="19" y="3"/>
                </a:lnTo>
                <a:lnTo>
                  <a:pt x="10" y="17"/>
                </a:lnTo>
                <a:lnTo>
                  <a:pt x="4" y="33"/>
                </a:lnTo>
                <a:lnTo>
                  <a:pt x="0" y="47"/>
                </a:lnTo>
                <a:lnTo>
                  <a:pt x="0" y="51"/>
                </a:lnTo>
                <a:lnTo>
                  <a:pt x="0" y="50"/>
                </a:lnTo>
                <a:lnTo>
                  <a:pt x="3" y="47"/>
                </a:lnTo>
                <a:lnTo>
                  <a:pt x="9" y="36"/>
                </a:lnTo>
                <a:lnTo>
                  <a:pt x="27" y="6"/>
                </a:lnTo>
                <a:lnTo>
                  <a:pt x="31" y="3"/>
                </a:lnTo>
                <a:lnTo>
                  <a:pt x="37" y="5"/>
                </a:lnTo>
                <a:lnTo>
                  <a:pt x="49" y="17"/>
                </a:lnTo>
                <a:lnTo>
                  <a:pt x="59" y="31"/>
                </a:lnTo>
                <a:lnTo>
                  <a:pt x="62" y="36"/>
                </a:lnTo>
                <a:lnTo>
                  <a:pt x="62" y="37"/>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66" name="Freeform 3018"/>
          <p:cNvSpPr>
            <a:spLocks/>
          </p:cNvSpPr>
          <p:nvPr/>
        </p:nvSpPr>
        <p:spPr bwMode="auto">
          <a:xfrm>
            <a:off x="1404938" y="5481638"/>
            <a:ext cx="90487" cy="71437"/>
          </a:xfrm>
          <a:custGeom>
            <a:avLst/>
            <a:gdLst>
              <a:gd name="T0" fmla="*/ 0 w 57"/>
              <a:gd name="T1" fmla="*/ 13 h 52"/>
              <a:gd name="T2" fmla="*/ 2 w 57"/>
              <a:gd name="T3" fmla="*/ 12 h 52"/>
              <a:gd name="T4" fmla="*/ 5 w 57"/>
              <a:gd name="T5" fmla="*/ 10 h 52"/>
              <a:gd name="T6" fmla="*/ 11 w 57"/>
              <a:gd name="T7" fmla="*/ 6 h 52"/>
              <a:gd name="T8" fmla="*/ 15 w 57"/>
              <a:gd name="T9" fmla="*/ 3 h 52"/>
              <a:gd name="T10" fmla="*/ 27 w 57"/>
              <a:gd name="T11" fmla="*/ 0 h 52"/>
              <a:gd name="T12" fmla="*/ 33 w 57"/>
              <a:gd name="T13" fmla="*/ 0 h 52"/>
              <a:gd name="T14" fmla="*/ 37 w 57"/>
              <a:gd name="T15" fmla="*/ 4 h 52"/>
              <a:gd name="T16" fmla="*/ 46 w 57"/>
              <a:gd name="T17" fmla="*/ 18 h 52"/>
              <a:gd name="T18" fmla="*/ 52 w 57"/>
              <a:gd name="T19" fmla="*/ 34 h 52"/>
              <a:gd name="T20" fmla="*/ 57 w 57"/>
              <a:gd name="T21" fmla="*/ 48 h 52"/>
              <a:gd name="T22" fmla="*/ 57 w 57"/>
              <a:gd name="T23" fmla="*/ 52 h 52"/>
              <a:gd name="T24" fmla="*/ 57 w 57"/>
              <a:gd name="T25" fmla="*/ 51 h 52"/>
              <a:gd name="T26" fmla="*/ 54 w 57"/>
              <a:gd name="T27" fmla="*/ 48 h 52"/>
              <a:gd name="T28" fmla="*/ 51 w 57"/>
              <a:gd name="T29" fmla="*/ 43 h 52"/>
              <a:gd name="T30" fmla="*/ 48 w 57"/>
              <a:gd name="T31" fmla="*/ 37 h 52"/>
              <a:gd name="T32" fmla="*/ 30 w 57"/>
              <a:gd name="T33" fmla="*/ 7 h 52"/>
              <a:gd name="T34" fmla="*/ 25 w 57"/>
              <a:gd name="T35" fmla="*/ 4 h 52"/>
              <a:gd name="T36" fmla="*/ 19 w 57"/>
              <a:gd name="T37" fmla="*/ 3 h 52"/>
              <a:gd name="T38" fmla="*/ 11 w 57"/>
              <a:gd name="T39" fmla="*/ 6 h 52"/>
              <a:gd name="T40" fmla="*/ 3 w 57"/>
              <a:gd name="T41" fmla="*/ 12 h 52"/>
              <a:gd name="T42" fmla="*/ 0 w 57"/>
              <a:gd name="T43" fmla="*/ 13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
              <a:gd name="T67" fmla="*/ 0 h 52"/>
              <a:gd name="T68" fmla="*/ 57 w 57"/>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 h="52">
                <a:moveTo>
                  <a:pt x="0" y="13"/>
                </a:moveTo>
                <a:lnTo>
                  <a:pt x="2" y="12"/>
                </a:lnTo>
                <a:lnTo>
                  <a:pt x="5" y="10"/>
                </a:lnTo>
                <a:lnTo>
                  <a:pt x="11" y="6"/>
                </a:lnTo>
                <a:lnTo>
                  <a:pt x="15" y="3"/>
                </a:lnTo>
                <a:lnTo>
                  <a:pt x="27" y="0"/>
                </a:lnTo>
                <a:lnTo>
                  <a:pt x="33" y="0"/>
                </a:lnTo>
                <a:lnTo>
                  <a:pt x="37" y="4"/>
                </a:lnTo>
                <a:lnTo>
                  <a:pt x="46" y="18"/>
                </a:lnTo>
                <a:lnTo>
                  <a:pt x="52" y="34"/>
                </a:lnTo>
                <a:lnTo>
                  <a:pt x="57" y="48"/>
                </a:lnTo>
                <a:lnTo>
                  <a:pt x="57" y="52"/>
                </a:lnTo>
                <a:lnTo>
                  <a:pt x="57" y="51"/>
                </a:lnTo>
                <a:lnTo>
                  <a:pt x="54" y="48"/>
                </a:lnTo>
                <a:lnTo>
                  <a:pt x="51" y="43"/>
                </a:lnTo>
                <a:lnTo>
                  <a:pt x="48" y="37"/>
                </a:lnTo>
                <a:lnTo>
                  <a:pt x="30" y="7"/>
                </a:lnTo>
                <a:lnTo>
                  <a:pt x="25" y="4"/>
                </a:lnTo>
                <a:lnTo>
                  <a:pt x="19" y="3"/>
                </a:lnTo>
                <a:lnTo>
                  <a:pt x="11" y="6"/>
                </a:lnTo>
                <a:lnTo>
                  <a:pt x="3" y="12"/>
                </a:lnTo>
                <a:lnTo>
                  <a:pt x="0" y="13"/>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67" name="Freeform 3019"/>
          <p:cNvSpPr>
            <a:spLocks/>
          </p:cNvSpPr>
          <p:nvPr/>
        </p:nvSpPr>
        <p:spPr bwMode="auto">
          <a:xfrm>
            <a:off x="1476375" y="5380038"/>
            <a:ext cx="52388" cy="168275"/>
          </a:xfrm>
          <a:custGeom>
            <a:avLst/>
            <a:gdLst>
              <a:gd name="T0" fmla="*/ 12 w 33"/>
              <a:gd name="T1" fmla="*/ 64 h 123"/>
              <a:gd name="T2" fmla="*/ 7 w 33"/>
              <a:gd name="T3" fmla="*/ 33 h 123"/>
              <a:gd name="T4" fmla="*/ 6 w 33"/>
              <a:gd name="T5" fmla="*/ 19 h 123"/>
              <a:gd name="T6" fmla="*/ 4 w 33"/>
              <a:gd name="T7" fmla="*/ 10 h 123"/>
              <a:gd name="T8" fmla="*/ 6 w 33"/>
              <a:gd name="T9" fmla="*/ 3 h 123"/>
              <a:gd name="T10" fmla="*/ 7 w 33"/>
              <a:gd name="T11" fmla="*/ 0 h 123"/>
              <a:gd name="T12" fmla="*/ 10 w 33"/>
              <a:gd name="T13" fmla="*/ 2 h 123"/>
              <a:gd name="T14" fmla="*/ 15 w 33"/>
              <a:gd name="T15" fmla="*/ 10 h 123"/>
              <a:gd name="T16" fmla="*/ 19 w 33"/>
              <a:gd name="T17" fmla="*/ 22 h 123"/>
              <a:gd name="T18" fmla="*/ 24 w 33"/>
              <a:gd name="T19" fmla="*/ 39 h 123"/>
              <a:gd name="T20" fmla="*/ 30 w 33"/>
              <a:gd name="T21" fmla="*/ 76 h 123"/>
              <a:gd name="T22" fmla="*/ 31 w 33"/>
              <a:gd name="T23" fmla="*/ 93 h 123"/>
              <a:gd name="T24" fmla="*/ 33 w 33"/>
              <a:gd name="T25" fmla="*/ 109 h 123"/>
              <a:gd name="T26" fmla="*/ 33 w 33"/>
              <a:gd name="T27" fmla="*/ 123 h 123"/>
              <a:gd name="T28" fmla="*/ 31 w 33"/>
              <a:gd name="T29" fmla="*/ 119 h 123"/>
              <a:gd name="T30" fmla="*/ 30 w 33"/>
              <a:gd name="T31" fmla="*/ 110 h 123"/>
              <a:gd name="T32" fmla="*/ 27 w 33"/>
              <a:gd name="T33" fmla="*/ 96 h 123"/>
              <a:gd name="T34" fmla="*/ 24 w 33"/>
              <a:gd name="T35" fmla="*/ 79 h 123"/>
              <a:gd name="T36" fmla="*/ 15 w 33"/>
              <a:gd name="T37" fmla="*/ 44 h 123"/>
              <a:gd name="T38" fmla="*/ 10 w 33"/>
              <a:gd name="T39" fmla="*/ 28 h 123"/>
              <a:gd name="T40" fmla="*/ 4 w 33"/>
              <a:gd name="T41" fmla="*/ 16 h 123"/>
              <a:gd name="T42" fmla="*/ 1 w 33"/>
              <a:gd name="T43" fmla="*/ 13 h 123"/>
              <a:gd name="T44" fmla="*/ 1 w 33"/>
              <a:gd name="T45" fmla="*/ 11 h 123"/>
              <a:gd name="T46" fmla="*/ 0 w 33"/>
              <a:gd name="T47" fmla="*/ 13 h 123"/>
              <a:gd name="T48" fmla="*/ 0 w 33"/>
              <a:gd name="T49" fmla="*/ 17 h 123"/>
              <a:gd name="T50" fmla="*/ 1 w 33"/>
              <a:gd name="T51" fmla="*/ 28 h 123"/>
              <a:gd name="T52" fmla="*/ 4 w 33"/>
              <a:gd name="T53" fmla="*/ 44 h 123"/>
              <a:gd name="T54" fmla="*/ 9 w 33"/>
              <a:gd name="T55" fmla="*/ 58 h 123"/>
              <a:gd name="T56" fmla="*/ 12 w 33"/>
              <a:gd name="T57" fmla="*/ 68 h 123"/>
              <a:gd name="T58" fmla="*/ 12 w 33"/>
              <a:gd name="T59" fmla="*/ 71 h 123"/>
              <a:gd name="T60" fmla="*/ 13 w 33"/>
              <a:gd name="T61" fmla="*/ 71 h 123"/>
              <a:gd name="T62" fmla="*/ 12 w 33"/>
              <a:gd name="T63" fmla="*/ 70 h 123"/>
              <a:gd name="T64" fmla="*/ 12 w 33"/>
              <a:gd name="T65" fmla="*/ 64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123"/>
              <a:gd name="T101" fmla="*/ 33 w 3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123">
                <a:moveTo>
                  <a:pt x="12" y="64"/>
                </a:moveTo>
                <a:lnTo>
                  <a:pt x="7" y="33"/>
                </a:lnTo>
                <a:lnTo>
                  <a:pt x="6" y="19"/>
                </a:lnTo>
                <a:lnTo>
                  <a:pt x="4" y="10"/>
                </a:lnTo>
                <a:lnTo>
                  <a:pt x="6" y="3"/>
                </a:lnTo>
                <a:lnTo>
                  <a:pt x="7" y="0"/>
                </a:lnTo>
                <a:lnTo>
                  <a:pt x="10" y="2"/>
                </a:lnTo>
                <a:lnTo>
                  <a:pt x="15" y="10"/>
                </a:lnTo>
                <a:lnTo>
                  <a:pt x="19" y="22"/>
                </a:lnTo>
                <a:lnTo>
                  <a:pt x="24" y="39"/>
                </a:lnTo>
                <a:lnTo>
                  <a:pt x="30" y="76"/>
                </a:lnTo>
                <a:lnTo>
                  <a:pt x="31" y="93"/>
                </a:lnTo>
                <a:lnTo>
                  <a:pt x="33" y="109"/>
                </a:lnTo>
                <a:lnTo>
                  <a:pt x="33" y="123"/>
                </a:lnTo>
                <a:lnTo>
                  <a:pt x="31" y="119"/>
                </a:lnTo>
                <a:lnTo>
                  <a:pt x="30" y="110"/>
                </a:lnTo>
                <a:lnTo>
                  <a:pt x="27" y="96"/>
                </a:lnTo>
                <a:lnTo>
                  <a:pt x="24" y="79"/>
                </a:lnTo>
                <a:lnTo>
                  <a:pt x="15" y="44"/>
                </a:lnTo>
                <a:lnTo>
                  <a:pt x="10" y="28"/>
                </a:lnTo>
                <a:lnTo>
                  <a:pt x="4" y="16"/>
                </a:lnTo>
                <a:lnTo>
                  <a:pt x="1" y="13"/>
                </a:lnTo>
                <a:lnTo>
                  <a:pt x="1" y="11"/>
                </a:lnTo>
                <a:lnTo>
                  <a:pt x="0" y="13"/>
                </a:lnTo>
                <a:lnTo>
                  <a:pt x="0" y="17"/>
                </a:lnTo>
                <a:lnTo>
                  <a:pt x="1" y="28"/>
                </a:lnTo>
                <a:lnTo>
                  <a:pt x="4" y="44"/>
                </a:lnTo>
                <a:lnTo>
                  <a:pt x="9" y="58"/>
                </a:lnTo>
                <a:lnTo>
                  <a:pt x="12" y="68"/>
                </a:lnTo>
                <a:lnTo>
                  <a:pt x="12" y="71"/>
                </a:lnTo>
                <a:lnTo>
                  <a:pt x="13" y="71"/>
                </a:lnTo>
                <a:lnTo>
                  <a:pt x="12" y="70"/>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68" name="Line 3020"/>
          <p:cNvSpPr>
            <a:spLocks noChangeShapeType="1"/>
          </p:cNvSpPr>
          <p:nvPr/>
        </p:nvSpPr>
        <p:spPr bwMode="auto">
          <a:xfrm flipH="1">
            <a:off x="1477963" y="5381625"/>
            <a:ext cx="9525" cy="15875"/>
          </a:xfrm>
          <a:prstGeom prst="line">
            <a:avLst/>
          </a:prstGeom>
          <a:noFill/>
          <a:ln w="0">
            <a:solidFill>
              <a:srgbClr val="000000"/>
            </a:solidFill>
            <a:round/>
            <a:headEnd/>
            <a:tailEnd/>
          </a:ln>
        </p:spPr>
        <p:txBody>
          <a:bodyPr/>
          <a:lstStyle/>
          <a:p>
            <a:endParaRPr lang="en-US"/>
          </a:p>
        </p:txBody>
      </p:sp>
      <p:sp>
        <p:nvSpPr>
          <p:cNvPr id="312269" name="Freeform 3021"/>
          <p:cNvSpPr>
            <a:spLocks/>
          </p:cNvSpPr>
          <p:nvPr/>
        </p:nvSpPr>
        <p:spPr bwMode="auto">
          <a:xfrm>
            <a:off x="1789113" y="5507038"/>
            <a:ext cx="138112" cy="61912"/>
          </a:xfrm>
          <a:custGeom>
            <a:avLst/>
            <a:gdLst>
              <a:gd name="T0" fmla="*/ 88 w 88"/>
              <a:gd name="T1" fmla="*/ 45 h 45"/>
              <a:gd name="T2" fmla="*/ 85 w 88"/>
              <a:gd name="T3" fmla="*/ 42 h 45"/>
              <a:gd name="T4" fmla="*/ 79 w 88"/>
              <a:gd name="T5" fmla="*/ 36 h 45"/>
              <a:gd name="T6" fmla="*/ 60 w 88"/>
              <a:gd name="T7" fmla="*/ 19 h 45"/>
              <a:gd name="T8" fmla="*/ 48 w 88"/>
              <a:gd name="T9" fmla="*/ 9 h 45"/>
              <a:gd name="T10" fmla="*/ 37 w 88"/>
              <a:gd name="T11" fmla="*/ 3 h 45"/>
              <a:gd name="T12" fmla="*/ 29 w 88"/>
              <a:gd name="T13" fmla="*/ 0 h 45"/>
              <a:gd name="T14" fmla="*/ 23 w 88"/>
              <a:gd name="T15" fmla="*/ 3 h 45"/>
              <a:gd name="T16" fmla="*/ 8 w 88"/>
              <a:gd name="T17" fmla="*/ 26 h 45"/>
              <a:gd name="T18" fmla="*/ 2 w 88"/>
              <a:gd name="T19" fmla="*/ 36 h 45"/>
              <a:gd name="T20" fmla="*/ 0 w 88"/>
              <a:gd name="T21" fmla="*/ 39 h 45"/>
              <a:gd name="T22" fmla="*/ 3 w 88"/>
              <a:gd name="T23" fmla="*/ 37 h 45"/>
              <a:gd name="T24" fmla="*/ 8 w 88"/>
              <a:gd name="T25" fmla="*/ 31 h 45"/>
              <a:gd name="T26" fmla="*/ 15 w 88"/>
              <a:gd name="T27" fmla="*/ 22 h 45"/>
              <a:gd name="T28" fmla="*/ 23 w 88"/>
              <a:gd name="T29" fmla="*/ 11 h 45"/>
              <a:gd name="T30" fmla="*/ 29 w 88"/>
              <a:gd name="T31" fmla="*/ 8 h 45"/>
              <a:gd name="T32" fmla="*/ 37 w 88"/>
              <a:gd name="T33" fmla="*/ 9 h 45"/>
              <a:gd name="T34" fmla="*/ 60 w 88"/>
              <a:gd name="T35" fmla="*/ 23 h 45"/>
              <a:gd name="T36" fmla="*/ 81 w 88"/>
              <a:gd name="T37" fmla="*/ 39 h 45"/>
              <a:gd name="T38" fmla="*/ 87 w 88"/>
              <a:gd name="T39" fmla="*/ 43 h 45"/>
              <a:gd name="T40" fmla="*/ 88 w 88"/>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79" y="36"/>
                </a:lnTo>
                <a:lnTo>
                  <a:pt x="60" y="19"/>
                </a:lnTo>
                <a:lnTo>
                  <a:pt x="48" y="9"/>
                </a:lnTo>
                <a:lnTo>
                  <a:pt x="37" y="3"/>
                </a:lnTo>
                <a:lnTo>
                  <a:pt x="29" y="0"/>
                </a:lnTo>
                <a:lnTo>
                  <a:pt x="23" y="3"/>
                </a:lnTo>
                <a:lnTo>
                  <a:pt x="8" y="26"/>
                </a:lnTo>
                <a:lnTo>
                  <a:pt x="2" y="36"/>
                </a:lnTo>
                <a:lnTo>
                  <a:pt x="0" y="39"/>
                </a:lnTo>
                <a:lnTo>
                  <a:pt x="3" y="37"/>
                </a:lnTo>
                <a:lnTo>
                  <a:pt x="8" y="31"/>
                </a:lnTo>
                <a:lnTo>
                  <a:pt x="15" y="22"/>
                </a:lnTo>
                <a:lnTo>
                  <a:pt x="23" y="11"/>
                </a:lnTo>
                <a:lnTo>
                  <a:pt x="29" y="8"/>
                </a:lnTo>
                <a:lnTo>
                  <a:pt x="37" y="9"/>
                </a:lnTo>
                <a:lnTo>
                  <a:pt x="60" y="23"/>
                </a:lnTo>
                <a:lnTo>
                  <a:pt x="81" y="39"/>
                </a:lnTo>
                <a:lnTo>
                  <a:pt x="87" y="43"/>
                </a:lnTo>
                <a:lnTo>
                  <a:pt x="88"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70" name="Freeform 3022"/>
          <p:cNvSpPr>
            <a:spLocks/>
          </p:cNvSpPr>
          <p:nvPr/>
        </p:nvSpPr>
        <p:spPr bwMode="auto">
          <a:xfrm>
            <a:off x="1624013" y="5397500"/>
            <a:ext cx="165100" cy="163513"/>
          </a:xfrm>
          <a:custGeom>
            <a:avLst/>
            <a:gdLst>
              <a:gd name="T0" fmla="*/ 0 w 104"/>
              <a:gd name="T1" fmla="*/ 65 h 119"/>
              <a:gd name="T2" fmla="*/ 3 w 104"/>
              <a:gd name="T3" fmla="*/ 60 h 119"/>
              <a:gd name="T4" fmla="*/ 6 w 104"/>
              <a:gd name="T5" fmla="*/ 57 h 119"/>
              <a:gd name="T6" fmla="*/ 10 w 104"/>
              <a:gd name="T7" fmla="*/ 51 h 119"/>
              <a:gd name="T8" fmla="*/ 21 w 104"/>
              <a:gd name="T9" fmla="*/ 38 h 119"/>
              <a:gd name="T10" fmla="*/ 33 w 104"/>
              <a:gd name="T11" fmla="*/ 24 h 119"/>
              <a:gd name="T12" fmla="*/ 46 w 104"/>
              <a:gd name="T13" fmla="*/ 12 h 119"/>
              <a:gd name="T14" fmla="*/ 59 w 104"/>
              <a:gd name="T15" fmla="*/ 3 h 119"/>
              <a:gd name="T16" fmla="*/ 70 w 104"/>
              <a:gd name="T17" fmla="*/ 0 h 119"/>
              <a:gd name="T18" fmla="*/ 76 w 104"/>
              <a:gd name="T19" fmla="*/ 1 h 119"/>
              <a:gd name="T20" fmla="*/ 80 w 104"/>
              <a:gd name="T21" fmla="*/ 4 h 119"/>
              <a:gd name="T22" fmla="*/ 88 w 104"/>
              <a:gd name="T23" fmla="*/ 17 h 119"/>
              <a:gd name="T24" fmla="*/ 94 w 104"/>
              <a:gd name="T25" fmla="*/ 34 h 119"/>
              <a:gd name="T26" fmla="*/ 101 w 104"/>
              <a:gd name="T27" fmla="*/ 71 h 119"/>
              <a:gd name="T28" fmla="*/ 104 w 104"/>
              <a:gd name="T29" fmla="*/ 89 h 119"/>
              <a:gd name="T30" fmla="*/ 104 w 104"/>
              <a:gd name="T31" fmla="*/ 119 h 119"/>
              <a:gd name="T32" fmla="*/ 103 w 104"/>
              <a:gd name="T33" fmla="*/ 116 h 119"/>
              <a:gd name="T34" fmla="*/ 100 w 104"/>
              <a:gd name="T35" fmla="*/ 106 h 119"/>
              <a:gd name="T36" fmla="*/ 97 w 104"/>
              <a:gd name="T37" fmla="*/ 92 h 119"/>
              <a:gd name="T38" fmla="*/ 92 w 104"/>
              <a:gd name="T39" fmla="*/ 75 h 119"/>
              <a:gd name="T40" fmla="*/ 80 w 104"/>
              <a:gd name="T41" fmla="*/ 40 h 119"/>
              <a:gd name="T42" fmla="*/ 73 w 104"/>
              <a:gd name="T43" fmla="*/ 23 h 119"/>
              <a:gd name="T44" fmla="*/ 65 w 104"/>
              <a:gd name="T45" fmla="*/ 10 h 119"/>
              <a:gd name="T46" fmla="*/ 61 w 104"/>
              <a:gd name="T47" fmla="*/ 7 h 119"/>
              <a:gd name="T48" fmla="*/ 56 w 104"/>
              <a:gd name="T49" fmla="*/ 6 h 119"/>
              <a:gd name="T50" fmla="*/ 46 w 104"/>
              <a:gd name="T51" fmla="*/ 7 h 119"/>
              <a:gd name="T52" fmla="*/ 34 w 104"/>
              <a:gd name="T53" fmla="*/ 17 h 119"/>
              <a:gd name="T54" fmla="*/ 13 w 104"/>
              <a:gd name="T55" fmla="*/ 41 h 119"/>
              <a:gd name="T56" fmla="*/ 6 w 104"/>
              <a:gd name="T57" fmla="*/ 54 h 119"/>
              <a:gd name="T58" fmla="*/ 1 w 104"/>
              <a:gd name="T59" fmla="*/ 62 h 119"/>
              <a:gd name="T60" fmla="*/ 0 w 104"/>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19"/>
              <a:gd name="T95" fmla="*/ 104 w 104"/>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19">
                <a:moveTo>
                  <a:pt x="0" y="65"/>
                </a:moveTo>
                <a:lnTo>
                  <a:pt x="3" y="60"/>
                </a:lnTo>
                <a:lnTo>
                  <a:pt x="6" y="57"/>
                </a:lnTo>
                <a:lnTo>
                  <a:pt x="10" y="51"/>
                </a:lnTo>
                <a:lnTo>
                  <a:pt x="21" y="38"/>
                </a:lnTo>
                <a:lnTo>
                  <a:pt x="33" y="24"/>
                </a:lnTo>
                <a:lnTo>
                  <a:pt x="46" y="12"/>
                </a:lnTo>
                <a:lnTo>
                  <a:pt x="59" y="3"/>
                </a:lnTo>
                <a:lnTo>
                  <a:pt x="70" y="0"/>
                </a:lnTo>
                <a:lnTo>
                  <a:pt x="76" y="1"/>
                </a:lnTo>
                <a:lnTo>
                  <a:pt x="80" y="4"/>
                </a:lnTo>
                <a:lnTo>
                  <a:pt x="88" y="17"/>
                </a:lnTo>
                <a:lnTo>
                  <a:pt x="94" y="34"/>
                </a:lnTo>
                <a:lnTo>
                  <a:pt x="101" y="71"/>
                </a:lnTo>
                <a:lnTo>
                  <a:pt x="104" y="89"/>
                </a:lnTo>
                <a:lnTo>
                  <a:pt x="104" y="119"/>
                </a:lnTo>
                <a:lnTo>
                  <a:pt x="103" y="116"/>
                </a:lnTo>
                <a:lnTo>
                  <a:pt x="100" y="106"/>
                </a:lnTo>
                <a:lnTo>
                  <a:pt x="97" y="92"/>
                </a:lnTo>
                <a:lnTo>
                  <a:pt x="92" y="75"/>
                </a:lnTo>
                <a:lnTo>
                  <a:pt x="80" y="40"/>
                </a:lnTo>
                <a:lnTo>
                  <a:pt x="73" y="23"/>
                </a:lnTo>
                <a:lnTo>
                  <a:pt x="65" y="10"/>
                </a:lnTo>
                <a:lnTo>
                  <a:pt x="61" y="7"/>
                </a:lnTo>
                <a:lnTo>
                  <a:pt x="56" y="6"/>
                </a:lnTo>
                <a:lnTo>
                  <a:pt x="46" y="7"/>
                </a:lnTo>
                <a:lnTo>
                  <a:pt x="34" y="17"/>
                </a:lnTo>
                <a:lnTo>
                  <a:pt x="13" y="41"/>
                </a:lnTo>
                <a:lnTo>
                  <a:pt x="6" y="54"/>
                </a:lnTo>
                <a:lnTo>
                  <a:pt x="1"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71" name="Freeform 3023"/>
          <p:cNvSpPr>
            <a:spLocks/>
          </p:cNvSpPr>
          <p:nvPr/>
        </p:nvSpPr>
        <p:spPr bwMode="auto">
          <a:xfrm>
            <a:off x="1782763" y="5410200"/>
            <a:ext cx="201612" cy="152400"/>
          </a:xfrm>
          <a:custGeom>
            <a:avLst/>
            <a:gdLst>
              <a:gd name="T0" fmla="*/ 128 w 128"/>
              <a:gd name="T1" fmla="*/ 0 h 110"/>
              <a:gd name="T2" fmla="*/ 124 w 128"/>
              <a:gd name="T3" fmla="*/ 0 h 110"/>
              <a:gd name="T4" fmla="*/ 115 w 128"/>
              <a:gd name="T5" fmla="*/ 2 h 110"/>
              <a:gd name="T6" fmla="*/ 101 w 128"/>
              <a:gd name="T7" fmla="*/ 5 h 110"/>
              <a:gd name="T8" fmla="*/ 85 w 128"/>
              <a:gd name="T9" fmla="*/ 8 h 110"/>
              <a:gd name="T10" fmla="*/ 53 w 128"/>
              <a:gd name="T11" fmla="*/ 19 h 110"/>
              <a:gd name="T12" fmla="*/ 40 w 128"/>
              <a:gd name="T13" fmla="*/ 27 h 110"/>
              <a:gd name="T14" fmla="*/ 31 w 128"/>
              <a:gd name="T15" fmla="*/ 35 h 110"/>
              <a:gd name="T16" fmla="*/ 18 w 128"/>
              <a:gd name="T17" fmla="*/ 56 h 110"/>
              <a:gd name="T18" fmla="*/ 7 w 128"/>
              <a:gd name="T19" fmla="*/ 82 h 110"/>
              <a:gd name="T20" fmla="*/ 4 w 128"/>
              <a:gd name="T21" fmla="*/ 93 h 110"/>
              <a:gd name="T22" fmla="*/ 1 w 128"/>
              <a:gd name="T23" fmla="*/ 103 h 110"/>
              <a:gd name="T24" fmla="*/ 0 w 128"/>
              <a:gd name="T25" fmla="*/ 109 h 110"/>
              <a:gd name="T26" fmla="*/ 0 w 128"/>
              <a:gd name="T27" fmla="*/ 110 h 110"/>
              <a:gd name="T28" fmla="*/ 1 w 128"/>
              <a:gd name="T29" fmla="*/ 109 h 110"/>
              <a:gd name="T30" fmla="*/ 6 w 128"/>
              <a:gd name="T31" fmla="*/ 104 h 110"/>
              <a:gd name="T32" fmla="*/ 10 w 128"/>
              <a:gd name="T33" fmla="*/ 95 h 110"/>
              <a:gd name="T34" fmla="*/ 16 w 128"/>
              <a:gd name="T35" fmla="*/ 86 h 110"/>
              <a:gd name="T36" fmla="*/ 30 w 128"/>
              <a:gd name="T37" fmla="*/ 62 h 110"/>
              <a:gd name="T38" fmla="*/ 43 w 128"/>
              <a:gd name="T39" fmla="*/ 41 h 110"/>
              <a:gd name="T40" fmla="*/ 52 w 128"/>
              <a:gd name="T41" fmla="*/ 33 h 110"/>
              <a:gd name="T42" fmla="*/ 65 w 128"/>
              <a:gd name="T43" fmla="*/ 25 h 110"/>
              <a:gd name="T44" fmla="*/ 94 w 128"/>
              <a:gd name="T45" fmla="*/ 11 h 110"/>
              <a:gd name="T46" fmla="*/ 107 w 128"/>
              <a:gd name="T47" fmla="*/ 7 h 110"/>
              <a:gd name="T48" fmla="*/ 118 w 128"/>
              <a:gd name="T49" fmla="*/ 4 h 110"/>
              <a:gd name="T50" fmla="*/ 125 w 128"/>
              <a:gd name="T51" fmla="*/ 2 h 110"/>
              <a:gd name="T52" fmla="*/ 128 w 128"/>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8"/>
              <a:gd name="T82" fmla="*/ 0 h 110"/>
              <a:gd name="T83" fmla="*/ 128 w 128"/>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8" h="110">
                <a:moveTo>
                  <a:pt x="128" y="0"/>
                </a:moveTo>
                <a:lnTo>
                  <a:pt x="124" y="0"/>
                </a:lnTo>
                <a:lnTo>
                  <a:pt x="115" y="2"/>
                </a:lnTo>
                <a:lnTo>
                  <a:pt x="101" y="5"/>
                </a:lnTo>
                <a:lnTo>
                  <a:pt x="85" y="8"/>
                </a:lnTo>
                <a:lnTo>
                  <a:pt x="53" y="19"/>
                </a:lnTo>
                <a:lnTo>
                  <a:pt x="40" y="27"/>
                </a:lnTo>
                <a:lnTo>
                  <a:pt x="31" y="35"/>
                </a:lnTo>
                <a:lnTo>
                  <a:pt x="18" y="56"/>
                </a:lnTo>
                <a:lnTo>
                  <a:pt x="7" y="82"/>
                </a:lnTo>
                <a:lnTo>
                  <a:pt x="4" y="93"/>
                </a:lnTo>
                <a:lnTo>
                  <a:pt x="1" y="103"/>
                </a:lnTo>
                <a:lnTo>
                  <a:pt x="0" y="109"/>
                </a:lnTo>
                <a:lnTo>
                  <a:pt x="0" y="110"/>
                </a:lnTo>
                <a:lnTo>
                  <a:pt x="1" y="109"/>
                </a:lnTo>
                <a:lnTo>
                  <a:pt x="6" y="104"/>
                </a:lnTo>
                <a:lnTo>
                  <a:pt x="10" y="95"/>
                </a:lnTo>
                <a:lnTo>
                  <a:pt x="16" y="86"/>
                </a:lnTo>
                <a:lnTo>
                  <a:pt x="30" y="62"/>
                </a:lnTo>
                <a:lnTo>
                  <a:pt x="43" y="41"/>
                </a:lnTo>
                <a:lnTo>
                  <a:pt x="52" y="33"/>
                </a:lnTo>
                <a:lnTo>
                  <a:pt x="65" y="25"/>
                </a:lnTo>
                <a:lnTo>
                  <a:pt x="94" y="11"/>
                </a:lnTo>
                <a:lnTo>
                  <a:pt x="107" y="7"/>
                </a:lnTo>
                <a:lnTo>
                  <a:pt x="118" y="4"/>
                </a:lnTo>
                <a:lnTo>
                  <a:pt x="125" y="2"/>
                </a:lnTo>
                <a:lnTo>
                  <a:pt x="128"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72" name="Freeform 3024"/>
          <p:cNvSpPr>
            <a:spLocks/>
          </p:cNvSpPr>
          <p:nvPr/>
        </p:nvSpPr>
        <p:spPr bwMode="auto">
          <a:xfrm>
            <a:off x="1779588" y="5329238"/>
            <a:ext cx="198437" cy="231775"/>
          </a:xfrm>
          <a:custGeom>
            <a:avLst/>
            <a:gdLst>
              <a:gd name="T0" fmla="*/ 126 w 126"/>
              <a:gd name="T1" fmla="*/ 0 h 169"/>
              <a:gd name="T2" fmla="*/ 121 w 126"/>
              <a:gd name="T3" fmla="*/ 3 h 169"/>
              <a:gd name="T4" fmla="*/ 114 w 126"/>
              <a:gd name="T5" fmla="*/ 9 h 169"/>
              <a:gd name="T6" fmla="*/ 102 w 126"/>
              <a:gd name="T7" fmla="*/ 19 h 169"/>
              <a:gd name="T8" fmla="*/ 87 w 126"/>
              <a:gd name="T9" fmla="*/ 31 h 169"/>
              <a:gd name="T10" fmla="*/ 57 w 126"/>
              <a:gd name="T11" fmla="*/ 57 h 169"/>
              <a:gd name="T12" fmla="*/ 45 w 126"/>
              <a:gd name="T13" fmla="*/ 70 h 169"/>
              <a:gd name="T14" fmla="*/ 35 w 126"/>
              <a:gd name="T15" fmla="*/ 81 h 169"/>
              <a:gd name="T16" fmla="*/ 20 w 126"/>
              <a:gd name="T17" fmla="*/ 105 h 169"/>
              <a:gd name="T18" fmla="*/ 9 w 126"/>
              <a:gd name="T19" fmla="*/ 135 h 169"/>
              <a:gd name="T20" fmla="*/ 5 w 126"/>
              <a:gd name="T21" fmla="*/ 147 h 169"/>
              <a:gd name="T22" fmla="*/ 2 w 126"/>
              <a:gd name="T23" fmla="*/ 158 h 169"/>
              <a:gd name="T24" fmla="*/ 0 w 126"/>
              <a:gd name="T25" fmla="*/ 166 h 169"/>
              <a:gd name="T26" fmla="*/ 0 w 126"/>
              <a:gd name="T27" fmla="*/ 169 h 169"/>
              <a:gd name="T28" fmla="*/ 2 w 126"/>
              <a:gd name="T29" fmla="*/ 166 h 169"/>
              <a:gd name="T30" fmla="*/ 6 w 126"/>
              <a:gd name="T31" fmla="*/ 160 h 169"/>
              <a:gd name="T32" fmla="*/ 11 w 126"/>
              <a:gd name="T33" fmla="*/ 150 h 169"/>
              <a:gd name="T34" fmla="*/ 18 w 126"/>
              <a:gd name="T35" fmla="*/ 138 h 169"/>
              <a:gd name="T36" fmla="*/ 33 w 126"/>
              <a:gd name="T37" fmla="*/ 112 h 169"/>
              <a:gd name="T38" fmla="*/ 49 w 126"/>
              <a:gd name="T39" fmla="*/ 88 h 169"/>
              <a:gd name="T40" fmla="*/ 58 w 126"/>
              <a:gd name="T41" fmla="*/ 76 h 169"/>
              <a:gd name="T42" fmla="*/ 70 w 126"/>
              <a:gd name="T43" fmla="*/ 64 h 169"/>
              <a:gd name="T44" fmla="*/ 96 w 126"/>
              <a:gd name="T45" fmla="*/ 34 h 169"/>
              <a:gd name="T46" fmla="*/ 108 w 126"/>
              <a:gd name="T47" fmla="*/ 22 h 169"/>
              <a:gd name="T48" fmla="*/ 117 w 126"/>
              <a:gd name="T49" fmla="*/ 11 h 169"/>
              <a:gd name="T50" fmla="*/ 124 w 126"/>
              <a:gd name="T51" fmla="*/ 3 h 169"/>
              <a:gd name="T52" fmla="*/ 126 w 126"/>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6"/>
              <a:gd name="T82" fmla="*/ 0 h 169"/>
              <a:gd name="T83" fmla="*/ 126 w 126"/>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6" h="169">
                <a:moveTo>
                  <a:pt x="126" y="0"/>
                </a:moveTo>
                <a:lnTo>
                  <a:pt x="121" y="3"/>
                </a:lnTo>
                <a:lnTo>
                  <a:pt x="114" y="9"/>
                </a:lnTo>
                <a:lnTo>
                  <a:pt x="102" y="19"/>
                </a:lnTo>
                <a:lnTo>
                  <a:pt x="87" y="31"/>
                </a:lnTo>
                <a:lnTo>
                  <a:pt x="57" y="57"/>
                </a:lnTo>
                <a:lnTo>
                  <a:pt x="45" y="70"/>
                </a:lnTo>
                <a:lnTo>
                  <a:pt x="35" y="81"/>
                </a:lnTo>
                <a:lnTo>
                  <a:pt x="20" y="105"/>
                </a:lnTo>
                <a:lnTo>
                  <a:pt x="9" y="135"/>
                </a:lnTo>
                <a:lnTo>
                  <a:pt x="5" y="147"/>
                </a:lnTo>
                <a:lnTo>
                  <a:pt x="2" y="158"/>
                </a:lnTo>
                <a:lnTo>
                  <a:pt x="0" y="166"/>
                </a:lnTo>
                <a:lnTo>
                  <a:pt x="0" y="169"/>
                </a:lnTo>
                <a:lnTo>
                  <a:pt x="2" y="166"/>
                </a:lnTo>
                <a:lnTo>
                  <a:pt x="6" y="160"/>
                </a:lnTo>
                <a:lnTo>
                  <a:pt x="11" y="150"/>
                </a:lnTo>
                <a:lnTo>
                  <a:pt x="18" y="138"/>
                </a:lnTo>
                <a:lnTo>
                  <a:pt x="33" y="112"/>
                </a:lnTo>
                <a:lnTo>
                  <a:pt x="49" y="88"/>
                </a:lnTo>
                <a:lnTo>
                  <a:pt x="58" y="76"/>
                </a:lnTo>
                <a:lnTo>
                  <a:pt x="70" y="64"/>
                </a:lnTo>
                <a:lnTo>
                  <a:pt x="96" y="34"/>
                </a:lnTo>
                <a:lnTo>
                  <a:pt x="108" y="22"/>
                </a:lnTo>
                <a:lnTo>
                  <a:pt x="117" y="11"/>
                </a:lnTo>
                <a:lnTo>
                  <a:pt x="124" y="3"/>
                </a:lnTo>
                <a:lnTo>
                  <a:pt x="126"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73" name="Freeform 3025"/>
          <p:cNvSpPr>
            <a:spLocks/>
          </p:cNvSpPr>
          <p:nvPr/>
        </p:nvSpPr>
        <p:spPr bwMode="auto">
          <a:xfrm>
            <a:off x="1774825" y="5311775"/>
            <a:ext cx="142875" cy="250825"/>
          </a:xfrm>
          <a:custGeom>
            <a:avLst/>
            <a:gdLst>
              <a:gd name="T0" fmla="*/ 91 w 91"/>
              <a:gd name="T1" fmla="*/ 0 h 182"/>
              <a:gd name="T2" fmla="*/ 88 w 91"/>
              <a:gd name="T3" fmla="*/ 3 h 182"/>
              <a:gd name="T4" fmla="*/ 81 w 91"/>
              <a:gd name="T5" fmla="*/ 11 h 182"/>
              <a:gd name="T6" fmla="*/ 72 w 91"/>
              <a:gd name="T7" fmla="*/ 23 h 182"/>
              <a:gd name="T8" fmla="*/ 61 w 91"/>
              <a:gd name="T9" fmla="*/ 38 h 182"/>
              <a:gd name="T10" fmla="*/ 38 w 91"/>
              <a:gd name="T11" fmla="*/ 72 h 182"/>
              <a:gd name="T12" fmla="*/ 27 w 91"/>
              <a:gd name="T13" fmla="*/ 88 h 182"/>
              <a:gd name="T14" fmla="*/ 18 w 91"/>
              <a:gd name="T15" fmla="*/ 100 h 182"/>
              <a:gd name="T16" fmla="*/ 11 w 91"/>
              <a:gd name="T17" fmla="*/ 111 h 182"/>
              <a:gd name="T18" fmla="*/ 6 w 91"/>
              <a:gd name="T19" fmla="*/ 124 h 182"/>
              <a:gd name="T20" fmla="*/ 2 w 91"/>
              <a:gd name="T21" fmla="*/ 151 h 182"/>
              <a:gd name="T22" fmla="*/ 0 w 91"/>
              <a:gd name="T23" fmla="*/ 162 h 182"/>
              <a:gd name="T24" fmla="*/ 2 w 91"/>
              <a:gd name="T25" fmla="*/ 173 h 182"/>
              <a:gd name="T26" fmla="*/ 2 w 91"/>
              <a:gd name="T27" fmla="*/ 179 h 182"/>
              <a:gd name="T28" fmla="*/ 3 w 91"/>
              <a:gd name="T29" fmla="*/ 182 h 182"/>
              <a:gd name="T30" fmla="*/ 5 w 91"/>
              <a:gd name="T31" fmla="*/ 181 h 182"/>
              <a:gd name="T32" fmla="*/ 6 w 91"/>
              <a:gd name="T33" fmla="*/ 175 h 182"/>
              <a:gd name="T34" fmla="*/ 8 w 91"/>
              <a:gd name="T35" fmla="*/ 165 h 182"/>
              <a:gd name="T36" fmla="*/ 11 w 91"/>
              <a:gd name="T37" fmla="*/ 153 h 182"/>
              <a:gd name="T38" fmla="*/ 18 w 91"/>
              <a:gd name="T39" fmla="*/ 127 h 182"/>
              <a:gd name="T40" fmla="*/ 30 w 91"/>
              <a:gd name="T41" fmla="*/ 102 h 182"/>
              <a:gd name="T42" fmla="*/ 39 w 91"/>
              <a:gd name="T43" fmla="*/ 89 h 182"/>
              <a:gd name="T44" fmla="*/ 48 w 91"/>
              <a:gd name="T45" fmla="*/ 74 h 182"/>
              <a:gd name="T46" fmla="*/ 69 w 91"/>
              <a:gd name="T47" fmla="*/ 42 h 182"/>
              <a:gd name="T48" fmla="*/ 78 w 91"/>
              <a:gd name="T49" fmla="*/ 26 h 182"/>
              <a:gd name="T50" fmla="*/ 85 w 91"/>
              <a:gd name="T51" fmla="*/ 12 h 182"/>
              <a:gd name="T52" fmla="*/ 90 w 91"/>
              <a:gd name="T53" fmla="*/ 3 h 182"/>
              <a:gd name="T54" fmla="*/ 91 w 91"/>
              <a:gd name="T55" fmla="*/ 0 h 18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1"/>
              <a:gd name="T85" fmla="*/ 0 h 182"/>
              <a:gd name="T86" fmla="*/ 91 w 91"/>
              <a:gd name="T87" fmla="*/ 182 h 18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1" h="182">
                <a:moveTo>
                  <a:pt x="91" y="0"/>
                </a:moveTo>
                <a:lnTo>
                  <a:pt x="88" y="3"/>
                </a:lnTo>
                <a:lnTo>
                  <a:pt x="81" y="11"/>
                </a:lnTo>
                <a:lnTo>
                  <a:pt x="72" y="23"/>
                </a:lnTo>
                <a:lnTo>
                  <a:pt x="61" y="38"/>
                </a:lnTo>
                <a:lnTo>
                  <a:pt x="38" y="72"/>
                </a:lnTo>
                <a:lnTo>
                  <a:pt x="27" y="88"/>
                </a:lnTo>
                <a:lnTo>
                  <a:pt x="18" y="100"/>
                </a:lnTo>
                <a:lnTo>
                  <a:pt x="11" y="111"/>
                </a:lnTo>
                <a:lnTo>
                  <a:pt x="6" y="124"/>
                </a:lnTo>
                <a:lnTo>
                  <a:pt x="2" y="151"/>
                </a:lnTo>
                <a:lnTo>
                  <a:pt x="0" y="162"/>
                </a:lnTo>
                <a:lnTo>
                  <a:pt x="2" y="173"/>
                </a:lnTo>
                <a:lnTo>
                  <a:pt x="2" y="179"/>
                </a:lnTo>
                <a:lnTo>
                  <a:pt x="3" y="182"/>
                </a:lnTo>
                <a:lnTo>
                  <a:pt x="5" y="181"/>
                </a:lnTo>
                <a:lnTo>
                  <a:pt x="6" y="175"/>
                </a:lnTo>
                <a:lnTo>
                  <a:pt x="8" y="165"/>
                </a:lnTo>
                <a:lnTo>
                  <a:pt x="11" y="153"/>
                </a:lnTo>
                <a:lnTo>
                  <a:pt x="18" y="127"/>
                </a:lnTo>
                <a:lnTo>
                  <a:pt x="30" y="102"/>
                </a:lnTo>
                <a:lnTo>
                  <a:pt x="39" y="89"/>
                </a:lnTo>
                <a:lnTo>
                  <a:pt x="48" y="74"/>
                </a:lnTo>
                <a:lnTo>
                  <a:pt x="69" y="42"/>
                </a:lnTo>
                <a:lnTo>
                  <a:pt x="78" y="26"/>
                </a:lnTo>
                <a:lnTo>
                  <a:pt x="85" y="12"/>
                </a:lnTo>
                <a:lnTo>
                  <a:pt x="90" y="3"/>
                </a:lnTo>
                <a:lnTo>
                  <a:pt x="91"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74" name="Freeform 3026"/>
          <p:cNvSpPr>
            <a:spLocks/>
          </p:cNvSpPr>
          <p:nvPr/>
        </p:nvSpPr>
        <p:spPr bwMode="auto">
          <a:xfrm>
            <a:off x="1782763" y="5440363"/>
            <a:ext cx="182562" cy="125412"/>
          </a:xfrm>
          <a:custGeom>
            <a:avLst/>
            <a:gdLst>
              <a:gd name="T0" fmla="*/ 116 w 116"/>
              <a:gd name="T1" fmla="*/ 65 h 92"/>
              <a:gd name="T2" fmla="*/ 113 w 116"/>
              <a:gd name="T3" fmla="*/ 61 h 92"/>
              <a:gd name="T4" fmla="*/ 106 w 116"/>
              <a:gd name="T5" fmla="*/ 52 h 92"/>
              <a:gd name="T6" fmla="*/ 95 w 116"/>
              <a:gd name="T7" fmla="*/ 38 h 92"/>
              <a:gd name="T8" fmla="*/ 83 w 116"/>
              <a:gd name="T9" fmla="*/ 24 h 92"/>
              <a:gd name="T10" fmla="*/ 70 w 116"/>
              <a:gd name="T11" fmla="*/ 12 h 92"/>
              <a:gd name="T12" fmla="*/ 56 w 116"/>
              <a:gd name="T13" fmla="*/ 3 h 92"/>
              <a:gd name="T14" fmla="*/ 44 w 116"/>
              <a:gd name="T15" fmla="*/ 0 h 92"/>
              <a:gd name="T16" fmla="*/ 40 w 116"/>
              <a:gd name="T17" fmla="*/ 1 h 92"/>
              <a:gd name="T18" fmla="*/ 36 w 116"/>
              <a:gd name="T19" fmla="*/ 6 h 92"/>
              <a:gd name="T20" fmla="*/ 21 w 116"/>
              <a:gd name="T21" fmla="*/ 31 h 92"/>
              <a:gd name="T22" fmla="*/ 9 w 116"/>
              <a:gd name="T23" fmla="*/ 58 h 92"/>
              <a:gd name="T24" fmla="*/ 4 w 116"/>
              <a:gd name="T25" fmla="*/ 72 h 92"/>
              <a:gd name="T26" fmla="*/ 1 w 116"/>
              <a:gd name="T27" fmla="*/ 82 h 92"/>
              <a:gd name="T28" fmla="*/ 0 w 116"/>
              <a:gd name="T29" fmla="*/ 89 h 92"/>
              <a:gd name="T30" fmla="*/ 0 w 116"/>
              <a:gd name="T31" fmla="*/ 92 h 92"/>
              <a:gd name="T32" fmla="*/ 1 w 116"/>
              <a:gd name="T33" fmla="*/ 91 h 92"/>
              <a:gd name="T34" fmla="*/ 6 w 116"/>
              <a:gd name="T35" fmla="*/ 85 h 92"/>
              <a:gd name="T36" fmla="*/ 12 w 116"/>
              <a:gd name="T37" fmla="*/ 75 h 92"/>
              <a:gd name="T38" fmla="*/ 18 w 116"/>
              <a:gd name="T39" fmla="*/ 63 h 92"/>
              <a:gd name="T40" fmla="*/ 33 w 116"/>
              <a:gd name="T41" fmla="*/ 37 h 92"/>
              <a:gd name="T42" fmla="*/ 49 w 116"/>
              <a:gd name="T43" fmla="*/ 12 h 92"/>
              <a:gd name="T44" fmla="*/ 53 w 116"/>
              <a:gd name="T45" fmla="*/ 7 h 92"/>
              <a:gd name="T46" fmla="*/ 58 w 116"/>
              <a:gd name="T47" fmla="*/ 6 h 92"/>
              <a:gd name="T48" fmla="*/ 70 w 116"/>
              <a:gd name="T49" fmla="*/ 9 h 92"/>
              <a:gd name="T50" fmla="*/ 80 w 116"/>
              <a:gd name="T51" fmla="*/ 17 h 92"/>
              <a:gd name="T52" fmla="*/ 92 w 116"/>
              <a:gd name="T53" fmla="*/ 29 h 92"/>
              <a:gd name="T54" fmla="*/ 110 w 116"/>
              <a:gd name="T55" fmla="*/ 54 h 92"/>
              <a:gd name="T56" fmla="*/ 115 w 116"/>
              <a:gd name="T57" fmla="*/ 61 h 92"/>
              <a:gd name="T58" fmla="*/ 116 w 116"/>
              <a:gd name="T59" fmla="*/ 65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6"/>
              <a:gd name="T91" fmla="*/ 0 h 92"/>
              <a:gd name="T92" fmla="*/ 116 w 116"/>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6" h="92">
                <a:moveTo>
                  <a:pt x="116" y="65"/>
                </a:moveTo>
                <a:lnTo>
                  <a:pt x="113" y="61"/>
                </a:lnTo>
                <a:lnTo>
                  <a:pt x="106" y="52"/>
                </a:lnTo>
                <a:lnTo>
                  <a:pt x="95" y="38"/>
                </a:lnTo>
                <a:lnTo>
                  <a:pt x="83" y="24"/>
                </a:lnTo>
                <a:lnTo>
                  <a:pt x="70" y="12"/>
                </a:lnTo>
                <a:lnTo>
                  <a:pt x="56" y="3"/>
                </a:lnTo>
                <a:lnTo>
                  <a:pt x="44" y="0"/>
                </a:lnTo>
                <a:lnTo>
                  <a:pt x="40" y="1"/>
                </a:lnTo>
                <a:lnTo>
                  <a:pt x="36" y="6"/>
                </a:lnTo>
                <a:lnTo>
                  <a:pt x="21" y="31"/>
                </a:lnTo>
                <a:lnTo>
                  <a:pt x="9" y="58"/>
                </a:lnTo>
                <a:lnTo>
                  <a:pt x="4" y="72"/>
                </a:lnTo>
                <a:lnTo>
                  <a:pt x="1" y="82"/>
                </a:lnTo>
                <a:lnTo>
                  <a:pt x="0" y="89"/>
                </a:lnTo>
                <a:lnTo>
                  <a:pt x="0" y="92"/>
                </a:lnTo>
                <a:lnTo>
                  <a:pt x="1" y="91"/>
                </a:lnTo>
                <a:lnTo>
                  <a:pt x="6" y="85"/>
                </a:lnTo>
                <a:lnTo>
                  <a:pt x="12" y="75"/>
                </a:lnTo>
                <a:lnTo>
                  <a:pt x="18" y="63"/>
                </a:lnTo>
                <a:lnTo>
                  <a:pt x="33" y="37"/>
                </a:lnTo>
                <a:lnTo>
                  <a:pt x="49" y="12"/>
                </a:lnTo>
                <a:lnTo>
                  <a:pt x="53" y="7"/>
                </a:lnTo>
                <a:lnTo>
                  <a:pt x="58" y="6"/>
                </a:lnTo>
                <a:lnTo>
                  <a:pt x="70" y="9"/>
                </a:lnTo>
                <a:lnTo>
                  <a:pt x="80" y="17"/>
                </a:lnTo>
                <a:lnTo>
                  <a:pt x="92" y="29"/>
                </a:lnTo>
                <a:lnTo>
                  <a:pt x="110" y="54"/>
                </a:lnTo>
                <a:lnTo>
                  <a:pt x="115" y="61"/>
                </a:lnTo>
                <a:lnTo>
                  <a:pt x="116"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75" name="Freeform 3027"/>
          <p:cNvSpPr>
            <a:spLocks/>
          </p:cNvSpPr>
          <p:nvPr/>
        </p:nvSpPr>
        <p:spPr bwMode="auto">
          <a:xfrm>
            <a:off x="1779588" y="5491163"/>
            <a:ext cx="100012" cy="71437"/>
          </a:xfrm>
          <a:custGeom>
            <a:avLst/>
            <a:gdLst>
              <a:gd name="T0" fmla="*/ 64 w 64"/>
              <a:gd name="T1" fmla="*/ 37 h 51"/>
              <a:gd name="T2" fmla="*/ 63 w 64"/>
              <a:gd name="T3" fmla="*/ 34 h 51"/>
              <a:gd name="T4" fmla="*/ 58 w 64"/>
              <a:gd name="T5" fmla="*/ 30 h 51"/>
              <a:gd name="T6" fmla="*/ 46 w 64"/>
              <a:gd name="T7" fmla="*/ 14 h 51"/>
              <a:gd name="T8" fmla="*/ 32 w 64"/>
              <a:gd name="T9" fmla="*/ 2 h 51"/>
              <a:gd name="T10" fmla="*/ 26 w 64"/>
              <a:gd name="T11" fmla="*/ 0 h 51"/>
              <a:gd name="T12" fmla="*/ 20 w 64"/>
              <a:gd name="T13" fmla="*/ 3 h 51"/>
              <a:gd name="T14" fmla="*/ 11 w 64"/>
              <a:gd name="T15" fmla="*/ 17 h 51"/>
              <a:gd name="T16" fmla="*/ 5 w 64"/>
              <a:gd name="T17" fmla="*/ 33 h 51"/>
              <a:gd name="T18" fmla="*/ 0 w 64"/>
              <a:gd name="T19" fmla="*/ 47 h 51"/>
              <a:gd name="T20" fmla="*/ 0 w 64"/>
              <a:gd name="T21" fmla="*/ 51 h 51"/>
              <a:gd name="T22" fmla="*/ 2 w 64"/>
              <a:gd name="T23" fmla="*/ 50 h 51"/>
              <a:gd name="T24" fmla="*/ 3 w 64"/>
              <a:gd name="T25" fmla="*/ 47 h 51"/>
              <a:gd name="T26" fmla="*/ 9 w 64"/>
              <a:gd name="T27" fmla="*/ 36 h 51"/>
              <a:gd name="T28" fmla="*/ 27 w 64"/>
              <a:gd name="T29" fmla="*/ 6 h 51"/>
              <a:gd name="T30" fmla="*/ 32 w 64"/>
              <a:gd name="T31" fmla="*/ 3 h 51"/>
              <a:gd name="T32" fmla="*/ 38 w 64"/>
              <a:gd name="T33" fmla="*/ 5 h 51"/>
              <a:gd name="T34" fmla="*/ 51 w 64"/>
              <a:gd name="T35" fmla="*/ 17 h 51"/>
              <a:gd name="T36" fmla="*/ 61 w 64"/>
              <a:gd name="T37" fmla="*/ 31 h 51"/>
              <a:gd name="T38" fmla="*/ 64 w 64"/>
              <a:gd name="T39" fmla="*/ 36 h 51"/>
              <a:gd name="T40" fmla="*/ 64 w 64"/>
              <a:gd name="T41" fmla="*/ 37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1"/>
              <a:gd name="T65" fmla="*/ 64 w 64"/>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1">
                <a:moveTo>
                  <a:pt x="64" y="37"/>
                </a:moveTo>
                <a:lnTo>
                  <a:pt x="63" y="34"/>
                </a:lnTo>
                <a:lnTo>
                  <a:pt x="58" y="30"/>
                </a:lnTo>
                <a:lnTo>
                  <a:pt x="46" y="14"/>
                </a:lnTo>
                <a:lnTo>
                  <a:pt x="32" y="2"/>
                </a:lnTo>
                <a:lnTo>
                  <a:pt x="26" y="0"/>
                </a:lnTo>
                <a:lnTo>
                  <a:pt x="20" y="3"/>
                </a:lnTo>
                <a:lnTo>
                  <a:pt x="11" y="17"/>
                </a:lnTo>
                <a:lnTo>
                  <a:pt x="5" y="33"/>
                </a:lnTo>
                <a:lnTo>
                  <a:pt x="0" y="47"/>
                </a:lnTo>
                <a:lnTo>
                  <a:pt x="0" y="51"/>
                </a:lnTo>
                <a:lnTo>
                  <a:pt x="2" y="50"/>
                </a:lnTo>
                <a:lnTo>
                  <a:pt x="3" y="47"/>
                </a:lnTo>
                <a:lnTo>
                  <a:pt x="9" y="36"/>
                </a:lnTo>
                <a:lnTo>
                  <a:pt x="27" y="6"/>
                </a:lnTo>
                <a:lnTo>
                  <a:pt x="32" y="3"/>
                </a:lnTo>
                <a:lnTo>
                  <a:pt x="38" y="5"/>
                </a:lnTo>
                <a:lnTo>
                  <a:pt x="51" y="17"/>
                </a:lnTo>
                <a:lnTo>
                  <a:pt x="61" y="31"/>
                </a:lnTo>
                <a:lnTo>
                  <a:pt x="64" y="36"/>
                </a:lnTo>
                <a:lnTo>
                  <a:pt x="64" y="37"/>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76" name="Freeform 3028"/>
          <p:cNvSpPr>
            <a:spLocks/>
          </p:cNvSpPr>
          <p:nvPr/>
        </p:nvSpPr>
        <p:spPr bwMode="auto">
          <a:xfrm>
            <a:off x="1695450" y="5481638"/>
            <a:ext cx="92075" cy="71437"/>
          </a:xfrm>
          <a:custGeom>
            <a:avLst/>
            <a:gdLst>
              <a:gd name="T0" fmla="*/ 0 w 58"/>
              <a:gd name="T1" fmla="*/ 13 h 52"/>
              <a:gd name="T2" fmla="*/ 1 w 58"/>
              <a:gd name="T3" fmla="*/ 12 h 52"/>
              <a:gd name="T4" fmla="*/ 4 w 58"/>
              <a:gd name="T5" fmla="*/ 10 h 52"/>
              <a:gd name="T6" fmla="*/ 10 w 58"/>
              <a:gd name="T7" fmla="*/ 6 h 52"/>
              <a:gd name="T8" fmla="*/ 14 w 58"/>
              <a:gd name="T9" fmla="*/ 3 h 52"/>
              <a:gd name="T10" fmla="*/ 28 w 58"/>
              <a:gd name="T11" fmla="*/ 0 h 52"/>
              <a:gd name="T12" fmla="*/ 34 w 58"/>
              <a:gd name="T13" fmla="*/ 0 h 52"/>
              <a:gd name="T14" fmla="*/ 38 w 58"/>
              <a:gd name="T15" fmla="*/ 4 h 52"/>
              <a:gd name="T16" fmla="*/ 47 w 58"/>
              <a:gd name="T17" fmla="*/ 18 h 52"/>
              <a:gd name="T18" fmla="*/ 53 w 58"/>
              <a:gd name="T19" fmla="*/ 34 h 52"/>
              <a:gd name="T20" fmla="*/ 58 w 58"/>
              <a:gd name="T21" fmla="*/ 48 h 52"/>
              <a:gd name="T22" fmla="*/ 58 w 58"/>
              <a:gd name="T23" fmla="*/ 52 h 52"/>
              <a:gd name="T24" fmla="*/ 56 w 58"/>
              <a:gd name="T25" fmla="*/ 51 h 52"/>
              <a:gd name="T26" fmla="*/ 55 w 58"/>
              <a:gd name="T27" fmla="*/ 48 h 52"/>
              <a:gd name="T28" fmla="*/ 47 w 58"/>
              <a:gd name="T29" fmla="*/ 37 h 52"/>
              <a:gd name="T30" fmla="*/ 31 w 58"/>
              <a:gd name="T31" fmla="*/ 7 h 52"/>
              <a:gd name="T32" fmla="*/ 26 w 58"/>
              <a:gd name="T33" fmla="*/ 4 h 52"/>
              <a:gd name="T34" fmla="*/ 20 w 58"/>
              <a:gd name="T35" fmla="*/ 3 h 52"/>
              <a:gd name="T36" fmla="*/ 10 w 58"/>
              <a:gd name="T37" fmla="*/ 6 h 52"/>
              <a:gd name="T38" fmla="*/ 3 w 58"/>
              <a:gd name="T39" fmla="*/ 12 h 52"/>
              <a:gd name="T40" fmla="*/ 0 w 58"/>
              <a:gd name="T41" fmla="*/ 13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
              <a:gd name="T64" fmla="*/ 0 h 52"/>
              <a:gd name="T65" fmla="*/ 58 w 58"/>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 h="52">
                <a:moveTo>
                  <a:pt x="0" y="13"/>
                </a:moveTo>
                <a:lnTo>
                  <a:pt x="1" y="12"/>
                </a:lnTo>
                <a:lnTo>
                  <a:pt x="4" y="10"/>
                </a:lnTo>
                <a:lnTo>
                  <a:pt x="10" y="6"/>
                </a:lnTo>
                <a:lnTo>
                  <a:pt x="14" y="3"/>
                </a:lnTo>
                <a:lnTo>
                  <a:pt x="28" y="0"/>
                </a:lnTo>
                <a:lnTo>
                  <a:pt x="34" y="0"/>
                </a:lnTo>
                <a:lnTo>
                  <a:pt x="38" y="4"/>
                </a:lnTo>
                <a:lnTo>
                  <a:pt x="47" y="18"/>
                </a:lnTo>
                <a:lnTo>
                  <a:pt x="53" y="34"/>
                </a:lnTo>
                <a:lnTo>
                  <a:pt x="58" y="48"/>
                </a:lnTo>
                <a:lnTo>
                  <a:pt x="58" y="52"/>
                </a:lnTo>
                <a:lnTo>
                  <a:pt x="56" y="51"/>
                </a:lnTo>
                <a:lnTo>
                  <a:pt x="55" y="48"/>
                </a:lnTo>
                <a:lnTo>
                  <a:pt x="47" y="37"/>
                </a:lnTo>
                <a:lnTo>
                  <a:pt x="31" y="7"/>
                </a:lnTo>
                <a:lnTo>
                  <a:pt x="26" y="4"/>
                </a:lnTo>
                <a:lnTo>
                  <a:pt x="20" y="3"/>
                </a:lnTo>
                <a:lnTo>
                  <a:pt x="10" y="6"/>
                </a:lnTo>
                <a:lnTo>
                  <a:pt x="3" y="12"/>
                </a:lnTo>
                <a:lnTo>
                  <a:pt x="0" y="13"/>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77" name="Freeform 3029"/>
          <p:cNvSpPr>
            <a:spLocks/>
          </p:cNvSpPr>
          <p:nvPr/>
        </p:nvSpPr>
        <p:spPr bwMode="auto">
          <a:xfrm>
            <a:off x="1765300" y="5380038"/>
            <a:ext cx="52388" cy="168275"/>
          </a:xfrm>
          <a:custGeom>
            <a:avLst/>
            <a:gdLst>
              <a:gd name="T0" fmla="*/ 12 w 33"/>
              <a:gd name="T1" fmla="*/ 64 h 123"/>
              <a:gd name="T2" fmla="*/ 8 w 33"/>
              <a:gd name="T3" fmla="*/ 33 h 123"/>
              <a:gd name="T4" fmla="*/ 6 w 33"/>
              <a:gd name="T5" fmla="*/ 19 h 123"/>
              <a:gd name="T6" fmla="*/ 5 w 33"/>
              <a:gd name="T7" fmla="*/ 10 h 123"/>
              <a:gd name="T8" fmla="*/ 6 w 33"/>
              <a:gd name="T9" fmla="*/ 3 h 123"/>
              <a:gd name="T10" fmla="*/ 8 w 33"/>
              <a:gd name="T11" fmla="*/ 0 h 123"/>
              <a:gd name="T12" fmla="*/ 11 w 33"/>
              <a:gd name="T13" fmla="*/ 2 h 123"/>
              <a:gd name="T14" fmla="*/ 15 w 33"/>
              <a:gd name="T15" fmla="*/ 10 h 123"/>
              <a:gd name="T16" fmla="*/ 21 w 33"/>
              <a:gd name="T17" fmla="*/ 22 h 123"/>
              <a:gd name="T18" fmla="*/ 26 w 33"/>
              <a:gd name="T19" fmla="*/ 39 h 123"/>
              <a:gd name="T20" fmla="*/ 32 w 33"/>
              <a:gd name="T21" fmla="*/ 76 h 123"/>
              <a:gd name="T22" fmla="*/ 33 w 33"/>
              <a:gd name="T23" fmla="*/ 93 h 123"/>
              <a:gd name="T24" fmla="*/ 33 w 33"/>
              <a:gd name="T25" fmla="*/ 123 h 123"/>
              <a:gd name="T26" fmla="*/ 32 w 33"/>
              <a:gd name="T27" fmla="*/ 119 h 123"/>
              <a:gd name="T28" fmla="*/ 30 w 33"/>
              <a:gd name="T29" fmla="*/ 110 h 123"/>
              <a:gd name="T30" fmla="*/ 27 w 33"/>
              <a:gd name="T31" fmla="*/ 96 h 123"/>
              <a:gd name="T32" fmla="*/ 24 w 33"/>
              <a:gd name="T33" fmla="*/ 79 h 123"/>
              <a:gd name="T34" fmla="*/ 15 w 33"/>
              <a:gd name="T35" fmla="*/ 44 h 123"/>
              <a:gd name="T36" fmla="*/ 11 w 33"/>
              <a:gd name="T37" fmla="*/ 28 h 123"/>
              <a:gd name="T38" fmla="*/ 5 w 33"/>
              <a:gd name="T39" fmla="*/ 16 h 123"/>
              <a:gd name="T40" fmla="*/ 2 w 33"/>
              <a:gd name="T41" fmla="*/ 13 h 123"/>
              <a:gd name="T42" fmla="*/ 2 w 33"/>
              <a:gd name="T43" fmla="*/ 11 h 123"/>
              <a:gd name="T44" fmla="*/ 0 w 33"/>
              <a:gd name="T45" fmla="*/ 13 h 123"/>
              <a:gd name="T46" fmla="*/ 0 w 33"/>
              <a:gd name="T47" fmla="*/ 17 h 123"/>
              <a:gd name="T48" fmla="*/ 3 w 33"/>
              <a:gd name="T49" fmla="*/ 28 h 123"/>
              <a:gd name="T50" fmla="*/ 6 w 33"/>
              <a:gd name="T51" fmla="*/ 44 h 123"/>
              <a:gd name="T52" fmla="*/ 9 w 33"/>
              <a:gd name="T53" fmla="*/ 58 h 123"/>
              <a:gd name="T54" fmla="*/ 12 w 33"/>
              <a:gd name="T55" fmla="*/ 68 h 123"/>
              <a:gd name="T56" fmla="*/ 14 w 33"/>
              <a:gd name="T57" fmla="*/ 71 h 123"/>
              <a:gd name="T58" fmla="*/ 14 w 33"/>
              <a:gd name="T59" fmla="*/ 70 h 123"/>
              <a:gd name="T60" fmla="*/ 12 w 33"/>
              <a:gd name="T61" fmla="*/ 64 h 12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
              <a:gd name="T94" fmla="*/ 0 h 123"/>
              <a:gd name="T95" fmla="*/ 33 w 33"/>
              <a:gd name="T96" fmla="*/ 123 h 12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 h="123">
                <a:moveTo>
                  <a:pt x="12" y="64"/>
                </a:moveTo>
                <a:lnTo>
                  <a:pt x="8" y="33"/>
                </a:lnTo>
                <a:lnTo>
                  <a:pt x="6" y="19"/>
                </a:lnTo>
                <a:lnTo>
                  <a:pt x="5" y="10"/>
                </a:lnTo>
                <a:lnTo>
                  <a:pt x="6" y="3"/>
                </a:lnTo>
                <a:lnTo>
                  <a:pt x="8" y="0"/>
                </a:lnTo>
                <a:lnTo>
                  <a:pt x="11" y="2"/>
                </a:lnTo>
                <a:lnTo>
                  <a:pt x="15" y="10"/>
                </a:lnTo>
                <a:lnTo>
                  <a:pt x="21" y="22"/>
                </a:lnTo>
                <a:lnTo>
                  <a:pt x="26" y="39"/>
                </a:lnTo>
                <a:lnTo>
                  <a:pt x="32" y="76"/>
                </a:lnTo>
                <a:lnTo>
                  <a:pt x="33" y="93"/>
                </a:lnTo>
                <a:lnTo>
                  <a:pt x="33" y="123"/>
                </a:lnTo>
                <a:lnTo>
                  <a:pt x="32" y="119"/>
                </a:lnTo>
                <a:lnTo>
                  <a:pt x="30" y="110"/>
                </a:lnTo>
                <a:lnTo>
                  <a:pt x="27" y="96"/>
                </a:lnTo>
                <a:lnTo>
                  <a:pt x="24" y="79"/>
                </a:lnTo>
                <a:lnTo>
                  <a:pt x="15" y="44"/>
                </a:lnTo>
                <a:lnTo>
                  <a:pt x="11" y="28"/>
                </a:lnTo>
                <a:lnTo>
                  <a:pt x="5" y="16"/>
                </a:lnTo>
                <a:lnTo>
                  <a:pt x="2" y="13"/>
                </a:lnTo>
                <a:lnTo>
                  <a:pt x="2" y="11"/>
                </a:lnTo>
                <a:lnTo>
                  <a:pt x="0" y="13"/>
                </a:lnTo>
                <a:lnTo>
                  <a:pt x="0" y="17"/>
                </a:lnTo>
                <a:lnTo>
                  <a:pt x="3" y="28"/>
                </a:lnTo>
                <a:lnTo>
                  <a:pt x="6" y="44"/>
                </a:lnTo>
                <a:lnTo>
                  <a:pt x="9" y="58"/>
                </a:lnTo>
                <a:lnTo>
                  <a:pt x="12" y="68"/>
                </a:lnTo>
                <a:lnTo>
                  <a:pt x="14" y="71"/>
                </a:lnTo>
                <a:lnTo>
                  <a:pt x="14" y="70"/>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78" name="Line 3030"/>
          <p:cNvSpPr>
            <a:spLocks noChangeShapeType="1"/>
          </p:cNvSpPr>
          <p:nvPr/>
        </p:nvSpPr>
        <p:spPr bwMode="auto">
          <a:xfrm flipH="1">
            <a:off x="1768475" y="5381625"/>
            <a:ext cx="9525" cy="15875"/>
          </a:xfrm>
          <a:prstGeom prst="line">
            <a:avLst/>
          </a:prstGeom>
          <a:noFill/>
          <a:ln w="0">
            <a:solidFill>
              <a:srgbClr val="000000"/>
            </a:solidFill>
            <a:round/>
            <a:headEnd/>
            <a:tailEnd/>
          </a:ln>
        </p:spPr>
        <p:txBody>
          <a:bodyPr/>
          <a:lstStyle/>
          <a:p>
            <a:endParaRPr lang="en-US"/>
          </a:p>
        </p:txBody>
      </p:sp>
      <p:sp>
        <p:nvSpPr>
          <p:cNvPr id="312279" name="Freeform 3031"/>
          <p:cNvSpPr>
            <a:spLocks/>
          </p:cNvSpPr>
          <p:nvPr/>
        </p:nvSpPr>
        <p:spPr bwMode="auto">
          <a:xfrm>
            <a:off x="2078038" y="5507038"/>
            <a:ext cx="141287" cy="61912"/>
          </a:xfrm>
          <a:custGeom>
            <a:avLst/>
            <a:gdLst>
              <a:gd name="T0" fmla="*/ 89 w 89"/>
              <a:gd name="T1" fmla="*/ 45 h 45"/>
              <a:gd name="T2" fmla="*/ 86 w 89"/>
              <a:gd name="T3" fmla="*/ 42 h 45"/>
              <a:gd name="T4" fmla="*/ 80 w 89"/>
              <a:gd name="T5" fmla="*/ 36 h 45"/>
              <a:gd name="T6" fmla="*/ 61 w 89"/>
              <a:gd name="T7" fmla="*/ 19 h 45"/>
              <a:gd name="T8" fmla="*/ 49 w 89"/>
              <a:gd name="T9" fmla="*/ 9 h 45"/>
              <a:gd name="T10" fmla="*/ 38 w 89"/>
              <a:gd name="T11" fmla="*/ 3 h 45"/>
              <a:gd name="T12" fmla="*/ 30 w 89"/>
              <a:gd name="T13" fmla="*/ 0 h 45"/>
              <a:gd name="T14" fmla="*/ 24 w 89"/>
              <a:gd name="T15" fmla="*/ 3 h 45"/>
              <a:gd name="T16" fmla="*/ 7 w 89"/>
              <a:gd name="T17" fmla="*/ 26 h 45"/>
              <a:gd name="T18" fmla="*/ 1 w 89"/>
              <a:gd name="T19" fmla="*/ 36 h 45"/>
              <a:gd name="T20" fmla="*/ 0 w 89"/>
              <a:gd name="T21" fmla="*/ 39 h 45"/>
              <a:gd name="T22" fmla="*/ 3 w 89"/>
              <a:gd name="T23" fmla="*/ 37 h 45"/>
              <a:gd name="T24" fmla="*/ 7 w 89"/>
              <a:gd name="T25" fmla="*/ 31 h 45"/>
              <a:gd name="T26" fmla="*/ 15 w 89"/>
              <a:gd name="T27" fmla="*/ 22 h 45"/>
              <a:gd name="T28" fmla="*/ 24 w 89"/>
              <a:gd name="T29" fmla="*/ 11 h 45"/>
              <a:gd name="T30" fmla="*/ 30 w 89"/>
              <a:gd name="T31" fmla="*/ 8 h 45"/>
              <a:gd name="T32" fmla="*/ 38 w 89"/>
              <a:gd name="T33" fmla="*/ 9 h 45"/>
              <a:gd name="T34" fmla="*/ 61 w 89"/>
              <a:gd name="T35" fmla="*/ 23 h 45"/>
              <a:gd name="T36" fmla="*/ 82 w 89"/>
              <a:gd name="T37" fmla="*/ 39 h 45"/>
              <a:gd name="T38" fmla="*/ 88 w 89"/>
              <a:gd name="T39" fmla="*/ 43 h 45"/>
              <a:gd name="T40" fmla="*/ 89 w 89"/>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45"/>
              <a:gd name="T65" fmla="*/ 89 w 89"/>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45">
                <a:moveTo>
                  <a:pt x="89" y="45"/>
                </a:moveTo>
                <a:lnTo>
                  <a:pt x="86" y="42"/>
                </a:lnTo>
                <a:lnTo>
                  <a:pt x="80" y="36"/>
                </a:lnTo>
                <a:lnTo>
                  <a:pt x="61" y="19"/>
                </a:lnTo>
                <a:lnTo>
                  <a:pt x="49" y="9"/>
                </a:lnTo>
                <a:lnTo>
                  <a:pt x="38" y="3"/>
                </a:lnTo>
                <a:lnTo>
                  <a:pt x="30" y="0"/>
                </a:lnTo>
                <a:lnTo>
                  <a:pt x="24" y="3"/>
                </a:lnTo>
                <a:lnTo>
                  <a:pt x="7" y="26"/>
                </a:lnTo>
                <a:lnTo>
                  <a:pt x="1" y="36"/>
                </a:lnTo>
                <a:lnTo>
                  <a:pt x="0" y="39"/>
                </a:lnTo>
                <a:lnTo>
                  <a:pt x="3" y="37"/>
                </a:lnTo>
                <a:lnTo>
                  <a:pt x="7" y="31"/>
                </a:lnTo>
                <a:lnTo>
                  <a:pt x="15" y="22"/>
                </a:lnTo>
                <a:lnTo>
                  <a:pt x="24" y="11"/>
                </a:lnTo>
                <a:lnTo>
                  <a:pt x="30" y="8"/>
                </a:lnTo>
                <a:lnTo>
                  <a:pt x="38" y="9"/>
                </a:lnTo>
                <a:lnTo>
                  <a:pt x="61" y="23"/>
                </a:lnTo>
                <a:lnTo>
                  <a:pt x="82" y="39"/>
                </a:lnTo>
                <a:lnTo>
                  <a:pt x="88" y="43"/>
                </a:lnTo>
                <a:lnTo>
                  <a:pt x="89"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80" name="Freeform 3032"/>
          <p:cNvSpPr>
            <a:spLocks/>
          </p:cNvSpPr>
          <p:nvPr/>
        </p:nvSpPr>
        <p:spPr bwMode="auto">
          <a:xfrm>
            <a:off x="1912938" y="5397500"/>
            <a:ext cx="165100" cy="163513"/>
          </a:xfrm>
          <a:custGeom>
            <a:avLst/>
            <a:gdLst>
              <a:gd name="T0" fmla="*/ 0 w 105"/>
              <a:gd name="T1" fmla="*/ 65 h 119"/>
              <a:gd name="T2" fmla="*/ 3 w 105"/>
              <a:gd name="T3" fmla="*/ 60 h 119"/>
              <a:gd name="T4" fmla="*/ 8 w 105"/>
              <a:gd name="T5" fmla="*/ 57 h 119"/>
              <a:gd name="T6" fmla="*/ 11 w 105"/>
              <a:gd name="T7" fmla="*/ 51 h 119"/>
              <a:gd name="T8" fmla="*/ 21 w 105"/>
              <a:gd name="T9" fmla="*/ 38 h 119"/>
              <a:gd name="T10" fmla="*/ 35 w 105"/>
              <a:gd name="T11" fmla="*/ 24 h 119"/>
              <a:gd name="T12" fmla="*/ 46 w 105"/>
              <a:gd name="T13" fmla="*/ 12 h 119"/>
              <a:gd name="T14" fmla="*/ 60 w 105"/>
              <a:gd name="T15" fmla="*/ 3 h 119"/>
              <a:gd name="T16" fmla="*/ 72 w 105"/>
              <a:gd name="T17" fmla="*/ 0 h 119"/>
              <a:gd name="T18" fmla="*/ 76 w 105"/>
              <a:gd name="T19" fmla="*/ 1 h 119"/>
              <a:gd name="T20" fmla="*/ 81 w 105"/>
              <a:gd name="T21" fmla="*/ 4 h 119"/>
              <a:gd name="T22" fmla="*/ 88 w 105"/>
              <a:gd name="T23" fmla="*/ 17 h 119"/>
              <a:gd name="T24" fmla="*/ 94 w 105"/>
              <a:gd name="T25" fmla="*/ 34 h 119"/>
              <a:gd name="T26" fmla="*/ 102 w 105"/>
              <a:gd name="T27" fmla="*/ 71 h 119"/>
              <a:gd name="T28" fmla="*/ 105 w 105"/>
              <a:gd name="T29" fmla="*/ 89 h 119"/>
              <a:gd name="T30" fmla="*/ 105 w 105"/>
              <a:gd name="T31" fmla="*/ 119 h 119"/>
              <a:gd name="T32" fmla="*/ 103 w 105"/>
              <a:gd name="T33" fmla="*/ 116 h 119"/>
              <a:gd name="T34" fmla="*/ 100 w 105"/>
              <a:gd name="T35" fmla="*/ 106 h 119"/>
              <a:gd name="T36" fmla="*/ 97 w 105"/>
              <a:gd name="T37" fmla="*/ 92 h 119"/>
              <a:gd name="T38" fmla="*/ 93 w 105"/>
              <a:gd name="T39" fmla="*/ 75 h 119"/>
              <a:gd name="T40" fmla="*/ 81 w 105"/>
              <a:gd name="T41" fmla="*/ 40 h 119"/>
              <a:gd name="T42" fmla="*/ 73 w 105"/>
              <a:gd name="T43" fmla="*/ 23 h 119"/>
              <a:gd name="T44" fmla="*/ 66 w 105"/>
              <a:gd name="T45" fmla="*/ 10 h 119"/>
              <a:gd name="T46" fmla="*/ 61 w 105"/>
              <a:gd name="T47" fmla="*/ 7 h 119"/>
              <a:gd name="T48" fmla="*/ 57 w 105"/>
              <a:gd name="T49" fmla="*/ 6 h 119"/>
              <a:gd name="T50" fmla="*/ 46 w 105"/>
              <a:gd name="T51" fmla="*/ 7 h 119"/>
              <a:gd name="T52" fmla="*/ 36 w 105"/>
              <a:gd name="T53" fmla="*/ 17 h 119"/>
              <a:gd name="T54" fmla="*/ 24 w 105"/>
              <a:gd name="T55" fmla="*/ 29 h 119"/>
              <a:gd name="T56" fmla="*/ 6 w 105"/>
              <a:gd name="T57" fmla="*/ 54 h 119"/>
              <a:gd name="T58" fmla="*/ 2 w 105"/>
              <a:gd name="T59" fmla="*/ 62 h 119"/>
              <a:gd name="T60" fmla="*/ 0 w 105"/>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5"/>
              <a:gd name="T94" fmla="*/ 0 h 119"/>
              <a:gd name="T95" fmla="*/ 105 w 105"/>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5" h="119">
                <a:moveTo>
                  <a:pt x="0" y="65"/>
                </a:moveTo>
                <a:lnTo>
                  <a:pt x="3" y="60"/>
                </a:lnTo>
                <a:lnTo>
                  <a:pt x="8" y="57"/>
                </a:lnTo>
                <a:lnTo>
                  <a:pt x="11" y="51"/>
                </a:lnTo>
                <a:lnTo>
                  <a:pt x="21" y="38"/>
                </a:lnTo>
                <a:lnTo>
                  <a:pt x="35" y="24"/>
                </a:lnTo>
                <a:lnTo>
                  <a:pt x="46" y="12"/>
                </a:lnTo>
                <a:lnTo>
                  <a:pt x="60" y="3"/>
                </a:lnTo>
                <a:lnTo>
                  <a:pt x="72" y="0"/>
                </a:lnTo>
                <a:lnTo>
                  <a:pt x="76" y="1"/>
                </a:lnTo>
                <a:lnTo>
                  <a:pt x="81" y="4"/>
                </a:lnTo>
                <a:lnTo>
                  <a:pt x="88" y="17"/>
                </a:lnTo>
                <a:lnTo>
                  <a:pt x="94" y="34"/>
                </a:lnTo>
                <a:lnTo>
                  <a:pt x="102" y="71"/>
                </a:lnTo>
                <a:lnTo>
                  <a:pt x="105" y="89"/>
                </a:lnTo>
                <a:lnTo>
                  <a:pt x="105" y="119"/>
                </a:lnTo>
                <a:lnTo>
                  <a:pt x="103" y="116"/>
                </a:lnTo>
                <a:lnTo>
                  <a:pt x="100" y="106"/>
                </a:lnTo>
                <a:lnTo>
                  <a:pt x="97" y="92"/>
                </a:lnTo>
                <a:lnTo>
                  <a:pt x="93" y="75"/>
                </a:lnTo>
                <a:lnTo>
                  <a:pt x="81" y="40"/>
                </a:lnTo>
                <a:lnTo>
                  <a:pt x="73" y="23"/>
                </a:lnTo>
                <a:lnTo>
                  <a:pt x="66" y="10"/>
                </a:lnTo>
                <a:lnTo>
                  <a:pt x="61" y="7"/>
                </a:lnTo>
                <a:lnTo>
                  <a:pt x="57" y="6"/>
                </a:lnTo>
                <a:lnTo>
                  <a:pt x="46" y="7"/>
                </a:lnTo>
                <a:lnTo>
                  <a:pt x="36" y="17"/>
                </a:lnTo>
                <a:lnTo>
                  <a:pt x="24" y="29"/>
                </a:lnTo>
                <a:lnTo>
                  <a:pt x="6" y="54"/>
                </a:lnTo>
                <a:lnTo>
                  <a:pt x="2"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81" name="Freeform 3033"/>
          <p:cNvSpPr>
            <a:spLocks/>
          </p:cNvSpPr>
          <p:nvPr/>
        </p:nvSpPr>
        <p:spPr bwMode="auto">
          <a:xfrm>
            <a:off x="2073275" y="5410200"/>
            <a:ext cx="198438" cy="152400"/>
          </a:xfrm>
          <a:custGeom>
            <a:avLst/>
            <a:gdLst>
              <a:gd name="T0" fmla="*/ 126 w 126"/>
              <a:gd name="T1" fmla="*/ 0 h 110"/>
              <a:gd name="T2" fmla="*/ 122 w 126"/>
              <a:gd name="T3" fmla="*/ 0 h 110"/>
              <a:gd name="T4" fmla="*/ 113 w 126"/>
              <a:gd name="T5" fmla="*/ 2 h 110"/>
              <a:gd name="T6" fmla="*/ 100 w 126"/>
              <a:gd name="T7" fmla="*/ 5 h 110"/>
              <a:gd name="T8" fmla="*/ 85 w 126"/>
              <a:gd name="T9" fmla="*/ 8 h 110"/>
              <a:gd name="T10" fmla="*/ 52 w 126"/>
              <a:gd name="T11" fmla="*/ 19 h 110"/>
              <a:gd name="T12" fmla="*/ 38 w 126"/>
              <a:gd name="T13" fmla="*/ 27 h 110"/>
              <a:gd name="T14" fmla="*/ 30 w 126"/>
              <a:gd name="T15" fmla="*/ 35 h 110"/>
              <a:gd name="T16" fmla="*/ 18 w 126"/>
              <a:gd name="T17" fmla="*/ 56 h 110"/>
              <a:gd name="T18" fmla="*/ 7 w 126"/>
              <a:gd name="T19" fmla="*/ 82 h 110"/>
              <a:gd name="T20" fmla="*/ 3 w 126"/>
              <a:gd name="T21" fmla="*/ 93 h 110"/>
              <a:gd name="T22" fmla="*/ 1 w 126"/>
              <a:gd name="T23" fmla="*/ 103 h 110"/>
              <a:gd name="T24" fmla="*/ 0 w 126"/>
              <a:gd name="T25" fmla="*/ 109 h 110"/>
              <a:gd name="T26" fmla="*/ 0 w 126"/>
              <a:gd name="T27" fmla="*/ 110 h 110"/>
              <a:gd name="T28" fmla="*/ 1 w 126"/>
              <a:gd name="T29" fmla="*/ 109 h 110"/>
              <a:gd name="T30" fmla="*/ 4 w 126"/>
              <a:gd name="T31" fmla="*/ 104 h 110"/>
              <a:gd name="T32" fmla="*/ 9 w 126"/>
              <a:gd name="T33" fmla="*/ 95 h 110"/>
              <a:gd name="T34" fmla="*/ 15 w 126"/>
              <a:gd name="T35" fmla="*/ 86 h 110"/>
              <a:gd name="T36" fmla="*/ 28 w 126"/>
              <a:gd name="T37" fmla="*/ 62 h 110"/>
              <a:gd name="T38" fmla="*/ 43 w 126"/>
              <a:gd name="T39" fmla="*/ 41 h 110"/>
              <a:gd name="T40" fmla="*/ 52 w 126"/>
              <a:gd name="T41" fmla="*/ 33 h 110"/>
              <a:gd name="T42" fmla="*/ 64 w 126"/>
              <a:gd name="T43" fmla="*/ 25 h 110"/>
              <a:gd name="T44" fmla="*/ 92 w 126"/>
              <a:gd name="T45" fmla="*/ 11 h 110"/>
              <a:gd name="T46" fmla="*/ 106 w 126"/>
              <a:gd name="T47" fmla="*/ 7 h 110"/>
              <a:gd name="T48" fmla="*/ 116 w 126"/>
              <a:gd name="T49" fmla="*/ 4 h 110"/>
              <a:gd name="T50" fmla="*/ 123 w 126"/>
              <a:gd name="T51" fmla="*/ 2 h 110"/>
              <a:gd name="T52" fmla="*/ 126 w 126"/>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6"/>
              <a:gd name="T82" fmla="*/ 0 h 110"/>
              <a:gd name="T83" fmla="*/ 126 w 126"/>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6" h="110">
                <a:moveTo>
                  <a:pt x="126" y="0"/>
                </a:moveTo>
                <a:lnTo>
                  <a:pt x="122" y="0"/>
                </a:lnTo>
                <a:lnTo>
                  <a:pt x="113" y="2"/>
                </a:lnTo>
                <a:lnTo>
                  <a:pt x="100" y="5"/>
                </a:lnTo>
                <a:lnTo>
                  <a:pt x="85" y="8"/>
                </a:lnTo>
                <a:lnTo>
                  <a:pt x="52" y="19"/>
                </a:lnTo>
                <a:lnTo>
                  <a:pt x="38" y="27"/>
                </a:lnTo>
                <a:lnTo>
                  <a:pt x="30" y="35"/>
                </a:lnTo>
                <a:lnTo>
                  <a:pt x="18" y="56"/>
                </a:lnTo>
                <a:lnTo>
                  <a:pt x="7" y="82"/>
                </a:lnTo>
                <a:lnTo>
                  <a:pt x="3" y="93"/>
                </a:lnTo>
                <a:lnTo>
                  <a:pt x="1" y="103"/>
                </a:lnTo>
                <a:lnTo>
                  <a:pt x="0" y="109"/>
                </a:lnTo>
                <a:lnTo>
                  <a:pt x="0" y="110"/>
                </a:lnTo>
                <a:lnTo>
                  <a:pt x="1" y="109"/>
                </a:lnTo>
                <a:lnTo>
                  <a:pt x="4" y="104"/>
                </a:lnTo>
                <a:lnTo>
                  <a:pt x="9" y="95"/>
                </a:lnTo>
                <a:lnTo>
                  <a:pt x="15" y="86"/>
                </a:lnTo>
                <a:lnTo>
                  <a:pt x="28" y="62"/>
                </a:lnTo>
                <a:lnTo>
                  <a:pt x="43" y="41"/>
                </a:lnTo>
                <a:lnTo>
                  <a:pt x="52" y="33"/>
                </a:lnTo>
                <a:lnTo>
                  <a:pt x="64" y="25"/>
                </a:lnTo>
                <a:lnTo>
                  <a:pt x="92" y="11"/>
                </a:lnTo>
                <a:lnTo>
                  <a:pt x="106" y="7"/>
                </a:lnTo>
                <a:lnTo>
                  <a:pt x="116" y="4"/>
                </a:lnTo>
                <a:lnTo>
                  <a:pt x="123" y="2"/>
                </a:lnTo>
                <a:lnTo>
                  <a:pt x="126"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82" name="Freeform 3034"/>
          <p:cNvSpPr>
            <a:spLocks/>
          </p:cNvSpPr>
          <p:nvPr/>
        </p:nvSpPr>
        <p:spPr bwMode="auto">
          <a:xfrm>
            <a:off x="2068513" y="5329238"/>
            <a:ext cx="196850" cy="231775"/>
          </a:xfrm>
          <a:custGeom>
            <a:avLst/>
            <a:gdLst>
              <a:gd name="T0" fmla="*/ 125 w 125"/>
              <a:gd name="T1" fmla="*/ 0 h 169"/>
              <a:gd name="T2" fmla="*/ 121 w 125"/>
              <a:gd name="T3" fmla="*/ 3 h 169"/>
              <a:gd name="T4" fmla="*/ 113 w 125"/>
              <a:gd name="T5" fmla="*/ 9 h 169"/>
              <a:gd name="T6" fmla="*/ 101 w 125"/>
              <a:gd name="T7" fmla="*/ 19 h 169"/>
              <a:gd name="T8" fmla="*/ 86 w 125"/>
              <a:gd name="T9" fmla="*/ 31 h 169"/>
              <a:gd name="T10" fmla="*/ 58 w 125"/>
              <a:gd name="T11" fmla="*/ 57 h 169"/>
              <a:gd name="T12" fmla="*/ 44 w 125"/>
              <a:gd name="T13" fmla="*/ 70 h 169"/>
              <a:gd name="T14" fmla="*/ 34 w 125"/>
              <a:gd name="T15" fmla="*/ 81 h 169"/>
              <a:gd name="T16" fmla="*/ 19 w 125"/>
              <a:gd name="T17" fmla="*/ 105 h 169"/>
              <a:gd name="T18" fmla="*/ 9 w 125"/>
              <a:gd name="T19" fmla="*/ 135 h 169"/>
              <a:gd name="T20" fmla="*/ 4 w 125"/>
              <a:gd name="T21" fmla="*/ 147 h 169"/>
              <a:gd name="T22" fmla="*/ 1 w 125"/>
              <a:gd name="T23" fmla="*/ 158 h 169"/>
              <a:gd name="T24" fmla="*/ 0 w 125"/>
              <a:gd name="T25" fmla="*/ 166 h 169"/>
              <a:gd name="T26" fmla="*/ 0 w 125"/>
              <a:gd name="T27" fmla="*/ 169 h 169"/>
              <a:gd name="T28" fmla="*/ 1 w 125"/>
              <a:gd name="T29" fmla="*/ 166 h 169"/>
              <a:gd name="T30" fmla="*/ 6 w 125"/>
              <a:gd name="T31" fmla="*/ 160 h 169"/>
              <a:gd name="T32" fmla="*/ 12 w 125"/>
              <a:gd name="T33" fmla="*/ 150 h 169"/>
              <a:gd name="T34" fmla="*/ 18 w 125"/>
              <a:gd name="T35" fmla="*/ 138 h 169"/>
              <a:gd name="T36" fmla="*/ 33 w 125"/>
              <a:gd name="T37" fmla="*/ 112 h 169"/>
              <a:gd name="T38" fmla="*/ 49 w 125"/>
              <a:gd name="T39" fmla="*/ 88 h 169"/>
              <a:gd name="T40" fmla="*/ 58 w 125"/>
              <a:gd name="T41" fmla="*/ 76 h 169"/>
              <a:gd name="T42" fmla="*/ 70 w 125"/>
              <a:gd name="T43" fmla="*/ 64 h 169"/>
              <a:gd name="T44" fmla="*/ 97 w 125"/>
              <a:gd name="T45" fmla="*/ 34 h 169"/>
              <a:gd name="T46" fmla="*/ 107 w 125"/>
              <a:gd name="T47" fmla="*/ 22 h 169"/>
              <a:gd name="T48" fmla="*/ 118 w 125"/>
              <a:gd name="T49" fmla="*/ 11 h 169"/>
              <a:gd name="T50" fmla="*/ 124 w 125"/>
              <a:gd name="T51" fmla="*/ 3 h 169"/>
              <a:gd name="T52" fmla="*/ 125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1" y="3"/>
                </a:lnTo>
                <a:lnTo>
                  <a:pt x="113" y="9"/>
                </a:lnTo>
                <a:lnTo>
                  <a:pt x="101" y="19"/>
                </a:lnTo>
                <a:lnTo>
                  <a:pt x="86" y="31"/>
                </a:lnTo>
                <a:lnTo>
                  <a:pt x="58" y="57"/>
                </a:lnTo>
                <a:lnTo>
                  <a:pt x="44" y="70"/>
                </a:lnTo>
                <a:lnTo>
                  <a:pt x="34" y="81"/>
                </a:lnTo>
                <a:lnTo>
                  <a:pt x="19" y="105"/>
                </a:lnTo>
                <a:lnTo>
                  <a:pt x="9" y="135"/>
                </a:lnTo>
                <a:lnTo>
                  <a:pt x="4" y="147"/>
                </a:lnTo>
                <a:lnTo>
                  <a:pt x="1" y="158"/>
                </a:lnTo>
                <a:lnTo>
                  <a:pt x="0" y="166"/>
                </a:lnTo>
                <a:lnTo>
                  <a:pt x="0" y="169"/>
                </a:lnTo>
                <a:lnTo>
                  <a:pt x="1" y="166"/>
                </a:lnTo>
                <a:lnTo>
                  <a:pt x="6" y="160"/>
                </a:lnTo>
                <a:lnTo>
                  <a:pt x="12" y="150"/>
                </a:lnTo>
                <a:lnTo>
                  <a:pt x="18" y="138"/>
                </a:lnTo>
                <a:lnTo>
                  <a:pt x="33" y="112"/>
                </a:lnTo>
                <a:lnTo>
                  <a:pt x="49" y="88"/>
                </a:lnTo>
                <a:lnTo>
                  <a:pt x="58" y="76"/>
                </a:lnTo>
                <a:lnTo>
                  <a:pt x="70" y="64"/>
                </a:lnTo>
                <a:lnTo>
                  <a:pt x="97" y="34"/>
                </a:lnTo>
                <a:lnTo>
                  <a:pt x="107" y="22"/>
                </a:lnTo>
                <a:lnTo>
                  <a:pt x="118" y="11"/>
                </a:lnTo>
                <a:lnTo>
                  <a:pt x="124" y="3"/>
                </a:lnTo>
                <a:lnTo>
                  <a:pt x="125"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83" name="Freeform 3035"/>
          <p:cNvSpPr>
            <a:spLocks/>
          </p:cNvSpPr>
          <p:nvPr/>
        </p:nvSpPr>
        <p:spPr bwMode="auto">
          <a:xfrm>
            <a:off x="2065338" y="5311775"/>
            <a:ext cx="142875" cy="250825"/>
          </a:xfrm>
          <a:custGeom>
            <a:avLst/>
            <a:gdLst>
              <a:gd name="T0" fmla="*/ 90 w 90"/>
              <a:gd name="T1" fmla="*/ 0 h 182"/>
              <a:gd name="T2" fmla="*/ 87 w 90"/>
              <a:gd name="T3" fmla="*/ 3 h 182"/>
              <a:gd name="T4" fmla="*/ 81 w 90"/>
              <a:gd name="T5" fmla="*/ 11 h 182"/>
              <a:gd name="T6" fmla="*/ 72 w 90"/>
              <a:gd name="T7" fmla="*/ 23 h 182"/>
              <a:gd name="T8" fmla="*/ 60 w 90"/>
              <a:gd name="T9" fmla="*/ 38 h 182"/>
              <a:gd name="T10" fmla="*/ 36 w 90"/>
              <a:gd name="T11" fmla="*/ 72 h 182"/>
              <a:gd name="T12" fmla="*/ 26 w 90"/>
              <a:gd name="T13" fmla="*/ 88 h 182"/>
              <a:gd name="T14" fmla="*/ 17 w 90"/>
              <a:gd name="T15" fmla="*/ 100 h 182"/>
              <a:gd name="T16" fmla="*/ 11 w 90"/>
              <a:gd name="T17" fmla="*/ 111 h 182"/>
              <a:gd name="T18" fmla="*/ 5 w 90"/>
              <a:gd name="T19" fmla="*/ 124 h 182"/>
              <a:gd name="T20" fmla="*/ 0 w 90"/>
              <a:gd name="T21" fmla="*/ 151 h 182"/>
              <a:gd name="T22" fmla="*/ 0 w 90"/>
              <a:gd name="T23" fmla="*/ 173 h 182"/>
              <a:gd name="T24" fmla="*/ 2 w 90"/>
              <a:gd name="T25" fmla="*/ 179 h 182"/>
              <a:gd name="T26" fmla="*/ 2 w 90"/>
              <a:gd name="T27" fmla="*/ 182 h 182"/>
              <a:gd name="T28" fmla="*/ 3 w 90"/>
              <a:gd name="T29" fmla="*/ 181 h 182"/>
              <a:gd name="T30" fmla="*/ 5 w 90"/>
              <a:gd name="T31" fmla="*/ 175 h 182"/>
              <a:gd name="T32" fmla="*/ 6 w 90"/>
              <a:gd name="T33" fmla="*/ 165 h 182"/>
              <a:gd name="T34" fmla="*/ 9 w 90"/>
              <a:gd name="T35" fmla="*/ 153 h 182"/>
              <a:gd name="T36" fmla="*/ 17 w 90"/>
              <a:gd name="T37" fmla="*/ 127 h 182"/>
              <a:gd name="T38" fmla="*/ 29 w 90"/>
              <a:gd name="T39" fmla="*/ 102 h 182"/>
              <a:gd name="T40" fmla="*/ 38 w 90"/>
              <a:gd name="T41" fmla="*/ 89 h 182"/>
              <a:gd name="T42" fmla="*/ 48 w 90"/>
              <a:gd name="T43" fmla="*/ 74 h 182"/>
              <a:gd name="T44" fmla="*/ 69 w 90"/>
              <a:gd name="T45" fmla="*/ 42 h 182"/>
              <a:gd name="T46" fmla="*/ 78 w 90"/>
              <a:gd name="T47" fmla="*/ 26 h 182"/>
              <a:gd name="T48" fmla="*/ 84 w 90"/>
              <a:gd name="T49" fmla="*/ 12 h 182"/>
              <a:gd name="T50" fmla="*/ 88 w 90"/>
              <a:gd name="T51" fmla="*/ 3 h 182"/>
              <a:gd name="T52" fmla="*/ 90 w 90"/>
              <a:gd name="T53" fmla="*/ 0 h 18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0"/>
              <a:gd name="T82" fmla="*/ 0 h 182"/>
              <a:gd name="T83" fmla="*/ 90 w 90"/>
              <a:gd name="T84" fmla="*/ 182 h 18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0" h="182">
                <a:moveTo>
                  <a:pt x="90" y="0"/>
                </a:moveTo>
                <a:lnTo>
                  <a:pt x="87" y="3"/>
                </a:lnTo>
                <a:lnTo>
                  <a:pt x="81" y="11"/>
                </a:lnTo>
                <a:lnTo>
                  <a:pt x="72" y="23"/>
                </a:lnTo>
                <a:lnTo>
                  <a:pt x="60" y="38"/>
                </a:lnTo>
                <a:lnTo>
                  <a:pt x="36" y="72"/>
                </a:lnTo>
                <a:lnTo>
                  <a:pt x="26" y="88"/>
                </a:lnTo>
                <a:lnTo>
                  <a:pt x="17" y="100"/>
                </a:lnTo>
                <a:lnTo>
                  <a:pt x="11" y="111"/>
                </a:lnTo>
                <a:lnTo>
                  <a:pt x="5" y="124"/>
                </a:lnTo>
                <a:lnTo>
                  <a:pt x="0" y="151"/>
                </a:lnTo>
                <a:lnTo>
                  <a:pt x="0" y="173"/>
                </a:lnTo>
                <a:lnTo>
                  <a:pt x="2" y="179"/>
                </a:lnTo>
                <a:lnTo>
                  <a:pt x="2" y="182"/>
                </a:lnTo>
                <a:lnTo>
                  <a:pt x="3" y="181"/>
                </a:lnTo>
                <a:lnTo>
                  <a:pt x="5" y="175"/>
                </a:lnTo>
                <a:lnTo>
                  <a:pt x="6" y="165"/>
                </a:lnTo>
                <a:lnTo>
                  <a:pt x="9" y="153"/>
                </a:lnTo>
                <a:lnTo>
                  <a:pt x="17" y="127"/>
                </a:lnTo>
                <a:lnTo>
                  <a:pt x="29" y="102"/>
                </a:lnTo>
                <a:lnTo>
                  <a:pt x="38" y="89"/>
                </a:lnTo>
                <a:lnTo>
                  <a:pt x="48" y="74"/>
                </a:lnTo>
                <a:lnTo>
                  <a:pt x="69" y="42"/>
                </a:lnTo>
                <a:lnTo>
                  <a:pt x="78" y="26"/>
                </a:lnTo>
                <a:lnTo>
                  <a:pt x="84" y="12"/>
                </a:lnTo>
                <a:lnTo>
                  <a:pt x="88" y="3"/>
                </a:lnTo>
                <a:lnTo>
                  <a:pt x="90"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84" name="Freeform 3036"/>
          <p:cNvSpPr>
            <a:spLocks/>
          </p:cNvSpPr>
          <p:nvPr/>
        </p:nvSpPr>
        <p:spPr bwMode="auto">
          <a:xfrm>
            <a:off x="2073275" y="5440363"/>
            <a:ext cx="182563" cy="125412"/>
          </a:xfrm>
          <a:custGeom>
            <a:avLst/>
            <a:gdLst>
              <a:gd name="T0" fmla="*/ 115 w 115"/>
              <a:gd name="T1" fmla="*/ 65 h 92"/>
              <a:gd name="T2" fmla="*/ 112 w 115"/>
              <a:gd name="T3" fmla="*/ 61 h 92"/>
              <a:gd name="T4" fmla="*/ 104 w 115"/>
              <a:gd name="T5" fmla="*/ 52 h 92"/>
              <a:gd name="T6" fmla="*/ 94 w 115"/>
              <a:gd name="T7" fmla="*/ 38 h 92"/>
              <a:gd name="T8" fmla="*/ 82 w 115"/>
              <a:gd name="T9" fmla="*/ 24 h 92"/>
              <a:gd name="T10" fmla="*/ 68 w 115"/>
              <a:gd name="T11" fmla="*/ 12 h 92"/>
              <a:gd name="T12" fmla="*/ 55 w 115"/>
              <a:gd name="T13" fmla="*/ 3 h 92"/>
              <a:gd name="T14" fmla="*/ 43 w 115"/>
              <a:gd name="T15" fmla="*/ 0 h 92"/>
              <a:gd name="T16" fmla="*/ 38 w 115"/>
              <a:gd name="T17" fmla="*/ 1 h 92"/>
              <a:gd name="T18" fmla="*/ 34 w 115"/>
              <a:gd name="T19" fmla="*/ 6 h 92"/>
              <a:gd name="T20" fmla="*/ 19 w 115"/>
              <a:gd name="T21" fmla="*/ 31 h 92"/>
              <a:gd name="T22" fmla="*/ 9 w 115"/>
              <a:gd name="T23" fmla="*/ 58 h 92"/>
              <a:gd name="T24" fmla="*/ 4 w 115"/>
              <a:gd name="T25" fmla="*/ 72 h 92"/>
              <a:gd name="T26" fmla="*/ 1 w 115"/>
              <a:gd name="T27" fmla="*/ 82 h 92"/>
              <a:gd name="T28" fmla="*/ 0 w 115"/>
              <a:gd name="T29" fmla="*/ 89 h 92"/>
              <a:gd name="T30" fmla="*/ 0 w 115"/>
              <a:gd name="T31" fmla="*/ 92 h 92"/>
              <a:gd name="T32" fmla="*/ 1 w 115"/>
              <a:gd name="T33" fmla="*/ 91 h 92"/>
              <a:gd name="T34" fmla="*/ 6 w 115"/>
              <a:gd name="T35" fmla="*/ 85 h 92"/>
              <a:gd name="T36" fmla="*/ 10 w 115"/>
              <a:gd name="T37" fmla="*/ 75 h 92"/>
              <a:gd name="T38" fmla="*/ 18 w 115"/>
              <a:gd name="T39" fmla="*/ 63 h 92"/>
              <a:gd name="T40" fmla="*/ 33 w 115"/>
              <a:gd name="T41" fmla="*/ 37 h 92"/>
              <a:gd name="T42" fmla="*/ 49 w 115"/>
              <a:gd name="T43" fmla="*/ 12 h 92"/>
              <a:gd name="T44" fmla="*/ 53 w 115"/>
              <a:gd name="T45" fmla="*/ 7 h 92"/>
              <a:gd name="T46" fmla="*/ 58 w 115"/>
              <a:gd name="T47" fmla="*/ 6 h 92"/>
              <a:gd name="T48" fmla="*/ 68 w 115"/>
              <a:gd name="T49" fmla="*/ 9 h 92"/>
              <a:gd name="T50" fmla="*/ 79 w 115"/>
              <a:gd name="T51" fmla="*/ 17 h 92"/>
              <a:gd name="T52" fmla="*/ 91 w 115"/>
              <a:gd name="T53" fmla="*/ 29 h 92"/>
              <a:gd name="T54" fmla="*/ 109 w 115"/>
              <a:gd name="T55" fmla="*/ 54 h 92"/>
              <a:gd name="T56" fmla="*/ 113 w 115"/>
              <a:gd name="T57" fmla="*/ 61 h 92"/>
              <a:gd name="T58" fmla="*/ 115 w 115"/>
              <a:gd name="T59" fmla="*/ 65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2"/>
              <a:gd name="T92" fmla="*/ 115 w 115"/>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2">
                <a:moveTo>
                  <a:pt x="115" y="65"/>
                </a:moveTo>
                <a:lnTo>
                  <a:pt x="112" y="61"/>
                </a:lnTo>
                <a:lnTo>
                  <a:pt x="104" y="52"/>
                </a:lnTo>
                <a:lnTo>
                  <a:pt x="94" y="38"/>
                </a:lnTo>
                <a:lnTo>
                  <a:pt x="82" y="24"/>
                </a:lnTo>
                <a:lnTo>
                  <a:pt x="68" y="12"/>
                </a:lnTo>
                <a:lnTo>
                  <a:pt x="55" y="3"/>
                </a:lnTo>
                <a:lnTo>
                  <a:pt x="43" y="0"/>
                </a:lnTo>
                <a:lnTo>
                  <a:pt x="38" y="1"/>
                </a:lnTo>
                <a:lnTo>
                  <a:pt x="34" y="6"/>
                </a:lnTo>
                <a:lnTo>
                  <a:pt x="19" y="31"/>
                </a:lnTo>
                <a:lnTo>
                  <a:pt x="9" y="58"/>
                </a:lnTo>
                <a:lnTo>
                  <a:pt x="4" y="72"/>
                </a:lnTo>
                <a:lnTo>
                  <a:pt x="1" y="82"/>
                </a:lnTo>
                <a:lnTo>
                  <a:pt x="0" y="89"/>
                </a:lnTo>
                <a:lnTo>
                  <a:pt x="0" y="92"/>
                </a:lnTo>
                <a:lnTo>
                  <a:pt x="1" y="91"/>
                </a:lnTo>
                <a:lnTo>
                  <a:pt x="6" y="85"/>
                </a:lnTo>
                <a:lnTo>
                  <a:pt x="10" y="75"/>
                </a:lnTo>
                <a:lnTo>
                  <a:pt x="18" y="63"/>
                </a:lnTo>
                <a:lnTo>
                  <a:pt x="33" y="37"/>
                </a:lnTo>
                <a:lnTo>
                  <a:pt x="49" y="12"/>
                </a:lnTo>
                <a:lnTo>
                  <a:pt x="53" y="7"/>
                </a:lnTo>
                <a:lnTo>
                  <a:pt x="58" y="6"/>
                </a:lnTo>
                <a:lnTo>
                  <a:pt x="68" y="9"/>
                </a:lnTo>
                <a:lnTo>
                  <a:pt x="79" y="17"/>
                </a:lnTo>
                <a:lnTo>
                  <a:pt x="91" y="29"/>
                </a:lnTo>
                <a:lnTo>
                  <a:pt x="109" y="54"/>
                </a:lnTo>
                <a:lnTo>
                  <a:pt x="113" y="61"/>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85" name="Freeform 3037"/>
          <p:cNvSpPr>
            <a:spLocks/>
          </p:cNvSpPr>
          <p:nvPr/>
        </p:nvSpPr>
        <p:spPr bwMode="auto">
          <a:xfrm>
            <a:off x="2068513" y="5491163"/>
            <a:ext cx="101600" cy="71437"/>
          </a:xfrm>
          <a:custGeom>
            <a:avLst/>
            <a:gdLst>
              <a:gd name="T0" fmla="*/ 64 w 64"/>
              <a:gd name="T1" fmla="*/ 37 h 51"/>
              <a:gd name="T2" fmla="*/ 62 w 64"/>
              <a:gd name="T3" fmla="*/ 34 h 51"/>
              <a:gd name="T4" fmla="*/ 58 w 64"/>
              <a:gd name="T5" fmla="*/ 30 h 51"/>
              <a:gd name="T6" fmla="*/ 46 w 64"/>
              <a:gd name="T7" fmla="*/ 14 h 51"/>
              <a:gd name="T8" fmla="*/ 31 w 64"/>
              <a:gd name="T9" fmla="*/ 2 h 51"/>
              <a:gd name="T10" fmla="*/ 25 w 64"/>
              <a:gd name="T11" fmla="*/ 0 h 51"/>
              <a:gd name="T12" fmla="*/ 19 w 64"/>
              <a:gd name="T13" fmla="*/ 3 h 51"/>
              <a:gd name="T14" fmla="*/ 10 w 64"/>
              <a:gd name="T15" fmla="*/ 17 h 51"/>
              <a:gd name="T16" fmla="*/ 4 w 64"/>
              <a:gd name="T17" fmla="*/ 33 h 51"/>
              <a:gd name="T18" fmla="*/ 0 w 64"/>
              <a:gd name="T19" fmla="*/ 47 h 51"/>
              <a:gd name="T20" fmla="*/ 0 w 64"/>
              <a:gd name="T21" fmla="*/ 51 h 51"/>
              <a:gd name="T22" fmla="*/ 1 w 64"/>
              <a:gd name="T23" fmla="*/ 50 h 51"/>
              <a:gd name="T24" fmla="*/ 3 w 64"/>
              <a:gd name="T25" fmla="*/ 47 h 51"/>
              <a:gd name="T26" fmla="*/ 10 w 64"/>
              <a:gd name="T27" fmla="*/ 36 h 51"/>
              <a:gd name="T28" fmla="*/ 28 w 64"/>
              <a:gd name="T29" fmla="*/ 6 h 51"/>
              <a:gd name="T30" fmla="*/ 33 w 64"/>
              <a:gd name="T31" fmla="*/ 3 h 51"/>
              <a:gd name="T32" fmla="*/ 38 w 64"/>
              <a:gd name="T33" fmla="*/ 5 h 51"/>
              <a:gd name="T34" fmla="*/ 50 w 64"/>
              <a:gd name="T35" fmla="*/ 17 h 51"/>
              <a:gd name="T36" fmla="*/ 61 w 64"/>
              <a:gd name="T37" fmla="*/ 31 h 51"/>
              <a:gd name="T38" fmla="*/ 64 w 64"/>
              <a:gd name="T39" fmla="*/ 36 h 51"/>
              <a:gd name="T40" fmla="*/ 64 w 64"/>
              <a:gd name="T41" fmla="*/ 37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1"/>
              <a:gd name="T65" fmla="*/ 64 w 64"/>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1">
                <a:moveTo>
                  <a:pt x="64" y="37"/>
                </a:moveTo>
                <a:lnTo>
                  <a:pt x="62" y="34"/>
                </a:lnTo>
                <a:lnTo>
                  <a:pt x="58" y="30"/>
                </a:lnTo>
                <a:lnTo>
                  <a:pt x="46" y="14"/>
                </a:lnTo>
                <a:lnTo>
                  <a:pt x="31" y="2"/>
                </a:lnTo>
                <a:lnTo>
                  <a:pt x="25" y="0"/>
                </a:lnTo>
                <a:lnTo>
                  <a:pt x="19" y="3"/>
                </a:lnTo>
                <a:lnTo>
                  <a:pt x="10" y="17"/>
                </a:lnTo>
                <a:lnTo>
                  <a:pt x="4" y="33"/>
                </a:lnTo>
                <a:lnTo>
                  <a:pt x="0" y="47"/>
                </a:lnTo>
                <a:lnTo>
                  <a:pt x="0" y="51"/>
                </a:lnTo>
                <a:lnTo>
                  <a:pt x="1" y="50"/>
                </a:lnTo>
                <a:lnTo>
                  <a:pt x="3" y="47"/>
                </a:lnTo>
                <a:lnTo>
                  <a:pt x="10" y="36"/>
                </a:lnTo>
                <a:lnTo>
                  <a:pt x="28" y="6"/>
                </a:lnTo>
                <a:lnTo>
                  <a:pt x="33" y="3"/>
                </a:lnTo>
                <a:lnTo>
                  <a:pt x="38" y="5"/>
                </a:lnTo>
                <a:lnTo>
                  <a:pt x="50" y="17"/>
                </a:lnTo>
                <a:lnTo>
                  <a:pt x="61" y="31"/>
                </a:lnTo>
                <a:lnTo>
                  <a:pt x="64" y="36"/>
                </a:lnTo>
                <a:lnTo>
                  <a:pt x="64" y="37"/>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86" name="Freeform 3038"/>
          <p:cNvSpPr>
            <a:spLocks/>
          </p:cNvSpPr>
          <p:nvPr/>
        </p:nvSpPr>
        <p:spPr bwMode="auto">
          <a:xfrm>
            <a:off x="1984375" y="5481638"/>
            <a:ext cx="90488" cy="71437"/>
          </a:xfrm>
          <a:custGeom>
            <a:avLst/>
            <a:gdLst>
              <a:gd name="T0" fmla="*/ 0 w 58"/>
              <a:gd name="T1" fmla="*/ 13 h 52"/>
              <a:gd name="T2" fmla="*/ 1 w 58"/>
              <a:gd name="T3" fmla="*/ 12 h 52"/>
              <a:gd name="T4" fmla="*/ 4 w 58"/>
              <a:gd name="T5" fmla="*/ 10 h 52"/>
              <a:gd name="T6" fmla="*/ 10 w 58"/>
              <a:gd name="T7" fmla="*/ 6 h 52"/>
              <a:gd name="T8" fmla="*/ 15 w 58"/>
              <a:gd name="T9" fmla="*/ 3 h 52"/>
              <a:gd name="T10" fmla="*/ 28 w 58"/>
              <a:gd name="T11" fmla="*/ 0 h 52"/>
              <a:gd name="T12" fmla="*/ 34 w 58"/>
              <a:gd name="T13" fmla="*/ 0 h 52"/>
              <a:gd name="T14" fmla="*/ 39 w 58"/>
              <a:gd name="T15" fmla="*/ 4 h 52"/>
              <a:gd name="T16" fmla="*/ 48 w 58"/>
              <a:gd name="T17" fmla="*/ 18 h 52"/>
              <a:gd name="T18" fmla="*/ 54 w 58"/>
              <a:gd name="T19" fmla="*/ 34 h 52"/>
              <a:gd name="T20" fmla="*/ 58 w 58"/>
              <a:gd name="T21" fmla="*/ 48 h 52"/>
              <a:gd name="T22" fmla="*/ 58 w 58"/>
              <a:gd name="T23" fmla="*/ 52 h 52"/>
              <a:gd name="T24" fmla="*/ 57 w 58"/>
              <a:gd name="T25" fmla="*/ 51 h 52"/>
              <a:gd name="T26" fmla="*/ 55 w 58"/>
              <a:gd name="T27" fmla="*/ 48 h 52"/>
              <a:gd name="T28" fmla="*/ 52 w 58"/>
              <a:gd name="T29" fmla="*/ 43 h 52"/>
              <a:gd name="T30" fmla="*/ 49 w 58"/>
              <a:gd name="T31" fmla="*/ 37 h 52"/>
              <a:gd name="T32" fmla="*/ 31 w 58"/>
              <a:gd name="T33" fmla="*/ 7 h 52"/>
              <a:gd name="T34" fmla="*/ 27 w 58"/>
              <a:gd name="T35" fmla="*/ 4 h 52"/>
              <a:gd name="T36" fmla="*/ 21 w 58"/>
              <a:gd name="T37" fmla="*/ 3 h 52"/>
              <a:gd name="T38" fmla="*/ 12 w 58"/>
              <a:gd name="T39" fmla="*/ 6 h 52"/>
              <a:gd name="T40" fmla="*/ 3 w 58"/>
              <a:gd name="T41" fmla="*/ 12 h 52"/>
              <a:gd name="T42" fmla="*/ 0 w 58"/>
              <a:gd name="T43" fmla="*/ 13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2"/>
              <a:gd name="T68" fmla="*/ 58 w 5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2">
                <a:moveTo>
                  <a:pt x="0" y="13"/>
                </a:moveTo>
                <a:lnTo>
                  <a:pt x="1" y="12"/>
                </a:lnTo>
                <a:lnTo>
                  <a:pt x="4" y="10"/>
                </a:lnTo>
                <a:lnTo>
                  <a:pt x="10" y="6"/>
                </a:lnTo>
                <a:lnTo>
                  <a:pt x="15" y="3"/>
                </a:lnTo>
                <a:lnTo>
                  <a:pt x="28" y="0"/>
                </a:lnTo>
                <a:lnTo>
                  <a:pt x="34" y="0"/>
                </a:lnTo>
                <a:lnTo>
                  <a:pt x="39" y="4"/>
                </a:lnTo>
                <a:lnTo>
                  <a:pt x="48" y="18"/>
                </a:lnTo>
                <a:lnTo>
                  <a:pt x="54" y="34"/>
                </a:lnTo>
                <a:lnTo>
                  <a:pt x="58" y="48"/>
                </a:lnTo>
                <a:lnTo>
                  <a:pt x="58" y="52"/>
                </a:lnTo>
                <a:lnTo>
                  <a:pt x="57" y="51"/>
                </a:lnTo>
                <a:lnTo>
                  <a:pt x="55" y="48"/>
                </a:lnTo>
                <a:lnTo>
                  <a:pt x="52" y="43"/>
                </a:lnTo>
                <a:lnTo>
                  <a:pt x="49" y="37"/>
                </a:lnTo>
                <a:lnTo>
                  <a:pt x="31" y="7"/>
                </a:lnTo>
                <a:lnTo>
                  <a:pt x="27" y="4"/>
                </a:lnTo>
                <a:lnTo>
                  <a:pt x="21" y="3"/>
                </a:lnTo>
                <a:lnTo>
                  <a:pt x="12" y="6"/>
                </a:lnTo>
                <a:lnTo>
                  <a:pt x="3" y="12"/>
                </a:lnTo>
                <a:lnTo>
                  <a:pt x="0" y="13"/>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87" name="Freeform 3039"/>
          <p:cNvSpPr>
            <a:spLocks/>
          </p:cNvSpPr>
          <p:nvPr/>
        </p:nvSpPr>
        <p:spPr bwMode="auto">
          <a:xfrm>
            <a:off x="2055813" y="5380038"/>
            <a:ext cx="52387" cy="168275"/>
          </a:xfrm>
          <a:custGeom>
            <a:avLst/>
            <a:gdLst>
              <a:gd name="T0" fmla="*/ 12 w 33"/>
              <a:gd name="T1" fmla="*/ 64 h 123"/>
              <a:gd name="T2" fmla="*/ 8 w 33"/>
              <a:gd name="T3" fmla="*/ 33 h 123"/>
              <a:gd name="T4" fmla="*/ 6 w 33"/>
              <a:gd name="T5" fmla="*/ 19 h 123"/>
              <a:gd name="T6" fmla="*/ 5 w 33"/>
              <a:gd name="T7" fmla="*/ 10 h 123"/>
              <a:gd name="T8" fmla="*/ 5 w 33"/>
              <a:gd name="T9" fmla="*/ 3 h 123"/>
              <a:gd name="T10" fmla="*/ 6 w 33"/>
              <a:gd name="T11" fmla="*/ 0 h 123"/>
              <a:gd name="T12" fmla="*/ 11 w 33"/>
              <a:gd name="T13" fmla="*/ 2 h 123"/>
              <a:gd name="T14" fmla="*/ 15 w 33"/>
              <a:gd name="T15" fmla="*/ 10 h 123"/>
              <a:gd name="T16" fmla="*/ 20 w 33"/>
              <a:gd name="T17" fmla="*/ 22 h 123"/>
              <a:gd name="T18" fmla="*/ 24 w 33"/>
              <a:gd name="T19" fmla="*/ 39 h 123"/>
              <a:gd name="T20" fmla="*/ 30 w 33"/>
              <a:gd name="T21" fmla="*/ 76 h 123"/>
              <a:gd name="T22" fmla="*/ 32 w 33"/>
              <a:gd name="T23" fmla="*/ 93 h 123"/>
              <a:gd name="T24" fmla="*/ 33 w 33"/>
              <a:gd name="T25" fmla="*/ 109 h 123"/>
              <a:gd name="T26" fmla="*/ 33 w 33"/>
              <a:gd name="T27" fmla="*/ 123 h 123"/>
              <a:gd name="T28" fmla="*/ 32 w 33"/>
              <a:gd name="T29" fmla="*/ 119 h 123"/>
              <a:gd name="T30" fmla="*/ 30 w 33"/>
              <a:gd name="T31" fmla="*/ 110 h 123"/>
              <a:gd name="T32" fmla="*/ 27 w 33"/>
              <a:gd name="T33" fmla="*/ 96 h 123"/>
              <a:gd name="T34" fmla="*/ 24 w 33"/>
              <a:gd name="T35" fmla="*/ 79 h 123"/>
              <a:gd name="T36" fmla="*/ 15 w 33"/>
              <a:gd name="T37" fmla="*/ 44 h 123"/>
              <a:gd name="T38" fmla="*/ 11 w 33"/>
              <a:gd name="T39" fmla="*/ 28 h 123"/>
              <a:gd name="T40" fmla="*/ 5 w 33"/>
              <a:gd name="T41" fmla="*/ 16 h 123"/>
              <a:gd name="T42" fmla="*/ 2 w 33"/>
              <a:gd name="T43" fmla="*/ 13 h 123"/>
              <a:gd name="T44" fmla="*/ 2 w 33"/>
              <a:gd name="T45" fmla="*/ 11 h 123"/>
              <a:gd name="T46" fmla="*/ 0 w 33"/>
              <a:gd name="T47" fmla="*/ 13 h 123"/>
              <a:gd name="T48" fmla="*/ 0 w 33"/>
              <a:gd name="T49" fmla="*/ 17 h 123"/>
              <a:gd name="T50" fmla="*/ 2 w 33"/>
              <a:gd name="T51" fmla="*/ 28 h 123"/>
              <a:gd name="T52" fmla="*/ 5 w 33"/>
              <a:gd name="T53" fmla="*/ 44 h 123"/>
              <a:gd name="T54" fmla="*/ 9 w 33"/>
              <a:gd name="T55" fmla="*/ 58 h 123"/>
              <a:gd name="T56" fmla="*/ 12 w 33"/>
              <a:gd name="T57" fmla="*/ 68 h 123"/>
              <a:gd name="T58" fmla="*/ 12 w 33"/>
              <a:gd name="T59" fmla="*/ 71 h 123"/>
              <a:gd name="T60" fmla="*/ 14 w 33"/>
              <a:gd name="T61" fmla="*/ 71 h 123"/>
              <a:gd name="T62" fmla="*/ 12 w 33"/>
              <a:gd name="T63" fmla="*/ 70 h 123"/>
              <a:gd name="T64" fmla="*/ 12 w 33"/>
              <a:gd name="T65" fmla="*/ 64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123"/>
              <a:gd name="T101" fmla="*/ 33 w 3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123">
                <a:moveTo>
                  <a:pt x="12" y="64"/>
                </a:moveTo>
                <a:lnTo>
                  <a:pt x="8" y="33"/>
                </a:lnTo>
                <a:lnTo>
                  <a:pt x="6" y="19"/>
                </a:lnTo>
                <a:lnTo>
                  <a:pt x="5" y="10"/>
                </a:lnTo>
                <a:lnTo>
                  <a:pt x="5" y="3"/>
                </a:lnTo>
                <a:lnTo>
                  <a:pt x="6" y="0"/>
                </a:lnTo>
                <a:lnTo>
                  <a:pt x="11" y="2"/>
                </a:lnTo>
                <a:lnTo>
                  <a:pt x="15" y="10"/>
                </a:lnTo>
                <a:lnTo>
                  <a:pt x="20" y="22"/>
                </a:lnTo>
                <a:lnTo>
                  <a:pt x="24" y="39"/>
                </a:lnTo>
                <a:lnTo>
                  <a:pt x="30" y="76"/>
                </a:lnTo>
                <a:lnTo>
                  <a:pt x="32" y="93"/>
                </a:lnTo>
                <a:lnTo>
                  <a:pt x="33" y="109"/>
                </a:lnTo>
                <a:lnTo>
                  <a:pt x="33" y="123"/>
                </a:lnTo>
                <a:lnTo>
                  <a:pt x="32" y="119"/>
                </a:lnTo>
                <a:lnTo>
                  <a:pt x="30" y="110"/>
                </a:lnTo>
                <a:lnTo>
                  <a:pt x="27" y="96"/>
                </a:lnTo>
                <a:lnTo>
                  <a:pt x="24" y="79"/>
                </a:lnTo>
                <a:lnTo>
                  <a:pt x="15" y="44"/>
                </a:lnTo>
                <a:lnTo>
                  <a:pt x="11" y="28"/>
                </a:lnTo>
                <a:lnTo>
                  <a:pt x="5" y="16"/>
                </a:lnTo>
                <a:lnTo>
                  <a:pt x="2" y="13"/>
                </a:lnTo>
                <a:lnTo>
                  <a:pt x="2" y="11"/>
                </a:lnTo>
                <a:lnTo>
                  <a:pt x="0" y="13"/>
                </a:lnTo>
                <a:lnTo>
                  <a:pt x="0" y="17"/>
                </a:lnTo>
                <a:lnTo>
                  <a:pt x="2" y="28"/>
                </a:lnTo>
                <a:lnTo>
                  <a:pt x="5" y="44"/>
                </a:lnTo>
                <a:lnTo>
                  <a:pt x="9" y="58"/>
                </a:lnTo>
                <a:lnTo>
                  <a:pt x="12" y="68"/>
                </a:lnTo>
                <a:lnTo>
                  <a:pt x="12" y="71"/>
                </a:lnTo>
                <a:lnTo>
                  <a:pt x="14" y="71"/>
                </a:lnTo>
                <a:lnTo>
                  <a:pt x="12" y="70"/>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88" name="Line 3040"/>
          <p:cNvSpPr>
            <a:spLocks noChangeShapeType="1"/>
          </p:cNvSpPr>
          <p:nvPr/>
        </p:nvSpPr>
        <p:spPr bwMode="auto">
          <a:xfrm flipH="1">
            <a:off x="2058988" y="5381625"/>
            <a:ext cx="9525" cy="15875"/>
          </a:xfrm>
          <a:prstGeom prst="line">
            <a:avLst/>
          </a:prstGeom>
          <a:noFill/>
          <a:ln w="0">
            <a:solidFill>
              <a:srgbClr val="000000"/>
            </a:solidFill>
            <a:round/>
            <a:headEnd/>
            <a:tailEnd/>
          </a:ln>
        </p:spPr>
        <p:txBody>
          <a:bodyPr/>
          <a:lstStyle/>
          <a:p>
            <a:endParaRPr lang="en-US"/>
          </a:p>
        </p:txBody>
      </p:sp>
      <p:sp>
        <p:nvSpPr>
          <p:cNvPr id="312289" name="Freeform 3041"/>
          <p:cNvSpPr>
            <a:spLocks/>
          </p:cNvSpPr>
          <p:nvPr/>
        </p:nvSpPr>
        <p:spPr bwMode="auto">
          <a:xfrm>
            <a:off x="2370138" y="5507038"/>
            <a:ext cx="138112" cy="61912"/>
          </a:xfrm>
          <a:custGeom>
            <a:avLst/>
            <a:gdLst>
              <a:gd name="T0" fmla="*/ 88 w 88"/>
              <a:gd name="T1" fmla="*/ 45 h 45"/>
              <a:gd name="T2" fmla="*/ 85 w 88"/>
              <a:gd name="T3" fmla="*/ 42 h 45"/>
              <a:gd name="T4" fmla="*/ 79 w 88"/>
              <a:gd name="T5" fmla="*/ 36 h 45"/>
              <a:gd name="T6" fmla="*/ 59 w 88"/>
              <a:gd name="T7" fmla="*/ 19 h 45"/>
              <a:gd name="T8" fmla="*/ 47 w 88"/>
              <a:gd name="T9" fmla="*/ 9 h 45"/>
              <a:gd name="T10" fmla="*/ 37 w 88"/>
              <a:gd name="T11" fmla="*/ 3 h 45"/>
              <a:gd name="T12" fmla="*/ 28 w 88"/>
              <a:gd name="T13" fmla="*/ 0 h 45"/>
              <a:gd name="T14" fmla="*/ 22 w 88"/>
              <a:gd name="T15" fmla="*/ 3 h 45"/>
              <a:gd name="T16" fmla="*/ 6 w 88"/>
              <a:gd name="T17" fmla="*/ 26 h 45"/>
              <a:gd name="T18" fmla="*/ 1 w 88"/>
              <a:gd name="T19" fmla="*/ 36 h 45"/>
              <a:gd name="T20" fmla="*/ 0 w 88"/>
              <a:gd name="T21" fmla="*/ 39 h 45"/>
              <a:gd name="T22" fmla="*/ 3 w 88"/>
              <a:gd name="T23" fmla="*/ 37 h 45"/>
              <a:gd name="T24" fmla="*/ 7 w 88"/>
              <a:gd name="T25" fmla="*/ 31 h 45"/>
              <a:gd name="T26" fmla="*/ 13 w 88"/>
              <a:gd name="T27" fmla="*/ 22 h 45"/>
              <a:gd name="T28" fmla="*/ 22 w 88"/>
              <a:gd name="T29" fmla="*/ 11 h 45"/>
              <a:gd name="T30" fmla="*/ 28 w 88"/>
              <a:gd name="T31" fmla="*/ 8 h 45"/>
              <a:gd name="T32" fmla="*/ 37 w 88"/>
              <a:gd name="T33" fmla="*/ 9 h 45"/>
              <a:gd name="T34" fmla="*/ 59 w 88"/>
              <a:gd name="T35" fmla="*/ 23 h 45"/>
              <a:gd name="T36" fmla="*/ 80 w 88"/>
              <a:gd name="T37" fmla="*/ 39 h 45"/>
              <a:gd name="T38" fmla="*/ 86 w 88"/>
              <a:gd name="T39" fmla="*/ 43 h 45"/>
              <a:gd name="T40" fmla="*/ 88 w 88"/>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45"/>
              <a:gd name="T65" fmla="*/ 88 w 88"/>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45">
                <a:moveTo>
                  <a:pt x="88" y="45"/>
                </a:moveTo>
                <a:lnTo>
                  <a:pt x="85" y="42"/>
                </a:lnTo>
                <a:lnTo>
                  <a:pt x="79" y="36"/>
                </a:lnTo>
                <a:lnTo>
                  <a:pt x="59" y="19"/>
                </a:lnTo>
                <a:lnTo>
                  <a:pt x="47" y="9"/>
                </a:lnTo>
                <a:lnTo>
                  <a:pt x="37" y="3"/>
                </a:lnTo>
                <a:lnTo>
                  <a:pt x="28" y="0"/>
                </a:lnTo>
                <a:lnTo>
                  <a:pt x="22" y="3"/>
                </a:lnTo>
                <a:lnTo>
                  <a:pt x="6" y="26"/>
                </a:lnTo>
                <a:lnTo>
                  <a:pt x="1" y="36"/>
                </a:lnTo>
                <a:lnTo>
                  <a:pt x="0" y="39"/>
                </a:lnTo>
                <a:lnTo>
                  <a:pt x="3" y="37"/>
                </a:lnTo>
                <a:lnTo>
                  <a:pt x="7" y="31"/>
                </a:lnTo>
                <a:lnTo>
                  <a:pt x="13" y="22"/>
                </a:lnTo>
                <a:lnTo>
                  <a:pt x="22" y="11"/>
                </a:lnTo>
                <a:lnTo>
                  <a:pt x="28" y="8"/>
                </a:lnTo>
                <a:lnTo>
                  <a:pt x="37" y="9"/>
                </a:lnTo>
                <a:lnTo>
                  <a:pt x="59" y="23"/>
                </a:lnTo>
                <a:lnTo>
                  <a:pt x="80" y="39"/>
                </a:lnTo>
                <a:lnTo>
                  <a:pt x="86" y="43"/>
                </a:lnTo>
                <a:lnTo>
                  <a:pt x="88"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90" name="Freeform 3042"/>
          <p:cNvSpPr>
            <a:spLocks/>
          </p:cNvSpPr>
          <p:nvPr/>
        </p:nvSpPr>
        <p:spPr bwMode="auto">
          <a:xfrm>
            <a:off x="2205038" y="5397500"/>
            <a:ext cx="165100" cy="163513"/>
          </a:xfrm>
          <a:custGeom>
            <a:avLst/>
            <a:gdLst>
              <a:gd name="T0" fmla="*/ 0 w 105"/>
              <a:gd name="T1" fmla="*/ 65 h 119"/>
              <a:gd name="T2" fmla="*/ 3 w 105"/>
              <a:gd name="T3" fmla="*/ 60 h 119"/>
              <a:gd name="T4" fmla="*/ 11 w 105"/>
              <a:gd name="T5" fmla="*/ 51 h 119"/>
              <a:gd name="T6" fmla="*/ 21 w 105"/>
              <a:gd name="T7" fmla="*/ 38 h 119"/>
              <a:gd name="T8" fmla="*/ 33 w 105"/>
              <a:gd name="T9" fmla="*/ 24 h 119"/>
              <a:gd name="T10" fmla="*/ 45 w 105"/>
              <a:gd name="T11" fmla="*/ 12 h 119"/>
              <a:gd name="T12" fmla="*/ 58 w 105"/>
              <a:gd name="T13" fmla="*/ 3 h 119"/>
              <a:gd name="T14" fmla="*/ 70 w 105"/>
              <a:gd name="T15" fmla="*/ 0 h 119"/>
              <a:gd name="T16" fmla="*/ 75 w 105"/>
              <a:gd name="T17" fmla="*/ 1 h 119"/>
              <a:gd name="T18" fmla="*/ 79 w 105"/>
              <a:gd name="T19" fmla="*/ 4 h 119"/>
              <a:gd name="T20" fmla="*/ 87 w 105"/>
              <a:gd name="T21" fmla="*/ 17 h 119"/>
              <a:gd name="T22" fmla="*/ 93 w 105"/>
              <a:gd name="T23" fmla="*/ 34 h 119"/>
              <a:gd name="T24" fmla="*/ 100 w 105"/>
              <a:gd name="T25" fmla="*/ 71 h 119"/>
              <a:gd name="T26" fmla="*/ 103 w 105"/>
              <a:gd name="T27" fmla="*/ 89 h 119"/>
              <a:gd name="T28" fmla="*/ 105 w 105"/>
              <a:gd name="T29" fmla="*/ 105 h 119"/>
              <a:gd name="T30" fmla="*/ 105 w 105"/>
              <a:gd name="T31" fmla="*/ 119 h 119"/>
              <a:gd name="T32" fmla="*/ 103 w 105"/>
              <a:gd name="T33" fmla="*/ 116 h 119"/>
              <a:gd name="T34" fmla="*/ 100 w 105"/>
              <a:gd name="T35" fmla="*/ 106 h 119"/>
              <a:gd name="T36" fmla="*/ 97 w 105"/>
              <a:gd name="T37" fmla="*/ 92 h 119"/>
              <a:gd name="T38" fmla="*/ 93 w 105"/>
              <a:gd name="T39" fmla="*/ 75 h 119"/>
              <a:gd name="T40" fmla="*/ 81 w 105"/>
              <a:gd name="T41" fmla="*/ 40 h 119"/>
              <a:gd name="T42" fmla="*/ 73 w 105"/>
              <a:gd name="T43" fmla="*/ 23 h 119"/>
              <a:gd name="T44" fmla="*/ 66 w 105"/>
              <a:gd name="T45" fmla="*/ 10 h 119"/>
              <a:gd name="T46" fmla="*/ 61 w 105"/>
              <a:gd name="T47" fmla="*/ 7 h 119"/>
              <a:gd name="T48" fmla="*/ 57 w 105"/>
              <a:gd name="T49" fmla="*/ 6 h 119"/>
              <a:gd name="T50" fmla="*/ 46 w 105"/>
              <a:gd name="T51" fmla="*/ 7 h 119"/>
              <a:gd name="T52" fmla="*/ 35 w 105"/>
              <a:gd name="T53" fmla="*/ 17 h 119"/>
              <a:gd name="T54" fmla="*/ 14 w 105"/>
              <a:gd name="T55" fmla="*/ 41 h 119"/>
              <a:gd name="T56" fmla="*/ 6 w 105"/>
              <a:gd name="T57" fmla="*/ 54 h 119"/>
              <a:gd name="T58" fmla="*/ 2 w 105"/>
              <a:gd name="T59" fmla="*/ 62 h 119"/>
              <a:gd name="T60" fmla="*/ 0 w 105"/>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5"/>
              <a:gd name="T94" fmla="*/ 0 h 119"/>
              <a:gd name="T95" fmla="*/ 105 w 105"/>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5" h="119">
                <a:moveTo>
                  <a:pt x="0" y="65"/>
                </a:moveTo>
                <a:lnTo>
                  <a:pt x="3" y="60"/>
                </a:lnTo>
                <a:lnTo>
                  <a:pt x="11" y="51"/>
                </a:lnTo>
                <a:lnTo>
                  <a:pt x="21" y="38"/>
                </a:lnTo>
                <a:lnTo>
                  <a:pt x="33" y="24"/>
                </a:lnTo>
                <a:lnTo>
                  <a:pt x="45" y="12"/>
                </a:lnTo>
                <a:lnTo>
                  <a:pt x="58" y="3"/>
                </a:lnTo>
                <a:lnTo>
                  <a:pt x="70" y="0"/>
                </a:lnTo>
                <a:lnTo>
                  <a:pt x="75" y="1"/>
                </a:lnTo>
                <a:lnTo>
                  <a:pt x="79" y="4"/>
                </a:lnTo>
                <a:lnTo>
                  <a:pt x="87" y="17"/>
                </a:lnTo>
                <a:lnTo>
                  <a:pt x="93" y="34"/>
                </a:lnTo>
                <a:lnTo>
                  <a:pt x="100" y="71"/>
                </a:lnTo>
                <a:lnTo>
                  <a:pt x="103" y="89"/>
                </a:lnTo>
                <a:lnTo>
                  <a:pt x="105" y="105"/>
                </a:lnTo>
                <a:lnTo>
                  <a:pt x="105" y="119"/>
                </a:lnTo>
                <a:lnTo>
                  <a:pt x="103" y="116"/>
                </a:lnTo>
                <a:lnTo>
                  <a:pt x="100" y="106"/>
                </a:lnTo>
                <a:lnTo>
                  <a:pt x="97" y="92"/>
                </a:lnTo>
                <a:lnTo>
                  <a:pt x="93" y="75"/>
                </a:lnTo>
                <a:lnTo>
                  <a:pt x="81" y="40"/>
                </a:lnTo>
                <a:lnTo>
                  <a:pt x="73" y="23"/>
                </a:lnTo>
                <a:lnTo>
                  <a:pt x="66" y="10"/>
                </a:lnTo>
                <a:lnTo>
                  <a:pt x="61" y="7"/>
                </a:lnTo>
                <a:lnTo>
                  <a:pt x="57" y="6"/>
                </a:lnTo>
                <a:lnTo>
                  <a:pt x="46" y="7"/>
                </a:lnTo>
                <a:lnTo>
                  <a:pt x="35" y="17"/>
                </a:lnTo>
                <a:lnTo>
                  <a:pt x="14" y="41"/>
                </a:lnTo>
                <a:lnTo>
                  <a:pt x="6" y="54"/>
                </a:lnTo>
                <a:lnTo>
                  <a:pt x="2"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91" name="Freeform 3043"/>
          <p:cNvSpPr>
            <a:spLocks/>
          </p:cNvSpPr>
          <p:nvPr/>
        </p:nvSpPr>
        <p:spPr bwMode="auto">
          <a:xfrm>
            <a:off x="2362200" y="5410200"/>
            <a:ext cx="200025" cy="152400"/>
          </a:xfrm>
          <a:custGeom>
            <a:avLst/>
            <a:gdLst>
              <a:gd name="T0" fmla="*/ 127 w 127"/>
              <a:gd name="T1" fmla="*/ 0 h 110"/>
              <a:gd name="T2" fmla="*/ 122 w 127"/>
              <a:gd name="T3" fmla="*/ 0 h 110"/>
              <a:gd name="T4" fmla="*/ 114 w 127"/>
              <a:gd name="T5" fmla="*/ 2 h 110"/>
              <a:gd name="T6" fmla="*/ 100 w 127"/>
              <a:gd name="T7" fmla="*/ 5 h 110"/>
              <a:gd name="T8" fmla="*/ 85 w 127"/>
              <a:gd name="T9" fmla="*/ 8 h 110"/>
              <a:gd name="T10" fmla="*/ 54 w 127"/>
              <a:gd name="T11" fmla="*/ 19 h 110"/>
              <a:gd name="T12" fmla="*/ 40 w 127"/>
              <a:gd name="T13" fmla="*/ 27 h 110"/>
              <a:gd name="T14" fmla="*/ 31 w 127"/>
              <a:gd name="T15" fmla="*/ 35 h 110"/>
              <a:gd name="T16" fmla="*/ 18 w 127"/>
              <a:gd name="T17" fmla="*/ 56 h 110"/>
              <a:gd name="T18" fmla="*/ 8 w 127"/>
              <a:gd name="T19" fmla="*/ 82 h 110"/>
              <a:gd name="T20" fmla="*/ 5 w 127"/>
              <a:gd name="T21" fmla="*/ 93 h 110"/>
              <a:gd name="T22" fmla="*/ 2 w 127"/>
              <a:gd name="T23" fmla="*/ 103 h 110"/>
              <a:gd name="T24" fmla="*/ 0 w 127"/>
              <a:gd name="T25" fmla="*/ 109 h 110"/>
              <a:gd name="T26" fmla="*/ 0 w 127"/>
              <a:gd name="T27" fmla="*/ 110 h 110"/>
              <a:gd name="T28" fmla="*/ 2 w 127"/>
              <a:gd name="T29" fmla="*/ 109 h 110"/>
              <a:gd name="T30" fmla="*/ 5 w 127"/>
              <a:gd name="T31" fmla="*/ 104 h 110"/>
              <a:gd name="T32" fmla="*/ 9 w 127"/>
              <a:gd name="T33" fmla="*/ 95 h 110"/>
              <a:gd name="T34" fmla="*/ 15 w 127"/>
              <a:gd name="T35" fmla="*/ 86 h 110"/>
              <a:gd name="T36" fmla="*/ 30 w 127"/>
              <a:gd name="T37" fmla="*/ 62 h 110"/>
              <a:gd name="T38" fmla="*/ 43 w 127"/>
              <a:gd name="T39" fmla="*/ 41 h 110"/>
              <a:gd name="T40" fmla="*/ 52 w 127"/>
              <a:gd name="T41" fmla="*/ 33 h 110"/>
              <a:gd name="T42" fmla="*/ 66 w 127"/>
              <a:gd name="T43" fmla="*/ 25 h 110"/>
              <a:gd name="T44" fmla="*/ 94 w 127"/>
              <a:gd name="T45" fmla="*/ 11 h 110"/>
              <a:gd name="T46" fmla="*/ 108 w 127"/>
              <a:gd name="T47" fmla="*/ 7 h 110"/>
              <a:gd name="T48" fmla="*/ 118 w 127"/>
              <a:gd name="T49" fmla="*/ 4 h 110"/>
              <a:gd name="T50" fmla="*/ 125 w 127"/>
              <a:gd name="T51" fmla="*/ 2 h 110"/>
              <a:gd name="T52" fmla="*/ 127 w 127"/>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7"/>
              <a:gd name="T82" fmla="*/ 0 h 110"/>
              <a:gd name="T83" fmla="*/ 127 w 127"/>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7" h="110">
                <a:moveTo>
                  <a:pt x="127" y="0"/>
                </a:moveTo>
                <a:lnTo>
                  <a:pt x="122" y="0"/>
                </a:lnTo>
                <a:lnTo>
                  <a:pt x="114" y="2"/>
                </a:lnTo>
                <a:lnTo>
                  <a:pt x="100" y="5"/>
                </a:lnTo>
                <a:lnTo>
                  <a:pt x="85" y="8"/>
                </a:lnTo>
                <a:lnTo>
                  <a:pt x="54" y="19"/>
                </a:lnTo>
                <a:lnTo>
                  <a:pt x="40" y="27"/>
                </a:lnTo>
                <a:lnTo>
                  <a:pt x="31" y="35"/>
                </a:lnTo>
                <a:lnTo>
                  <a:pt x="18" y="56"/>
                </a:lnTo>
                <a:lnTo>
                  <a:pt x="8" y="82"/>
                </a:lnTo>
                <a:lnTo>
                  <a:pt x="5" y="93"/>
                </a:lnTo>
                <a:lnTo>
                  <a:pt x="2" y="103"/>
                </a:lnTo>
                <a:lnTo>
                  <a:pt x="0" y="109"/>
                </a:lnTo>
                <a:lnTo>
                  <a:pt x="0" y="110"/>
                </a:lnTo>
                <a:lnTo>
                  <a:pt x="2" y="109"/>
                </a:lnTo>
                <a:lnTo>
                  <a:pt x="5" y="104"/>
                </a:lnTo>
                <a:lnTo>
                  <a:pt x="9" y="95"/>
                </a:lnTo>
                <a:lnTo>
                  <a:pt x="15" y="86"/>
                </a:lnTo>
                <a:lnTo>
                  <a:pt x="30" y="62"/>
                </a:lnTo>
                <a:lnTo>
                  <a:pt x="43" y="41"/>
                </a:lnTo>
                <a:lnTo>
                  <a:pt x="52" y="33"/>
                </a:lnTo>
                <a:lnTo>
                  <a:pt x="66" y="25"/>
                </a:lnTo>
                <a:lnTo>
                  <a:pt x="94" y="11"/>
                </a:lnTo>
                <a:lnTo>
                  <a:pt x="108" y="7"/>
                </a:lnTo>
                <a:lnTo>
                  <a:pt x="118" y="4"/>
                </a:lnTo>
                <a:lnTo>
                  <a:pt x="125" y="2"/>
                </a:lnTo>
                <a:lnTo>
                  <a:pt x="127"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92" name="Freeform 3044"/>
          <p:cNvSpPr>
            <a:spLocks/>
          </p:cNvSpPr>
          <p:nvPr/>
        </p:nvSpPr>
        <p:spPr bwMode="auto">
          <a:xfrm>
            <a:off x="2357438" y="5329238"/>
            <a:ext cx="200025" cy="231775"/>
          </a:xfrm>
          <a:custGeom>
            <a:avLst/>
            <a:gdLst>
              <a:gd name="T0" fmla="*/ 127 w 127"/>
              <a:gd name="T1" fmla="*/ 0 h 169"/>
              <a:gd name="T2" fmla="*/ 122 w 127"/>
              <a:gd name="T3" fmla="*/ 3 h 169"/>
              <a:gd name="T4" fmla="*/ 115 w 127"/>
              <a:gd name="T5" fmla="*/ 9 h 169"/>
              <a:gd name="T6" fmla="*/ 103 w 127"/>
              <a:gd name="T7" fmla="*/ 19 h 169"/>
              <a:gd name="T8" fmla="*/ 88 w 127"/>
              <a:gd name="T9" fmla="*/ 31 h 169"/>
              <a:gd name="T10" fmla="*/ 58 w 127"/>
              <a:gd name="T11" fmla="*/ 57 h 169"/>
              <a:gd name="T12" fmla="*/ 46 w 127"/>
              <a:gd name="T13" fmla="*/ 70 h 169"/>
              <a:gd name="T14" fmla="*/ 36 w 127"/>
              <a:gd name="T15" fmla="*/ 81 h 169"/>
              <a:gd name="T16" fmla="*/ 21 w 127"/>
              <a:gd name="T17" fmla="*/ 105 h 169"/>
              <a:gd name="T18" fmla="*/ 9 w 127"/>
              <a:gd name="T19" fmla="*/ 135 h 169"/>
              <a:gd name="T20" fmla="*/ 5 w 127"/>
              <a:gd name="T21" fmla="*/ 147 h 169"/>
              <a:gd name="T22" fmla="*/ 2 w 127"/>
              <a:gd name="T23" fmla="*/ 158 h 169"/>
              <a:gd name="T24" fmla="*/ 0 w 127"/>
              <a:gd name="T25" fmla="*/ 166 h 169"/>
              <a:gd name="T26" fmla="*/ 0 w 127"/>
              <a:gd name="T27" fmla="*/ 169 h 169"/>
              <a:gd name="T28" fmla="*/ 2 w 127"/>
              <a:gd name="T29" fmla="*/ 166 h 169"/>
              <a:gd name="T30" fmla="*/ 6 w 127"/>
              <a:gd name="T31" fmla="*/ 160 h 169"/>
              <a:gd name="T32" fmla="*/ 12 w 127"/>
              <a:gd name="T33" fmla="*/ 150 h 169"/>
              <a:gd name="T34" fmla="*/ 18 w 127"/>
              <a:gd name="T35" fmla="*/ 138 h 169"/>
              <a:gd name="T36" fmla="*/ 34 w 127"/>
              <a:gd name="T37" fmla="*/ 112 h 169"/>
              <a:gd name="T38" fmla="*/ 51 w 127"/>
              <a:gd name="T39" fmla="*/ 88 h 169"/>
              <a:gd name="T40" fmla="*/ 60 w 127"/>
              <a:gd name="T41" fmla="*/ 76 h 169"/>
              <a:gd name="T42" fmla="*/ 72 w 127"/>
              <a:gd name="T43" fmla="*/ 64 h 169"/>
              <a:gd name="T44" fmla="*/ 97 w 127"/>
              <a:gd name="T45" fmla="*/ 34 h 169"/>
              <a:gd name="T46" fmla="*/ 109 w 127"/>
              <a:gd name="T47" fmla="*/ 22 h 169"/>
              <a:gd name="T48" fmla="*/ 118 w 127"/>
              <a:gd name="T49" fmla="*/ 11 h 169"/>
              <a:gd name="T50" fmla="*/ 125 w 127"/>
              <a:gd name="T51" fmla="*/ 3 h 169"/>
              <a:gd name="T52" fmla="*/ 127 w 127"/>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7"/>
              <a:gd name="T82" fmla="*/ 0 h 169"/>
              <a:gd name="T83" fmla="*/ 127 w 127"/>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7" h="169">
                <a:moveTo>
                  <a:pt x="127" y="0"/>
                </a:moveTo>
                <a:lnTo>
                  <a:pt x="122" y="3"/>
                </a:lnTo>
                <a:lnTo>
                  <a:pt x="115" y="9"/>
                </a:lnTo>
                <a:lnTo>
                  <a:pt x="103" y="19"/>
                </a:lnTo>
                <a:lnTo>
                  <a:pt x="88" y="31"/>
                </a:lnTo>
                <a:lnTo>
                  <a:pt x="58" y="57"/>
                </a:lnTo>
                <a:lnTo>
                  <a:pt x="46" y="70"/>
                </a:lnTo>
                <a:lnTo>
                  <a:pt x="36" y="81"/>
                </a:lnTo>
                <a:lnTo>
                  <a:pt x="21" y="105"/>
                </a:lnTo>
                <a:lnTo>
                  <a:pt x="9" y="135"/>
                </a:lnTo>
                <a:lnTo>
                  <a:pt x="5" y="147"/>
                </a:lnTo>
                <a:lnTo>
                  <a:pt x="2" y="158"/>
                </a:lnTo>
                <a:lnTo>
                  <a:pt x="0" y="166"/>
                </a:lnTo>
                <a:lnTo>
                  <a:pt x="0" y="169"/>
                </a:lnTo>
                <a:lnTo>
                  <a:pt x="2" y="166"/>
                </a:lnTo>
                <a:lnTo>
                  <a:pt x="6" y="160"/>
                </a:lnTo>
                <a:lnTo>
                  <a:pt x="12" y="150"/>
                </a:lnTo>
                <a:lnTo>
                  <a:pt x="18" y="138"/>
                </a:lnTo>
                <a:lnTo>
                  <a:pt x="34" y="112"/>
                </a:lnTo>
                <a:lnTo>
                  <a:pt x="51" y="88"/>
                </a:lnTo>
                <a:lnTo>
                  <a:pt x="60" y="76"/>
                </a:lnTo>
                <a:lnTo>
                  <a:pt x="72" y="64"/>
                </a:lnTo>
                <a:lnTo>
                  <a:pt x="97" y="34"/>
                </a:lnTo>
                <a:lnTo>
                  <a:pt x="109" y="22"/>
                </a:lnTo>
                <a:lnTo>
                  <a:pt x="118" y="11"/>
                </a:lnTo>
                <a:lnTo>
                  <a:pt x="125" y="3"/>
                </a:lnTo>
                <a:lnTo>
                  <a:pt x="127"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93" name="Freeform 3045"/>
          <p:cNvSpPr>
            <a:spLocks/>
          </p:cNvSpPr>
          <p:nvPr/>
        </p:nvSpPr>
        <p:spPr bwMode="auto">
          <a:xfrm>
            <a:off x="2355850" y="5311775"/>
            <a:ext cx="142875" cy="250825"/>
          </a:xfrm>
          <a:custGeom>
            <a:avLst/>
            <a:gdLst>
              <a:gd name="T0" fmla="*/ 91 w 91"/>
              <a:gd name="T1" fmla="*/ 0 h 182"/>
              <a:gd name="T2" fmla="*/ 88 w 91"/>
              <a:gd name="T3" fmla="*/ 3 h 182"/>
              <a:gd name="T4" fmla="*/ 80 w 91"/>
              <a:gd name="T5" fmla="*/ 11 h 182"/>
              <a:gd name="T6" fmla="*/ 71 w 91"/>
              <a:gd name="T7" fmla="*/ 23 h 182"/>
              <a:gd name="T8" fmla="*/ 61 w 91"/>
              <a:gd name="T9" fmla="*/ 38 h 182"/>
              <a:gd name="T10" fmla="*/ 37 w 91"/>
              <a:gd name="T11" fmla="*/ 72 h 182"/>
              <a:gd name="T12" fmla="*/ 25 w 91"/>
              <a:gd name="T13" fmla="*/ 88 h 182"/>
              <a:gd name="T14" fmla="*/ 16 w 91"/>
              <a:gd name="T15" fmla="*/ 100 h 182"/>
              <a:gd name="T16" fmla="*/ 10 w 91"/>
              <a:gd name="T17" fmla="*/ 111 h 182"/>
              <a:gd name="T18" fmla="*/ 4 w 91"/>
              <a:gd name="T19" fmla="*/ 124 h 182"/>
              <a:gd name="T20" fmla="*/ 1 w 91"/>
              <a:gd name="T21" fmla="*/ 151 h 182"/>
              <a:gd name="T22" fmla="*/ 0 w 91"/>
              <a:gd name="T23" fmla="*/ 162 h 182"/>
              <a:gd name="T24" fmla="*/ 1 w 91"/>
              <a:gd name="T25" fmla="*/ 173 h 182"/>
              <a:gd name="T26" fmla="*/ 1 w 91"/>
              <a:gd name="T27" fmla="*/ 179 h 182"/>
              <a:gd name="T28" fmla="*/ 3 w 91"/>
              <a:gd name="T29" fmla="*/ 182 h 182"/>
              <a:gd name="T30" fmla="*/ 3 w 91"/>
              <a:gd name="T31" fmla="*/ 181 h 182"/>
              <a:gd name="T32" fmla="*/ 4 w 91"/>
              <a:gd name="T33" fmla="*/ 175 h 182"/>
              <a:gd name="T34" fmla="*/ 6 w 91"/>
              <a:gd name="T35" fmla="*/ 165 h 182"/>
              <a:gd name="T36" fmla="*/ 9 w 91"/>
              <a:gd name="T37" fmla="*/ 153 h 182"/>
              <a:gd name="T38" fmla="*/ 16 w 91"/>
              <a:gd name="T39" fmla="*/ 127 h 182"/>
              <a:gd name="T40" fmla="*/ 22 w 91"/>
              <a:gd name="T41" fmla="*/ 113 h 182"/>
              <a:gd name="T42" fmla="*/ 30 w 91"/>
              <a:gd name="T43" fmla="*/ 102 h 182"/>
              <a:gd name="T44" fmla="*/ 38 w 91"/>
              <a:gd name="T45" fmla="*/ 89 h 182"/>
              <a:gd name="T46" fmla="*/ 47 w 91"/>
              <a:gd name="T47" fmla="*/ 74 h 182"/>
              <a:gd name="T48" fmla="*/ 68 w 91"/>
              <a:gd name="T49" fmla="*/ 42 h 182"/>
              <a:gd name="T50" fmla="*/ 77 w 91"/>
              <a:gd name="T51" fmla="*/ 26 h 182"/>
              <a:gd name="T52" fmla="*/ 85 w 91"/>
              <a:gd name="T53" fmla="*/ 12 h 182"/>
              <a:gd name="T54" fmla="*/ 89 w 91"/>
              <a:gd name="T55" fmla="*/ 3 h 182"/>
              <a:gd name="T56" fmla="*/ 91 w 91"/>
              <a:gd name="T57" fmla="*/ 0 h 18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1"/>
              <a:gd name="T88" fmla="*/ 0 h 182"/>
              <a:gd name="T89" fmla="*/ 91 w 91"/>
              <a:gd name="T90" fmla="*/ 182 h 18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1" h="182">
                <a:moveTo>
                  <a:pt x="91" y="0"/>
                </a:moveTo>
                <a:lnTo>
                  <a:pt x="88" y="3"/>
                </a:lnTo>
                <a:lnTo>
                  <a:pt x="80" y="11"/>
                </a:lnTo>
                <a:lnTo>
                  <a:pt x="71" y="23"/>
                </a:lnTo>
                <a:lnTo>
                  <a:pt x="61" y="38"/>
                </a:lnTo>
                <a:lnTo>
                  <a:pt x="37" y="72"/>
                </a:lnTo>
                <a:lnTo>
                  <a:pt x="25" y="88"/>
                </a:lnTo>
                <a:lnTo>
                  <a:pt x="16" y="100"/>
                </a:lnTo>
                <a:lnTo>
                  <a:pt x="10" y="111"/>
                </a:lnTo>
                <a:lnTo>
                  <a:pt x="4" y="124"/>
                </a:lnTo>
                <a:lnTo>
                  <a:pt x="1" y="151"/>
                </a:lnTo>
                <a:lnTo>
                  <a:pt x="0" y="162"/>
                </a:lnTo>
                <a:lnTo>
                  <a:pt x="1" y="173"/>
                </a:lnTo>
                <a:lnTo>
                  <a:pt x="1" y="179"/>
                </a:lnTo>
                <a:lnTo>
                  <a:pt x="3" y="182"/>
                </a:lnTo>
                <a:lnTo>
                  <a:pt x="3" y="181"/>
                </a:lnTo>
                <a:lnTo>
                  <a:pt x="4" y="175"/>
                </a:lnTo>
                <a:lnTo>
                  <a:pt x="6" y="165"/>
                </a:lnTo>
                <a:lnTo>
                  <a:pt x="9" y="153"/>
                </a:lnTo>
                <a:lnTo>
                  <a:pt x="16" y="127"/>
                </a:lnTo>
                <a:lnTo>
                  <a:pt x="22" y="113"/>
                </a:lnTo>
                <a:lnTo>
                  <a:pt x="30" y="102"/>
                </a:lnTo>
                <a:lnTo>
                  <a:pt x="38" y="89"/>
                </a:lnTo>
                <a:lnTo>
                  <a:pt x="47" y="74"/>
                </a:lnTo>
                <a:lnTo>
                  <a:pt x="68" y="42"/>
                </a:lnTo>
                <a:lnTo>
                  <a:pt x="77" y="26"/>
                </a:lnTo>
                <a:lnTo>
                  <a:pt x="85" y="12"/>
                </a:lnTo>
                <a:lnTo>
                  <a:pt x="89" y="3"/>
                </a:lnTo>
                <a:lnTo>
                  <a:pt x="91"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94" name="Freeform 3046"/>
          <p:cNvSpPr>
            <a:spLocks/>
          </p:cNvSpPr>
          <p:nvPr/>
        </p:nvSpPr>
        <p:spPr bwMode="auto">
          <a:xfrm>
            <a:off x="2362200" y="5440363"/>
            <a:ext cx="180975" cy="125412"/>
          </a:xfrm>
          <a:custGeom>
            <a:avLst/>
            <a:gdLst>
              <a:gd name="T0" fmla="*/ 115 w 115"/>
              <a:gd name="T1" fmla="*/ 65 h 92"/>
              <a:gd name="T2" fmla="*/ 112 w 115"/>
              <a:gd name="T3" fmla="*/ 61 h 92"/>
              <a:gd name="T4" fmla="*/ 105 w 115"/>
              <a:gd name="T5" fmla="*/ 52 h 92"/>
              <a:gd name="T6" fmla="*/ 94 w 115"/>
              <a:gd name="T7" fmla="*/ 38 h 92"/>
              <a:gd name="T8" fmla="*/ 82 w 115"/>
              <a:gd name="T9" fmla="*/ 24 h 92"/>
              <a:gd name="T10" fmla="*/ 70 w 115"/>
              <a:gd name="T11" fmla="*/ 12 h 92"/>
              <a:gd name="T12" fmla="*/ 57 w 115"/>
              <a:gd name="T13" fmla="*/ 3 h 92"/>
              <a:gd name="T14" fmla="*/ 45 w 115"/>
              <a:gd name="T15" fmla="*/ 0 h 92"/>
              <a:gd name="T16" fmla="*/ 40 w 115"/>
              <a:gd name="T17" fmla="*/ 1 h 92"/>
              <a:gd name="T18" fmla="*/ 36 w 115"/>
              <a:gd name="T19" fmla="*/ 6 h 92"/>
              <a:gd name="T20" fmla="*/ 21 w 115"/>
              <a:gd name="T21" fmla="*/ 31 h 92"/>
              <a:gd name="T22" fmla="*/ 9 w 115"/>
              <a:gd name="T23" fmla="*/ 58 h 92"/>
              <a:gd name="T24" fmla="*/ 5 w 115"/>
              <a:gd name="T25" fmla="*/ 72 h 92"/>
              <a:gd name="T26" fmla="*/ 2 w 115"/>
              <a:gd name="T27" fmla="*/ 82 h 92"/>
              <a:gd name="T28" fmla="*/ 0 w 115"/>
              <a:gd name="T29" fmla="*/ 89 h 92"/>
              <a:gd name="T30" fmla="*/ 0 w 115"/>
              <a:gd name="T31" fmla="*/ 92 h 92"/>
              <a:gd name="T32" fmla="*/ 2 w 115"/>
              <a:gd name="T33" fmla="*/ 91 h 92"/>
              <a:gd name="T34" fmla="*/ 6 w 115"/>
              <a:gd name="T35" fmla="*/ 85 h 92"/>
              <a:gd name="T36" fmla="*/ 12 w 115"/>
              <a:gd name="T37" fmla="*/ 75 h 92"/>
              <a:gd name="T38" fmla="*/ 18 w 115"/>
              <a:gd name="T39" fmla="*/ 63 h 92"/>
              <a:gd name="T40" fmla="*/ 33 w 115"/>
              <a:gd name="T41" fmla="*/ 37 h 92"/>
              <a:gd name="T42" fmla="*/ 49 w 115"/>
              <a:gd name="T43" fmla="*/ 12 h 92"/>
              <a:gd name="T44" fmla="*/ 54 w 115"/>
              <a:gd name="T45" fmla="*/ 7 h 92"/>
              <a:gd name="T46" fmla="*/ 58 w 115"/>
              <a:gd name="T47" fmla="*/ 6 h 92"/>
              <a:gd name="T48" fmla="*/ 69 w 115"/>
              <a:gd name="T49" fmla="*/ 9 h 92"/>
              <a:gd name="T50" fmla="*/ 81 w 115"/>
              <a:gd name="T51" fmla="*/ 17 h 92"/>
              <a:gd name="T52" fmla="*/ 102 w 115"/>
              <a:gd name="T53" fmla="*/ 41 h 92"/>
              <a:gd name="T54" fmla="*/ 109 w 115"/>
              <a:gd name="T55" fmla="*/ 54 h 92"/>
              <a:gd name="T56" fmla="*/ 114 w 115"/>
              <a:gd name="T57" fmla="*/ 61 h 92"/>
              <a:gd name="T58" fmla="*/ 115 w 115"/>
              <a:gd name="T59" fmla="*/ 65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2"/>
              <a:gd name="T92" fmla="*/ 115 w 115"/>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2">
                <a:moveTo>
                  <a:pt x="115" y="65"/>
                </a:moveTo>
                <a:lnTo>
                  <a:pt x="112" y="61"/>
                </a:lnTo>
                <a:lnTo>
                  <a:pt x="105" y="52"/>
                </a:lnTo>
                <a:lnTo>
                  <a:pt x="94" y="38"/>
                </a:lnTo>
                <a:lnTo>
                  <a:pt x="82" y="24"/>
                </a:lnTo>
                <a:lnTo>
                  <a:pt x="70" y="12"/>
                </a:lnTo>
                <a:lnTo>
                  <a:pt x="57" y="3"/>
                </a:lnTo>
                <a:lnTo>
                  <a:pt x="45" y="0"/>
                </a:lnTo>
                <a:lnTo>
                  <a:pt x="40" y="1"/>
                </a:lnTo>
                <a:lnTo>
                  <a:pt x="36" y="6"/>
                </a:lnTo>
                <a:lnTo>
                  <a:pt x="21" y="31"/>
                </a:lnTo>
                <a:lnTo>
                  <a:pt x="9" y="58"/>
                </a:lnTo>
                <a:lnTo>
                  <a:pt x="5" y="72"/>
                </a:lnTo>
                <a:lnTo>
                  <a:pt x="2" y="82"/>
                </a:lnTo>
                <a:lnTo>
                  <a:pt x="0" y="89"/>
                </a:lnTo>
                <a:lnTo>
                  <a:pt x="0" y="92"/>
                </a:lnTo>
                <a:lnTo>
                  <a:pt x="2" y="91"/>
                </a:lnTo>
                <a:lnTo>
                  <a:pt x="6" y="85"/>
                </a:lnTo>
                <a:lnTo>
                  <a:pt x="12" y="75"/>
                </a:lnTo>
                <a:lnTo>
                  <a:pt x="18" y="63"/>
                </a:lnTo>
                <a:lnTo>
                  <a:pt x="33" y="37"/>
                </a:lnTo>
                <a:lnTo>
                  <a:pt x="49" y="12"/>
                </a:lnTo>
                <a:lnTo>
                  <a:pt x="54" y="7"/>
                </a:lnTo>
                <a:lnTo>
                  <a:pt x="58" y="6"/>
                </a:lnTo>
                <a:lnTo>
                  <a:pt x="69" y="9"/>
                </a:lnTo>
                <a:lnTo>
                  <a:pt x="81" y="17"/>
                </a:lnTo>
                <a:lnTo>
                  <a:pt x="102" y="41"/>
                </a:lnTo>
                <a:lnTo>
                  <a:pt x="109" y="54"/>
                </a:lnTo>
                <a:lnTo>
                  <a:pt x="114" y="61"/>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95" name="Freeform 3047"/>
          <p:cNvSpPr>
            <a:spLocks/>
          </p:cNvSpPr>
          <p:nvPr/>
        </p:nvSpPr>
        <p:spPr bwMode="auto">
          <a:xfrm>
            <a:off x="2360613" y="5491163"/>
            <a:ext cx="101600" cy="71437"/>
          </a:xfrm>
          <a:custGeom>
            <a:avLst/>
            <a:gdLst>
              <a:gd name="T0" fmla="*/ 64 w 64"/>
              <a:gd name="T1" fmla="*/ 37 h 51"/>
              <a:gd name="T2" fmla="*/ 62 w 64"/>
              <a:gd name="T3" fmla="*/ 34 h 51"/>
              <a:gd name="T4" fmla="*/ 58 w 64"/>
              <a:gd name="T5" fmla="*/ 30 h 51"/>
              <a:gd name="T6" fmla="*/ 46 w 64"/>
              <a:gd name="T7" fmla="*/ 14 h 51"/>
              <a:gd name="T8" fmla="*/ 31 w 64"/>
              <a:gd name="T9" fmla="*/ 2 h 51"/>
              <a:gd name="T10" fmla="*/ 25 w 64"/>
              <a:gd name="T11" fmla="*/ 0 h 51"/>
              <a:gd name="T12" fmla="*/ 19 w 64"/>
              <a:gd name="T13" fmla="*/ 3 h 51"/>
              <a:gd name="T14" fmla="*/ 10 w 64"/>
              <a:gd name="T15" fmla="*/ 17 h 51"/>
              <a:gd name="T16" fmla="*/ 4 w 64"/>
              <a:gd name="T17" fmla="*/ 33 h 51"/>
              <a:gd name="T18" fmla="*/ 0 w 64"/>
              <a:gd name="T19" fmla="*/ 47 h 51"/>
              <a:gd name="T20" fmla="*/ 0 w 64"/>
              <a:gd name="T21" fmla="*/ 51 h 51"/>
              <a:gd name="T22" fmla="*/ 1 w 64"/>
              <a:gd name="T23" fmla="*/ 50 h 51"/>
              <a:gd name="T24" fmla="*/ 3 w 64"/>
              <a:gd name="T25" fmla="*/ 47 h 51"/>
              <a:gd name="T26" fmla="*/ 9 w 64"/>
              <a:gd name="T27" fmla="*/ 36 h 51"/>
              <a:gd name="T28" fmla="*/ 27 w 64"/>
              <a:gd name="T29" fmla="*/ 6 h 51"/>
              <a:gd name="T30" fmla="*/ 31 w 64"/>
              <a:gd name="T31" fmla="*/ 3 h 51"/>
              <a:gd name="T32" fmla="*/ 37 w 64"/>
              <a:gd name="T33" fmla="*/ 5 h 51"/>
              <a:gd name="T34" fmla="*/ 50 w 64"/>
              <a:gd name="T35" fmla="*/ 17 h 51"/>
              <a:gd name="T36" fmla="*/ 59 w 64"/>
              <a:gd name="T37" fmla="*/ 31 h 51"/>
              <a:gd name="T38" fmla="*/ 62 w 64"/>
              <a:gd name="T39" fmla="*/ 36 h 51"/>
              <a:gd name="T40" fmla="*/ 64 w 64"/>
              <a:gd name="T41" fmla="*/ 37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51"/>
              <a:gd name="T65" fmla="*/ 64 w 64"/>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51">
                <a:moveTo>
                  <a:pt x="64" y="37"/>
                </a:moveTo>
                <a:lnTo>
                  <a:pt x="62" y="34"/>
                </a:lnTo>
                <a:lnTo>
                  <a:pt x="58" y="30"/>
                </a:lnTo>
                <a:lnTo>
                  <a:pt x="46" y="14"/>
                </a:lnTo>
                <a:lnTo>
                  <a:pt x="31" y="2"/>
                </a:lnTo>
                <a:lnTo>
                  <a:pt x="25" y="0"/>
                </a:lnTo>
                <a:lnTo>
                  <a:pt x="19" y="3"/>
                </a:lnTo>
                <a:lnTo>
                  <a:pt x="10" y="17"/>
                </a:lnTo>
                <a:lnTo>
                  <a:pt x="4" y="33"/>
                </a:lnTo>
                <a:lnTo>
                  <a:pt x="0" y="47"/>
                </a:lnTo>
                <a:lnTo>
                  <a:pt x="0" y="51"/>
                </a:lnTo>
                <a:lnTo>
                  <a:pt x="1" y="50"/>
                </a:lnTo>
                <a:lnTo>
                  <a:pt x="3" y="47"/>
                </a:lnTo>
                <a:lnTo>
                  <a:pt x="9" y="36"/>
                </a:lnTo>
                <a:lnTo>
                  <a:pt x="27" y="6"/>
                </a:lnTo>
                <a:lnTo>
                  <a:pt x="31" y="3"/>
                </a:lnTo>
                <a:lnTo>
                  <a:pt x="37" y="5"/>
                </a:lnTo>
                <a:lnTo>
                  <a:pt x="50" y="17"/>
                </a:lnTo>
                <a:lnTo>
                  <a:pt x="59" y="31"/>
                </a:lnTo>
                <a:lnTo>
                  <a:pt x="62" y="36"/>
                </a:lnTo>
                <a:lnTo>
                  <a:pt x="64" y="37"/>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96" name="Freeform 3048"/>
          <p:cNvSpPr>
            <a:spLocks/>
          </p:cNvSpPr>
          <p:nvPr/>
        </p:nvSpPr>
        <p:spPr bwMode="auto">
          <a:xfrm>
            <a:off x="2274888" y="5481638"/>
            <a:ext cx="92075" cy="71437"/>
          </a:xfrm>
          <a:custGeom>
            <a:avLst/>
            <a:gdLst>
              <a:gd name="T0" fmla="*/ 0 w 58"/>
              <a:gd name="T1" fmla="*/ 13 h 52"/>
              <a:gd name="T2" fmla="*/ 1 w 58"/>
              <a:gd name="T3" fmla="*/ 12 h 52"/>
              <a:gd name="T4" fmla="*/ 4 w 58"/>
              <a:gd name="T5" fmla="*/ 10 h 52"/>
              <a:gd name="T6" fmla="*/ 10 w 58"/>
              <a:gd name="T7" fmla="*/ 6 h 52"/>
              <a:gd name="T8" fmla="*/ 15 w 58"/>
              <a:gd name="T9" fmla="*/ 3 h 52"/>
              <a:gd name="T10" fmla="*/ 28 w 58"/>
              <a:gd name="T11" fmla="*/ 0 h 52"/>
              <a:gd name="T12" fmla="*/ 34 w 58"/>
              <a:gd name="T13" fmla="*/ 0 h 52"/>
              <a:gd name="T14" fmla="*/ 39 w 58"/>
              <a:gd name="T15" fmla="*/ 4 h 52"/>
              <a:gd name="T16" fmla="*/ 52 w 58"/>
              <a:gd name="T17" fmla="*/ 34 h 52"/>
              <a:gd name="T18" fmla="*/ 57 w 58"/>
              <a:gd name="T19" fmla="*/ 48 h 52"/>
              <a:gd name="T20" fmla="*/ 58 w 58"/>
              <a:gd name="T21" fmla="*/ 51 h 52"/>
              <a:gd name="T22" fmla="*/ 58 w 58"/>
              <a:gd name="T23" fmla="*/ 52 h 52"/>
              <a:gd name="T24" fmla="*/ 57 w 58"/>
              <a:gd name="T25" fmla="*/ 51 h 52"/>
              <a:gd name="T26" fmla="*/ 55 w 58"/>
              <a:gd name="T27" fmla="*/ 48 h 52"/>
              <a:gd name="T28" fmla="*/ 48 w 58"/>
              <a:gd name="T29" fmla="*/ 37 h 52"/>
              <a:gd name="T30" fmla="*/ 39 w 58"/>
              <a:gd name="T31" fmla="*/ 21 h 52"/>
              <a:gd name="T32" fmla="*/ 30 w 58"/>
              <a:gd name="T33" fmla="*/ 7 h 52"/>
              <a:gd name="T34" fmla="*/ 25 w 58"/>
              <a:gd name="T35" fmla="*/ 4 h 52"/>
              <a:gd name="T36" fmla="*/ 19 w 58"/>
              <a:gd name="T37" fmla="*/ 3 h 52"/>
              <a:gd name="T38" fmla="*/ 10 w 58"/>
              <a:gd name="T39" fmla="*/ 6 h 52"/>
              <a:gd name="T40" fmla="*/ 3 w 58"/>
              <a:gd name="T41" fmla="*/ 12 h 52"/>
              <a:gd name="T42" fmla="*/ 0 w 58"/>
              <a:gd name="T43" fmla="*/ 13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52"/>
              <a:gd name="T68" fmla="*/ 58 w 58"/>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52">
                <a:moveTo>
                  <a:pt x="0" y="13"/>
                </a:moveTo>
                <a:lnTo>
                  <a:pt x="1" y="12"/>
                </a:lnTo>
                <a:lnTo>
                  <a:pt x="4" y="10"/>
                </a:lnTo>
                <a:lnTo>
                  <a:pt x="10" y="6"/>
                </a:lnTo>
                <a:lnTo>
                  <a:pt x="15" y="3"/>
                </a:lnTo>
                <a:lnTo>
                  <a:pt x="28" y="0"/>
                </a:lnTo>
                <a:lnTo>
                  <a:pt x="34" y="0"/>
                </a:lnTo>
                <a:lnTo>
                  <a:pt x="39" y="4"/>
                </a:lnTo>
                <a:lnTo>
                  <a:pt x="52" y="34"/>
                </a:lnTo>
                <a:lnTo>
                  <a:pt x="57" y="48"/>
                </a:lnTo>
                <a:lnTo>
                  <a:pt x="58" y="51"/>
                </a:lnTo>
                <a:lnTo>
                  <a:pt x="58" y="52"/>
                </a:lnTo>
                <a:lnTo>
                  <a:pt x="57" y="51"/>
                </a:lnTo>
                <a:lnTo>
                  <a:pt x="55" y="48"/>
                </a:lnTo>
                <a:lnTo>
                  <a:pt x="48" y="37"/>
                </a:lnTo>
                <a:lnTo>
                  <a:pt x="39" y="21"/>
                </a:lnTo>
                <a:lnTo>
                  <a:pt x="30" y="7"/>
                </a:lnTo>
                <a:lnTo>
                  <a:pt x="25" y="4"/>
                </a:lnTo>
                <a:lnTo>
                  <a:pt x="19" y="3"/>
                </a:lnTo>
                <a:lnTo>
                  <a:pt x="10" y="6"/>
                </a:lnTo>
                <a:lnTo>
                  <a:pt x="3" y="12"/>
                </a:lnTo>
                <a:lnTo>
                  <a:pt x="0" y="13"/>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97" name="Freeform 3049"/>
          <p:cNvSpPr>
            <a:spLocks/>
          </p:cNvSpPr>
          <p:nvPr/>
        </p:nvSpPr>
        <p:spPr bwMode="auto">
          <a:xfrm>
            <a:off x="2346325" y="5380038"/>
            <a:ext cx="52388" cy="168275"/>
          </a:xfrm>
          <a:custGeom>
            <a:avLst/>
            <a:gdLst>
              <a:gd name="T0" fmla="*/ 12 w 33"/>
              <a:gd name="T1" fmla="*/ 64 h 123"/>
              <a:gd name="T2" fmla="*/ 7 w 33"/>
              <a:gd name="T3" fmla="*/ 33 h 123"/>
              <a:gd name="T4" fmla="*/ 6 w 33"/>
              <a:gd name="T5" fmla="*/ 19 h 123"/>
              <a:gd name="T6" fmla="*/ 4 w 33"/>
              <a:gd name="T7" fmla="*/ 10 h 123"/>
              <a:gd name="T8" fmla="*/ 6 w 33"/>
              <a:gd name="T9" fmla="*/ 3 h 123"/>
              <a:gd name="T10" fmla="*/ 7 w 33"/>
              <a:gd name="T11" fmla="*/ 0 h 123"/>
              <a:gd name="T12" fmla="*/ 10 w 33"/>
              <a:gd name="T13" fmla="*/ 2 h 123"/>
              <a:gd name="T14" fmla="*/ 15 w 33"/>
              <a:gd name="T15" fmla="*/ 10 h 123"/>
              <a:gd name="T16" fmla="*/ 19 w 33"/>
              <a:gd name="T17" fmla="*/ 22 h 123"/>
              <a:gd name="T18" fmla="*/ 24 w 33"/>
              <a:gd name="T19" fmla="*/ 39 h 123"/>
              <a:gd name="T20" fmla="*/ 30 w 33"/>
              <a:gd name="T21" fmla="*/ 76 h 123"/>
              <a:gd name="T22" fmla="*/ 31 w 33"/>
              <a:gd name="T23" fmla="*/ 93 h 123"/>
              <a:gd name="T24" fmla="*/ 33 w 33"/>
              <a:gd name="T25" fmla="*/ 109 h 123"/>
              <a:gd name="T26" fmla="*/ 33 w 33"/>
              <a:gd name="T27" fmla="*/ 123 h 123"/>
              <a:gd name="T28" fmla="*/ 31 w 33"/>
              <a:gd name="T29" fmla="*/ 119 h 123"/>
              <a:gd name="T30" fmla="*/ 30 w 33"/>
              <a:gd name="T31" fmla="*/ 110 h 123"/>
              <a:gd name="T32" fmla="*/ 27 w 33"/>
              <a:gd name="T33" fmla="*/ 96 h 123"/>
              <a:gd name="T34" fmla="*/ 24 w 33"/>
              <a:gd name="T35" fmla="*/ 79 h 123"/>
              <a:gd name="T36" fmla="*/ 15 w 33"/>
              <a:gd name="T37" fmla="*/ 44 h 123"/>
              <a:gd name="T38" fmla="*/ 10 w 33"/>
              <a:gd name="T39" fmla="*/ 28 h 123"/>
              <a:gd name="T40" fmla="*/ 4 w 33"/>
              <a:gd name="T41" fmla="*/ 16 h 123"/>
              <a:gd name="T42" fmla="*/ 1 w 33"/>
              <a:gd name="T43" fmla="*/ 13 h 123"/>
              <a:gd name="T44" fmla="*/ 1 w 33"/>
              <a:gd name="T45" fmla="*/ 11 h 123"/>
              <a:gd name="T46" fmla="*/ 0 w 33"/>
              <a:gd name="T47" fmla="*/ 13 h 123"/>
              <a:gd name="T48" fmla="*/ 0 w 33"/>
              <a:gd name="T49" fmla="*/ 17 h 123"/>
              <a:gd name="T50" fmla="*/ 1 w 33"/>
              <a:gd name="T51" fmla="*/ 28 h 123"/>
              <a:gd name="T52" fmla="*/ 4 w 33"/>
              <a:gd name="T53" fmla="*/ 44 h 123"/>
              <a:gd name="T54" fmla="*/ 9 w 33"/>
              <a:gd name="T55" fmla="*/ 58 h 123"/>
              <a:gd name="T56" fmla="*/ 12 w 33"/>
              <a:gd name="T57" fmla="*/ 68 h 123"/>
              <a:gd name="T58" fmla="*/ 12 w 33"/>
              <a:gd name="T59" fmla="*/ 71 h 123"/>
              <a:gd name="T60" fmla="*/ 13 w 33"/>
              <a:gd name="T61" fmla="*/ 71 h 123"/>
              <a:gd name="T62" fmla="*/ 12 w 33"/>
              <a:gd name="T63" fmla="*/ 70 h 123"/>
              <a:gd name="T64" fmla="*/ 12 w 33"/>
              <a:gd name="T65" fmla="*/ 64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123"/>
              <a:gd name="T101" fmla="*/ 33 w 33"/>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123">
                <a:moveTo>
                  <a:pt x="12" y="64"/>
                </a:moveTo>
                <a:lnTo>
                  <a:pt x="7" y="33"/>
                </a:lnTo>
                <a:lnTo>
                  <a:pt x="6" y="19"/>
                </a:lnTo>
                <a:lnTo>
                  <a:pt x="4" y="10"/>
                </a:lnTo>
                <a:lnTo>
                  <a:pt x="6" y="3"/>
                </a:lnTo>
                <a:lnTo>
                  <a:pt x="7" y="0"/>
                </a:lnTo>
                <a:lnTo>
                  <a:pt x="10" y="2"/>
                </a:lnTo>
                <a:lnTo>
                  <a:pt x="15" y="10"/>
                </a:lnTo>
                <a:lnTo>
                  <a:pt x="19" y="22"/>
                </a:lnTo>
                <a:lnTo>
                  <a:pt x="24" y="39"/>
                </a:lnTo>
                <a:lnTo>
                  <a:pt x="30" y="76"/>
                </a:lnTo>
                <a:lnTo>
                  <a:pt x="31" y="93"/>
                </a:lnTo>
                <a:lnTo>
                  <a:pt x="33" y="109"/>
                </a:lnTo>
                <a:lnTo>
                  <a:pt x="33" y="123"/>
                </a:lnTo>
                <a:lnTo>
                  <a:pt x="31" y="119"/>
                </a:lnTo>
                <a:lnTo>
                  <a:pt x="30" y="110"/>
                </a:lnTo>
                <a:lnTo>
                  <a:pt x="27" y="96"/>
                </a:lnTo>
                <a:lnTo>
                  <a:pt x="24" y="79"/>
                </a:lnTo>
                <a:lnTo>
                  <a:pt x="15" y="44"/>
                </a:lnTo>
                <a:lnTo>
                  <a:pt x="10" y="28"/>
                </a:lnTo>
                <a:lnTo>
                  <a:pt x="4" y="16"/>
                </a:lnTo>
                <a:lnTo>
                  <a:pt x="1" y="13"/>
                </a:lnTo>
                <a:lnTo>
                  <a:pt x="1" y="11"/>
                </a:lnTo>
                <a:lnTo>
                  <a:pt x="0" y="13"/>
                </a:lnTo>
                <a:lnTo>
                  <a:pt x="0" y="17"/>
                </a:lnTo>
                <a:lnTo>
                  <a:pt x="1" y="28"/>
                </a:lnTo>
                <a:lnTo>
                  <a:pt x="4" y="44"/>
                </a:lnTo>
                <a:lnTo>
                  <a:pt x="9" y="58"/>
                </a:lnTo>
                <a:lnTo>
                  <a:pt x="12" y="68"/>
                </a:lnTo>
                <a:lnTo>
                  <a:pt x="12" y="71"/>
                </a:lnTo>
                <a:lnTo>
                  <a:pt x="13" y="71"/>
                </a:lnTo>
                <a:lnTo>
                  <a:pt x="12" y="70"/>
                </a:lnTo>
                <a:lnTo>
                  <a:pt x="12"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298" name="Line 3050"/>
          <p:cNvSpPr>
            <a:spLocks noChangeShapeType="1"/>
          </p:cNvSpPr>
          <p:nvPr/>
        </p:nvSpPr>
        <p:spPr bwMode="auto">
          <a:xfrm flipH="1">
            <a:off x="2347913" y="5381625"/>
            <a:ext cx="9525" cy="15875"/>
          </a:xfrm>
          <a:prstGeom prst="line">
            <a:avLst/>
          </a:prstGeom>
          <a:noFill/>
          <a:ln w="0">
            <a:solidFill>
              <a:srgbClr val="000000"/>
            </a:solidFill>
            <a:round/>
            <a:headEnd/>
            <a:tailEnd/>
          </a:ln>
        </p:spPr>
        <p:txBody>
          <a:bodyPr/>
          <a:lstStyle/>
          <a:p>
            <a:endParaRPr lang="en-US"/>
          </a:p>
        </p:txBody>
      </p:sp>
      <p:sp>
        <p:nvSpPr>
          <p:cNvPr id="312299" name="Freeform 3051"/>
          <p:cNvSpPr>
            <a:spLocks/>
          </p:cNvSpPr>
          <p:nvPr/>
        </p:nvSpPr>
        <p:spPr bwMode="auto">
          <a:xfrm>
            <a:off x="2659063" y="5507038"/>
            <a:ext cx="141287" cy="61912"/>
          </a:xfrm>
          <a:custGeom>
            <a:avLst/>
            <a:gdLst>
              <a:gd name="T0" fmla="*/ 90 w 90"/>
              <a:gd name="T1" fmla="*/ 45 h 45"/>
              <a:gd name="T2" fmla="*/ 87 w 90"/>
              <a:gd name="T3" fmla="*/ 42 h 45"/>
              <a:gd name="T4" fmla="*/ 81 w 90"/>
              <a:gd name="T5" fmla="*/ 36 h 45"/>
              <a:gd name="T6" fmla="*/ 60 w 90"/>
              <a:gd name="T7" fmla="*/ 19 h 45"/>
              <a:gd name="T8" fmla="*/ 49 w 90"/>
              <a:gd name="T9" fmla="*/ 9 h 45"/>
              <a:gd name="T10" fmla="*/ 39 w 90"/>
              <a:gd name="T11" fmla="*/ 3 h 45"/>
              <a:gd name="T12" fmla="*/ 30 w 90"/>
              <a:gd name="T13" fmla="*/ 0 h 45"/>
              <a:gd name="T14" fmla="*/ 24 w 90"/>
              <a:gd name="T15" fmla="*/ 3 h 45"/>
              <a:gd name="T16" fmla="*/ 8 w 90"/>
              <a:gd name="T17" fmla="*/ 26 h 45"/>
              <a:gd name="T18" fmla="*/ 2 w 90"/>
              <a:gd name="T19" fmla="*/ 36 h 45"/>
              <a:gd name="T20" fmla="*/ 0 w 90"/>
              <a:gd name="T21" fmla="*/ 39 h 45"/>
              <a:gd name="T22" fmla="*/ 3 w 90"/>
              <a:gd name="T23" fmla="*/ 37 h 45"/>
              <a:gd name="T24" fmla="*/ 8 w 90"/>
              <a:gd name="T25" fmla="*/ 31 h 45"/>
              <a:gd name="T26" fmla="*/ 15 w 90"/>
              <a:gd name="T27" fmla="*/ 22 h 45"/>
              <a:gd name="T28" fmla="*/ 24 w 90"/>
              <a:gd name="T29" fmla="*/ 11 h 45"/>
              <a:gd name="T30" fmla="*/ 30 w 90"/>
              <a:gd name="T31" fmla="*/ 8 h 45"/>
              <a:gd name="T32" fmla="*/ 39 w 90"/>
              <a:gd name="T33" fmla="*/ 9 h 45"/>
              <a:gd name="T34" fmla="*/ 49 w 90"/>
              <a:gd name="T35" fmla="*/ 16 h 45"/>
              <a:gd name="T36" fmla="*/ 61 w 90"/>
              <a:gd name="T37" fmla="*/ 23 h 45"/>
              <a:gd name="T38" fmla="*/ 81 w 90"/>
              <a:gd name="T39" fmla="*/ 39 h 45"/>
              <a:gd name="T40" fmla="*/ 87 w 90"/>
              <a:gd name="T41" fmla="*/ 43 h 45"/>
              <a:gd name="T42" fmla="*/ 90 w 90"/>
              <a:gd name="T43" fmla="*/ 45 h 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0"/>
              <a:gd name="T67" fmla="*/ 0 h 45"/>
              <a:gd name="T68" fmla="*/ 90 w 90"/>
              <a:gd name="T69" fmla="*/ 45 h 4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0" h="45">
                <a:moveTo>
                  <a:pt x="90" y="45"/>
                </a:moveTo>
                <a:lnTo>
                  <a:pt x="87" y="42"/>
                </a:lnTo>
                <a:lnTo>
                  <a:pt x="81" y="36"/>
                </a:lnTo>
                <a:lnTo>
                  <a:pt x="60" y="19"/>
                </a:lnTo>
                <a:lnTo>
                  <a:pt x="49" y="9"/>
                </a:lnTo>
                <a:lnTo>
                  <a:pt x="39" y="3"/>
                </a:lnTo>
                <a:lnTo>
                  <a:pt x="30" y="0"/>
                </a:lnTo>
                <a:lnTo>
                  <a:pt x="24" y="3"/>
                </a:lnTo>
                <a:lnTo>
                  <a:pt x="8" y="26"/>
                </a:lnTo>
                <a:lnTo>
                  <a:pt x="2" y="36"/>
                </a:lnTo>
                <a:lnTo>
                  <a:pt x="0" y="39"/>
                </a:lnTo>
                <a:lnTo>
                  <a:pt x="3" y="37"/>
                </a:lnTo>
                <a:lnTo>
                  <a:pt x="8" y="31"/>
                </a:lnTo>
                <a:lnTo>
                  <a:pt x="15" y="22"/>
                </a:lnTo>
                <a:lnTo>
                  <a:pt x="24" y="11"/>
                </a:lnTo>
                <a:lnTo>
                  <a:pt x="30" y="8"/>
                </a:lnTo>
                <a:lnTo>
                  <a:pt x="39" y="9"/>
                </a:lnTo>
                <a:lnTo>
                  <a:pt x="49" y="16"/>
                </a:lnTo>
                <a:lnTo>
                  <a:pt x="61" y="23"/>
                </a:lnTo>
                <a:lnTo>
                  <a:pt x="81" y="39"/>
                </a:lnTo>
                <a:lnTo>
                  <a:pt x="87" y="43"/>
                </a:lnTo>
                <a:lnTo>
                  <a:pt x="90" y="4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00" name="Freeform 3052"/>
          <p:cNvSpPr>
            <a:spLocks/>
          </p:cNvSpPr>
          <p:nvPr/>
        </p:nvSpPr>
        <p:spPr bwMode="auto">
          <a:xfrm>
            <a:off x="2493963" y="5397500"/>
            <a:ext cx="165100" cy="163513"/>
          </a:xfrm>
          <a:custGeom>
            <a:avLst/>
            <a:gdLst>
              <a:gd name="T0" fmla="*/ 0 w 104"/>
              <a:gd name="T1" fmla="*/ 65 h 119"/>
              <a:gd name="T2" fmla="*/ 3 w 104"/>
              <a:gd name="T3" fmla="*/ 60 h 119"/>
              <a:gd name="T4" fmla="*/ 7 w 104"/>
              <a:gd name="T5" fmla="*/ 57 h 119"/>
              <a:gd name="T6" fmla="*/ 10 w 104"/>
              <a:gd name="T7" fmla="*/ 51 h 119"/>
              <a:gd name="T8" fmla="*/ 21 w 104"/>
              <a:gd name="T9" fmla="*/ 38 h 119"/>
              <a:gd name="T10" fmla="*/ 34 w 104"/>
              <a:gd name="T11" fmla="*/ 24 h 119"/>
              <a:gd name="T12" fmla="*/ 46 w 104"/>
              <a:gd name="T13" fmla="*/ 12 h 119"/>
              <a:gd name="T14" fmla="*/ 59 w 104"/>
              <a:gd name="T15" fmla="*/ 3 h 119"/>
              <a:gd name="T16" fmla="*/ 71 w 104"/>
              <a:gd name="T17" fmla="*/ 0 h 119"/>
              <a:gd name="T18" fmla="*/ 76 w 104"/>
              <a:gd name="T19" fmla="*/ 1 h 119"/>
              <a:gd name="T20" fmla="*/ 80 w 104"/>
              <a:gd name="T21" fmla="*/ 4 h 119"/>
              <a:gd name="T22" fmla="*/ 88 w 104"/>
              <a:gd name="T23" fmla="*/ 17 h 119"/>
              <a:gd name="T24" fmla="*/ 94 w 104"/>
              <a:gd name="T25" fmla="*/ 34 h 119"/>
              <a:gd name="T26" fmla="*/ 101 w 104"/>
              <a:gd name="T27" fmla="*/ 71 h 119"/>
              <a:gd name="T28" fmla="*/ 104 w 104"/>
              <a:gd name="T29" fmla="*/ 89 h 119"/>
              <a:gd name="T30" fmla="*/ 104 w 104"/>
              <a:gd name="T31" fmla="*/ 119 h 119"/>
              <a:gd name="T32" fmla="*/ 103 w 104"/>
              <a:gd name="T33" fmla="*/ 116 h 119"/>
              <a:gd name="T34" fmla="*/ 100 w 104"/>
              <a:gd name="T35" fmla="*/ 106 h 119"/>
              <a:gd name="T36" fmla="*/ 97 w 104"/>
              <a:gd name="T37" fmla="*/ 92 h 119"/>
              <a:gd name="T38" fmla="*/ 92 w 104"/>
              <a:gd name="T39" fmla="*/ 75 h 119"/>
              <a:gd name="T40" fmla="*/ 80 w 104"/>
              <a:gd name="T41" fmla="*/ 40 h 119"/>
              <a:gd name="T42" fmla="*/ 73 w 104"/>
              <a:gd name="T43" fmla="*/ 23 h 119"/>
              <a:gd name="T44" fmla="*/ 65 w 104"/>
              <a:gd name="T45" fmla="*/ 10 h 119"/>
              <a:gd name="T46" fmla="*/ 61 w 104"/>
              <a:gd name="T47" fmla="*/ 7 h 119"/>
              <a:gd name="T48" fmla="*/ 56 w 104"/>
              <a:gd name="T49" fmla="*/ 6 h 119"/>
              <a:gd name="T50" fmla="*/ 46 w 104"/>
              <a:gd name="T51" fmla="*/ 7 h 119"/>
              <a:gd name="T52" fmla="*/ 35 w 104"/>
              <a:gd name="T53" fmla="*/ 17 h 119"/>
              <a:gd name="T54" fmla="*/ 24 w 104"/>
              <a:gd name="T55" fmla="*/ 29 h 119"/>
              <a:gd name="T56" fmla="*/ 6 w 104"/>
              <a:gd name="T57" fmla="*/ 54 h 119"/>
              <a:gd name="T58" fmla="*/ 1 w 104"/>
              <a:gd name="T59" fmla="*/ 62 h 119"/>
              <a:gd name="T60" fmla="*/ 0 w 104"/>
              <a:gd name="T61" fmla="*/ 65 h 1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19"/>
              <a:gd name="T95" fmla="*/ 104 w 104"/>
              <a:gd name="T96" fmla="*/ 119 h 1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19">
                <a:moveTo>
                  <a:pt x="0" y="65"/>
                </a:moveTo>
                <a:lnTo>
                  <a:pt x="3" y="60"/>
                </a:lnTo>
                <a:lnTo>
                  <a:pt x="7" y="57"/>
                </a:lnTo>
                <a:lnTo>
                  <a:pt x="10" y="51"/>
                </a:lnTo>
                <a:lnTo>
                  <a:pt x="21" y="38"/>
                </a:lnTo>
                <a:lnTo>
                  <a:pt x="34" y="24"/>
                </a:lnTo>
                <a:lnTo>
                  <a:pt x="46" y="12"/>
                </a:lnTo>
                <a:lnTo>
                  <a:pt x="59" y="3"/>
                </a:lnTo>
                <a:lnTo>
                  <a:pt x="71" y="0"/>
                </a:lnTo>
                <a:lnTo>
                  <a:pt x="76" y="1"/>
                </a:lnTo>
                <a:lnTo>
                  <a:pt x="80" y="4"/>
                </a:lnTo>
                <a:lnTo>
                  <a:pt x="88" y="17"/>
                </a:lnTo>
                <a:lnTo>
                  <a:pt x="94" y="34"/>
                </a:lnTo>
                <a:lnTo>
                  <a:pt x="101" y="71"/>
                </a:lnTo>
                <a:lnTo>
                  <a:pt x="104" y="89"/>
                </a:lnTo>
                <a:lnTo>
                  <a:pt x="104" y="119"/>
                </a:lnTo>
                <a:lnTo>
                  <a:pt x="103" y="116"/>
                </a:lnTo>
                <a:lnTo>
                  <a:pt x="100" y="106"/>
                </a:lnTo>
                <a:lnTo>
                  <a:pt x="97" y="92"/>
                </a:lnTo>
                <a:lnTo>
                  <a:pt x="92" y="75"/>
                </a:lnTo>
                <a:lnTo>
                  <a:pt x="80" y="40"/>
                </a:lnTo>
                <a:lnTo>
                  <a:pt x="73" y="23"/>
                </a:lnTo>
                <a:lnTo>
                  <a:pt x="65" y="10"/>
                </a:lnTo>
                <a:lnTo>
                  <a:pt x="61" y="7"/>
                </a:lnTo>
                <a:lnTo>
                  <a:pt x="56" y="6"/>
                </a:lnTo>
                <a:lnTo>
                  <a:pt x="46" y="7"/>
                </a:lnTo>
                <a:lnTo>
                  <a:pt x="35" y="17"/>
                </a:lnTo>
                <a:lnTo>
                  <a:pt x="24" y="29"/>
                </a:lnTo>
                <a:lnTo>
                  <a:pt x="6" y="54"/>
                </a:lnTo>
                <a:lnTo>
                  <a:pt x="1" y="62"/>
                </a:lnTo>
                <a:lnTo>
                  <a:pt x="0"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01" name="Freeform 3053"/>
          <p:cNvSpPr>
            <a:spLocks/>
          </p:cNvSpPr>
          <p:nvPr/>
        </p:nvSpPr>
        <p:spPr bwMode="auto">
          <a:xfrm>
            <a:off x="2652713" y="5410200"/>
            <a:ext cx="201612" cy="152400"/>
          </a:xfrm>
          <a:custGeom>
            <a:avLst/>
            <a:gdLst>
              <a:gd name="T0" fmla="*/ 128 w 128"/>
              <a:gd name="T1" fmla="*/ 0 h 110"/>
              <a:gd name="T2" fmla="*/ 123 w 128"/>
              <a:gd name="T3" fmla="*/ 0 h 110"/>
              <a:gd name="T4" fmla="*/ 114 w 128"/>
              <a:gd name="T5" fmla="*/ 2 h 110"/>
              <a:gd name="T6" fmla="*/ 101 w 128"/>
              <a:gd name="T7" fmla="*/ 5 h 110"/>
              <a:gd name="T8" fmla="*/ 86 w 128"/>
              <a:gd name="T9" fmla="*/ 8 h 110"/>
              <a:gd name="T10" fmla="*/ 53 w 128"/>
              <a:gd name="T11" fmla="*/ 19 h 110"/>
              <a:gd name="T12" fmla="*/ 40 w 128"/>
              <a:gd name="T13" fmla="*/ 27 h 110"/>
              <a:gd name="T14" fmla="*/ 31 w 128"/>
              <a:gd name="T15" fmla="*/ 35 h 110"/>
              <a:gd name="T16" fmla="*/ 19 w 128"/>
              <a:gd name="T17" fmla="*/ 56 h 110"/>
              <a:gd name="T18" fmla="*/ 9 w 128"/>
              <a:gd name="T19" fmla="*/ 82 h 110"/>
              <a:gd name="T20" fmla="*/ 4 w 128"/>
              <a:gd name="T21" fmla="*/ 93 h 110"/>
              <a:gd name="T22" fmla="*/ 1 w 128"/>
              <a:gd name="T23" fmla="*/ 103 h 110"/>
              <a:gd name="T24" fmla="*/ 0 w 128"/>
              <a:gd name="T25" fmla="*/ 109 h 110"/>
              <a:gd name="T26" fmla="*/ 0 w 128"/>
              <a:gd name="T27" fmla="*/ 110 h 110"/>
              <a:gd name="T28" fmla="*/ 1 w 128"/>
              <a:gd name="T29" fmla="*/ 109 h 110"/>
              <a:gd name="T30" fmla="*/ 6 w 128"/>
              <a:gd name="T31" fmla="*/ 104 h 110"/>
              <a:gd name="T32" fmla="*/ 10 w 128"/>
              <a:gd name="T33" fmla="*/ 95 h 110"/>
              <a:gd name="T34" fmla="*/ 16 w 128"/>
              <a:gd name="T35" fmla="*/ 86 h 110"/>
              <a:gd name="T36" fmla="*/ 29 w 128"/>
              <a:gd name="T37" fmla="*/ 62 h 110"/>
              <a:gd name="T38" fmla="*/ 44 w 128"/>
              <a:gd name="T39" fmla="*/ 41 h 110"/>
              <a:gd name="T40" fmla="*/ 53 w 128"/>
              <a:gd name="T41" fmla="*/ 33 h 110"/>
              <a:gd name="T42" fmla="*/ 65 w 128"/>
              <a:gd name="T43" fmla="*/ 25 h 110"/>
              <a:gd name="T44" fmla="*/ 94 w 128"/>
              <a:gd name="T45" fmla="*/ 11 h 110"/>
              <a:gd name="T46" fmla="*/ 107 w 128"/>
              <a:gd name="T47" fmla="*/ 7 h 110"/>
              <a:gd name="T48" fmla="*/ 117 w 128"/>
              <a:gd name="T49" fmla="*/ 4 h 110"/>
              <a:gd name="T50" fmla="*/ 125 w 128"/>
              <a:gd name="T51" fmla="*/ 2 h 110"/>
              <a:gd name="T52" fmla="*/ 128 w 128"/>
              <a:gd name="T53" fmla="*/ 0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8"/>
              <a:gd name="T82" fmla="*/ 0 h 110"/>
              <a:gd name="T83" fmla="*/ 128 w 128"/>
              <a:gd name="T84" fmla="*/ 110 h 1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8" h="110">
                <a:moveTo>
                  <a:pt x="128" y="0"/>
                </a:moveTo>
                <a:lnTo>
                  <a:pt x="123" y="0"/>
                </a:lnTo>
                <a:lnTo>
                  <a:pt x="114" y="2"/>
                </a:lnTo>
                <a:lnTo>
                  <a:pt x="101" y="5"/>
                </a:lnTo>
                <a:lnTo>
                  <a:pt x="86" y="8"/>
                </a:lnTo>
                <a:lnTo>
                  <a:pt x="53" y="19"/>
                </a:lnTo>
                <a:lnTo>
                  <a:pt x="40" y="27"/>
                </a:lnTo>
                <a:lnTo>
                  <a:pt x="31" y="35"/>
                </a:lnTo>
                <a:lnTo>
                  <a:pt x="19" y="56"/>
                </a:lnTo>
                <a:lnTo>
                  <a:pt x="9" y="82"/>
                </a:lnTo>
                <a:lnTo>
                  <a:pt x="4" y="93"/>
                </a:lnTo>
                <a:lnTo>
                  <a:pt x="1" y="103"/>
                </a:lnTo>
                <a:lnTo>
                  <a:pt x="0" y="109"/>
                </a:lnTo>
                <a:lnTo>
                  <a:pt x="0" y="110"/>
                </a:lnTo>
                <a:lnTo>
                  <a:pt x="1" y="109"/>
                </a:lnTo>
                <a:lnTo>
                  <a:pt x="6" y="104"/>
                </a:lnTo>
                <a:lnTo>
                  <a:pt x="10" y="95"/>
                </a:lnTo>
                <a:lnTo>
                  <a:pt x="16" y="86"/>
                </a:lnTo>
                <a:lnTo>
                  <a:pt x="29" y="62"/>
                </a:lnTo>
                <a:lnTo>
                  <a:pt x="44" y="41"/>
                </a:lnTo>
                <a:lnTo>
                  <a:pt x="53" y="33"/>
                </a:lnTo>
                <a:lnTo>
                  <a:pt x="65" y="25"/>
                </a:lnTo>
                <a:lnTo>
                  <a:pt x="94" y="11"/>
                </a:lnTo>
                <a:lnTo>
                  <a:pt x="107" y="7"/>
                </a:lnTo>
                <a:lnTo>
                  <a:pt x="117" y="4"/>
                </a:lnTo>
                <a:lnTo>
                  <a:pt x="125" y="2"/>
                </a:lnTo>
                <a:lnTo>
                  <a:pt x="128"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02" name="Freeform 3054"/>
          <p:cNvSpPr>
            <a:spLocks/>
          </p:cNvSpPr>
          <p:nvPr/>
        </p:nvSpPr>
        <p:spPr bwMode="auto">
          <a:xfrm>
            <a:off x="2649538" y="5329238"/>
            <a:ext cx="196850" cy="231775"/>
          </a:xfrm>
          <a:custGeom>
            <a:avLst/>
            <a:gdLst>
              <a:gd name="T0" fmla="*/ 125 w 125"/>
              <a:gd name="T1" fmla="*/ 0 h 169"/>
              <a:gd name="T2" fmla="*/ 121 w 125"/>
              <a:gd name="T3" fmla="*/ 3 h 169"/>
              <a:gd name="T4" fmla="*/ 113 w 125"/>
              <a:gd name="T5" fmla="*/ 9 h 169"/>
              <a:gd name="T6" fmla="*/ 102 w 125"/>
              <a:gd name="T7" fmla="*/ 19 h 169"/>
              <a:gd name="T8" fmla="*/ 87 w 125"/>
              <a:gd name="T9" fmla="*/ 31 h 169"/>
              <a:gd name="T10" fmla="*/ 57 w 125"/>
              <a:gd name="T11" fmla="*/ 57 h 169"/>
              <a:gd name="T12" fmla="*/ 45 w 125"/>
              <a:gd name="T13" fmla="*/ 70 h 169"/>
              <a:gd name="T14" fmla="*/ 34 w 125"/>
              <a:gd name="T15" fmla="*/ 81 h 169"/>
              <a:gd name="T16" fmla="*/ 20 w 125"/>
              <a:gd name="T17" fmla="*/ 105 h 169"/>
              <a:gd name="T18" fmla="*/ 9 w 125"/>
              <a:gd name="T19" fmla="*/ 135 h 169"/>
              <a:gd name="T20" fmla="*/ 5 w 125"/>
              <a:gd name="T21" fmla="*/ 147 h 169"/>
              <a:gd name="T22" fmla="*/ 2 w 125"/>
              <a:gd name="T23" fmla="*/ 158 h 169"/>
              <a:gd name="T24" fmla="*/ 0 w 125"/>
              <a:gd name="T25" fmla="*/ 166 h 169"/>
              <a:gd name="T26" fmla="*/ 0 w 125"/>
              <a:gd name="T27" fmla="*/ 169 h 169"/>
              <a:gd name="T28" fmla="*/ 2 w 125"/>
              <a:gd name="T29" fmla="*/ 166 h 169"/>
              <a:gd name="T30" fmla="*/ 6 w 125"/>
              <a:gd name="T31" fmla="*/ 160 h 169"/>
              <a:gd name="T32" fmla="*/ 12 w 125"/>
              <a:gd name="T33" fmla="*/ 150 h 169"/>
              <a:gd name="T34" fmla="*/ 18 w 125"/>
              <a:gd name="T35" fmla="*/ 138 h 169"/>
              <a:gd name="T36" fmla="*/ 33 w 125"/>
              <a:gd name="T37" fmla="*/ 112 h 169"/>
              <a:gd name="T38" fmla="*/ 49 w 125"/>
              <a:gd name="T39" fmla="*/ 88 h 169"/>
              <a:gd name="T40" fmla="*/ 58 w 125"/>
              <a:gd name="T41" fmla="*/ 76 h 169"/>
              <a:gd name="T42" fmla="*/ 70 w 125"/>
              <a:gd name="T43" fmla="*/ 64 h 169"/>
              <a:gd name="T44" fmla="*/ 96 w 125"/>
              <a:gd name="T45" fmla="*/ 34 h 169"/>
              <a:gd name="T46" fmla="*/ 108 w 125"/>
              <a:gd name="T47" fmla="*/ 22 h 169"/>
              <a:gd name="T48" fmla="*/ 116 w 125"/>
              <a:gd name="T49" fmla="*/ 11 h 169"/>
              <a:gd name="T50" fmla="*/ 124 w 125"/>
              <a:gd name="T51" fmla="*/ 3 h 169"/>
              <a:gd name="T52" fmla="*/ 125 w 125"/>
              <a:gd name="T53" fmla="*/ 0 h 16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5"/>
              <a:gd name="T82" fmla="*/ 0 h 169"/>
              <a:gd name="T83" fmla="*/ 125 w 125"/>
              <a:gd name="T84" fmla="*/ 169 h 16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5" h="169">
                <a:moveTo>
                  <a:pt x="125" y="0"/>
                </a:moveTo>
                <a:lnTo>
                  <a:pt x="121" y="3"/>
                </a:lnTo>
                <a:lnTo>
                  <a:pt x="113" y="9"/>
                </a:lnTo>
                <a:lnTo>
                  <a:pt x="102" y="19"/>
                </a:lnTo>
                <a:lnTo>
                  <a:pt x="87" y="31"/>
                </a:lnTo>
                <a:lnTo>
                  <a:pt x="57" y="57"/>
                </a:lnTo>
                <a:lnTo>
                  <a:pt x="45" y="70"/>
                </a:lnTo>
                <a:lnTo>
                  <a:pt x="34" y="81"/>
                </a:lnTo>
                <a:lnTo>
                  <a:pt x="20" y="105"/>
                </a:lnTo>
                <a:lnTo>
                  <a:pt x="9" y="135"/>
                </a:lnTo>
                <a:lnTo>
                  <a:pt x="5" y="147"/>
                </a:lnTo>
                <a:lnTo>
                  <a:pt x="2" y="158"/>
                </a:lnTo>
                <a:lnTo>
                  <a:pt x="0" y="166"/>
                </a:lnTo>
                <a:lnTo>
                  <a:pt x="0" y="169"/>
                </a:lnTo>
                <a:lnTo>
                  <a:pt x="2" y="166"/>
                </a:lnTo>
                <a:lnTo>
                  <a:pt x="6" y="160"/>
                </a:lnTo>
                <a:lnTo>
                  <a:pt x="12" y="150"/>
                </a:lnTo>
                <a:lnTo>
                  <a:pt x="18" y="138"/>
                </a:lnTo>
                <a:lnTo>
                  <a:pt x="33" y="112"/>
                </a:lnTo>
                <a:lnTo>
                  <a:pt x="49" y="88"/>
                </a:lnTo>
                <a:lnTo>
                  <a:pt x="58" y="76"/>
                </a:lnTo>
                <a:lnTo>
                  <a:pt x="70" y="64"/>
                </a:lnTo>
                <a:lnTo>
                  <a:pt x="96" y="34"/>
                </a:lnTo>
                <a:lnTo>
                  <a:pt x="108" y="22"/>
                </a:lnTo>
                <a:lnTo>
                  <a:pt x="116" y="11"/>
                </a:lnTo>
                <a:lnTo>
                  <a:pt x="124" y="3"/>
                </a:lnTo>
                <a:lnTo>
                  <a:pt x="125"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03" name="Freeform 3055"/>
          <p:cNvSpPr>
            <a:spLocks/>
          </p:cNvSpPr>
          <p:nvPr/>
        </p:nvSpPr>
        <p:spPr bwMode="auto">
          <a:xfrm>
            <a:off x="2647950" y="5311775"/>
            <a:ext cx="139700" cy="250825"/>
          </a:xfrm>
          <a:custGeom>
            <a:avLst/>
            <a:gdLst>
              <a:gd name="T0" fmla="*/ 89 w 89"/>
              <a:gd name="T1" fmla="*/ 0 h 182"/>
              <a:gd name="T2" fmla="*/ 86 w 89"/>
              <a:gd name="T3" fmla="*/ 3 h 182"/>
              <a:gd name="T4" fmla="*/ 79 w 89"/>
              <a:gd name="T5" fmla="*/ 11 h 182"/>
              <a:gd name="T6" fmla="*/ 70 w 89"/>
              <a:gd name="T7" fmla="*/ 23 h 182"/>
              <a:gd name="T8" fmla="*/ 59 w 89"/>
              <a:gd name="T9" fmla="*/ 38 h 182"/>
              <a:gd name="T10" fmla="*/ 35 w 89"/>
              <a:gd name="T11" fmla="*/ 72 h 182"/>
              <a:gd name="T12" fmla="*/ 25 w 89"/>
              <a:gd name="T13" fmla="*/ 88 h 182"/>
              <a:gd name="T14" fmla="*/ 16 w 89"/>
              <a:gd name="T15" fmla="*/ 100 h 182"/>
              <a:gd name="T16" fmla="*/ 10 w 89"/>
              <a:gd name="T17" fmla="*/ 111 h 182"/>
              <a:gd name="T18" fmla="*/ 4 w 89"/>
              <a:gd name="T19" fmla="*/ 124 h 182"/>
              <a:gd name="T20" fmla="*/ 0 w 89"/>
              <a:gd name="T21" fmla="*/ 151 h 182"/>
              <a:gd name="T22" fmla="*/ 0 w 89"/>
              <a:gd name="T23" fmla="*/ 173 h 182"/>
              <a:gd name="T24" fmla="*/ 1 w 89"/>
              <a:gd name="T25" fmla="*/ 179 h 182"/>
              <a:gd name="T26" fmla="*/ 1 w 89"/>
              <a:gd name="T27" fmla="*/ 182 h 182"/>
              <a:gd name="T28" fmla="*/ 3 w 89"/>
              <a:gd name="T29" fmla="*/ 181 h 182"/>
              <a:gd name="T30" fmla="*/ 4 w 89"/>
              <a:gd name="T31" fmla="*/ 175 h 182"/>
              <a:gd name="T32" fmla="*/ 6 w 89"/>
              <a:gd name="T33" fmla="*/ 165 h 182"/>
              <a:gd name="T34" fmla="*/ 9 w 89"/>
              <a:gd name="T35" fmla="*/ 153 h 182"/>
              <a:gd name="T36" fmla="*/ 16 w 89"/>
              <a:gd name="T37" fmla="*/ 127 h 182"/>
              <a:gd name="T38" fmla="*/ 28 w 89"/>
              <a:gd name="T39" fmla="*/ 102 h 182"/>
              <a:gd name="T40" fmla="*/ 37 w 89"/>
              <a:gd name="T41" fmla="*/ 89 h 182"/>
              <a:gd name="T42" fmla="*/ 47 w 89"/>
              <a:gd name="T43" fmla="*/ 74 h 182"/>
              <a:gd name="T44" fmla="*/ 68 w 89"/>
              <a:gd name="T45" fmla="*/ 42 h 182"/>
              <a:gd name="T46" fmla="*/ 77 w 89"/>
              <a:gd name="T47" fmla="*/ 26 h 182"/>
              <a:gd name="T48" fmla="*/ 83 w 89"/>
              <a:gd name="T49" fmla="*/ 12 h 182"/>
              <a:gd name="T50" fmla="*/ 88 w 89"/>
              <a:gd name="T51" fmla="*/ 3 h 182"/>
              <a:gd name="T52" fmla="*/ 89 w 89"/>
              <a:gd name="T53" fmla="*/ 0 h 18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9"/>
              <a:gd name="T82" fmla="*/ 0 h 182"/>
              <a:gd name="T83" fmla="*/ 89 w 89"/>
              <a:gd name="T84" fmla="*/ 182 h 18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9" h="182">
                <a:moveTo>
                  <a:pt x="89" y="0"/>
                </a:moveTo>
                <a:lnTo>
                  <a:pt x="86" y="3"/>
                </a:lnTo>
                <a:lnTo>
                  <a:pt x="79" y="11"/>
                </a:lnTo>
                <a:lnTo>
                  <a:pt x="70" y="23"/>
                </a:lnTo>
                <a:lnTo>
                  <a:pt x="59" y="38"/>
                </a:lnTo>
                <a:lnTo>
                  <a:pt x="35" y="72"/>
                </a:lnTo>
                <a:lnTo>
                  <a:pt x="25" y="88"/>
                </a:lnTo>
                <a:lnTo>
                  <a:pt x="16" y="100"/>
                </a:lnTo>
                <a:lnTo>
                  <a:pt x="10" y="111"/>
                </a:lnTo>
                <a:lnTo>
                  <a:pt x="4" y="124"/>
                </a:lnTo>
                <a:lnTo>
                  <a:pt x="0" y="151"/>
                </a:lnTo>
                <a:lnTo>
                  <a:pt x="0" y="173"/>
                </a:lnTo>
                <a:lnTo>
                  <a:pt x="1" y="179"/>
                </a:lnTo>
                <a:lnTo>
                  <a:pt x="1" y="182"/>
                </a:lnTo>
                <a:lnTo>
                  <a:pt x="3" y="181"/>
                </a:lnTo>
                <a:lnTo>
                  <a:pt x="4" y="175"/>
                </a:lnTo>
                <a:lnTo>
                  <a:pt x="6" y="165"/>
                </a:lnTo>
                <a:lnTo>
                  <a:pt x="9" y="153"/>
                </a:lnTo>
                <a:lnTo>
                  <a:pt x="16" y="127"/>
                </a:lnTo>
                <a:lnTo>
                  <a:pt x="28" y="102"/>
                </a:lnTo>
                <a:lnTo>
                  <a:pt x="37" y="89"/>
                </a:lnTo>
                <a:lnTo>
                  <a:pt x="47" y="74"/>
                </a:lnTo>
                <a:lnTo>
                  <a:pt x="68" y="42"/>
                </a:lnTo>
                <a:lnTo>
                  <a:pt x="77" y="26"/>
                </a:lnTo>
                <a:lnTo>
                  <a:pt x="83" y="12"/>
                </a:lnTo>
                <a:lnTo>
                  <a:pt x="88" y="3"/>
                </a:lnTo>
                <a:lnTo>
                  <a:pt x="89" y="0"/>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04" name="Freeform 3056"/>
          <p:cNvSpPr>
            <a:spLocks/>
          </p:cNvSpPr>
          <p:nvPr/>
        </p:nvSpPr>
        <p:spPr bwMode="auto">
          <a:xfrm>
            <a:off x="2654300" y="5440363"/>
            <a:ext cx="180975" cy="125412"/>
          </a:xfrm>
          <a:custGeom>
            <a:avLst/>
            <a:gdLst>
              <a:gd name="T0" fmla="*/ 115 w 115"/>
              <a:gd name="T1" fmla="*/ 65 h 92"/>
              <a:gd name="T2" fmla="*/ 112 w 115"/>
              <a:gd name="T3" fmla="*/ 61 h 92"/>
              <a:gd name="T4" fmla="*/ 105 w 115"/>
              <a:gd name="T5" fmla="*/ 52 h 92"/>
              <a:gd name="T6" fmla="*/ 94 w 115"/>
              <a:gd name="T7" fmla="*/ 38 h 92"/>
              <a:gd name="T8" fmla="*/ 82 w 115"/>
              <a:gd name="T9" fmla="*/ 24 h 92"/>
              <a:gd name="T10" fmla="*/ 69 w 115"/>
              <a:gd name="T11" fmla="*/ 12 h 92"/>
              <a:gd name="T12" fmla="*/ 55 w 115"/>
              <a:gd name="T13" fmla="*/ 3 h 92"/>
              <a:gd name="T14" fmla="*/ 43 w 115"/>
              <a:gd name="T15" fmla="*/ 0 h 92"/>
              <a:gd name="T16" fmla="*/ 39 w 115"/>
              <a:gd name="T17" fmla="*/ 1 h 92"/>
              <a:gd name="T18" fmla="*/ 34 w 115"/>
              <a:gd name="T19" fmla="*/ 6 h 92"/>
              <a:gd name="T20" fmla="*/ 20 w 115"/>
              <a:gd name="T21" fmla="*/ 31 h 92"/>
              <a:gd name="T22" fmla="*/ 9 w 115"/>
              <a:gd name="T23" fmla="*/ 58 h 92"/>
              <a:gd name="T24" fmla="*/ 5 w 115"/>
              <a:gd name="T25" fmla="*/ 72 h 92"/>
              <a:gd name="T26" fmla="*/ 2 w 115"/>
              <a:gd name="T27" fmla="*/ 82 h 92"/>
              <a:gd name="T28" fmla="*/ 0 w 115"/>
              <a:gd name="T29" fmla="*/ 89 h 92"/>
              <a:gd name="T30" fmla="*/ 0 w 115"/>
              <a:gd name="T31" fmla="*/ 92 h 92"/>
              <a:gd name="T32" fmla="*/ 2 w 115"/>
              <a:gd name="T33" fmla="*/ 91 h 92"/>
              <a:gd name="T34" fmla="*/ 5 w 115"/>
              <a:gd name="T35" fmla="*/ 85 h 92"/>
              <a:gd name="T36" fmla="*/ 11 w 115"/>
              <a:gd name="T37" fmla="*/ 75 h 92"/>
              <a:gd name="T38" fmla="*/ 17 w 115"/>
              <a:gd name="T39" fmla="*/ 63 h 92"/>
              <a:gd name="T40" fmla="*/ 33 w 115"/>
              <a:gd name="T41" fmla="*/ 37 h 92"/>
              <a:gd name="T42" fmla="*/ 49 w 115"/>
              <a:gd name="T43" fmla="*/ 12 h 92"/>
              <a:gd name="T44" fmla="*/ 54 w 115"/>
              <a:gd name="T45" fmla="*/ 7 h 92"/>
              <a:gd name="T46" fmla="*/ 58 w 115"/>
              <a:gd name="T47" fmla="*/ 6 h 92"/>
              <a:gd name="T48" fmla="*/ 69 w 115"/>
              <a:gd name="T49" fmla="*/ 9 h 92"/>
              <a:gd name="T50" fmla="*/ 79 w 115"/>
              <a:gd name="T51" fmla="*/ 17 h 92"/>
              <a:gd name="T52" fmla="*/ 91 w 115"/>
              <a:gd name="T53" fmla="*/ 29 h 92"/>
              <a:gd name="T54" fmla="*/ 109 w 115"/>
              <a:gd name="T55" fmla="*/ 54 h 92"/>
              <a:gd name="T56" fmla="*/ 113 w 115"/>
              <a:gd name="T57" fmla="*/ 61 h 92"/>
              <a:gd name="T58" fmla="*/ 115 w 115"/>
              <a:gd name="T59" fmla="*/ 65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5"/>
              <a:gd name="T91" fmla="*/ 0 h 92"/>
              <a:gd name="T92" fmla="*/ 115 w 115"/>
              <a:gd name="T93" fmla="*/ 92 h 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5" h="92">
                <a:moveTo>
                  <a:pt x="115" y="65"/>
                </a:moveTo>
                <a:lnTo>
                  <a:pt x="112" y="61"/>
                </a:lnTo>
                <a:lnTo>
                  <a:pt x="105" y="52"/>
                </a:lnTo>
                <a:lnTo>
                  <a:pt x="94" y="38"/>
                </a:lnTo>
                <a:lnTo>
                  <a:pt x="82" y="24"/>
                </a:lnTo>
                <a:lnTo>
                  <a:pt x="69" y="12"/>
                </a:lnTo>
                <a:lnTo>
                  <a:pt x="55" y="3"/>
                </a:lnTo>
                <a:lnTo>
                  <a:pt x="43" y="0"/>
                </a:lnTo>
                <a:lnTo>
                  <a:pt x="39" y="1"/>
                </a:lnTo>
                <a:lnTo>
                  <a:pt x="34" y="6"/>
                </a:lnTo>
                <a:lnTo>
                  <a:pt x="20" y="31"/>
                </a:lnTo>
                <a:lnTo>
                  <a:pt x="9" y="58"/>
                </a:lnTo>
                <a:lnTo>
                  <a:pt x="5" y="72"/>
                </a:lnTo>
                <a:lnTo>
                  <a:pt x="2" y="82"/>
                </a:lnTo>
                <a:lnTo>
                  <a:pt x="0" y="89"/>
                </a:lnTo>
                <a:lnTo>
                  <a:pt x="0" y="92"/>
                </a:lnTo>
                <a:lnTo>
                  <a:pt x="2" y="91"/>
                </a:lnTo>
                <a:lnTo>
                  <a:pt x="5" y="85"/>
                </a:lnTo>
                <a:lnTo>
                  <a:pt x="11" y="75"/>
                </a:lnTo>
                <a:lnTo>
                  <a:pt x="17" y="63"/>
                </a:lnTo>
                <a:lnTo>
                  <a:pt x="33" y="37"/>
                </a:lnTo>
                <a:lnTo>
                  <a:pt x="49" y="12"/>
                </a:lnTo>
                <a:lnTo>
                  <a:pt x="54" y="7"/>
                </a:lnTo>
                <a:lnTo>
                  <a:pt x="58" y="6"/>
                </a:lnTo>
                <a:lnTo>
                  <a:pt x="69" y="9"/>
                </a:lnTo>
                <a:lnTo>
                  <a:pt x="79" y="17"/>
                </a:lnTo>
                <a:lnTo>
                  <a:pt x="91" y="29"/>
                </a:lnTo>
                <a:lnTo>
                  <a:pt x="109" y="54"/>
                </a:lnTo>
                <a:lnTo>
                  <a:pt x="113" y="61"/>
                </a:lnTo>
                <a:lnTo>
                  <a:pt x="115" y="65"/>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05" name="Freeform 3057"/>
          <p:cNvSpPr>
            <a:spLocks/>
          </p:cNvSpPr>
          <p:nvPr/>
        </p:nvSpPr>
        <p:spPr bwMode="auto">
          <a:xfrm>
            <a:off x="2649538" y="5492750"/>
            <a:ext cx="100012" cy="69850"/>
          </a:xfrm>
          <a:custGeom>
            <a:avLst/>
            <a:gdLst>
              <a:gd name="T0" fmla="*/ 64 w 64"/>
              <a:gd name="T1" fmla="*/ 37 h 51"/>
              <a:gd name="T2" fmla="*/ 63 w 64"/>
              <a:gd name="T3" fmla="*/ 34 h 51"/>
              <a:gd name="T4" fmla="*/ 58 w 64"/>
              <a:gd name="T5" fmla="*/ 30 h 51"/>
              <a:gd name="T6" fmla="*/ 46 w 64"/>
              <a:gd name="T7" fmla="*/ 14 h 51"/>
              <a:gd name="T8" fmla="*/ 31 w 64"/>
              <a:gd name="T9" fmla="*/ 2 h 51"/>
              <a:gd name="T10" fmla="*/ 25 w 64"/>
              <a:gd name="T11" fmla="*/ 0 h 51"/>
              <a:gd name="T12" fmla="*/ 20 w 64"/>
              <a:gd name="T13" fmla="*/ 3 h 51"/>
              <a:gd name="T14" fmla="*/ 11 w 64"/>
              <a:gd name="T15" fmla="*/ 17 h 51"/>
              <a:gd name="T16" fmla="*/ 5 w 64"/>
              <a:gd name="T17" fmla="*/ 33 h 51"/>
              <a:gd name="T18" fmla="*/ 0 w 64"/>
              <a:gd name="T19" fmla="*/ 47 h 51"/>
              <a:gd name="T20" fmla="*/ 0 w 64"/>
              <a:gd name="T21" fmla="*/ 51 h 51"/>
              <a:gd name="T22" fmla="*/ 2 w 64"/>
              <a:gd name="T23" fmla="*/ 50 h 51"/>
              <a:gd name="T24" fmla="*/ 3 w 64"/>
              <a:gd name="T25" fmla="*/ 47 h 51"/>
              <a:gd name="T26" fmla="*/ 11 w 64"/>
              <a:gd name="T27" fmla="*/ 36 h 51"/>
              <a:gd name="T28" fmla="*/ 18 w 64"/>
              <a:gd name="T29" fmla="*/ 20 h 51"/>
              <a:gd name="T30" fmla="*/ 27 w 64"/>
              <a:gd name="T31" fmla="*/ 6 h 51"/>
              <a:gd name="T32" fmla="*/ 31 w 64"/>
              <a:gd name="T33" fmla="*/ 3 h 51"/>
              <a:gd name="T34" fmla="*/ 37 w 64"/>
              <a:gd name="T35" fmla="*/ 5 h 51"/>
              <a:gd name="T36" fmla="*/ 51 w 64"/>
              <a:gd name="T37" fmla="*/ 17 h 51"/>
              <a:gd name="T38" fmla="*/ 61 w 64"/>
              <a:gd name="T39" fmla="*/ 31 h 51"/>
              <a:gd name="T40" fmla="*/ 64 w 64"/>
              <a:gd name="T41" fmla="*/ 36 h 51"/>
              <a:gd name="T42" fmla="*/ 64 w 64"/>
              <a:gd name="T43" fmla="*/ 37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4"/>
              <a:gd name="T67" fmla="*/ 0 h 51"/>
              <a:gd name="T68" fmla="*/ 64 w 64"/>
              <a:gd name="T69" fmla="*/ 51 h 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4" h="51">
                <a:moveTo>
                  <a:pt x="64" y="37"/>
                </a:moveTo>
                <a:lnTo>
                  <a:pt x="63" y="34"/>
                </a:lnTo>
                <a:lnTo>
                  <a:pt x="58" y="30"/>
                </a:lnTo>
                <a:lnTo>
                  <a:pt x="46" y="14"/>
                </a:lnTo>
                <a:lnTo>
                  <a:pt x="31" y="2"/>
                </a:lnTo>
                <a:lnTo>
                  <a:pt x="25" y="0"/>
                </a:lnTo>
                <a:lnTo>
                  <a:pt x="20" y="3"/>
                </a:lnTo>
                <a:lnTo>
                  <a:pt x="11" y="17"/>
                </a:lnTo>
                <a:lnTo>
                  <a:pt x="5" y="33"/>
                </a:lnTo>
                <a:lnTo>
                  <a:pt x="0" y="47"/>
                </a:lnTo>
                <a:lnTo>
                  <a:pt x="0" y="51"/>
                </a:lnTo>
                <a:lnTo>
                  <a:pt x="2" y="50"/>
                </a:lnTo>
                <a:lnTo>
                  <a:pt x="3" y="47"/>
                </a:lnTo>
                <a:lnTo>
                  <a:pt x="11" y="36"/>
                </a:lnTo>
                <a:lnTo>
                  <a:pt x="18" y="20"/>
                </a:lnTo>
                <a:lnTo>
                  <a:pt x="27" y="6"/>
                </a:lnTo>
                <a:lnTo>
                  <a:pt x="31" y="3"/>
                </a:lnTo>
                <a:lnTo>
                  <a:pt x="37" y="5"/>
                </a:lnTo>
                <a:lnTo>
                  <a:pt x="51" y="17"/>
                </a:lnTo>
                <a:lnTo>
                  <a:pt x="61" y="31"/>
                </a:lnTo>
                <a:lnTo>
                  <a:pt x="64" y="36"/>
                </a:lnTo>
                <a:lnTo>
                  <a:pt x="64" y="37"/>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06" name="Freeform 3058"/>
          <p:cNvSpPr>
            <a:spLocks/>
          </p:cNvSpPr>
          <p:nvPr/>
        </p:nvSpPr>
        <p:spPr bwMode="auto">
          <a:xfrm>
            <a:off x="2563813" y="5481638"/>
            <a:ext cx="93662" cy="71437"/>
          </a:xfrm>
          <a:custGeom>
            <a:avLst/>
            <a:gdLst>
              <a:gd name="T0" fmla="*/ 0 w 59"/>
              <a:gd name="T1" fmla="*/ 13 h 52"/>
              <a:gd name="T2" fmla="*/ 2 w 59"/>
              <a:gd name="T3" fmla="*/ 12 h 52"/>
              <a:gd name="T4" fmla="*/ 5 w 59"/>
              <a:gd name="T5" fmla="*/ 10 h 52"/>
              <a:gd name="T6" fmla="*/ 11 w 59"/>
              <a:gd name="T7" fmla="*/ 6 h 52"/>
              <a:gd name="T8" fmla="*/ 15 w 59"/>
              <a:gd name="T9" fmla="*/ 3 h 52"/>
              <a:gd name="T10" fmla="*/ 29 w 59"/>
              <a:gd name="T11" fmla="*/ 0 h 52"/>
              <a:gd name="T12" fmla="*/ 35 w 59"/>
              <a:gd name="T13" fmla="*/ 0 h 52"/>
              <a:gd name="T14" fmla="*/ 39 w 59"/>
              <a:gd name="T15" fmla="*/ 4 h 52"/>
              <a:gd name="T16" fmla="*/ 48 w 59"/>
              <a:gd name="T17" fmla="*/ 18 h 52"/>
              <a:gd name="T18" fmla="*/ 54 w 59"/>
              <a:gd name="T19" fmla="*/ 34 h 52"/>
              <a:gd name="T20" fmla="*/ 59 w 59"/>
              <a:gd name="T21" fmla="*/ 48 h 52"/>
              <a:gd name="T22" fmla="*/ 59 w 59"/>
              <a:gd name="T23" fmla="*/ 52 h 52"/>
              <a:gd name="T24" fmla="*/ 57 w 59"/>
              <a:gd name="T25" fmla="*/ 51 h 52"/>
              <a:gd name="T26" fmla="*/ 56 w 59"/>
              <a:gd name="T27" fmla="*/ 48 h 52"/>
              <a:gd name="T28" fmla="*/ 48 w 59"/>
              <a:gd name="T29" fmla="*/ 37 h 52"/>
              <a:gd name="T30" fmla="*/ 32 w 59"/>
              <a:gd name="T31" fmla="*/ 7 h 52"/>
              <a:gd name="T32" fmla="*/ 27 w 59"/>
              <a:gd name="T33" fmla="*/ 4 h 52"/>
              <a:gd name="T34" fmla="*/ 21 w 59"/>
              <a:gd name="T35" fmla="*/ 3 h 52"/>
              <a:gd name="T36" fmla="*/ 11 w 59"/>
              <a:gd name="T37" fmla="*/ 6 h 52"/>
              <a:gd name="T38" fmla="*/ 3 w 59"/>
              <a:gd name="T39" fmla="*/ 12 h 52"/>
              <a:gd name="T40" fmla="*/ 0 w 59"/>
              <a:gd name="T41" fmla="*/ 13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9"/>
              <a:gd name="T64" fmla="*/ 0 h 52"/>
              <a:gd name="T65" fmla="*/ 59 w 59"/>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9" h="52">
                <a:moveTo>
                  <a:pt x="0" y="13"/>
                </a:moveTo>
                <a:lnTo>
                  <a:pt x="2" y="12"/>
                </a:lnTo>
                <a:lnTo>
                  <a:pt x="5" y="10"/>
                </a:lnTo>
                <a:lnTo>
                  <a:pt x="11" y="6"/>
                </a:lnTo>
                <a:lnTo>
                  <a:pt x="15" y="3"/>
                </a:lnTo>
                <a:lnTo>
                  <a:pt x="29" y="0"/>
                </a:lnTo>
                <a:lnTo>
                  <a:pt x="35" y="0"/>
                </a:lnTo>
                <a:lnTo>
                  <a:pt x="39" y="4"/>
                </a:lnTo>
                <a:lnTo>
                  <a:pt x="48" y="18"/>
                </a:lnTo>
                <a:lnTo>
                  <a:pt x="54" y="34"/>
                </a:lnTo>
                <a:lnTo>
                  <a:pt x="59" y="48"/>
                </a:lnTo>
                <a:lnTo>
                  <a:pt x="59" y="52"/>
                </a:lnTo>
                <a:lnTo>
                  <a:pt x="57" y="51"/>
                </a:lnTo>
                <a:lnTo>
                  <a:pt x="56" y="48"/>
                </a:lnTo>
                <a:lnTo>
                  <a:pt x="48" y="37"/>
                </a:lnTo>
                <a:lnTo>
                  <a:pt x="32" y="7"/>
                </a:lnTo>
                <a:lnTo>
                  <a:pt x="27" y="4"/>
                </a:lnTo>
                <a:lnTo>
                  <a:pt x="21" y="3"/>
                </a:lnTo>
                <a:lnTo>
                  <a:pt x="11" y="6"/>
                </a:lnTo>
                <a:lnTo>
                  <a:pt x="3" y="12"/>
                </a:lnTo>
                <a:lnTo>
                  <a:pt x="0" y="13"/>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07" name="Freeform 3059"/>
          <p:cNvSpPr>
            <a:spLocks/>
          </p:cNvSpPr>
          <p:nvPr/>
        </p:nvSpPr>
        <p:spPr bwMode="auto">
          <a:xfrm>
            <a:off x="2638425" y="5380038"/>
            <a:ext cx="47625" cy="168275"/>
          </a:xfrm>
          <a:custGeom>
            <a:avLst/>
            <a:gdLst>
              <a:gd name="T0" fmla="*/ 10 w 31"/>
              <a:gd name="T1" fmla="*/ 64 h 123"/>
              <a:gd name="T2" fmla="*/ 6 w 31"/>
              <a:gd name="T3" fmla="*/ 33 h 123"/>
              <a:gd name="T4" fmla="*/ 4 w 31"/>
              <a:gd name="T5" fmla="*/ 19 h 123"/>
              <a:gd name="T6" fmla="*/ 3 w 31"/>
              <a:gd name="T7" fmla="*/ 10 h 123"/>
              <a:gd name="T8" fmla="*/ 4 w 31"/>
              <a:gd name="T9" fmla="*/ 3 h 123"/>
              <a:gd name="T10" fmla="*/ 6 w 31"/>
              <a:gd name="T11" fmla="*/ 0 h 123"/>
              <a:gd name="T12" fmla="*/ 9 w 31"/>
              <a:gd name="T13" fmla="*/ 2 h 123"/>
              <a:gd name="T14" fmla="*/ 13 w 31"/>
              <a:gd name="T15" fmla="*/ 10 h 123"/>
              <a:gd name="T16" fmla="*/ 19 w 31"/>
              <a:gd name="T17" fmla="*/ 22 h 123"/>
              <a:gd name="T18" fmla="*/ 24 w 31"/>
              <a:gd name="T19" fmla="*/ 39 h 123"/>
              <a:gd name="T20" fmla="*/ 30 w 31"/>
              <a:gd name="T21" fmla="*/ 76 h 123"/>
              <a:gd name="T22" fmla="*/ 31 w 31"/>
              <a:gd name="T23" fmla="*/ 93 h 123"/>
              <a:gd name="T24" fmla="*/ 31 w 31"/>
              <a:gd name="T25" fmla="*/ 123 h 123"/>
              <a:gd name="T26" fmla="*/ 30 w 31"/>
              <a:gd name="T27" fmla="*/ 119 h 123"/>
              <a:gd name="T28" fmla="*/ 28 w 31"/>
              <a:gd name="T29" fmla="*/ 110 h 123"/>
              <a:gd name="T30" fmla="*/ 27 w 31"/>
              <a:gd name="T31" fmla="*/ 96 h 123"/>
              <a:gd name="T32" fmla="*/ 22 w 31"/>
              <a:gd name="T33" fmla="*/ 79 h 123"/>
              <a:gd name="T34" fmla="*/ 15 w 31"/>
              <a:gd name="T35" fmla="*/ 44 h 123"/>
              <a:gd name="T36" fmla="*/ 10 w 31"/>
              <a:gd name="T37" fmla="*/ 28 h 123"/>
              <a:gd name="T38" fmla="*/ 4 w 31"/>
              <a:gd name="T39" fmla="*/ 16 h 123"/>
              <a:gd name="T40" fmla="*/ 1 w 31"/>
              <a:gd name="T41" fmla="*/ 13 h 123"/>
              <a:gd name="T42" fmla="*/ 0 w 31"/>
              <a:gd name="T43" fmla="*/ 11 h 123"/>
              <a:gd name="T44" fmla="*/ 0 w 31"/>
              <a:gd name="T45" fmla="*/ 17 h 123"/>
              <a:gd name="T46" fmla="*/ 1 w 31"/>
              <a:gd name="T47" fmla="*/ 28 h 123"/>
              <a:gd name="T48" fmla="*/ 4 w 31"/>
              <a:gd name="T49" fmla="*/ 44 h 123"/>
              <a:gd name="T50" fmla="*/ 7 w 31"/>
              <a:gd name="T51" fmla="*/ 58 h 123"/>
              <a:gd name="T52" fmla="*/ 10 w 31"/>
              <a:gd name="T53" fmla="*/ 68 h 123"/>
              <a:gd name="T54" fmla="*/ 12 w 31"/>
              <a:gd name="T55" fmla="*/ 71 h 123"/>
              <a:gd name="T56" fmla="*/ 12 w 31"/>
              <a:gd name="T57" fmla="*/ 70 h 123"/>
              <a:gd name="T58" fmla="*/ 10 w 31"/>
              <a:gd name="T59" fmla="*/ 64 h 1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
              <a:gd name="T91" fmla="*/ 0 h 123"/>
              <a:gd name="T92" fmla="*/ 31 w 31"/>
              <a:gd name="T93" fmla="*/ 123 h 12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 h="123">
                <a:moveTo>
                  <a:pt x="10" y="64"/>
                </a:moveTo>
                <a:lnTo>
                  <a:pt x="6" y="33"/>
                </a:lnTo>
                <a:lnTo>
                  <a:pt x="4" y="19"/>
                </a:lnTo>
                <a:lnTo>
                  <a:pt x="3" y="10"/>
                </a:lnTo>
                <a:lnTo>
                  <a:pt x="4" y="3"/>
                </a:lnTo>
                <a:lnTo>
                  <a:pt x="6" y="0"/>
                </a:lnTo>
                <a:lnTo>
                  <a:pt x="9" y="2"/>
                </a:lnTo>
                <a:lnTo>
                  <a:pt x="13" y="10"/>
                </a:lnTo>
                <a:lnTo>
                  <a:pt x="19" y="22"/>
                </a:lnTo>
                <a:lnTo>
                  <a:pt x="24" y="39"/>
                </a:lnTo>
                <a:lnTo>
                  <a:pt x="30" y="76"/>
                </a:lnTo>
                <a:lnTo>
                  <a:pt x="31" y="93"/>
                </a:lnTo>
                <a:lnTo>
                  <a:pt x="31" y="123"/>
                </a:lnTo>
                <a:lnTo>
                  <a:pt x="30" y="119"/>
                </a:lnTo>
                <a:lnTo>
                  <a:pt x="28" y="110"/>
                </a:lnTo>
                <a:lnTo>
                  <a:pt x="27" y="96"/>
                </a:lnTo>
                <a:lnTo>
                  <a:pt x="22" y="79"/>
                </a:lnTo>
                <a:lnTo>
                  <a:pt x="15" y="44"/>
                </a:lnTo>
                <a:lnTo>
                  <a:pt x="10" y="28"/>
                </a:lnTo>
                <a:lnTo>
                  <a:pt x="4" y="16"/>
                </a:lnTo>
                <a:lnTo>
                  <a:pt x="1" y="13"/>
                </a:lnTo>
                <a:lnTo>
                  <a:pt x="0" y="11"/>
                </a:lnTo>
                <a:lnTo>
                  <a:pt x="0" y="17"/>
                </a:lnTo>
                <a:lnTo>
                  <a:pt x="1" y="28"/>
                </a:lnTo>
                <a:lnTo>
                  <a:pt x="4" y="44"/>
                </a:lnTo>
                <a:lnTo>
                  <a:pt x="7" y="58"/>
                </a:lnTo>
                <a:lnTo>
                  <a:pt x="10" y="68"/>
                </a:lnTo>
                <a:lnTo>
                  <a:pt x="12" y="71"/>
                </a:lnTo>
                <a:lnTo>
                  <a:pt x="12" y="70"/>
                </a:lnTo>
                <a:lnTo>
                  <a:pt x="10" y="64"/>
                </a:lnTo>
                <a:close/>
              </a:path>
            </a:pathLst>
          </a:custGeom>
          <a:solidFill>
            <a:srgbClr val="00C200"/>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08" name="Line 3060"/>
          <p:cNvSpPr>
            <a:spLocks noChangeShapeType="1"/>
          </p:cNvSpPr>
          <p:nvPr/>
        </p:nvSpPr>
        <p:spPr bwMode="auto">
          <a:xfrm flipH="1">
            <a:off x="2638425" y="5381625"/>
            <a:ext cx="9525" cy="15875"/>
          </a:xfrm>
          <a:prstGeom prst="line">
            <a:avLst/>
          </a:prstGeom>
          <a:noFill/>
          <a:ln w="0">
            <a:solidFill>
              <a:srgbClr val="000000"/>
            </a:solidFill>
            <a:round/>
            <a:headEnd/>
            <a:tailEnd/>
          </a:ln>
        </p:spPr>
        <p:txBody>
          <a:bodyPr/>
          <a:lstStyle/>
          <a:p>
            <a:endParaRPr lang="en-US"/>
          </a:p>
        </p:txBody>
      </p:sp>
      <p:sp>
        <p:nvSpPr>
          <p:cNvPr id="312309" name="Rectangle 3061"/>
          <p:cNvSpPr>
            <a:spLocks noChangeArrowheads="1"/>
          </p:cNvSpPr>
          <p:nvPr/>
        </p:nvSpPr>
        <p:spPr bwMode="auto">
          <a:xfrm>
            <a:off x="2973388" y="4230688"/>
            <a:ext cx="1250950" cy="24447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600" b="1"/>
              <a:t>NIR and RED</a:t>
            </a:r>
            <a:endParaRPr lang="en-US" sz="2400">
              <a:latin typeface="Times New Roman" pitchFamily="18" charset="0"/>
            </a:endParaRPr>
          </a:p>
        </p:txBody>
      </p:sp>
      <p:sp>
        <p:nvSpPr>
          <p:cNvPr id="312310" name="Rectangle 3062"/>
          <p:cNvSpPr>
            <a:spLocks noChangeArrowheads="1"/>
          </p:cNvSpPr>
          <p:nvPr/>
        </p:nvSpPr>
        <p:spPr bwMode="auto">
          <a:xfrm>
            <a:off x="3087688" y="4435475"/>
            <a:ext cx="1016000" cy="24447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600" b="1"/>
              <a:t>Modulated</a:t>
            </a:r>
            <a:endParaRPr lang="en-US" sz="2400">
              <a:latin typeface="Times New Roman" pitchFamily="18" charset="0"/>
            </a:endParaRPr>
          </a:p>
        </p:txBody>
      </p:sp>
      <p:sp>
        <p:nvSpPr>
          <p:cNvPr id="312311" name="Rectangle 3063"/>
          <p:cNvSpPr>
            <a:spLocks noChangeArrowheads="1"/>
          </p:cNvSpPr>
          <p:nvPr/>
        </p:nvSpPr>
        <p:spPr bwMode="auto">
          <a:xfrm>
            <a:off x="3027363" y="4638675"/>
            <a:ext cx="1143000" cy="24447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600" b="1"/>
              <a:t>Illumination</a:t>
            </a:r>
            <a:endParaRPr lang="en-US" sz="2400">
              <a:latin typeface="Times New Roman" pitchFamily="18" charset="0"/>
            </a:endParaRPr>
          </a:p>
        </p:txBody>
      </p:sp>
      <p:sp>
        <p:nvSpPr>
          <p:cNvPr id="312312" name="Freeform 3064"/>
          <p:cNvSpPr>
            <a:spLocks/>
          </p:cNvSpPr>
          <p:nvPr/>
        </p:nvSpPr>
        <p:spPr bwMode="auto">
          <a:xfrm>
            <a:off x="3716338" y="3082925"/>
            <a:ext cx="146050" cy="190500"/>
          </a:xfrm>
          <a:custGeom>
            <a:avLst/>
            <a:gdLst>
              <a:gd name="T0" fmla="*/ 38 w 93"/>
              <a:gd name="T1" fmla="*/ 0 h 138"/>
              <a:gd name="T2" fmla="*/ 27 w 93"/>
              <a:gd name="T3" fmla="*/ 10 h 138"/>
              <a:gd name="T4" fmla="*/ 21 w 93"/>
              <a:gd name="T5" fmla="*/ 17 h 138"/>
              <a:gd name="T6" fmla="*/ 18 w 93"/>
              <a:gd name="T7" fmla="*/ 22 h 138"/>
              <a:gd name="T8" fmla="*/ 15 w 93"/>
              <a:gd name="T9" fmla="*/ 27 h 138"/>
              <a:gd name="T10" fmla="*/ 12 w 93"/>
              <a:gd name="T11" fmla="*/ 31 h 138"/>
              <a:gd name="T12" fmla="*/ 8 w 93"/>
              <a:gd name="T13" fmla="*/ 39 h 138"/>
              <a:gd name="T14" fmla="*/ 8 w 93"/>
              <a:gd name="T15" fmla="*/ 40 h 138"/>
              <a:gd name="T16" fmla="*/ 3 w 93"/>
              <a:gd name="T17" fmla="*/ 50 h 138"/>
              <a:gd name="T18" fmla="*/ 2 w 93"/>
              <a:gd name="T19" fmla="*/ 56 h 138"/>
              <a:gd name="T20" fmla="*/ 2 w 93"/>
              <a:gd name="T21" fmla="*/ 82 h 138"/>
              <a:gd name="T22" fmla="*/ 2 w 93"/>
              <a:gd name="T23" fmla="*/ 84 h 138"/>
              <a:gd name="T24" fmla="*/ 5 w 93"/>
              <a:gd name="T25" fmla="*/ 88 h 138"/>
              <a:gd name="T26" fmla="*/ 3 w 93"/>
              <a:gd name="T27" fmla="*/ 84 h 138"/>
              <a:gd name="T28" fmla="*/ 6 w 93"/>
              <a:gd name="T29" fmla="*/ 92 h 138"/>
              <a:gd name="T30" fmla="*/ 9 w 93"/>
              <a:gd name="T31" fmla="*/ 96 h 138"/>
              <a:gd name="T32" fmla="*/ 20 w 93"/>
              <a:gd name="T33" fmla="*/ 109 h 138"/>
              <a:gd name="T34" fmla="*/ 20 w 93"/>
              <a:gd name="T35" fmla="*/ 109 h 138"/>
              <a:gd name="T36" fmla="*/ 27 w 93"/>
              <a:gd name="T37" fmla="*/ 115 h 138"/>
              <a:gd name="T38" fmla="*/ 32 w 93"/>
              <a:gd name="T39" fmla="*/ 118 h 138"/>
              <a:gd name="T40" fmla="*/ 41 w 93"/>
              <a:gd name="T41" fmla="*/ 122 h 138"/>
              <a:gd name="T42" fmla="*/ 51 w 93"/>
              <a:gd name="T43" fmla="*/ 127 h 138"/>
              <a:gd name="T44" fmla="*/ 64 w 93"/>
              <a:gd name="T45" fmla="*/ 132 h 138"/>
              <a:gd name="T46" fmla="*/ 72 w 93"/>
              <a:gd name="T47" fmla="*/ 133 h 138"/>
              <a:gd name="T48" fmla="*/ 82 w 93"/>
              <a:gd name="T49" fmla="*/ 136 h 138"/>
              <a:gd name="T50" fmla="*/ 85 w 93"/>
              <a:gd name="T51" fmla="*/ 138 h 138"/>
              <a:gd name="T52" fmla="*/ 93 w 93"/>
              <a:gd name="T53" fmla="*/ 110 h 138"/>
              <a:gd name="T54" fmla="*/ 82 w 93"/>
              <a:gd name="T55" fmla="*/ 109 h 138"/>
              <a:gd name="T56" fmla="*/ 76 w 93"/>
              <a:gd name="T57" fmla="*/ 105 h 138"/>
              <a:gd name="T58" fmla="*/ 67 w 93"/>
              <a:gd name="T59" fmla="*/ 104 h 138"/>
              <a:gd name="T60" fmla="*/ 57 w 93"/>
              <a:gd name="T61" fmla="*/ 99 h 138"/>
              <a:gd name="T62" fmla="*/ 47 w 93"/>
              <a:gd name="T63" fmla="*/ 95 h 138"/>
              <a:gd name="T64" fmla="*/ 47 w 93"/>
              <a:gd name="T65" fmla="*/ 96 h 138"/>
              <a:gd name="T66" fmla="*/ 42 w 93"/>
              <a:gd name="T67" fmla="*/ 93 h 138"/>
              <a:gd name="T68" fmla="*/ 35 w 93"/>
              <a:gd name="T69" fmla="*/ 87 h 138"/>
              <a:gd name="T70" fmla="*/ 29 w 93"/>
              <a:gd name="T71" fmla="*/ 84 h 138"/>
              <a:gd name="T72" fmla="*/ 33 w 93"/>
              <a:gd name="T73" fmla="*/ 87 h 138"/>
              <a:gd name="T74" fmla="*/ 30 w 93"/>
              <a:gd name="T75" fmla="*/ 82 h 138"/>
              <a:gd name="T76" fmla="*/ 30 w 93"/>
              <a:gd name="T77" fmla="*/ 84 h 138"/>
              <a:gd name="T78" fmla="*/ 29 w 93"/>
              <a:gd name="T79" fmla="*/ 79 h 138"/>
              <a:gd name="T80" fmla="*/ 27 w 93"/>
              <a:gd name="T81" fmla="*/ 75 h 138"/>
              <a:gd name="T82" fmla="*/ 27 w 93"/>
              <a:gd name="T83" fmla="*/ 65 h 138"/>
              <a:gd name="T84" fmla="*/ 29 w 93"/>
              <a:gd name="T85" fmla="*/ 59 h 138"/>
              <a:gd name="T86" fmla="*/ 30 w 93"/>
              <a:gd name="T87" fmla="*/ 54 h 138"/>
              <a:gd name="T88" fmla="*/ 32 w 93"/>
              <a:gd name="T89" fmla="*/ 51 h 138"/>
              <a:gd name="T90" fmla="*/ 32 w 93"/>
              <a:gd name="T91" fmla="*/ 50 h 138"/>
              <a:gd name="T92" fmla="*/ 35 w 93"/>
              <a:gd name="T93" fmla="*/ 45 h 138"/>
              <a:gd name="T94" fmla="*/ 38 w 93"/>
              <a:gd name="T95" fmla="*/ 40 h 138"/>
              <a:gd name="T96" fmla="*/ 41 w 93"/>
              <a:gd name="T97" fmla="*/ 36 h 138"/>
              <a:gd name="T98" fmla="*/ 47 w 93"/>
              <a:gd name="T99" fmla="*/ 28 h 138"/>
              <a:gd name="T100" fmla="*/ 50 w 93"/>
              <a:gd name="T101" fmla="*/ 25 h 138"/>
              <a:gd name="T102" fmla="*/ 33 w 93"/>
              <a:gd name="T103" fmla="*/ 3 h 1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3"/>
              <a:gd name="T157" fmla="*/ 0 h 138"/>
              <a:gd name="T158" fmla="*/ 93 w 93"/>
              <a:gd name="T159" fmla="*/ 138 h 13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3" h="138">
                <a:moveTo>
                  <a:pt x="33" y="3"/>
                </a:moveTo>
                <a:lnTo>
                  <a:pt x="38" y="0"/>
                </a:lnTo>
                <a:lnTo>
                  <a:pt x="33" y="3"/>
                </a:lnTo>
                <a:lnTo>
                  <a:pt x="27" y="10"/>
                </a:lnTo>
                <a:lnTo>
                  <a:pt x="26" y="13"/>
                </a:lnTo>
                <a:lnTo>
                  <a:pt x="21" y="17"/>
                </a:lnTo>
                <a:lnTo>
                  <a:pt x="20" y="20"/>
                </a:lnTo>
                <a:lnTo>
                  <a:pt x="18" y="22"/>
                </a:lnTo>
                <a:lnTo>
                  <a:pt x="17" y="25"/>
                </a:lnTo>
                <a:lnTo>
                  <a:pt x="15" y="27"/>
                </a:lnTo>
                <a:lnTo>
                  <a:pt x="14" y="30"/>
                </a:lnTo>
                <a:lnTo>
                  <a:pt x="12" y="31"/>
                </a:lnTo>
                <a:lnTo>
                  <a:pt x="11" y="34"/>
                </a:lnTo>
                <a:lnTo>
                  <a:pt x="8" y="39"/>
                </a:lnTo>
                <a:lnTo>
                  <a:pt x="8" y="42"/>
                </a:lnTo>
                <a:lnTo>
                  <a:pt x="8" y="40"/>
                </a:lnTo>
                <a:lnTo>
                  <a:pt x="3" y="48"/>
                </a:lnTo>
                <a:lnTo>
                  <a:pt x="3" y="50"/>
                </a:lnTo>
                <a:lnTo>
                  <a:pt x="2" y="53"/>
                </a:lnTo>
                <a:lnTo>
                  <a:pt x="2" y="56"/>
                </a:lnTo>
                <a:lnTo>
                  <a:pt x="0" y="59"/>
                </a:lnTo>
                <a:lnTo>
                  <a:pt x="2" y="82"/>
                </a:lnTo>
                <a:lnTo>
                  <a:pt x="3" y="84"/>
                </a:lnTo>
                <a:lnTo>
                  <a:pt x="2" y="84"/>
                </a:lnTo>
                <a:lnTo>
                  <a:pt x="5" y="90"/>
                </a:lnTo>
                <a:lnTo>
                  <a:pt x="5" y="88"/>
                </a:lnTo>
                <a:lnTo>
                  <a:pt x="5" y="90"/>
                </a:lnTo>
                <a:lnTo>
                  <a:pt x="3" y="84"/>
                </a:lnTo>
                <a:lnTo>
                  <a:pt x="5" y="90"/>
                </a:lnTo>
                <a:lnTo>
                  <a:pt x="6" y="92"/>
                </a:lnTo>
                <a:lnTo>
                  <a:pt x="6" y="93"/>
                </a:lnTo>
                <a:lnTo>
                  <a:pt x="9" y="96"/>
                </a:lnTo>
                <a:lnTo>
                  <a:pt x="9" y="98"/>
                </a:lnTo>
                <a:lnTo>
                  <a:pt x="20" y="109"/>
                </a:lnTo>
                <a:lnTo>
                  <a:pt x="21" y="109"/>
                </a:lnTo>
                <a:lnTo>
                  <a:pt x="20" y="109"/>
                </a:lnTo>
                <a:lnTo>
                  <a:pt x="23" y="110"/>
                </a:lnTo>
                <a:lnTo>
                  <a:pt x="27" y="115"/>
                </a:lnTo>
                <a:lnTo>
                  <a:pt x="30" y="116"/>
                </a:lnTo>
                <a:lnTo>
                  <a:pt x="32" y="118"/>
                </a:lnTo>
                <a:lnTo>
                  <a:pt x="39" y="122"/>
                </a:lnTo>
                <a:lnTo>
                  <a:pt x="41" y="122"/>
                </a:lnTo>
                <a:lnTo>
                  <a:pt x="50" y="127"/>
                </a:lnTo>
                <a:lnTo>
                  <a:pt x="51" y="127"/>
                </a:lnTo>
                <a:lnTo>
                  <a:pt x="60" y="132"/>
                </a:lnTo>
                <a:lnTo>
                  <a:pt x="64" y="132"/>
                </a:lnTo>
                <a:lnTo>
                  <a:pt x="69" y="133"/>
                </a:lnTo>
                <a:lnTo>
                  <a:pt x="72" y="133"/>
                </a:lnTo>
                <a:lnTo>
                  <a:pt x="79" y="136"/>
                </a:lnTo>
                <a:lnTo>
                  <a:pt x="82" y="136"/>
                </a:lnTo>
                <a:lnTo>
                  <a:pt x="84" y="138"/>
                </a:lnTo>
                <a:lnTo>
                  <a:pt x="85" y="138"/>
                </a:lnTo>
                <a:lnTo>
                  <a:pt x="91" y="110"/>
                </a:lnTo>
                <a:lnTo>
                  <a:pt x="93" y="110"/>
                </a:lnTo>
                <a:lnTo>
                  <a:pt x="85" y="109"/>
                </a:lnTo>
                <a:lnTo>
                  <a:pt x="82" y="109"/>
                </a:lnTo>
                <a:lnTo>
                  <a:pt x="81" y="109"/>
                </a:lnTo>
                <a:lnTo>
                  <a:pt x="76" y="105"/>
                </a:lnTo>
                <a:lnTo>
                  <a:pt x="72" y="105"/>
                </a:lnTo>
                <a:lnTo>
                  <a:pt x="67" y="104"/>
                </a:lnTo>
                <a:lnTo>
                  <a:pt x="66" y="104"/>
                </a:lnTo>
                <a:lnTo>
                  <a:pt x="57" y="99"/>
                </a:lnTo>
                <a:lnTo>
                  <a:pt x="56" y="99"/>
                </a:lnTo>
                <a:lnTo>
                  <a:pt x="47" y="95"/>
                </a:lnTo>
                <a:lnTo>
                  <a:pt x="45" y="95"/>
                </a:lnTo>
                <a:lnTo>
                  <a:pt x="47" y="96"/>
                </a:lnTo>
                <a:lnTo>
                  <a:pt x="45" y="95"/>
                </a:lnTo>
                <a:lnTo>
                  <a:pt x="42" y="93"/>
                </a:lnTo>
                <a:lnTo>
                  <a:pt x="38" y="88"/>
                </a:lnTo>
                <a:lnTo>
                  <a:pt x="35" y="87"/>
                </a:lnTo>
                <a:lnTo>
                  <a:pt x="30" y="84"/>
                </a:lnTo>
                <a:lnTo>
                  <a:pt x="29" y="84"/>
                </a:lnTo>
                <a:lnTo>
                  <a:pt x="33" y="88"/>
                </a:lnTo>
                <a:lnTo>
                  <a:pt x="33" y="87"/>
                </a:lnTo>
                <a:lnTo>
                  <a:pt x="30" y="84"/>
                </a:lnTo>
                <a:lnTo>
                  <a:pt x="30" y="82"/>
                </a:lnTo>
                <a:lnTo>
                  <a:pt x="29" y="81"/>
                </a:lnTo>
                <a:lnTo>
                  <a:pt x="30" y="84"/>
                </a:lnTo>
                <a:lnTo>
                  <a:pt x="29" y="78"/>
                </a:lnTo>
                <a:lnTo>
                  <a:pt x="29" y="79"/>
                </a:lnTo>
                <a:lnTo>
                  <a:pt x="29" y="78"/>
                </a:lnTo>
                <a:lnTo>
                  <a:pt x="27" y="75"/>
                </a:lnTo>
                <a:lnTo>
                  <a:pt x="26" y="73"/>
                </a:lnTo>
                <a:lnTo>
                  <a:pt x="27" y="65"/>
                </a:lnTo>
                <a:lnTo>
                  <a:pt x="29" y="62"/>
                </a:lnTo>
                <a:lnTo>
                  <a:pt x="29" y="59"/>
                </a:lnTo>
                <a:lnTo>
                  <a:pt x="30" y="56"/>
                </a:lnTo>
                <a:lnTo>
                  <a:pt x="30" y="54"/>
                </a:lnTo>
                <a:lnTo>
                  <a:pt x="29" y="56"/>
                </a:lnTo>
                <a:lnTo>
                  <a:pt x="32" y="51"/>
                </a:lnTo>
                <a:lnTo>
                  <a:pt x="32" y="48"/>
                </a:lnTo>
                <a:lnTo>
                  <a:pt x="32" y="50"/>
                </a:lnTo>
                <a:lnTo>
                  <a:pt x="33" y="47"/>
                </a:lnTo>
                <a:lnTo>
                  <a:pt x="35" y="45"/>
                </a:lnTo>
                <a:lnTo>
                  <a:pt x="36" y="42"/>
                </a:lnTo>
                <a:lnTo>
                  <a:pt x="38" y="40"/>
                </a:lnTo>
                <a:lnTo>
                  <a:pt x="39" y="37"/>
                </a:lnTo>
                <a:lnTo>
                  <a:pt x="41" y="36"/>
                </a:lnTo>
                <a:lnTo>
                  <a:pt x="42" y="33"/>
                </a:lnTo>
                <a:lnTo>
                  <a:pt x="47" y="28"/>
                </a:lnTo>
                <a:lnTo>
                  <a:pt x="48" y="25"/>
                </a:lnTo>
                <a:lnTo>
                  <a:pt x="50" y="25"/>
                </a:lnTo>
                <a:lnTo>
                  <a:pt x="54" y="22"/>
                </a:lnTo>
                <a:lnTo>
                  <a:pt x="33" y="3"/>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13" name="Freeform 3065"/>
          <p:cNvSpPr>
            <a:spLocks/>
          </p:cNvSpPr>
          <p:nvPr/>
        </p:nvSpPr>
        <p:spPr bwMode="auto">
          <a:xfrm>
            <a:off x="3852863" y="3233738"/>
            <a:ext cx="134937" cy="185737"/>
          </a:xfrm>
          <a:custGeom>
            <a:avLst/>
            <a:gdLst>
              <a:gd name="T0" fmla="*/ 58 w 86"/>
              <a:gd name="T1" fmla="*/ 132 h 135"/>
              <a:gd name="T2" fmla="*/ 62 w 86"/>
              <a:gd name="T3" fmla="*/ 124 h 135"/>
              <a:gd name="T4" fmla="*/ 65 w 86"/>
              <a:gd name="T5" fmla="*/ 119 h 135"/>
              <a:gd name="T6" fmla="*/ 71 w 86"/>
              <a:gd name="T7" fmla="*/ 112 h 135"/>
              <a:gd name="T8" fmla="*/ 77 w 86"/>
              <a:gd name="T9" fmla="*/ 99 h 135"/>
              <a:gd name="T10" fmla="*/ 77 w 86"/>
              <a:gd name="T11" fmla="*/ 99 h 135"/>
              <a:gd name="T12" fmla="*/ 80 w 86"/>
              <a:gd name="T13" fmla="*/ 91 h 135"/>
              <a:gd name="T14" fmla="*/ 85 w 86"/>
              <a:gd name="T15" fmla="*/ 85 h 135"/>
              <a:gd name="T16" fmla="*/ 85 w 86"/>
              <a:gd name="T17" fmla="*/ 81 h 135"/>
              <a:gd name="T18" fmla="*/ 86 w 86"/>
              <a:gd name="T19" fmla="*/ 74 h 135"/>
              <a:gd name="T20" fmla="*/ 85 w 86"/>
              <a:gd name="T21" fmla="*/ 54 h 135"/>
              <a:gd name="T22" fmla="*/ 86 w 86"/>
              <a:gd name="T23" fmla="*/ 50 h 135"/>
              <a:gd name="T24" fmla="*/ 82 w 86"/>
              <a:gd name="T25" fmla="*/ 43 h 135"/>
              <a:gd name="T26" fmla="*/ 82 w 86"/>
              <a:gd name="T27" fmla="*/ 43 h 135"/>
              <a:gd name="T28" fmla="*/ 61 w 86"/>
              <a:gd name="T29" fmla="*/ 22 h 135"/>
              <a:gd name="T30" fmla="*/ 52 w 86"/>
              <a:gd name="T31" fmla="*/ 16 h 135"/>
              <a:gd name="T32" fmla="*/ 52 w 86"/>
              <a:gd name="T33" fmla="*/ 17 h 135"/>
              <a:gd name="T34" fmla="*/ 48 w 86"/>
              <a:gd name="T35" fmla="*/ 14 h 135"/>
              <a:gd name="T36" fmla="*/ 39 w 86"/>
              <a:gd name="T37" fmla="*/ 9 h 135"/>
              <a:gd name="T38" fmla="*/ 30 w 86"/>
              <a:gd name="T39" fmla="*/ 6 h 135"/>
              <a:gd name="T40" fmla="*/ 21 w 86"/>
              <a:gd name="T41" fmla="*/ 3 h 135"/>
              <a:gd name="T42" fmla="*/ 13 w 86"/>
              <a:gd name="T43" fmla="*/ 2 h 135"/>
              <a:gd name="T44" fmla="*/ 1 w 86"/>
              <a:gd name="T45" fmla="*/ 0 h 135"/>
              <a:gd name="T46" fmla="*/ 0 w 86"/>
              <a:gd name="T47" fmla="*/ 28 h 135"/>
              <a:gd name="T48" fmla="*/ 6 w 86"/>
              <a:gd name="T49" fmla="*/ 28 h 135"/>
              <a:gd name="T50" fmla="*/ 12 w 86"/>
              <a:gd name="T51" fmla="*/ 30 h 135"/>
              <a:gd name="T52" fmla="*/ 18 w 86"/>
              <a:gd name="T53" fmla="*/ 31 h 135"/>
              <a:gd name="T54" fmla="*/ 27 w 86"/>
              <a:gd name="T55" fmla="*/ 34 h 135"/>
              <a:gd name="T56" fmla="*/ 34 w 86"/>
              <a:gd name="T57" fmla="*/ 36 h 135"/>
              <a:gd name="T58" fmla="*/ 36 w 86"/>
              <a:gd name="T59" fmla="*/ 37 h 135"/>
              <a:gd name="T60" fmla="*/ 45 w 86"/>
              <a:gd name="T61" fmla="*/ 43 h 135"/>
              <a:gd name="T62" fmla="*/ 45 w 86"/>
              <a:gd name="T63" fmla="*/ 42 h 135"/>
              <a:gd name="T64" fmla="*/ 49 w 86"/>
              <a:gd name="T65" fmla="*/ 45 h 135"/>
              <a:gd name="T66" fmla="*/ 58 w 86"/>
              <a:gd name="T67" fmla="*/ 54 h 135"/>
              <a:gd name="T68" fmla="*/ 61 w 86"/>
              <a:gd name="T69" fmla="*/ 60 h 135"/>
              <a:gd name="T70" fmla="*/ 60 w 86"/>
              <a:gd name="T71" fmla="*/ 54 h 135"/>
              <a:gd name="T72" fmla="*/ 62 w 86"/>
              <a:gd name="T73" fmla="*/ 65 h 135"/>
              <a:gd name="T74" fmla="*/ 61 w 86"/>
              <a:gd name="T75" fmla="*/ 71 h 135"/>
              <a:gd name="T76" fmla="*/ 58 w 86"/>
              <a:gd name="T77" fmla="*/ 79 h 135"/>
              <a:gd name="T78" fmla="*/ 57 w 86"/>
              <a:gd name="T79" fmla="*/ 82 h 135"/>
              <a:gd name="T80" fmla="*/ 57 w 86"/>
              <a:gd name="T81" fmla="*/ 84 h 135"/>
              <a:gd name="T82" fmla="*/ 51 w 86"/>
              <a:gd name="T83" fmla="*/ 93 h 135"/>
              <a:gd name="T84" fmla="*/ 51 w 86"/>
              <a:gd name="T85" fmla="*/ 96 h 135"/>
              <a:gd name="T86" fmla="*/ 45 w 86"/>
              <a:gd name="T87" fmla="*/ 104 h 135"/>
              <a:gd name="T88" fmla="*/ 42 w 86"/>
              <a:gd name="T89" fmla="*/ 108 h 135"/>
              <a:gd name="T90" fmla="*/ 34 w 86"/>
              <a:gd name="T91" fmla="*/ 119 h 135"/>
              <a:gd name="T92" fmla="*/ 57 w 86"/>
              <a:gd name="T93" fmla="*/ 135 h 1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6"/>
              <a:gd name="T142" fmla="*/ 0 h 135"/>
              <a:gd name="T143" fmla="*/ 86 w 86"/>
              <a:gd name="T144" fmla="*/ 135 h 13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6" h="135">
                <a:moveTo>
                  <a:pt x="57" y="135"/>
                </a:moveTo>
                <a:lnTo>
                  <a:pt x="58" y="132"/>
                </a:lnTo>
                <a:lnTo>
                  <a:pt x="60" y="127"/>
                </a:lnTo>
                <a:lnTo>
                  <a:pt x="62" y="124"/>
                </a:lnTo>
                <a:lnTo>
                  <a:pt x="64" y="121"/>
                </a:lnTo>
                <a:lnTo>
                  <a:pt x="65" y="119"/>
                </a:lnTo>
                <a:lnTo>
                  <a:pt x="67" y="116"/>
                </a:lnTo>
                <a:lnTo>
                  <a:pt x="71" y="112"/>
                </a:lnTo>
                <a:lnTo>
                  <a:pt x="77" y="101"/>
                </a:lnTo>
                <a:lnTo>
                  <a:pt x="77" y="99"/>
                </a:lnTo>
                <a:lnTo>
                  <a:pt x="76" y="101"/>
                </a:lnTo>
                <a:lnTo>
                  <a:pt x="77" y="99"/>
                </a:lnTo>
                <a:lnTo>
                  <a:pt x="82" y="91"/>
                </a:lnTo>
                <a:lnTo>
                  <a:pt x="80" y="91"/>
                </a:lnTo>
                <a:lnTo>
                  <a:pt x="80" y="93"/>
                </a:lnTo>
                <a:lnTo>
                  <a:pt x="85" y="85"/>
                </a:lnTo>
                <a:lnTo>
                  <a:pt x="83" y="82"/>
                </a:lnTo>
                <a:lnTo>
                  <a:pt x="85" y="81"/>
                </a:lnTo>
                <a:lnTo>
                  <a:pt x="85" y="76"/>
                </a:lnTo>
                <a:lnTo>
                  <a:pt x="86" y="74"/>
                </a:lnTo>
                <a:lnTo>
                  <a:pt x="86" y="56"/>
                </a:lnTo>
                <a:lnTo>
                  <a:pt x="85" y="54"/>
                </a:lnTo>
                <a:lnTo>
                  <a:pt x="86" y="54"/>
                </a:lnTo>
                <a:lnTo>
                  <a:pt x="86" y="50"/>
                </a:lnTo>
                <a:lnTo>
                  <a:pt x="85" y="48"/>
                </a:lnTo>
                <a:lnTo>
                  <a:pt x="82" y="43"/>
                </a:lnTo>
                <a:lnTo>
                  <a:pt x="82" y="45"/>
                </a:lnTo>
                <a:lnTo>
                  <a:pt x="82" y="43"/>
                </a:lnTo>
                <a:lnTo>
                  <a:pt x="64" y="23"/>
                </a:lnTo>
                <a:lnTo>
                  <a:pt x="61" y="22"/>
                </a:lnTo>
                <a:lnTo>
                  <a:pt x="60" y="20"/>
                </a:lnTo>
                <a:lnTo>
                  <a:pt x="52" y="16"/>
                </a:lnTo>
                <a:lnTo>
                  <a:pt x="51" y="16"/>
                </a:lnTo>
                <a:lnTo>
                  <a:pt x="52" y="17"/>
                </a:lnTo>
                <a:lnTo>
                  <a:pt x="51" y="16"/>
                </a:lnTo>
                <a:lnTo>
                  <a:pt x="48" y="14"/>
                </a:lnTo>
                <a:lnTo>
                  <a:pt x="43" y="11"/>
                </a:lnTo>
                <a:lnTo>
                  <a:pt x="39" y="9"/>
                </a:lnTo>
                <a:lnTo>
                  <a:pt x="33" y="6"/>
                </a:lnTo>
                <a:lnTo>
                  <a:pt x="30" y="6"/>
                </a:lnTo>
                <a:lnTo>
                  <a:pt x="24" y="3"/>
                </a:lnTo>
                <a:lnTo>
                  <a:pt x="21" y="3"/>
                </a:lnTo>
                <a:lnTo>
                  <a:pt x="18" y="2"/>
                </a:lnTo>
                <a:lnTo>
                  <a:pt x="13" y="2"/>
                </a:lnTo>
                <a:lnTo>
                  <a:pt x="9" y="0"/>
                </a:lnTo>
                <a:lnTo>
                  <a:pt x="1" y="0"/>
                </a:lnTo>
                <a:lnTo>
                  <a:pt x="3" y="0"/>
                </a:lnTo>
                <a:lnTo>
                  <a:pt x="0" y="28"/>
                </a:lnTo>
                <a:lnTo>
                  <a:pt x="1" y="28"/>
                </a:lnTo>
                <a:lnTo>
                  <a:pt x="6" y="28"/>
                </a:lnTo>
                <a:lnTo>
                  <a:pt x="10" y="30"/>
                </a:lnTo>
                <a:lnTo>
                  <a:pt x="12" y="30"/>
                </a:lnTo>
                <a:lnTo>
                  <a:pt x="15" y="31"/>
                </a:lnTo>
                <a:lnTo>
                  <a:pt x="18" y="31"/>
                </a:lnTo>
                <a:lnTo>
                  <a:pt x="24" y="34"/>
                </a:lnTo>
                <a:lnTo>
                  <a:pt x="27" y="34"/>
                </a:lnTo>
                <a:lnTo>
                  <a:pt x="33" y="37"/>
                </a:lnTo>
                <a:lnTo>
                  <a:pt x="34" y="36"/>
                </a:lnTo>
                <a:lnTo>
                  <a:pt x="33" y="36"/>
                </a:lnTo>
                <a:lnTo>
                  <a:pt x="36" y="37"/>
                </a:lnTo>
                <a:lnTo>
                  <a:pt x="37" y="39"/>
                </a:lnTo>
                <a:lnTo>
                  <a:pt x="45" y="43"/>
                </a:lnTo>
                <a:lnTo>
                  <a:pt x="46" y="43"/>
                </a:lnTo>
                <a:lnTo>
                  <a:pt x="45" y="42"/>
                </a:lnTo>
                <a:lnTo>
                  <a:pt x="46" y="43"/>
                </a:lnTo>
                <a:lnTo>
                  <a:pt x="49" y="45"/>
                </a:lnTo>
                <a:lnTo>
                  <a:pt x="58" y="53"/>
                </a:lnTo>
                <a:lnTo>
                  <a:pt x="58" y="54"/>
                </a:lnTo>
                <a:lnTo>
                  <a:pt x="61" y="59"/>
                </a:lnTo>
                <a:lnTo>
                  <a:pt x="61" y="60"/>
                </a:lnTo>
                <a:lnTo>
                  <a:pt x="60" y="59"/>
                </a:lnTo>
                <a:lnTo>
                  <a:pt x="60" y="54"/>
                </a:lnTo>
                <a:lnTo>
                  <a:pt x="61" y="64"/>
                </a:lnTo>
                <a:lnTo>
                  <a:pt x="62" y="65"/>
                </a:lnTo>
                <a:lnTo>
                  <a:pt x="61" y="67"/>
                </a:lnTo>
                <a:lnTo>
                  <a:pt x="61" y="71"/>
                </a:lnTo>
                <a:lnTo>
                  <a:pt x="60" y="73"/>
                </a:lnTo>
                <a:lnTo>
                  <a:pt x="58" y="79"/>
                </a:lnTo>
                <a:lnTo>
                  <a:pt x="60" y="77"/>
                </a:lnTo>
                <a:lnTo>
                  <a:pt x="57" y="82"/>
                </a:lnTo>
                <a:lnTo>
                  <a:pt x="55" y="85"/>
                </a:lnTo>
                <a:lnTo>
                  <a:pt x="57" y="84"/>
                </a:lnTo>
                <a:lnTo>
                  <a:pt x="55" y="85"/>
                </a:lnTo>
                <a:lnTo>
                  <a:pt x="51" y="93"/>
                </a:lnTo>
                <a:lnTo>
                  <a:pt x="51" y="95"/>
                </a:lnTo>
                <a:lnTo>
                  <a:pt x="51" y="96"/>
                </a:lnTo>
                <a:lnTo>
                  <a:pt x="46" y="101"/>
                </a:lnTo>
                <a:lnTo>
                  <a:pt x="45" y="104"/>
                </a:lnTo>
                <a:lnTo>
                  <a:pt x="43" y="105"/>
                </a:lnTo>
                <a:lnTo>
                  <a:pt x="42" y="108"/>
                </a:lnTo>
                <a:lnTo>
                  <a:pt x="39" y="112"/>
                </a:lnTo>
                <a:lnTo>
                  <a:pt x="34" y="119"/>
                </a:lnTo>
                <a:lnTo>
                  <a:pt x="36" y="116"/>
                </a:lnTo>
                <a:lnTo>
                  <a:pt x="57" y="135"/>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14" name="Freeform 3066"/>
          <p:cNvSpPr>
            <a:spLocks/>
          </p:cNvSpPr>
          <p:nvPr/>
        </p:nvSpPr>
        <p:spPr bwMode="auto">
          <a:xfrm>
            <a:off x="3857625" y="3389313"/>
            <a:ext cx="147638" cy="188912"/>
          </a:xfrm>
          <a:custGeom>
            <a:avLst/>
            <a:gdLst>
              <a:gd name="T0" fmla="*/ 37 w 94"/>
              <a:gd name="T1" fmla="*/ 0 h 138"/>
              <a:gd name="T2" fmla="*/ 27 w 94"/>
              <a:gd name="T3" fmla="*/ 9 h 138"/>
              <a:gd name="T4" fmla="*/ 21 w 94"/>
              <a:gd name="T5" fmla="*/ 17 h 138"/>
              <a:gd name="T6" fmla="*/ 18 w 94"/>
              <a:gd name="T7" fmla="*/ 22 h 138"/>
              <a:gd name="T8" fmla="*/ 15 w 94"/>
              <a:gd name="T9" fmla="*/ 26 h 138"/>
              <a:gd name="T10" fmla="*/ 12 w 94"/>
              <a:gd name="T11" fmla="*/ 31 h 138"/>
              <a:gd name="T12" fmla="*/ 7 w 94"/>
              <a:gd name="T13" fmla="*/ 39 h 138"/>
              <a:gd name="T14" fmla="*/ 7 w 94"/>
              <a:gd name="T15" fmla="*/ 40 h 138"/>
              <a:gd name="T16" fmla="*/ 3 w 94"/>
              <a:gd name="T17" fmla="*/ 50 h 138"/>
              <a:gd name="T18" fmla="*/ 1 w 94"/>
              <a:gd name="T19" fmla="*/ 56 h 138"/>
              <a:gd name="T20" fmla="*/ 1 w 94"/>
              <a:gd name="T21" fmla="*/ 82 h 138"/>
              <a:gd name="T22" fmla="*/ 1 w 94"/>
              <a:gd name="T23" fmla="*/ 84 h 138"/>
              <a:gd name="T24" fmla="*/ 4 w 94"/>
              <a:gd name="T25" fmla="*/ 88 h 138"/>
              <a:gd name="T26" fmla="*/ 3 w 94"/>
              <a:gd name="T27" fmla="*/ 84 h 138"/>
              <a:gd name="T28" fmla="*/ 6 w 94"/>
              <a:gd name="T29" fmla="*/ 91 h 138"/>
              <a:gd name="T30" fmla="*/ 9 w 94"/>
              <a:gd name="T31" fmla="*/ 96 h 138"/>
              <a:gd name="T32" fmla="*/ 19 w 94"/>
              <a:gd name="T33" fmla="*/ 108 h 138"/>
              <a:gd name="T34" fmla="*/ 21 w 94"/>
              <a:gd name="T35" fmla="*/ 110 h 138"/>
              <a:gd name="T36" fmla="*/ 27 w 94"/>
              <a:gd name="T37" fmla="*/ 115 h 138"/>
              <a:gd name="T38" fmla="*/ 31 w 94"/>
              <a:gd name="T39" fmla="*/ 118 h 138"/>
              <a:gd name="T40" fmla="*/ 42 w 94"/>
              <a:gd name="T41" fmla="*/ 122 h 138"/>
              <a:gd name="T42" fmla="*/ 51 w 94"/>
              <a:gd name="T43" fmla="*/ 127 h 138"/>
              <a:gd name="T44" fmla="*/ 64 w 94"/>
              <a:gd name="T45" fmla="*/ 132 h 138"/>
              <a:gd name="T46" fmla="*/ 73 w 94"/>
              <a:gd name="T47" fmla="*/ 133 h 138"/>
              <a:gd name="T48" fmla="*/ 83 w 94"/>
              <a:gd name="T49" fmla="*/ 136 h 138"/>
              <a:gd name="T50" fmla="*/ 86 w 94"/>
              <a:gd name="T51" fmla="*/ 138 h 138"/>
              <a:gd name="T52" fmla="*/ 94 w 94"/>
              <a:gd name="T53" fmla="*/ 110 h 138"/>
              <a:gd name="T54" fmla="*/ 83 w 94"/>
              <a:gd name="T55" fmla="*/ 108 h 138"/>
              <a:gd name="T56" fmla="*/ 74 w 94"/>
              <a:gd name="T57" fmla="*/ 105 h 138"/>
              <a:gd name="T58" fmla="*/ 70 w 94"/>
              <a:gd name="T59" fmla="*/ 104 h 138"/>
              <a:gd name="T60" fmla="*/ 57 w 94"/>
              <a:gd name="T61" fmla="*/ 99 h 138"/>
              <a:gd name="T62" fmla="*/ 57 w 94"/>
              <a:gd name="T63" fmla="*/ 101 h 138"/>
              <a:gd name="T64" fmla="*/ 45 w 94"/>
              <a:gd name="T65" fmla="*/ 94 h 138"/>
              <a:gd name="T66" fmla="*/ 45 w 94"/>
              <a:gd name="T67" fmla="*/ 94 h 138"/>
              <a:gd name="T68" fmla="*/ 39 w 94"/>
              <a:gd name="T69" fmla="*/ 90 h 138"/>
              <a:gd name="T70" fmla="*/ 30 w 94"/>
              <a:gd name="T71" fmla="*/ 84 h 138"/>
              <a:gd name="T72" fmla="*/ 33 w 94"/>
              <a:gd name="T73" fmla="*/ 88 h 138"/>
              <a:gd name="T74" fmla="*/ 30 w 94"/>
              <a:gd name="T75" fmla="*/ 84 h 138"/>
              <a:gd name="T76" fmla="*/ 28 w 94"/>
              <a:gd name="T77" fmla="*/ 81 h 138"/>
              <a:gd name="T78" fmla="*/ 28 w 94"/>
              <a:gd name="T79" fmla="*/ 77 h 138"/>
              <a:gd name="T80" fmla="*/ 28 w 94"/>
              <a:gd name="T81" fmla="*/ 77 h 138"/>
              <a:gd name="T82" fmla="*/ 25 w 94"/>
              <a:gd name="T83" fmla="*/ 73 h 138"/>
              <a:gd name="T84" fmla="*/ 28 w 94"/>
              <a:gd name="T85" fmla="*/ 62 h 138"/>
              <a:gd name="T86" fmla="*/ 30 w 94"/>
              <a:gd name="T87" fmla="*/ 56 h 138"/>
              <a:gd name="T88" fmla="*/ 28 w 94"/>
              <a:gd name="T89" fmla="*/ 56 h 138"/>
              <a:gd name="T90" fmla="*/ 31 w 94"/>
              <a:gd name="T91" fmla="*/ 48 h 138"/>
              <a:gd name="T92" fmla="*/ 33 w 94"/>
              <a:gd name="T93" fmla="*/ 47 h 138"/>
              <a:gd name="T94" fmla="*/ 36 w 94"/>
              <a:gd name="T95" fmla="*/ 42 h 138"/>
              <a:gd name="T96" fmla="*/ 39 w 94"/>
              <a:gd name="T97" fmla="*/ 37 h 138"/>
              <a:gd name="T98" fmla="*/ 42 w 94"/>
              <a:gd name="T99" fmla="*/ 33 h 138"/>
              <a:gd name="T100" fmla="*/ 48 w 94"/>
              <a:gd name="T101" fmla="*/ 25 h 138"/>
              <a:gd name="T102" fmla="*/ 54 w 94"/>
              <a:gd name="T103" fmla="*/ 22 h 1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4"/>
              <a:gd name="T157" fmla="*/ 0 h 138"/>
              <a:gd name="T158" fmla="*/ 94 w 94"/>
              <a:gd name="T159" fmla="*/ 138 h 13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4" h="138">
                <a:moveTo>
                  <a:pt x="33" y="3"/>
                </a:moveTo>
                <a:lnTo>
                  <a:pt x="37" y="0"/>
                </a:lnTo>
                <a:lnTo>
                  <a:pt x="33" y="3"/>
                </a:lnTo>
                <a:lnTo>
                  <a:pt x="27" y="9"/>
                </a:lnTo>
                <a:lnTo>
                  <a:pt x="25" y="12"/>
                </a:lnTo>
                <a:lnTo>
                  <a:pt x="21" y="17"/>
                </a:lnTo>
                <a:lnTo>
                  <a:pt x="19" y="20"/>
                </a:lnTo>
                <a:lnTo>
                  <a:pt x="18" y="22"/>
                </a:lnTo>
                <a:lnTo>
                  <a:pt x="16" y="25"/>
                </a:lnTo>
                <a:lnTo>
                  <a:pt x="15" y="26"/>
                </a:lnTo>
                <a:lnTo>
                  <a:pt x="13" y="29"/>
                </a:lnTo>
                <a:lnTo>
                  <a:pt x="12" y="31"/>
                </a:lnTo>
                <a:lnTo>
                  <a:pt x="10" y="34"/>
                </a:lnTo>
                <a:lnTo>
                  <a:pt x="7" y="39"/>
                </a:lnTo>
                <a:lnTo>
                  <a:pt x="7" y="42"/>
                </a:lnTo>
                <a:lnTo>
                  <a:pt x="7" y="40"/>
                </a:lnTo>
                <a:lnTo>
                  <a:pt x="3" y="48"/>
                </a:lnTo>
                <a:lnTo>
                  <a:pt x="3" y="50"/>
                </a:lnTo>
                <a:lnTo>
                  <a:pt x="1" y="53"/>
                </a:lnTo>
                <a:lnTo>
                  <a:pt x="1" y="56"/>
                </a:lnTo>
                <a:lnTo>
                  <a:pt x="0" y="59"/>
                </a:lnTo>
                <a:lnTo>
                  <a:pt x="1" y="82"/>
                </a:lnTo>
                <a:lnTo>
                  <a:pt x="3" y="84"/>
                </a:lnTo>
                <a:lnTo>
                  <a:pt x="1" y="84"/>
                </a:lnTo>
                <a:lnTo>
                  <a:pt x="4" y="90"/>
                </a:lnTo>
                <a:lnTo>
                  <a:pt x="4" y="88"/>
                </a:lnTo>
                <a:lnTo>
                  <a:pt x="4" y="90"/>
                </a:lnTo>
                <a:lnTo>
                  <a:pt x="3" y="84"/>
                </a:lnTo>
                <a:lnTo>
                  <a:pt x="4" y="90"/>
                </a:lnTo>
                <a:lnTo>
                  <a:pt x="6" y="91"/>
                </a:lnTo>
                <a:lnTo>
                  <a:pt x="6" y="93"/>
                </a:lnTo>
                <a:lnTo>
                  <a:pt x="9" y="96"/>
                </a:lnTo>
                <a:lnTo>
                  <a:pt x="9" y="98"/>
                </a:lnTo>
                <a:lnTo>
                  <a:pt x="19" y="108"/>
                </a:lnTo>
                <a:lnTo>
                  <a:pt x="21" y="108"/>
                </a:lnTo>
                <a:lnTo>
                  <a:pt x="21" y="110"/>
                </a:lnTo>
                <a:lnTo>
                  <a:pt x="24" y="112"/>
                </a:lnTo>
                <a:lnTo>
                  <a:pt x="27" y="115"/>
                </a:lnTo>
                <a:lnTo>
                  <a:pt x="30" y="116"/>
                </a:lnTo>
                <a:lnTo>
                  <a:pt x="31" y="118"/>
                </a:lnTo>
                <a:lnTo>
                  <a:pt x="39" y="122"/>
                </a:lnTo>
                <a:lnTo>
                  <a:pt x="42" y="122"/>
                </a:lnTo>
                <a:lnTo>
                  <a:pt x="46" y="125"/>
                </a:lnTo>
                <a:lnTo>
                  <a:pt x="51" y="127"/>
                </a:lnTo>
                <a:lnTo>
                  <a:pt x="59" y="132"/>
                </a:lnTo>
                <a:lnTo>
                  <a:pt x="64" y="132"/>
                </a:lnTo>
                <a:lnTo>
                  <a:pt x="67" y="133"/>
                </a:lnTo>
                <a:lnTo>
                  <a:pt x="73" y="133"/>
                </a:lnTo>
                <a:lnTo>
                  <a:pt x="77" y="136"/>
                </a:lnTo>
                <a:lnTo>
                  <a:pt x="83" y="136"/>
                </a:lnTo>
                <a:lnTo>
                  <a:pt x="85" y="138"/>
                </a:lnTo>
                <a:lnTo>
                  <a:pt x="86" y="138"/>
                </a:lnTo>
                <a:lnTo>
                  <a:pt x="92" y="110"/>
                </a:lnTo>
                <a:lnTo>
                  <a:pt x="94" y="110"/>
                </a:lnTo>
                <a:lnTo>
                  <a:pt x="86" y="108"/>
                </a:lnTo>
                <a:lnTo>
                  <a:pt x="83" y="108"/>
                </a:lnTo>
                <a:lnTo>
                  <a:pt x="82" y="108"/>
                </a:lnTo>
                <a:lnTo>
                  <a:pt x="74" y="105"/>
                </a:lnTo>
                <a:lnTo>
                  <a:pt x="73" y="105"/>
                </a:lnTo>
                <a:lnTo>
                  <a:pt x="70" y="104"/>
                </a:lnTo>
                <a:lnTo>
                  <a:pt x="65" y="104"/>
                </a:lnTo>
                <a:lnTo>
                  <a:pt x="57" y="99"/>
                </a:lnTo>
                <a:lnTo>
                  <a:pt x="55" y="101"/>
                </a:lnTo>
                <a:lnTo>
                  <a:pt x="57" y="101"/>
                </a:lnTo>
                <a:lnTo>
                  <a:pt x="46" y="94"/>
                </a:lnTo>
                <a:lnTo>
                  <a:pt x="45" y="94"/>
                </a:lnTo>
                <a:lnTo>
                  <a:pt x="46" y="96"/>
                </a:lnTo>
                <a:lnTo>
                  <a:pt x="45" y="94"/>
                </a:lnTo>
                <a:lnTo>
                  <a:pt x="42" y="93"/>
                </a:lnTo>
                <a:lnTo>
                  <a:pt x="39" y="90"/>
                </a:lnTo>
                <a:lnTo>
                  <a:pt x="36" y="88"/>
                </a:lnTo>
                <a:lnTo>
                  <a:pt x="30" y="84"/>
                </a:lnTo>
                <a:lnTo>
                  <a:pt x="28" y="84"/>
                </a:lnTo>
                <a:lnTo>
                  <a:pt x="33" y="88"/>
                </a:lnTo>
                <a:lnTo>
                  <a:pt x="33" y="87"/>
                </a:lnTo>
                <a:lnTo>
                  <a:pt x="30" y="84"/>
                </a:lnTo>
                <a:lnTo>
                  <a:pt x="30" y="82"/>
                </a:lnTo>
                <a:lnTo>
                  <a:pt x="28" y="81"/>
                </a:lnTo>
                <a:lnTo>
                  <a:pt x="30" y="84"/>
                </a:lnTo>
                <a:lnTo>
                  <a:pt x="28" y="77"/>
                </a:lnTo>
                <a:lnTo>
                  <a:pt x="28" y="79"/>
                </a:lnTo>
                <a:lnTo>
                  <a:pt x="28" y="77"/>
                </a:lnTo>
                <a:lnTo>
                  <a:pt x="27" y="74"/>
                </a:lnTo>
                <a:lnTo>
                  <a:pt x="25" y="73"/>
                </a:lnTo>
                <a:lnTo>
                  <a:pt x="27" y="65"/>
                </a:lnTo>
                <a:lnTo>
                  <a:pt x="28" y="62"/>
                </a:lnTo>
                <a:lnTo>
                  <a:pt x="28" y="59"/>
                </a:lnTo>
                <a:lnTo>
                  <a:pt x="30" y="56"/>
                </a:lnTo>
                <a:lnTo>
                  <a:pt x="30" y="54"/>
                </a:lnTo>
                <a:lnTo>
                  <a:pt x="28" y="56"/>
                </a:lnTo>
                <a:lnTo>
                  <a:pt x="31" y="51"/>
                </a:lnTo>
                <a:lnTo>
                  <a:pt x="31" y="48"/>
                </a:lnTo>
                <a:lnTo>
                  <a:pt x="31" y="50"/>
                </a:lnTo>
                <a:lnTo>
                  <a:pt x="33" y="47"/>
                </a:lnTo>
                <a:lnTo>
                  <a:pt x="34" y="45"/>
                </a:lnTo>
                <a:lnTo>
                  <a:pt x="36" y="42"/>
                </a:lnTo>
                <a:lnTo>
                  <a:pt x="37" y="40"/>
                </a:lnTo>
                <a:lnTo>
                  <a:pt x="39" y="37"/>
                </a:lnTo>
                <a:lnTo>
                  <a:pt x="40" y="36"/>
                </a:lnTo>
                <a:lnTo>
                  <a:pt x="42" y="33"/>
                </a:lnTo>
                <a:lnTo>
                  <a:pt x="46" y="28"/>
                </a:lnTo>
                <a:lnTo>
                  <a:pt x="48" y="25"/>
                </a:lnTo>
                <a:lnTo>
                  <a:pt x="49" y="25"/>
                </a:lnTo>
                <a:lnTo>
                  <a:pt x="54" y="22"/>
                </a:lnTo>
                <a:lnTo>
                  <a:pt x="33" y="3"/>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15" name="Freeform 3067"/>
          <p:cNvSpPr>
            <a:spLocks/>
          </p:cNvSpPr>
          <p:nvPr/>
        </p:nvSpPr>
        <p:spPr bwMode="auto">
          <a:xfrm>
            <a:off x="3992563" y="3540125"/>
            <a:ext cx="139700" cy="185738"/>
          </a:xfrm>
          <a:custGeom>
            <a:avLst/>
            <a:gdLst>
              <a:gd name="T0" fmla="*/ 60 w 88"/>
              <a:gd name="T1" fmla="*/ 132 h 135"/>
              <a:gd name="T2" fmla="*/ 64 w 88"/>
              <a:gd name="T3" fmla="*/ 124 h 135"/>
              <a:gd name="T4" fmla="*/ 67 w 88"/>
              <a:gd name="T5" fmla="*/ 119 h 135"/>
              <a:gd name="T6" fmla="*/ 73 w 88"/>
              <a:gd name="T7" fmla="*/ 111 h 135"/>
              <a:gd name="T8" fmla="*/ 79 w 88"/>
              <a:gd name="T9" fmla="*/ 99 h 135"/>
              <a:gd name="T10" fmla="*/ 79 w 88"/>
              <a:gd name="T11" fmla="*/ 99 h 135"/>
              <a:gd name="T12" fmla="*/ 84 w 88"/>
              <a:gd name="T13" fmla="*/ 90 h 135"/>
              <a:gd name="T14" fmla="*/ 85 w 88"/>
              <a:gd name="T15" fmla="*/ 87 h 135"/>
              <a:gd name="T16" fmla="*/ 88 w 88"/>
              <a:gd name="T17" fmla="*/ 77 h 135"/>
              <a:gd name="T18" fmla="*/ 88 w 88"/>
              <a:gd name="T19" fmla="*/ 73 h 135"/>
              <a:gd name="T20" fmla="*/ 87 w 88"/>
              <a:gd name="T21" fmla="*/ 53 h 135"/>
              <a:gd name="T22" fmla="*/ 87 w 88"/>
              <a:gd name="T23" fmla="*/ 48 h 135"/>
              <a:gd name="T24" fmla="*/ 84 w 88"/>
              <a:gd name="T25" fmla="*/ 42 h 135"/>
              <a:gd name="T26" fmla="*/ 84 w 88"/>
              <a:gd name="T27" fmla="*/ 42 h 135"/>
              <a:gd name="T28" fmla="*/ 59 w 88"/>
              <a:gd name="T29" fmla="*/ 17 h 135"/>
              <a:gd name="T30" fmla="*/ 59 w 88"/>
              <a:gd name="T31" fmla="*/ 19 h 135"/>
              <a:gd name="T32" fmla="*/ 50 w 88"/>
              <a:gd name="T33" fmla="*/ 12 h 135"/>
              <a:gd name="T34" fmla="*/ 50 w 88"/>
              <a:gd name="T35" fmla="*/ 14 h 135"/>
              <a:gd name="T36" fmla="*/ 41 w 88"/>
              <a:gd name="T37" fmla="*/ 9 h 135"/>
              <a:gd name="T38" fmla="*/ 32 w 88"/>
              <a:gd name="T39" fmla="*/ 6 h 135"/>
              <a:gd name="T40" fmla="*/ 26 w 88"/>
              <a:gd name="T41" fmla="*/ 5 h 135"/>
              <a:gd name="T42" fmla="*/ 15 w 88"/>
              <a:gd name="T43" fmla="*/ 2 h 135"/>
              <a:gd name="T44" fmla="*/ 3 w 88"/>
              <a:gd name="T45" fmla="*/ 0 h 135"/>
              <a:gd name="T46" fmla="*/ 0 w 88"/>
              <a:gd name="T47" fmla="*/ 28 h 135"/>
              <a:gd name="T48" fmla="*/ 8 w 88"/>
              <a:gd name="T49" fmla="*/ 28 h 135"/>
              <a:gd name="T50" fmla="*/ 14 w 88"/>
              <a:gd name="T51" fmla="*/ 29 h 135"/>
              <a:gd name="T52" fmla="*/ 23 w 88"/>
              <a:gd name="T53" fmla="*/ 32 h 135"/>
              <a:gd name="T54" fmla="*/ 29 w 88"/>
              <a:gd name="T55" fmla="*/ 34 h 135"/>
              <a:gd name="T56" fmla="*/ 36 w 88"/>
              <a:gd name="T57" fmla="*/ 36 h 135"/>
              <a:gd name="T58" fmla="*/ 42 w 88"/>
              <a:gd name="T59" fmla="*/ 40 h 135"/>
              <a:gd name="T60" fmla="*/ 42 w 88"/>
              <a:gd name="T61" fmla="*/ 39 h 135"/>
              <a:gd name="T62" fmla="*/ 51 w 88"/>
              <a:gd name="T63" fmla="*/ 45 h 135"/>
              <a:gd name="T64" fmla="*/ 51 w 88"/>
              <a:gd name="T65" fmla="*/ 43 h 135"/>
              <a:gd name="T66" fmla="*/ 60 w 88"/>
              <a:gd name="T67" fmla="*/ 53 h 135"/>
              <a:gd name="T68" fmla="*/ 63 w 88"/>
              <a:gd name="T69" fmla="*/ 59 h 135"/>
              <a:gd name="T70" fmla="*/ 61 w 88"/>
              <a:gd name="T71" fmla="*/ 53 h 135"/>
              <a:gd name="T72" fmla="*/ 64 w 88"/>
              <a:gd name="T73" fmla="*/ 63 h 135"/>
              <a:gd name="T74" fmla="*/ 61 w 88"/>
              <a:gd name="T75" fmla="*/ 71 h 135"/>
              <a:gd name="T76" fmla="*/ 61 w 88"/>
              <a:gd name="T77" fmla="*/ 77 h 135"/>
              <a:gd name="T78" fmla="*/ 57 w 88"/>
              <a:gd name="T79" fmla="*/ 84 h 135"/>
              <a:gd name="T80" fmla="*/ 59 w 88"/>
              <a:gd name="T81" fmla="*/ 84 h 135"/>
              <a:gd name="T82" fmla="*/ 53 w 88"/>
              <a:gd name="T83" fmla="*/ 93 h 135"/>
              <a:gd name="T84" fmla="*/ 53 w 88"/>
              <a:gd name="T85" fmla="*/ 96 h 135"/>
              <a:gd name="T86" fmla="*/ 47 w 88"/>
              <a:gd name="T87" fmla="*/ 104 h 135"/>
              <a:gd name="T88" fmla="*/ 44 w 88"/>
              <a:gd name="T89" fmla="*/ 108 h 135"/>
              <a:gd name="T90" fmla="*/ 36 w 88"/>
              <a:gd name="T91" fmla="*/ 119 h 135"/>
              <a:gd name="T92" fmla="*/ 59 w 88"/>
              <a:gd name="T93" fmla="*/ 135 h 1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8"/>
              <a:gd name="T142" fmla="*/ 0 h 135"/>
              <a:gd name="T143" fmla="*/ 88 w 88"/>
              <a:gd name="T144" fmla="*/ 135 h 13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8" h="135">
                <a:moveTo>
                  <a:pt x="59" y="135"/>
                </a:moveTo>
                <a:lnTo>
                  <a:pt x="60" y="132"/>
                </a:lnTo>
                <a:lnTo>
                  <a:pt x="61" y="127"/>
                </a:lnTo>
                <a:lnTo>
                  <a:pt x="64" y="124"/>
                </a:lnTo>
                <a:lnTo>
                  <a:pt x="66" y="121"/>
                </a:lnTo>
                <a:lnTo>
                  <a:pt x="67" y="119"/>
                </a:lnTo>
                <a:lnTo>
                  <a:pt x="69" y="116"/>
                </a:lnTo>
                <a:lnTo>
                  <a:pt x="73" y="111"/>
                </a:lnTo>
                <a:lnTo>
                  <a:pt x="79" y="101"/>
                </a:lnTo>
                <a:lnTo>
                  <a:pt x="79" y="99"/>
                </a:lnTo>
                <a:lnTo>
                  <a:pt x="78" y="101"/>
                </a:lnTo>
                <a:lnTo>
                  <a:pt x="79" y="99"/>
                </a:lnTo>
                <a:lnTo>
                  <a:pt x="84" y="91"/>
                </a:lnTo>
                <a:lnTo>
                  <a:pt x="84" y="90"/>
                </a:lnTo>
                <a:lnTo>
                  <a:pt x="82" y="91"/>
                </a:lnTo>
                <a:lnTo>
                  <a:pt x="85" y="87"/>
                </a:lnTo>
                <a:lnTo>
                  <a:pt x="87" y="80"/>
                </a:lnTo>
                <a:lnTo>
                  <a:pt x="88" y="77"/>
                </a:lnTo>
                <a:lnTo>
                  <a:pt x="87" y="74"/>
                </a:lnTo>
                <a:lnTo>
                  <a:pt x="88" y="73"/>
                </a:lnTo>
                <a:lnTo>
                  <a:pt x="88" y="54"/>
                </a:lnTo>
                <a:lnTo>
                  <a:pt x="87" y="53"/>
                </a:lnTo>
                <a:lnTo>
                  <a:pt x="88" y="53"/>
                </a:lnTo>
                <a:lnTo>
                  <a:pt x="87" y="48"/>
                </a:lnTo>
                <a:lnTo>
                  <a:pt x="87" y="46"/>
                </a:lnTo>
                <a:lnTo>
                  <a:pt x="84" y="42"/>
                </a:lnTo>
                <a:lnTo>
                  <a:pt x="84" y="43"/>
                </a:lnTo>
                <a:lnTo>
                  <a:pt x="84" y="42"/>
                </a:lnTo>
                <a:lnTo>
                  <a:pt x="66" y="22"/>
                </a:lnTo>
                <a:lnTo>
                  <a:pt x="59" y="17"/>
                </a:lnTo>
                <a:lnTo>
                  <a:pt x="57" y="17"/>
                </a:lnTo>
                <a:lnTo>
                  <a:pt x="59" y="19"/>
                </a:lnTo>
                <a:lnTo>
                  <a:pt x="57" y="17"/>
                </a:lnTo>
                <a:lnTo>
                  <a:pt x="50" y="12"/>
                </a:lnTo>
                <a:lnTo>
                  <a:pt x="48" y="12"/>
                </a:lnTo>
                <a:lnTo>
                  <a:pt x="50" y="14"/>
                </a:lnTo>
                <a:lnTo>
                  <a:pt x="45" y="11"/>
                </a:lnTo>
                <a:lnTo>
                  <a:pt x="41" y="9"/>
                </a:lnTo>
                <a:lnTo>
                  <a:pt x="35" y="6"/>
                </a:lnTo>
                <a:lnTo>
                  <a:pt x="32" y="6"/>
                </a:lnTo>
                <a:lnTo>
                  <a:pt x="29" y="5"/>
                </a:lnTo>
                <a:lnTo>
                  <a:pt x="26" y="5"/>
                </a:lnTo>
                <a:lnTo>
                  <a:pt x="20" y="2"/>
                </a:lnTo>
                <a:lnTo>
                  <a:pt x="15" y="2"/>
                </a:lnTo>
                <a:lnTo>
                  <a:pt x="11" y="0"/>
                </a:lnTo>
                <a:lnTo>
                  <a:pt x="3" y="0"/>
                </a:lnTo>
                <a:lnTo>
                  <a:pt x="6" y="0"/>
                </a:lnTo>
                <a:lnTo>
                  <a:pt x="0" y="28"/>
                </a:lnTo>
                <a:lnTo>
                  <a:pt x="3" y="28"/>
                </a:lnTo>
                <a:lnTo>
                  <a:pt x="8" y="28"/>
                </a:lnTo>
                <a:lnTo>
                  <a:pt x="12" y="29"/>
                </a:lnTo>
                <a:lnTo>
                  <a:pt x="14" y="29"/>
                </a:lnTo>
                <a:lnTo>
                  <a:pt x="20" y="32"/>
                </a:lnTo>
                <a:lnTo>
                  <a:pt x="23" y="32"/>
                </a:lnTo>
                <a:lnTo>
                  <a:pt x="26" y="34"/>
                </a:lnTo>
                <a:lnTo>
                  <a:pt x="29" y="34"/>
                </a:lnTo>
                <a:lnTo>
                  <a:pt x="35" y="37"/>
                </a:lnTo>
                <a:lnTo>
                  <a:pt x="36" y="36"/>
                </a:lnTo>
                <a:lnTo>
                  <a:pt x="35" y="36"/>
                </a:lnTo>
                <a:lnTo>
                  <a:pt x="42" y="40"/>
                </a:lnTo>
                <a:lnTo>
                  <a:pt x="44" y="40"/>
                </a:lnTo>
                <a:lnTo>
                  <a:pt x="42" y="39"/>
                </a:lnTo>
                <a:lnTo>
                  <a:pt x="44" y="40"/>
                </a:lnTo>
                <a:lnTo>
                  <a:pt x="51" y="45"/>
                </a:lnTo>
                <a:lnTo>
                  <a:pt x="53" y="45"/>
                </a:lnTo>
                <a:lnTo>
                  <a:pt x="51" y="43"/>
                </a:lnTo>
                <a:lnTo>
                  <a:pt x="60" y="51"/>
                </a:lnTo>
                <a:lnTo>
                  <a:pt x="60" y="53"/>
                </a:lnTo>
                <a:lnTo>
                  <a:pt x="63" y="57"/>
                </a:lnTo>
                <a:lnTo>
                  <a:pt x="63" y="59"/>
                </a:lnTo>
                <a:lnTo>
                  <a:pt x="63" y="57"/>
                </a:lnTo>
                <a:lnTo>
                  <a:pt x="61" y="53"/>
                </a:lnTo>
                <a:lnTo>
                  <a:pt x="63" y="62"/>
                </a:lnTo>
                <a:lnTo>
                  <a:pt x="64" y="63"/>
                </a:lnTo>
                <a:lnTo>
                  <a:pt x="63" y="65"/>
                </a:lnTo>
                <a:lnTo>
                  <a:pt x="61" y="71"/>
                </a:lnTo>
                <a:lnTo>
                  <a:pt x="60" y="74"/>
                </a:lnTo>
                <a:lnTo>
                  <a:pt x="61" y="77"/>
                </a:lnTo>
                <a:lnTo>
                  <a:pt x="61" y="76"/>
                </a:lnTo>
                <a:lnTo>
                  <a:pt x="57" y="84"/>
                </a:lnTo>
                <a:lnTo>
                  <a:pt x="57" y="85"/>
                </a:lnTo>
                <a:lnTo>
                  <a:pt x="59" y="84"/>
                </a:lnTo>
                <a:lnTo>
                  <a:pt x="57" y="85"/>
                </a:lnTo>
                <a:lnTo>
                  <a:pt x="53" y="93"/>
                </a:lnTo>
                <a:lnTo>
                  <a:pt x="53" y="94"/>
                </a:lnTo>
                <a:lnTo>
                  <a:pt x="53" y="96"/>
                </a:lnTo>
                <a:lnTo>
                  <a:pt x="48" y="101"/>
                </a:lnTo>
                <a:lnTo>
                  <a:pt x="47" y="104"/>
                </a:lnTo>
                <a:lnTo>
                  <a:pt x="45" y="105"/>
                </a:lnTo>
                <a:lnTo>
                  <a:pt x="44" y="108"/>
                </a:lnTo>
                <a:lnTo>
                  <a:pt x="41" y="111"/>
                </a:lnTo>
                <a:lnTo>
                  <a:pt x="36" y="119"/>
                </a:lnTo>
                <a:lnTo>
                  <a:pt x="38" y="116"/>
                </a:lnTo>
                <a:lnTo>
                  <a:pt x="59" y="135"/>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16" name="Freeform 3068"/>
          <p:cNvSpPr>
            <a:spLocks/>
          </p:cNvSpPr>
          <p:nvPr/>
        </p:nvSpPr>
        <p:spPr bwMode="auto">
          <a:xfrm>
            <a:off x="4005263" y="3690938"/>
            <a:ext cx="146050" cy="190500"/>
          </a:xfrm>
          <a:custGeom>
            <a:avLst/>
            <a:gdLst>
              <a:gd name="T0" fmla="*/ 37 w 92"/>
              <a:gd name="T1" fmla="*/ 0 h 138"/>
              <a:gd name="T2" fmla="*/ 27 w 92"/>
              <a:gd name="T3" fmla="*/ 9 h 138"/>
              <a:gd name="T4" fmla="*/ 21 w 92"/>
              <a:gd name="T5" fmla="*/ 17 h 138"/>
              <a:gd name="T6" fmla="*/ 18 w 92"/>
              <a:gd name="T7" fmla="*/ 22 h 138"/>
              <a:gd name="T8" fmla="*/ 15 w 92"/>
              <a:gd name="T9" fmla="*/ 26 h 138"/>
              <a:gd name="T10" fmla="*/ 12 w 92"/>
              <a:gd name="T11" fmla="*/ 31 h 138"/>
              <a:gd name="T12" fmla="*/ 7 w 92"/>
              <a:gd name="T13" fmla="*/ 39 h 138"/>
              <a:gd name="T14" fmla="*/ 7 w 92"/>
              <a:gd name="T15" fmla="*/ 40 h 138"/>
              <a:gd name="T16" fmla="*/ 3 w 92"/>
              <a:gd name="T17" fmla="*/ 49 h 138"/>
              <a:gd name="T18" fmla="*/ 1 w 92"/>
              <a:gd name="T19" fmla="*/ 56 h 138"/>
              <a:gd name="T20" fmla="*/ 1 w 92"/>
              <a:gd name="T21" fmla="*/ 82 h 138"/>
              <a:gd name="T22" fmla="*/ 1 w 92"/>
              <a:gd name="T23" fmla="*/ 83 h 138"/>
              <a:gd name="T24" fmla="*/ 4 w 92"/>
              <a:gd name="T25" fmla="*/ 88 h 138"/>
              <a:gd name="T26" fmla="*/ 3 w 92"/>
              <a:gd name="T27" fmla="*/ 83 h 138"/>
              <a:gd name="T28" fmla="*/ 6 w 92"/>
              <a:gd name="T29" fmla="*/ 91 h 138"/>
              <a:gd name="T30" fmla="*/ 9 w 92"/>
              <a:gd name="T31" fmla="*/ 96 h 138"/>
              <a:gd name="T32" fmla="*/ 19 w 92"/>
              <a:gd name="T33" fmla="*/ 108 h 138"/>
              <a:gd name="T34" fmla="*/ 19 w 92"/>
              <a:gd name="T35" fmla="*/ 108 h 138"/>
              <a:gd name="T36" fmla="*/ 27 w 92"/>
              <a:gd name="T37" fmla="*/ 114 h 138"/>
              <a:gd name="T38" fmla="*/ 31 w 92"/>
              <a:gd name="T39" fmla="*/ 117 h 138"/>
              <a:gd name="T40" fmla="*/ 40 w 92"/>
              <a:gd name="T41" fmla="*/ 122 h 138"/>
              <a:gd name="T42" fmla="*/ 51 w 92"/>
              <a:gd name="T43" fmla="*/ 127 h 138"/>
              <a:gd name="T44" fmla="*/ 64 w 92"/>
              <a:gd name="T45" fmla="*/ 131 h 138"/>
              <a:gd name="T46" fmla="*/ 71 w 92"/>
              <a:gd name="T47" fmla="*/ 133 h 138"/>
              <a:gd name="T48" fmla="*/ 82 w 92"/>
              <a:gd name="T49" fmla="*/ 136 h 138"/>
              <a:gd name="T50" fmla="*/ 85 w 92"/>
              <a:gd name="T51" fmla="*/ 138 h 138"/>
              <a:gd name="T52" fmla="*/ 92 w 92"/>
              <a:gd name="T53" fmla="*/ 110 h 138"/>
              <a:gd name="T54" fmla="*/ 82 w 92"/>
              <a:gd name="T55" fmla="*/ 108 h 138"/>
              <a:gd name="T56" fmla="*/ 76 w 92"/>
              <a:gd name="T57" fmla="*/ 105 h 138"/>
              <a:gd name="T58" fmla="*/ 67 w 92"/>
              <a:gd name="T59" fmla="*/ 104 h 138"/>
              <a:gd name="T60" fmla="*/ 56 w 92"/>
              <a:gd name="T61" fmla="*/ 99 h 138"/>
              <a:gd name="T62" fmla="*/ 46 w 92"/>
              <a:gd name="T63" fmla="*/ 94 h 138"/>
              <a:gd name="T64" fmla="*/ 46 w 92"/>
              <a:gd name="T65" fmla="*/ 96 h 138"/>
              <a:gd name="T66" fmla="*/ 42 w 92"/>
              <a:gd name="T67" fmla="*/ 93 h 138"/>
              <a:gd name="T68" fmla="*/ 34 w 92"/>
              <a:gd name="T69" fmla="*/ 87 h 138"/>
              <a:gd name="T70" fmla="*/ 28 w 92"/>
              <a:gd name="T71" fmla="*/ 83 h 138"/>
              <a:gd name="T72" fmla="*/ 33 w 92"/>
              <a:gd name="T73" fmla="*/ 87 h 138"/>
              <a:gd name="T74" fmla="*/ 30 w 92"/>
              <a:gd name="T75" fmla="*/ 82 h 138"/>
              <a:gd name="T76" fmla="*/ 30 w 92"/>
              <a:gd name="T77" fmla="*/ 83 h 138"/>
              <a:gd name="T78" fmla="*/ 28 w 92"/>
              <a:gd name="T79" fmla="*/ 79 h 138"/>
              <a:gd name="T80" fmla="*/ 27 w 92"/>
              <a:gd name="T81" fmla="*/ 74 h 138"/>
              <a:gd name="T82" fmla="*/ 27 w 92"/>
              <a:gd name="T83" fmla="*/ 65 h 138"/>
              <a:gd name="T84" fmla="*/ 28 w 92"/>
              <a:gd name="T85" fmla="*/ 59 h 138"/>
              <a:gd name="T86" fmla="*/ 30 w 92"/>
              <a:gd name="T87" fmla="*/ 54 h 138"/>
              <a:gd name="T88" fmla="*/ 31 w 92"/>
              <a:gd name="T89" fmla="*/ 51 h 138"/>
              <a:gd name="T90" fmla="*/ 31 w 92"/>
              <a:gd name="T91" fmla="*/ 49 h 138"/>
              <a:gd name="T92" fmla="*/ 34 w 92"/>
              <a:gd name="T93" fmla="*/ 45 h 138"/>
              <a:gd name="T94" fmla="*/ 37 w 92"/>
              <a:gd name="T95" fmla="*/ 40 h 138"/>
              <a:gd name="T96" fmla="*/ 40 w 92"/>
              <a:gd name="T97" fmla="*/ 35 h 138"/>
              <a:gd name="T98" fmla="*/ 46 w 92"/>
              <a:gd name="T99" fmla="*/ 28 h 138"/>
              <a:gd name="T100" fmla="*/ 49 w 92"/>
              <a:gd name="T101" fmla="*/ 25 h 138"/>
              <a:gd name="T102" fmla="*/ 33 w 92"/>
              <a:gd name="T103" fmla="*/ 3 h 1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2"/>
              <a:gd name="T157" fmla="*/ 0 h 138"/>
              <a:gd name="T158" fmla="*/ 92 w 92"/>
              <a:gd name="T159" fmla="*/ 138 h 13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2" h="138">
                <a:moveTo>
                  <a:pt x="33" y="3"/>
                </a:moveTo>
                <a:lnTo>
                  <a:pt x="37" y="0"/>
                </a:lnTo>
                <a:lnTo>
                  <a:pt x="33" y="3"/>
                </a:lnTo>
                <a:lnTo>
                  <a:pt x="27" y="9"/>
                </a:lnTo>
                <a:lnTo>
                  <a:pt x="25" y="12"/>
                </a:lnTo>
                <a:lnTo>
                  <a:pt x="21" y="17"/>
                </a:lnTo>
                <a:lnTo>
                  <a:pt x="19" y="20"/>
                </a:lnTo>
                <a:lnTo>
                  <a:pt x="18" y="22"/>
                </a:lnTo>
                <a:lnTo>
                  <a:pt x="16" y="25"/>
                </a:lnTo>
                <a:lnTo>
                  <a:pt x="15" y="26"/>
                </a:lnTo>
                <a:lnTo>
                  <a:pt x="13" y="29"/>
                </a:lnTo>
                <a:lnTo>
                  <a:pt x="12" y="31"/>
                </a:lnTo>
                <a:lnTo>
                  <a:pt x="10" y="34"/>
                </a:lnTo>
                <a:lnTo>
                  <a:pt x="7" y="39"/>
                </a:lnTo>
                <a:lnTo>
                  <a:pt x="7" y="42"/>
                </a:lnTo>
                <a:lnTo>
                  <a:pt x="7" y="40"/>
                </a:lnTo>
                <a:lnTo>
                  <a:pt x="3" y="48"/>
                </a:lnTo>
                <a:lnTo>
                  <a:pt x="3" y="49"/>
                </a:lnTo>
                <a:lnTo>
                  <a:pt x="1" y="52"/>
                </a:lnTo>
                <a:lnTo>
                  <a:pt x="1" y="56"/>
                </a:lnTo>
                <a:lnTo>
                  <a:pt x="0" y="59"/>
                </a:lnTo>
                <a:lnTo>
                  <a:pt x="1" y="82"/>
                </a:lnTo>
                <a:lnTo>
                  <a:pt x="3" y="83"/>
                </a:lnTo>
                <a:lnTo>
                  <a:pt x="1" y="83"/>
                </a:lnTo>
                <a:lnTo>
                  <a:pt x="4" y="90"/>
                </a:lnTo>
                <a:lnTo>
                  <a:pt x="4" y="88"/>
                </a:lnTo>
                <a:lnTo>
                  <a:pt x="4" y="90"/>
                </a:lnTo>
                <a:lnTo>
                  <a:pt x="3" y="83"/>
                </a:lnTo>
                <a:lnTo>
                  <a:pt x="4" y="90"/>
                </a:lnTo>
                <a:lnTo>
                  <a:pt x="6" y="91"/>
                </a:lnTo>
                <a:lnTo>
                  <a:pt x="6" y="93"/>
                </a:lnTo>
                <a:lnTo>
                  <a:pt x="9" y="96"/>
                </a:lnTo>
                <a:lnTo>
                  <a:pt x="9" y="97"/>
                </a:lnTo>
                <a:lnTo>
                  <a:pt x="19" y="108"/>
                </a:lnTo>
                <a:lnTo>
                  <a:pt x="21" y="108"/>
                </a:lnTo>
                <a:lnTo>
                  <a:pt x="19" y="108"/>
                </a:lnTo>
                <a:lnTo>
                  <a:pt x="22" y="110"/>
                </a:lnTo>
                <a:lnTo>
                  <a:pt x="27" y="114"/>
                </a:lnTo>
                <a:lnTo>
                  <a:pt x="30" y="116"/>
                </a:lnTo>
                <a:lnTo>
                  <a:pt x="31" y="117"/>
                </a:lnTo>
                <a:lnTo>
                  <a:pt x="39" y="122"/>
                </a:lnTo>
                <a:lnTo>
                  <a:pt x="40" y="122"/>
                </a:lnTo>
                <a:lnTo>
                  <a:pt x="49" y="127"/>
                </a:lnTo>
                <a:lnTo>
                  <a:pt x="51" y="127"/>
                </a:lnTo>
                <a:lnTo>
                  <a:pt x="59" y="131"/>
                </a:lnTo>
                <a:lnTo>
                  <a:pt x="64" y="131"/>
                </a:lnTo>
                <a:lnTo>
                  <a:pt x="68" y="133"/>
                </a:lnTo>
                <a:lnTo>
                  <a:pt x="71" y="133"/>
                </a:lnTo>
                <a:lnTo>
                  <a:pt x="79" y="136"/>
                </a:lnTo>
                <a:lnTo>
                  <a:pt x="82" y="136"/>
                </a:lnTo>
                <a:lnTo>
                  <a:pt x="83" y="138"/>
                </a:lnTo>
                <a:lnTo>
                  <a:pt x="85" y="138"/>
                </a:lnTo>
                <a:lnTo>
                  <a:pt x="91" y="110"/>
                </a:lnTo>
                <a:lnTo>
                  <a:pt x="92" y="110"/>
                </a:lnTo>
                <a:lnTo>
                  <a:pt x="85" y="108"/>
                </a:lnTo>
                <a:lnTo>
                  <a:pt x="82" y="108"/>
                </a:lnTo>
                <a:lnTo>
                  <a:pt x="80" y="108"/>
                </a:lnTo>
                <a:lnTo>
                  <a:pt x="76" y="105"/>
                </a:lnTo>
                <a:lnTo>
                  <a:pt x="71" y="105"/>
                </a:lnTo>
                <a:lnTo>
                  <a:pt x="67" y="104"/>
                </a:lnTo>
                <a:lnTo>
                  <a:pt x="65" y="104"/>
                </a:lnTo>
                <a:lnTo>
                  <a:pt x="56" y="99"/>
                </a:lnTo>
                <a:lnTo>
                  <a:pt x="55" y="99"/>
                </a:lnTo>
                <a:lnTo>
                  <a:pt x="46" y="94"/>
                </a:lnTo>
                <a:lnTo>
                  <a:pt x="45" y="94"/>
                </a:lnTo>
                <a:lnTo>
                  <a:pt x="46" y="96"/>
                </a:lnTo>
                <a:lnTo>
                  <a:pt x="45" y="94"/>
                </a:lnTo>
                <a:lnTo>
                  <a:pt x="42" y="93"/>
                </a:lnTo>
                <a:lnTo>
                  <a:pt x="37" y="88"/>
                </a:lnTo>
                <a:lnTo>
                  <a:pt x="34" y="87"/>
                </a:lnTo>
                <a:lnTo>
                  <a:pt x="30" y="83"/>
                </a:lnTo>
                <a:lnTo>
                  <a:pt x="28" y="83"/>
                </a:lnTo>
                <a:lnTo>
                  <a:pt x="33" y="88"/>
                </a:lnTo>
                <a:lnTo>
                  <a:pt x="33" y="87"/>
                </a:lnTo>
                <a:lnTo>
                  <a:pt x="30" y="83"/>
                </a:lnTo>
                <a:lnTo>
                  <a:pt x="30" y="82"/>
                </a:lnTo>
                <a:lnTo>
                  <a:pt x="28" y="80"/>
                </a:lnTo>
                <a:lnTo>
                  <a:pt x="30" y="83"/>
                </a:lnTo>
                <a:lnTo>
                  <a:pt x="28" y="77"/>
                </a:lnTo>
                <a:lnTo>
                  <a:pt x="28" y="79"/>
                </a:lnTo>
                <a:lnTo>
                  <a:pt x="28" y="77"/>
                </a:lnTo>
                <a:lnTo>
                  <a:pt x="27" y="74"/>
                </a:lnTo>
                <a:lnTo>
                  <a:pt x="25" y="73"/>
                </a:lnTo>
                <a:lnTo>
                  <a:pt x="27" y="65"/>
                </a:lnTo>
                <a:lnTo>
                  <a:pt x="28" y="62"/>
                </a:lnTo>
                <a:lnTo>
                  <a:pt x="28" y="59"/>
                </a:lnTo>
                <a:lnTo>
                  <a:pt x="30" y="56"/>
                </a:lnTo>
                <a:lnTo>
                  <a:pt x="30" y="54"/>
                </a:lnTo>
                <a:lnTo>
                  <a:pt x="28" y="56"/>
                </a:lnTo>
                <a:lnTo>
                  <a:pt x="31" y="51"/>
                </a:lnTo>
                <a:lnTo>
                  <a:pt x="31" y="48"/>
                </a:lnTo>
                <a:lnTo>
                  <a:pt x="31" y="49"/>
                </a:lnTo>
                <a:lnTo>
                  <a:pt x="33" y="46"/>
                </a:lnTo>
                <a:lnTo>
                  <a:pt x="34" y="45"/>
                </a:lnTo>
                <a:lnTo>
                  <a:pt x="36" y="42"/>
                </a:lnTo>
                <a:lnTo>
                  <a:pt x="37" y="40"/>
                </a:lnTo>
                <a:lnTo>
                  <a:pt x="39" y="37"/>
                </a:lnTo>
                <a:lnTo>
                  <a:pt x="40" y="35"/>
                </a:lnTo>
                <a:lnTo>
                  <a:pt x="42" y="32"/>
                </a:lnTo>
                <a:lnTo>
                  <a:pt x="46" y="28"/>
                </a:lnTo>
                <a:lnTo>
                  <a:pt x="48" y="25"/>
                </a:lnTo>
                <a:lnTo>
                  <a:pt x="49" y="25"/>
                </a:lnTo>
                <a:lnTo>
                  <a:pt x="53" y="22"/>
                </a:lnTo>
                <a:lnTo>
                  <a:pt x="33" y="3"/>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17" name="Freeform 3069"/>
          <p:cNvSpPr>
            <a:spLocks/>
          </p:cNvSpPr>
          <p:nvPr/>
        </p:nvSpPr>
        <p:spPr bwMode="auto">
          <a:xfrm>
            <a:off x="4140200" y="3841750"/>
            <a:ext cx="138113" cy="184150"/>
          </a:xfrm>
          <a:custGeom>
            <a:avLst/>
            <a:gdLst>
              <a:gd name="T0" fmla="*/ 59 w 88"/>
              <a:gd name="T1" fmla="*/ 131 h 134"/>
              <a:gd name="T2" fmla="*/ 64 w 88"/>
              <a:gd name="T3" fmla="*/ 124 h 134"/>
              <a:gd name="T4" fmla="*/ 67 w 88"/>
              <a:gd name="T5" fmla="*/ 119 h 134"/>
              <a:gd name="T6" fmla="*/ 73 w 88"/>
              <a:gd name="T7" fmla="*/ 111 h 134"/>
              <a:gd name="T8" fmla="*/ 79 w 88"/>
              <a:gd name="T9" fmla="*/ 99 h 134"/>
              <a:gd name="T10" fmla="*/ 79 w 88"/>
              <a:gd name="T11" fmla="*/ 99 h 134"/>
              <a:gd name="T12" fmla="*/ 83 w 88"/>
              <a:gd name="T13" fmla="*/ 90 h 134"/>
              <a:gd name="T14" fmla="*/ 85 w 88"/>
              <a:gd name="T15" fmla="*/ 86 h 134"/>
              <a:gd name="T16" fmla="*/ 88 w 88"/>
              <a:gd name="T17" fmla="*/ 77 h 134"/>
              <a:gd name="T18" fmla="*/ 88 w 88"/>
              <a:gd name="T19" fmla="*/ 72 h 134"/>
              <a:gd name="T20" fmla="*/ 86 w 88"/>
              <a:gd name="T21" fmla="*/ 52 h 134"/>
              <a:gd name="T22" fmla="*/ 86 w 88"/>
              <a:gd name="T23" fmla="*/ 48 h 134"/>
              <a:gd name="T24" fmla="*/ 83 w 88"/>
              <a:gd name="T25" fmla="*/ 42 h 134"/>
              <a:gd name="T26" fmla="*/ 83 w 88"/>
              <a:gd name="T27" fmla="*/ 42 h 134"/>
              <a:gd name="T28" fmla="*/ 58 w 88"/>
              <a:gd name="T29" fmla="*/ 17 h 134"/>
              <a:gd name="T30" fmla="*/ 58 w 88"/>
              <a:gd name="T31" fmla="*/ 18 h 134"/>
              <a:gd name="T32" fmla="*/ 49 w 88"/>
              <a:gd name="T33" fmla="*/ 12 h 134"/>
              <a:gd name="T34" fmla="*/ 49 w 88"/>
              <a:gd name="T35" fmla="*/ 14 h 134"/>
              <a:gd name="T36" fmla="*/ 40 w 88"/>
              <a:gd name="T37" fmla="*/ 9 h 134"/>
              <a:gd name="T38" fmla="*/ 31 w 88"/>
              <a:gd name="T39" fmla="*/ 6 h 134"/>
              <a:gd name="T40" fmla="*/ 25 w 88"/>
              <a:gd name="T41" fmla="*/ 4 h 134"/>
              <a:gd name="T42" fmla="*/ 15 w 88"/>
              <a:gd name="T43" fmla="*/ 1 h 134"/>
              <a:gd name="T44" fmla="*/ 3 w 88"/>
              <a:gd name="T45" fmla="*/ 0 h 134"/>
              <a:gd name="T46" fmla="*/ 0 w 88"/>
              <a:gd name="T47" fmla="*/ 28 h 134"/>
              <a:gd name="T48" fmla="*/ 7 w 88"/>
              <a:gd name="T49" fmla="*/ 28 h 134"/>
              <a:gd name="T50" fmla="*/ 13 w 88"/>
              <a:gd name="T51" fmla="*/ 29 h 134"/>
              <a:gd name="T52" fmla="*/ 22 w 88"/>
              <a:gd name="T53" fmla="*/ 32 h 134"/>
              <a:gd name="T54" fmla="*/ 28 w 88"/>
              <a:gd name="T55" fmla="*/ 34 h 134"/>
              <a:gd name="T56" fmla="*/ 36 w 88"/>
              <a:gd name="T57" fmla="*/ 35 h 134"/>
              <a:gd name="T58" fmla="*/ 42 w 88"/>
              <a:gd name="T59" fmla="*/ 40 h 134"/>
              <a:gd name="T60" fmla="*/ 42 w 88"/>
              <a:gd name="T61" fmla="*/ 38 h 134"/>
              <a:gd name="T62" fmla="*/ 51 w 88"/>
              <a:gd name="T63" fmla="*/ 45 h 134"/>
              <a:gd name="T64" fmla="*/ 51 w 88"/>
              <a:gd name="T65" fmla="*/ 43 h 134"/>
              <a:gd name="T66" fmla="*/ 59 w 88"/>
              <a:gd name="T67" fmla="*/ 52 h 134"/>
              <a:gd name="T68" fmla="*/ 62 w 88"/>
              <a:gd name="T69" fmla="*/ 59 h 134"/>
              <a:gd name="T70" fmla="*/ 61 w 88"/>
              <a:gd name="T71" fmla="*/ 52 h 134"/>
              <a:gd name="T72" fmla="*/ 64 w 88"/>
              <a:gd name="T73" fmla="*/ 63 h 134"/>
              <a:gd name="T74" fmla="*/ 61 w 88"/>
              <a:gd name="T75" fmla="*/ 71 h 134"/>
              <a:gd name="T76" fmla="*/ 61 w 88"/>
              <a:gd name="T77" fmla="*/ 77 h 134"/>
              <a:gd name="T78" fmla="*/ 56 w 88"/>
              <a:gd name="T79" fmla="*/ 83 h 134"/>
              <a:gd name="T80" fmla="*/ 58 w 88"/>
              <a:gd name="T81" fmla="*/ 83 h 134"/>
              <a:gd name="T82" fmla="*/ 52 w 88"/>
              <a:gd name="T83" fmla="*/ 93 h 134"/>
              <a:gd name="T84" fmla="*/ 52 w 88"/>
              <a:gd name="T85" fmla="*/ 96 h 134"/>
              <a:gd name="T86" fmla="*/ 46 w 88"/>
              <a:gd name="T87" fmla="*/ 103 h 134"/>
              <a:gd name="T88" fmla="*/ 43 w 88"/>
              <a:gd name="T89" fmla="*/ 108 h 134"/>
              <a:gd name="T90" fmla="*/ 36 w 88"/>
              <a:gd name="T91" fmla="*/ 119 h 134"/>
              <a:gd name="T92" fmla="*/ 58 w 88"/>
              <a:gd name="T93" fmla="*/ 134 h 13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8"/>
              <a:gd name="T142" fmla="*/ 0 h 134"/>
              <a:gd name="T143" fmla="*/ 88 w 88"/>
              <a:gd name="T144" fmla="*/ 134 h 13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8" h="134">
                <a:moveTo>
                  <a:pt x="58" y="134"/>
                </a:moveTo>
                <a:lnTo>
                  <a:pt x="59" y="131"/>
                </a:lnTo>
                <a:lnTo>
                  <a:pt x="61" y="127"/>
                </a:lnTo>
                <a:lnTo>
                  <a:pt x="64" y="124"/>
                </a:lnTo>
                <a:lnTo>
                  <a:pt x="65" y="120"/>
                </a:lnTo>
                <a:lnTo>
                  <a:pt x="67" y="119"/>
                </a:lnTo>
                <a:lnTo>
                  <a:pt x="68" y="116"/>
                </a:lnTo>
                <a:lnTo>
                  <a:pt x="73" y="111"/>
                </a:lnTo>
                <a:lnTo>
                  <a:pt x="79" y="100"/>
                </a:lnTo>
                <a:lnTo>
                  <a:pt x="79" y="99"/>
                </a:lnTo>
                <a:lnTo>
                  <a:pt x="77" y="100"/>
                </a:lnTo>
                <a:lnTo>
                  <a:pt x="79" y="99"/>
                </a:lnTo>
                <a:lnTo>
                  <a:pt x="83" y="91"/>
                </a:lnTo>
                <a:lnTo>
                  <a:pt x="83" y="90"/>
                </a:lnTo>
                <a:lnTo>
                  <a:pt x="82" y="91"/>
                </a:lnTo>
                <a:lnTo>
                  <a:pt x="85" y="86"/>
                </a:lnTo>
                <a:lnTo>
                  <a:pt x="86" y="80"/>
                </a:lnTo>
                <a:lnTo>
                  <a:pt x="88" y="77"/>
                </a:lnTo>
                <a:lnTo>
                  <a:pt x="86" y="74"/>
                </a:lnTo>
                <a:lnTo>
                  <a:pt x="88" y="72"/>
                </a:lnTo>
                <a:lnTo>
                  <a:pt x="88" y="54"/>
                </a:lnTo>
                <a:lnTo>
                  <a:pt x="86" y="52"/>
                </a:lnTo>
                <a:lnTo>
                  <a:pt x="88" y="52"/>
                </a:lnTo>
                <a:lnTo>
                  <a:pt x="86" y="48"/>
                </a:lnTo>
                <a:lnTo>
                  <a:pt x="86" y="46"/>
                </a:lnTo>
                <a:lnTo>
                  <a:pt x="83" y="42"/>
                </a:lnTo>
                <a:lnTo>
                  <a:pt x="83" y="43"/>
                </a:lnTo>
                <a:lnTo>
                  <a:pt x="83" y="42"/>
                </a:lnTo>
                <a:lnTo>
                  <a:pt x="65" y="21"/>
                </a:lnTo>
                <a:lnTo>
                  <a:pt x="58" y="17"/>
                </a:lnTo>
                <a:lnTo>
                  <a:pt x="56" y="17"/>
                </a:lnTo>
                <a:lnTo>
                  <a:pt x="58" y="18"/>
                </a:lnTo>
                <a:lnTo>
                  <a:pt x="56" y="17"/>
                </a:lnTo>
                <a:lnTo>
                  <a:pt x="49" y="12"/>
                </a:lnTo>
                <a:lnTo>
                  <a:pt x="48" y="12"/>
                </a:lnTo>
                <a:lnTo>
                  <a:pt x="49" y="14"/>
                </a:lnTo>
                <a:lnTo>
                  <a:pt x="45" y="11"/>
                </a:lnTo>
                <a:lnTo>
                  <a:pt x="40" y="9"/>
                </a:lnTo>
                <a:lnTo>
                  <a:pt x="34" y="6"/>
                </a:lnTo>
                <a:lnTo>
                  <a:pt x="31" y="6"/>
                </a:lnTo>
                <a:lnTo>
                  <a:pt x="28" y="4"/>
                </a:lnTo>
                <a:lnTo>
                  <a:pt x="25" y="4"/>
                </a:lnTo>
                <a:lnTo>
                  <a:pt x="19" y="1"/>
                </a:lnTo>
                <a:lnTo>
                  <a:pt x="15" y="1"/>
                </a:lnTo>
                <a:lnTo>
                  <a:pt x="10" y="0"/>
                </a:lnTo>
                <a:lnTo>
                  <a:pt x="3" y="0"/>
                </a:lnTo>
                <a:lnTo>
                  <a:pt x="6" y="0"/>
                </a:lnTo>
                <a:lnTo>
                  <a:pt x="0" y="28"/>
                </a:lnTo>
                <a:lnTo>
                  <a:pt x="3" y="28"/>
                </a:lnTo>
                <a:lnTo>
                  <a:pt x="7" y="28"/>
                </a:lnTo>
                <a:lnTo>
                  <a:pt x="12" y="29"/>
                </a:lnTo>
                <a:lnTo>
                  <a:pt x="13" y="29"/>
                </a:lnTo>
                <a:lnTo>
                  <a:pt x="19" y="32"/>
                </a:lnTo>
                <a:lnTo>
                  <a:pt x="22" y="32"/>
                </a:lnTo>
                <a:lnTo>
                  <a:pt x="25" y="34"/>
                </a:lnTo>
                <a:lnTo>
                  <a:pt x="28" y="34"/>
                </a:lnTo>
                <a:lnTo>
                  <a:pt x="34" y="37"/>
                </a:lnTo>
                <a:lnTo>
                  <a:pt x="36" y="35"/>
                </a:lnTo>
                <a:lnTo>
                  <a:pt x="34" y="35"/>
                </a:lnTo>
                <a:lnTo>
                  <a:pt x="42" y="40"/>
                </a:lnTo>
                <a:lnTo>
                  <a:pt x="43" y="40"/>
                </a:lnTo>
                <a:lnTo>
                  <a:pt x="42" y="38"/>
                </a:lnTo>
                <a:lnTo>
                  <a:pt x="43" y="40"/>
                </a:lnTo>
                <a:lnTo>
                  <a:pt x="51" y="45"/>
                </a:lnTo>
                <a:lnTo>
                  <a:pt x="52" y="45"/>
                </a:lnTo>
                <a:lnTo>
                  <a:pt x="51" y="43"/>
                </a:lnTo>
                <a:lnTo>
                  <a:pt x="59" y="51"/>
                </a:lnTo>
                <a:lnTo>
                  <a:pt x="59" y="52"/>
                </a:lnTo>
                <a:lnTo>
                  <a:pt x="62" y="57"/>
                </a:lnTo>
                <a:lnTo>
                  <a:pt x="62" y="59"/>
                </a:lnTo>
                <a:lnTo>
                  <a:pt x="62" y="57"/>
                </a:lnTo>
                <a:lnTo>
                  <a:pt x="61" y="52"/>
                </a:lnTo>
                <a:lnTo>
                  <a:pt x="62" y="62"/>
                </a:lnTo>
                <a:lnTo>
                  <a:pt x="64" y="63"/>
                </a:lnTo>
                <a:lnTo>
                  <a:pt x="62" y="65"/>
                </a:lnTo>
                <a:lnTo>
                  <a:pt x="61" y="71"/>
                </a:lnTo>
                <a:lnTo>
                  <a:pt x="59" y="74"/>
                </a:lnTo>
                <a:lnTo>
                  <a:pt x="61" y="77"/>
                </a:lnTo>
                <a:lnTo>
                  <a:pt x="61" y="76"/>
                </a:lnTo>
                <a:lnTo>
                  <a:pt x="56" y="83"/>
                </a:lnTo>
                <a:lnTo>
                  <a:pt x="56" y="85"/>
                </a:lnTo>
                <a:lnTo>
                  <a:pt x="58" y="83"/>
                </a:lnTo>
                <a:lnTo>
                  <a:pt x="56" y="85"/>
                </a:lnTo>
                <a:lnTo>
                  <a:pt x="52" y="93"/>
                </a:lnTo>
                <a:lnTo>
                  <a:pt x="52" y="94"/>
                </a:lnTo>
                <a:lnTo>
                  <a:pt x="52" y="96"/>
                </a:lnTo>
                <a:lnTo>
                  <a:pt x="48" y="100"/>
                </a:lnTo>
                <a:lnTo>
                  <a:pt x="46" y="103"/>
                </a:lnTo>
                <a:lnTo>
                  <a:pt x="45" y="105"/>
                </a:lnTo>
                <a:lnTo>
                  <a:pt x="43" y="108"/>
                </a:lnTo>
                <a:lnTo>
                  <a:pt x="40" y="111"/>
                </a:lnTo>
                <a:lnTo>
                  <a:pt x="36" y="119"/>
                </a:lnTo>
                <a:lnTo>
                  <a:pt x="37" y="116"/>
                </a:lnTo>
                <a:lnTo>
                  <a:pt x="58" y="134"/>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18" name="Freeform 3070"/>
          <p:cNvSpPr>
            <a:spLocks/>
          </p:cNvSpPr>
          <p:nvPr/>
        </p:nvSpPr>
        <p:spPr bwMode="auto">
          <a:xfrm>
            <a:off x="4149725" y="3994150"/>
            <a:ext cx="144463" cy="190500"/>
          </a:xfrm>
          <a:custGeom>
            <a:avLst/>
            <a:gdLst>
              <a:gd name="T0" fmla="*/ 37 w 92"/>
              <a:gd name="T1" fmla="*/ 0 h 138"/>
              <a:gd name="T2" fmla="*/ 27 w 92"/>
              <a:gd name="T3" fmla="*/ 9 h 138"/>
              <a:gd name="T4" fmla="*/ 24 w 92"/>
              <a:gd name="T5" fmla="*/ 13 h 138"/>
              <a:gd name="T6" fmla="*/ 19 w 92"/>
              <a:gd name="T7" fmla="*/ 17 h 138"/>
              <a:gd name="T8" fmla="*/ 13 w 92"/>
              <a:gd name="T9" fmla="*/ 26 h 138"/>
              <a:gd name="T10" fmla="*/ 9 w 92"/>
              <a:gd name="T11" fmla="*/ 34 h 138"/>
              <a:gd name="T12" fmla="*/ 4 w 92"/>
              <a:gd name="T13" fmla="*/ 42 h 138"/>
              <a:gd name="T14" fmla="*/ 4 w 92"/>
              <a:gd name="T15" fmla="*/ 44 h 138"/>
              <a:gd name="T16" fmla="*/ 1 w 92"/>
              <a:gd name="T17" fmla="*/ 54 h 138"/>
              <a:gd name="T18" fmla="*/ 0 w 92"/>
              <a:gd name="T19" fmla="*/ 84 h 138"/>
              <a:gd name="T20" fmla="*/ 0 w 92"/>
              <a:gd name="T21" fmla="*/ 85 h 138"/>
              <a:gd name="T22" fmla="*/ 1 w 92"/>
              <a:gd name="T23" fmla="*/ 85 h 138"/>
              <a:gd name="T24" fmla="*/ 4 w 92"/>
              <a:gd name="T25" fmla="*/ 93 h 138"/>
              <a:gd name="T26" fmla="*/ 7 w 92"/>
              <a:gd name="T27" fmla="*/ 98 h 138"/>
              <a:gd name="T28" fmla="*/ 19 w 92"/>
              <a:gd name="T29" fmla="*/ 112 h 138"/>
              <a:gd name="T30" fmla="*/ 19 w 92"/>
              <a:gd name="T31" fmla="*/ 112 h 138"/>
              <a:gd name="T32" fmla="*/ 28 w 92"/>
              <a:gd name="T33" fmla="*/ 118 h 138"/>
              <a:gd name="T34" fmla="*/ 30 w 92"/>
              <a:gd name="T35" fmla="*/ 118 h 138"/>
              <a:gd name="T36" fmla="*/ 37 w 92"/>
              <a:gd name="T37" fmla="*/ 122 h 138"/>
              <a:gd name="T38" fmla="*/ 40 w 92"/>
              <a:gd name="T39" fmla="*/ 122 h 138"/>
              <a:gd name="T40" fmla="*/ 49 w 92"/>
              <a:gd name="T41" fmla="*/ 127 h 138"/>
              <a:gd name="T42" fmla="*/ 61 w 92"/>
              <a:gd name="T43" fmla="*/ 130 h 138"/>
              <a:gd name="T44" fmla="*/ 70 w 92"/>
              <a:gd name="T45" fmla="*/ 133 h 138"/>
              <a:gd name="T46" fmla="*/ 77 w 92"/>
              <a:gd name="T47" fmla="*/ 135 h 138"/>
              <a:gd name="T48" fmla="*/ 85 w 92"/>
              <a:gd name="T49" fmla="*/ 138 h 138"/>
              <a:gd name="T50" fmla="*/ 92 w 92"/>
              <a:gd name="T51" fmla="*/ 110 h 138"/>
              <a:gd name="T52" fmla="*/ 77 w 92"/>
              <a:gd name="T53" fmla="*/ 107 h 138"/>
              <a:gd name="T54" fmla="*/ 71 w 92"/>
              <a:gd name="T55" fmla="*/ 105 h 138"/>
              <a:gd name="T56" fmla="*/ 62 w 92"/>
              <a:gd name="T57" fmla="*/ 102 h 138"/>
              <a:gd name="T58" fmla="*/ 55 w 92"/>
              <a:gd name="T59" fmla="*/ 99 h 138"/>
              <a:gd name="T60" fmla="*/ 55 w 92"/>
              <a:gd name="T61" fmla="*/ 101 h 138"/>
              <a:gd name="T62" fmla="*/ 46 w 92"/>
              <a:gd name="T63" fmla="*/ 98 h 138"/>
              <a:gd name="T64" fmla="*/ 45 w 92"/>
              <a:gd name="T65" fmla="*/ 96 h 138"/>
              <a:gd name="T66" fmla="*/ 37 w 92"/>
              <a:gd name="T67" fmla="*/ 93 h 138"/>
              <a:gd name="T68" fmla="*/ 34 w 92"/>
              <a:gd name="T69" fmla="*/ 90 h 138"/>
              <a:gd name="T70" fmla="*/ 28 w 92"/>
              <a:gd name="T71" fmla="*/ 87 h 138"/>
              <a:gd name="T72" fmla="*/ 31 w 92"/>
              <a:gd name="T73" fmla="*/ 88 h 138"/>
              <a:gd name="T74" fmla="*/ 28 w 92"/>
              <a:gd name="T75" fmla="*/ 84 h 138"/>
              <a:gd name="T76" fmla="*/ 28 w 92"/>
              <a:gd name="T77" fmla="*/ 85 h 138"/>
              <a:gd name="T78" fmla="*/ 25 w 92"/>
              <a:gd name="T79" fmla="*/ 76 h 138"/>
              <a:gd name="T80" fmla="*/ 24 w 92"/>
              <a:gd name="T81" fmla="*/ 65 h 138"/>
              <a:gd name="T82" fmla="*/ 27 w 92"/>
              <a:gd name="T83" fmla="*/ 57 h 138"/>
              <a:gd name="T84" fmla="*/ 28 w 92"/>
              <a:gd name="T85" fmla="*/ 54 h 138"/>
              <a:gd name="T86" fmla="*/ 28 w 92"/>
              <a:gd name="T87" fmla="*/ 53 h 138"/>
              <a:gd name="T88" fmla="*/ 31 w 92"/>
              <a:gd name="T89" fmla="*/ 48 h 138"/>
              <a:gd name="T90" fmla="*/ 36 w 92"/>
              <a:gd name="T91" fmla="*/ 40 h 138"/>
              <a:gd name="T92" fmla="*/ 40 w 92"/>
              <a:gd name="T93" fmla="*/ 34 h 138"/>
              <a:gd name="T94" fmla="*/ 45 w 92"/>
              <a:gd name="T95" fmla="*/ 30 h 138"/>
              <a:gd name="T96" fmla="*/ 49 w 92"/>
              <a:gd name="T97" fmla="*/ 25 h 138"/>
              <a:gd name="T98" fmla="*/ 34 w 92"/>
              <a:gd name="T99" fmla="*/ 2 h 13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2"/>
              <a:gd name="T151" fmla="*/ 0 h 138"/>
              <a:gd name="T152" fmla="*/ 92 w 92"/>
              <a:gd name="T153" fmla="*/ 138 h 13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2" h="138">
                <a:moveTo>
                  <a:pt x="34" y="2"/>
                </a:moveTo>
                <a:lnTo>
                  <a:pt x="37" y="0"/>
                </a:lnTo>
                <a:lnTo>
                  <a:pt x="33" y="3"/>
                </a:lnTo>
                <a:lnTo>
                  <a:pt x="27" y="9"/>
                </a:lnTo>
                <a:lnTo>
                  <a:pt x="27" y="11"/>
                </a:lnTo>
                <a:lnTo>
                  <a:pt x="24" y="13"/>
                </a:lnTo>
                <a:lnTo>
                  <a:pt x="22" y="16"/>
                </a:lnTo>
                <a:lnTo>
                  <a:pt x="19" y="17"/>
                </a:lnTo>
                <a:lnTo>
                  <a:pt x="15" y="25"/>
                </a:lnTo>
                <a:lnTo>
                  <a:pt x="13" y="26"/>
                </a:lnTo>
                <a:lnTo>
                  <a:pt x="10" y="33"/>
                </a:lnTo>
                <a:lnTo>
                  <a:pt x="9" y="34"/>
                </a:lnTo>
                <a:lnTo>
                  <a:pt x="7" y="37"/>
                </a:lnTo>
                <a:lnTo>
                  <a:pt x="4" y="42"/>
                </a:lnTo>
                <a:lnTo>
                  <a:pt x="4" y="45"/>
                </a:lnTo>
                <a:lnTo>
                  <a:pt x="4" y="44"/>
                </a:lnTo>
                <a:lnTo>
                  <a:pt x="0" y="51"/>
                </a:lnTo>
                <a:lnTo>
                  <a:pt x="1" y="54"/>
                </a:lnTo>
                <a:lnTo>
                  <a:pt x="0" y="56"/>
                </a:lnTo>
                <a:lnTo>
                  <a:pt x="0" y="84"/>
                </a:lnTo>
                <a:lnTo>
                  <a:pt x="1" y="85"/>
                </a:lnTo>
                <a:lnTo>
                  <a:pt x="0" y="85"/>
                </a:lnTo>
                <a:lnTo>
                  <a:pt x="3" y="91"/>
                </a:lnTo>
                <a:lnTo>
                  <a:pt x="1" y="85"/>
                </a:lnTo>
                <a:lnTo>
                  <a:pt x="3" y="91"/>
                </a:lnTo>
                <a:lnTo>
                  <a:pt x="4" y="93"/>
                </a:lnTo>
                <a:lnTo>
                  <a:pt x="4" y="95"/>
                </a:lnTo>
                <a:lnTo>
                  <a:pt x="7" y="98"/>
                </a:lnTo>
                <a:lnTo>
                  <a:pt x="7" y="99"/>
                </a:lnTo>
                <a:lnTo>
                  <a:pt x="19" y="112"/>
                </a:lnTo>
                <a:lnTo>
                  <a:pt x="21" y="112"/>
                </a:lnTo>
                <a:lnTo>
                  <a:pt x="19" y="112"/>
                </a:lnTo>
                <a:lnTo>
                  <a:pt x="22" y="113"/>
                </a:lnTo>
                <a:lnTo>
                  <a:pt x="28" y="118"/>
                </a:lnTo>
                <a:lnTo>
                  <a:pt x="31" y="118"/>
                </a:lnTo>
                <a:lnTo>
                  <a:pt x="30" y="118"/>
                </a:lnTo>
                <a:lnTo>
                  <a:pt x="33" y="119"/>
                </a:lnTo>
                <a:lnTo>
                  <a:pt x="37" y="122"/>
                </a:lnTo>
                <a:lnTo>
                  <a:pt x="42" y="124"/>
                </a:lnTo>
                <a:lnTo>
                  <a:pt x="40" y="122"/>
                </a:lnTo>
                <a:lnTo>
                  <a:pt x="45" y="126"/>
                </a:lnTo>
                <a:lnTo>
                  <a:pt x="49" y="127"/>
                </a:lnTo>
                <a:lnTo>
                  <a:pt x="55" y="130"/>
                </a:lnTo>
                <a:lnTo>
                  <a:pt x="61" y="130"/>
                </a:lnTo>
                <a:lnTo>
                  <a:pt x="65" y="133"/>
                </a:lnTo>
                <a:lnTo>
                  <a:pt x="70" y="133"/>
                </a:lnTo>
                <a:lnTo>
                  <a:pt x="74" y="135"/>
                </a:lnTo>
                <a:lnTo>
                  <a:pt x="77" y="135"/>
                </a:lnTo>
                <a:lnTo>
                  <a:pt x="83" y="138"/>
                </a:lnTo>
                <a:lnTo>
                  <a:pt x="85" y="138"/>
                </a:lnTo>
                <a:lnTo>
                  <a:pt x="91" y="110"/>
                </a:lnTo>
                <a:lnTo>
                  <a:pt x="92" y="110"/>
                </a:lnTo>
                <a:lnTo>
                  <a:pt x="80" y="107"/>
                </a:lnTo>
                <a:lnTo>
                  <a:pt x="77" y="107"/>
                </a:lnTo>
                <a:lnTo>
                  <a:pt x="73" y="105"/>
                </a:lnTo>
                <a:lnTo>
                  <a:pt x="71" y="105"/>
                </a:lnTo>
                <a:lnTo>
                  <a:pt x="70" y="105"/>
                </a:lnTo>
                <a:lnTo>
                  <a:pt x="62" y="102"/>
                </a:lnTo>
                <a:lnTo>
                  <a:pt x="61" y="102"/>
                </a:lnTo>
                <a:lnTo>
                  <a:pt x="55" y="99"/>
                </a:lnTo>
                <a:lnTo>
                  <a:pt x="53" y="101"/>
                </a:lnTo>
                <a:lnTo>
                  <a:pt x="55" y="101"/>
                </a:lnTo>
                <a:lnTo>
                  <a:pt x="48" y="96"/>
                </a:lnTo>
                <a:lnTo>
                  <a:pt x="46" y="98"/>
                </a:lnTo>
                <a:lnTo>
                  <a:pt x="48" y="98"/>
                </a:lnTo>
                <a:lnTo>
                  <a:pt x="45" y="96"/>
                </a:lnTo>
                <a:lnTo>
                  <a:pt x="40" y="93"/>
                </a:lnTo>
                <a:lnTo>
                  <a:pt x="37" y="93"/>
                </a:lnTo>
                <a:lnTo>
                  <a:pt x="37" y="91"/>
                </a:lnTo>
                <a:lnTo>
                  <a:pt x="34" y="90"/>
                </a:lnTo>
                <a:lnTo>
                  <a:pt x="30" y="87"/>
                </a:lnTo>
                <a:lnTo>
                  <a:pt x="28" y="87"/>
                </a:lnTo>
                <a:lnTo>
                  <a:pt x="31" y="90"/>
                </a:lnTo>
                <a:lnTo>
                  <a:pt x="31" y="88"/>
                </a:lnTo>
                <a:lnTo>
                  <a:pt x="28" y="85"/>
                </a:lnTo>
                <a:lnTo>
                  <a:pt x="28" y="84"/>
                </a:lnTo>
                <a:lnTo>
                  <a:pt x="27" y="82"/>
                </a:lnTo>
                <a:lnTo>
                  <a:pt x="28" y="85"/>
                </a:lnTo>
                <a:lnTo>
                  <a:pt x="27" y="79"/>
                </a:lnTo>
                <a:lnTo>
                  <a:pt x="25" y="76"/>
                </a:lnTo>
                <a:lnTo>
                  <a:pt x="24" y="74"/>
                </a:lnTo>
                <a:lnTo>
                  <a:pt x="24" y="65"/>
                </a:lnTo>
                <a:lnTo>
                  <a:pt x="25" y="64"/>
                </a:lnTo>
                <a:lnTo>
                  <a:pt x="27" y="57"/>
                </a:lnTo>
                <a:lnTo>
                  <a:pt x="25" y="59"/>
                </a:lnTo>
                <a:lnTo>
                  <a:pt x="28" y="54"/>
                </a:lnTo>
                <a:lnTo>
                  <a:pt x="28" y="51"/>
                </a:lnTo>
                <a:lnTo>
                  <a:pt x="28" y="53"/>
                </a:lnTo>
                <a:lnTo>
                  <a:pt x="30" y="50"/>
                </a:lnTo>
                <a:lnTo>
                  <a:pt x="31" y="48"/>
                </a:lnTo>
                <a:lnTo>
                  <a:pt x="34" y="42"/>
                </a:lnTo>
                <a:lnTo>
                  <a:pt x="36" y="40"/>
                </a:lnTo>
                <a:lnTo>
                  <a:pt x="37" y="36"/>
                </a:lnTo>
                <a:lnTo>
                  <a:pt x="40" y="34"/>
                </a:lnTo>
                <a:lnTo>
                  <a:pt x="42" y="31"/>
                </a:lnTo>
                <a:lnTo>
                  <a:pt x="45" y="30"/>
                </a:lnTo>
                <a:lnTo>
                  <a:pt x="48" y="25"/>
                </a:lnTo>
                <a:lnTo>
                  <a:pt x="49" y="25"/>
                </a:lnTo>
                <a:lnTo>
                  <a:pt x="52" y="23"/>
                </a:lnTo>
                <a:lnTo>
                  <a:pt x="34" y="2"/>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19" name="Freeform 3071"/>
          <p:cNvSpPr>
            <a:spLocks/>
          </p:cNvSpPr>
          <p:nvPr/>
        </p:nvSpPr>
        <p:spPr bwMode="auto">
          <a:xfrm>
            <a:off x="4284663" y="4144963"/>
            <a:ext cx="136525" cy="185737"/>
          </a:xfrm>
          <a:custGeom>
            <a:avLst/>
            <a:gdLst>
              <a:gd name="T0" fmla="*/ 58 w 87"/>
              <a:gd name="T1" fmla="*/ 132 h 135"/>
              <a:gd name="T2" fmla="*/ 63 w 87"/>
              <a:gd name="T3" fmla="*/ 124 h 135"/>
              <a:gd name="T4" fmla="*/ 66 w 87"/>
              <a:gd name="T5" fmla="*/ 119 h 135"/>
              <a:gd name="T6" fmla="*/ 72 w 87"/>
              <a:gd name="T7" fmla="*/ 111 h 135"/>
              <a:gd name="T8" fmla="*/ 78 w 87"/>
              <a:gd name="T9" fmla="*/ 99 h 135"/>
              <a:gd name="T10" fmla="*/ 78 w 87"/>
              <a:gd name="T11" fmla="*/ 99 h 135"/>
              <a:gd name="T12" fmla="*/ 81 w 87"/>
              <a:gd name="T13" fmla="*/ 91 h 135"/>
              <a:gd name="T14" fmla="*/ 85 w 87"/>
              <a:gd name="T15" fmla="*/ 85 h 135"/>
              <a:gd name="T16" fmla="*/ 85 w 87"/>
              <a:gd name="T17" fmla="*/ 81 h 135"/>
              <a:gd name="T18" fmla="*/ 87 w 87"/>
              <a:gd name="T19" fmla="*/ 74 h 135"/>
              <a:gd name="T20" fmla="*/ 85 w 87"/>
              <a:gd name="T21" fmla="*/ 54 h 135"/>
              <a:gd name="T22" fmla="*/ 87 w 87"/>
              <a:gd name="T23" fmla="*/ 50 h 135"/>
              <a:gd name="T24" fmla="*/ 82 w 87"/>
              <a:gd name="T25" fmla="*/ 43 h 135"/>
              <a:gd name="T26" fmla="*/ 82 w 87"/>
              <a:gd name="T27" fmla="*/ 43 h 135"/>
              <a:gd name="T28" fmla="*/ 61 w 87"/>
              <a:gd name="T29" fmla="*/ 22 h 135"/>
              <a:gd name="T30" fmla="*/ 53 w 87"/>
              <a:gd name="T31" fmla="*/ 16 h 135"/>
              <a:gd name="T32" fmla="*/ 53 w 87"/>
              <a:gd name="T33" fmla="*/ 17 h 135"/>
              <a:gd name="T34" fmla="*/ 48 w 87"/>
              <a:gd name="T35" fmla="*/ 14 h 135"/>
              <a:gd name="T36" fmla="*/ 39 w 87"/>
              <a:gd name="T37" fmla="*/ 9 h 135"/>
              <a:gd name="T38" fmla="*/ 30 w 87"/>
              <a:gd name="T39" fmla="*/ 6 h 135"/>
              <a:gd name="T40" fmla="*/ 21 w 87"/>
              <a:gd name="T41" fmla="*/ 3 h 135"/>
              <a:gd name="T42" fmla="*/ 14 w 87"/>
              <a:gd name="T43" fmla="*/ 2 h 135"/>
              <a:gd name="T44" fmla="*/ 2 w 87"/>
              <a:gd name="T45" fmla="*/ 0 h 135"/>
              <a:gd name="T46" fmla="*/ 0 w 87"/>
              <a:gd name="T47" fmla="*/ 28 h 135"/>
              <a:gd name="T48" fmla="*/ 6 w 87"/>
              <a:gd name="T49" fmla="*/ 28 h 135"/>
              <a:gd name="T50" fmla="*/ 12 w 87"/>
              <a:gd name="T51" fmla="*/ 29 h 135"/>
              <a:gd name="T52" fmla="*/ 18 w 87"/>
              <a:gd name="T53" fmla="*/ 31 h 135"/>
              <a:gd name="T54" fmla="*/ 27 w 87"/>
              <a:gd name="T55" fmla="*/ 34 h 135"/>
              <a:gd name="T56" fmla="*/ 35 w 87"/>
              <a:gd name="T57" fmla="*/ 36 h 135"/>
              <a:gd name="T58" fmla="*/ 36 w 87"/>
              <a:gd name="T59" fmla="*/ 37 h 135"/>
              <a:gd name="T60" fmla="*/ 45 w 87"/>
              <a:gd name="T61" fmla="*/ 43 h 135"/>
              <a:gd name="T62" fmla="*/ 45 w 87"/>
              <a:gd name="T63" fmla="*/ 42 h 135"/>
              <a:gd name="T64" fmla="*/ 50 w 87"/>
              <a:gd name="T65" fmla="*/ 45 h 135"/>
              <a:gd name="T66" fmla="*/ 58 w 87"/>
              <a:gd name="T67" fmla="*/ 54 h 135"/>
              <a:gd name="T68" fmla="*/ 61 w 87"/>
              <a:gd name="T69" fmla="*/ 60 h 135"/>
              <a:gd name="T70" fmla="*/ 60 w 87"/>
              <a:gd name="T71" fmla="*/ 54 h 135"/>
              <a:gd name="T72" fmla="*/ 63 w 87"/>
              <a:gd name="T73" fmla="*/ 65 h 135"/>
              <a:gd name="T74" fmla="*/ 61 w 87"/>
              <a:gd name="T75" fmla="*/ 71 h 135"/>
              <a:gd name="T76" fmla="*/ 58 w 87"/>
              <a:gd name="T77" fmla="*/ 79 h 135"/>
              <a:gd name="T78" fmla="*/ 57 w 87"/>
              <a:gd name="T79" fmla="*/ 82 h 135"/>
              <a:gd name="T80" fmla="*/ 57 w 87"/>
              <a:gd name="T81" fmla="*/ 84 h 135"/>
              <a:gd name="T82" fmla="*/ 51 w 87"/>
              <a:gd name="T83" fmla="*/ 93 h 135"/>
              <a:gd name="T84" fmla="*/ 51 w 87"/>
              <a:gd name="T85" fmla="*/ 96 h 135"/>
              <a:gd name="T86" fmla="*/ 45 w 87"/>
              <a:gd name="T87" fmla="*/ 104 h 135"/>
              <a:gd name="T88" fmla="*/ 42 w 87"/>
              <a:gd name="T89" fmla="*/ 108 h 135"/>
              <a:gd name="T90" fmla="*/ 35 w 87"/>
              <a:gd name="T91" fmla="*/ 119 h 135"/>
              <a:gd name="T92" fmla="*/ 57 w 87"/>
              <a:gd name="T93" fmla="*/ 135 h 1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7"/>
              <a:gd name="T142" fmla="*/ 0 h 135"/>
              <a:gd name="T143" fmla="*/ 87 w 87"/>
              <a:gd name="T144" fmla="*/ 135 h 13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7" h="135">
                <a:moveTo>
                  <a:pt x="57" y="135"/>
                </a:moveTo>
                <a:lnTo>
                  <a:pt x="58" y="132"/>
                </a:lnTo>
                <a:lnTo>
                  <a:pt x="60" y="127"/>
                </a:lnTo>
                <a:lnTo>
                  <a:pt x="63" y="124"/>
                </a:lnTo>
                <a:lnTo>
                  <a:pt x="64" y="121"/>
                </a:lnTo>
                <a:lnTo>
                  <a:pt x="66" y="119"/>
                </a:lnTo>
                <a:lnTo>
                  <a:pt x="67" y="116"/>
                </a:lnTo>
                <a:lnTo>
                  <a:pt x="72" y="111"/>
                </a:lnTo>
                <a:lnTo>
                  <a:pt x="78" y="101"/>
                </a:lnTo>
                <a:lnTo>
                  <a:pt x="78" y="99"/>
                </a:lnTo>
                <a:lnTo>
                  <a:pt x="76" y="101"/>
                </a:lnTo>
                <a:lnTo>
                  <a:pt x="78" y="99"/>
                </a:lnTo>
                <a:lnTo>
                  <a:pt x="82" y="91"/>
                </a:lnTo>
                <a:lnTo>
                  <a:pt x="81" y="91"/>
                </a:lnTo>
                <a:lnTo>
                  <a:pt x="81" y="93"/>
                </a:lnTo>
                <a:lnTo>
                  <a:pt x="85" y="85"/>
                </a:lnTo>
                <a:lnTo>
                  <a:pt x="84" y="82"/>
                </a:lnTo>
                <a:lnTo>
                  <a:pt x="85" y="81"/>
                </a:lnTo>
                <a:lnTo>
                  <a:pt x="85" y="76"/>
                </a:lnTo>
                <a:lnTo>
                  <a:pt x="87" y="74"/>
                </a:lnTo>
                <a:lnTo>
                  <a:pt x="87" y="56"/>
                </a:lnTo>
                <a:lnTo>
                  <a:pt x="85" y="54"/>
                </a:lnTo>
                <a:lnTo>
                  <a:pt x="87" y="54"/>
                </a:lnTo>
                <a:lnTo>
                  <a:pt x="87" y="50"/>
                </a:lnTo>
                <a:lnTo>
                  <a:pt x="85" y="48"/>
                </a:lnTo>
                <a:lnTo>
                  <a:pt x="82" y="43"/>
                </a:lnTo>
                <a:lnTo>
                  <a:pt x="82" y="45"/>
                </a:lnTo>
                <a:lnTo>
                  <a:pt x="82" y="43"/>
                </a:lnTo>
                <a:lnTo>
                  <a:pt x="64" y="23"/>
                </a:lnTo>
                <a:lnTo>
                  <a:pt x="61" y="22"/>
                </a:lnTo>
                <a:lnTo>
                  <a:pt x="60" y="20"/>
                </a:lnTo>
                <a:lnTo>
                  <a:pt x="53" y="16"/>
                </a:lnTo>
                <a:lnTo>
                  <a:pt x="51" y="16"/>
                </a:lnTo>
                <a:lnTo>
                  <a:pt x="53" y="17"/>
                </a:lnTo>
                <a:lnTo>
                  <a:pt x="51" y="16"/>
                </a:lnTo>
                <a:lnTo>
                  <a:pt x="48" y="14"/>
                </a:lnTo>
                <a:lnTo>
                  <a:pt x="44" y="11"/>
                </a:lnTo>
                <a:lnTo>
                  <a:pt x="39" y="9"/>
                </a:lnTo>
                <a:lnTo>
                  <a:pt x="33" y="6"/>
                </a:lnTo>
                <a:lnTo>
                  <a:pt x="30" y="6"/>
                </a:lnTo>
                <a:lnTo>
                  <a:pt x="24" y="3"/>
                </a:lnTo>
                <a:lnTo>
                  <a:pt x="21" y="3"/>
                </a:lnTo>
                <a:lnTo>
                  <a:pt x="18" y="2"/>
                </a:lnTo>
                <a:lnTo>
                  <a:pt x="14" y="2"/>
                </a:lnTo>
                <a:lnTo>
                  <a:pt x="9" y="0"/>
                </a:lnTo>
                <a:lnTo>
                  <a:pt x="2" y="0"/>
                </a:lnTo>
                <a:lnTo>
                  <a:pt x="3" y="0"/>
                </a:lnTo>
                <a:lnTo>
                  <a:pt x="0" y="28"/>
                </a:lnTo>
                <a:lnTo>
                  <a:pt x="2" y="28"/>
                </a:lnTo>
                <a:lnTo>
                  <a:pt x="6" y="28"/>
                </a:lnTo>
                <a:lnTo>
                  <a:pt x="11" y="29"/>
                </a:lnTo>
                <a:lnTo>
                  <a:pt x="12" y="29"/>
                </a:lnTo>
                <a:lnTo>
                  <a:pt x="15" y="31"/>
                </a:lnTo>
                <a:lnTo>
                  <a:pt x="18" y="31"/>
                </a:lnTo>
                <a:lnTo>
                  <a:pt x="24" y="34"/>
                </a:lnTo>
                <a:lnTo>
                  <a:pt x="27" y="34"/>
                </a:lnTo>
                <a:lnTo>
                  <a:pt x="33" y="37"/>
                </a:lnTo>
                <a:lnTo>
                  <a:pt x="35" y="36"/>
                </a:lnTo>
                <a:lnTo>
                  <a:pt x="33" y="36"/>
                </a:lnTo>
                <a:lnTo>
                  <a:pt x="36" y="37"/>
                </a:lnTo>
                <a:lnTo>
                  <a:pt x="38" y="39"/>
                </a:lnTo>
                <a:lnTo>
                  <a:pt x="45" y="43"/>
                </a:lnTo>
                <a:lnTo>
                  <a:pt x="47" y="43"/>
                </a:lnTo>
                <a:lnTo>
                  <a:pt x="45" y="42"/>
                </a:lnTo>
                <a:lnTo>
                  <a:pt x="47" y="43"/>
                </a:lnTo>
                <a:lnTo>
                  <a:pt x="50" y="45"/>
                </a:lnTo>
                <a:lnTo>
                  <a:pt x="58" y="53"/>
                </a:lnTo>
                <a:lnTo>
                  <a:pt x="58" y="54"/>
                </a:lnTo>
                <a:lnTo>
                  <a:pt x="61" y="59"/>
                </a:lnTo>
                <a:lnTo>
                  <a:pt x="61" y="60"/>
                </a:lnTo>
                <a:lnTo>
                  <a:pt x="60" y="59"/>
                </a:lnTo>
                <a:lnTo>
                  <a:pt x="60" y="54"/>
                </a:lnTo>
                <a:lnTo>
                  <a:pt x="61" y="64"/>
                </a:lnTo>
                <a:lnTo>
                  <a:pt x="63" y="65"/>
                </a:lnTo>
                <a:lnTo>
                  <a:pt x="61" y="67"/>
                </a:lnTo>
                <a:lnTo>
                  <a:pt x="61" y="71"/>
                </a:lnTo>
                <a:lnTo>
                  <a:pt x="60" y="73"/>
                </a:lnTo>
                <a:lnTo>
                  <a:pt x="58" y="79"/>
                </a:lnTo>
                <a:lnTo>
                  <a:pt x="60" y="77"/>
                </a:lnTo>
                <a:lnTo>
                  <a:pt x="57" y="82"/>
                </a:lnTo>
                <a:lnTo>
                  <a:pt x="55" y="85"/>
                </a:lnTo>
                <a:lnTo>
                  <a:pt x="57" y="84"/>
                </a:lnTo>
                <a:lnTo>
                  <a:pt x="55" y="85"/>
                </a:lnTo>
                <a:lnTo>
                  <a:pt x="51" y="93"/>
                </a:lnTo>
                <a:lnTo>
                  <a:pt x="51" y="94"/>
                </a:lnTo>
                <a:lnTo>
                  <a:pt x="51" y="96"/>
                </a:lnTo>
                <a:lnTo>
                  <a:pt x="47" y="101"/>
                </a:lnTo>
                <a:lnTo>
                  <a:pt x="45" y="104"/>
                </a:lnTo>
                <a:lnTo>
                  <a:pt x="44" y="105"/>
                </a:lnTo>
                <a:lnTo>
                  <a:pt x="42" y="108"/>
                </a:lnTo>
                <a:lnTo>
                  <a:pt x="39" y="111"/>
                </a:lnTo>
                <a:lnTo>
                  <a:pt x="35" y="119"/>
                </a:lnTo>
                <a:lnTo>
                  <a:pt x="36" y="116"/>
                </a:lnTo>
                <a:lnTo>
                  <a:pt x="57" y="135"/>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20" name="Freeform 3072"/>
          <p:cNvSpPr>
            <a:spLocks/>
          </p:cNvSpPr>
          <p:nvPr/>
        </p:nvSpPr>
        <p:spPr bwMode="auto">
          <a:xfrm>
            <a:off x="4289425" y="4300538"/>
            <a:ext cx="146050" cy="188912"/>
          </a:xfrm>
          <a:custGeom>
            <a:avLst/>
            <a:gdLst>
              <a:gd name="T0" fmla="*/ 38 w 93"/>
              <a:gd name="T1" fmla="*/ 0 h 138"/>
              <a:gd name="T2" fmla="*/ 27 w 93"/>
              <a:gd name="T3" fmla="*/ 9 h 138"/>
              <a:gd name="T4" fmla="*/ 20 w 93"/>
              <a:gd name="T5" fmla="*/ 19 h 138"/>
              <a:gd name="T6" fmla="*/ 15 w 93"/>
              <a:gd name="T7" fmla="*/ 26 h 138"/>
              <a:gd name="T8" fmla="*/ 11 w 93"/>
              <a:gd name="T9" fmla="*/ 34 h 138"/>
              <a:gd name="T10" fmla="*/ 6 w 93"/>
              <a:gd name="T11" fmla="*/ 43 h 138"/>
              <a:gd name="T12" fmla="*/ 5 w 93"/>
              <a:gd name="T13" fmla="*/ 46 h 138"/>
              <a:gd name="T14" fmla="*/ 3 w 93"/>
              <a:gd name="T15" fmla="*/ 51 h 138"/>
              <a:gd name="T16" fmla="*/ 0 w 93"/>
              <a:gd name="T17" fmla="*/ 60 h 138"/>
              <a:gd name="T18" fmla="*/ 3 w 93"/>
              <a:gd name="T19" fmla="*/ 85 h 138"/>
              <a:gd name="T20" fmla="*/ 5 w 93"/>
              <a:gd name="T21" fmla="*/ 91 h 138"/>
              <a:gd name="T22" fmla="*/ 5 w 93"/>
              <a:gd name="T23" fmla="*/ 91 h 138"/>
              <a:gd name="T24" fmla="*/ 6 w 93"/>
              <a:gd name="T25" fmla="*/ 94 h 138"/>
              <a:gd name="T26" fmla="*/ 9 w 93"/>
              <a:gd name="T27" fmla="*/ 99 h 138"/>
              <a:gd name="T28" fmla="*/ 24 w 93"/>
              <a:gd name="T29" fmla="*/ 113 h 138"/>
              <a:gd name="T30" fmla="*/ 30 w 93"/>
              <a:gd name="T31" fmla="*/ 118 h 138"/>
              <a:gd name="T32" fmla="*/ 32 w 93"/>
              <a:gd name="T33" fmla="*/ 118 h 138"/>
              <a:gd name="T34" fmla="*/ 39 w 93"/>
              <a:gd name="T35" fmla="*/ 122 h 138"/>
              <a:gd name="T36" fmla="*/ 50 w 93"/>
              <a:gd name="T37" fmla="*/ 127 h 138"/>
              <a:gd name="T38" fmla="*/ 57 w 93"/>
              <a:gd name="T39" fmla="*/ 130 h 138"/>
              <a:gd name="T40" fmla="*/ 69 w 93"/>
              <a:gd name="T41" fmla="*/ 133 h 138"/>
              <a:gd name="T42" fmla="*/ 73 w 93"/>
              <a:gd name="T43" fmla="*/ 135 h 138"/>
              <a:gd name="T44" fmla="*/ 84 w 93"/>
              <a:gd name="T45" fmla="*/ 138 h 138"/>
              <a:gd name="T46" fmla="*/ 91 w 93"/>
              <a:gd name="T47" fmla="*/ 110 h 138"/>
              <a:gd name="T48" fmla="*/ 88 w 93"/>
              <a:gd name="T49" fmla="*/ 110 h 138"/>
              <a:gd name="T50" fmla="*/ 79 w 93"/>
              <a:gd name="T51" fmla="*/ 107 h 138"/>
              <a:gd name="T52" fmla="*/ 72 w 93"/>
              <a:gd name="T53" fmla="*/ 105 h 138"/>
              <a:gd name="T54" fmla="*/ 66 w 93"/>
              <a:gd name="T55" fmla="*/ 102 h 138"/>
              <a:gd name="T56" fmla="*/ 57 w 93"/>
              <a:gd name="T57" fmla="*/ 99 h 138"/>
              <a:gd name="T58" fmla="*/ 50 w 93"/>
              <a:gd name="T59" fmla="*/ 96 h 138"/>
              <a:gd name="T60" fmla="*/ 50 w 93"/>
              <a:gd name="T61" fmla="*/ 98 h 138"/>
              <a:gd name="T62" fmla="*/ 42 w 93"/>
              <a:gd name="T63" fmla="*/ 93 h 138"/>
              <a:gd name="T64" fmla="*/ 38 w 93"/>
              <a:gd name="T65" fmla="*/ 90 h 138"/>
              <a:gd name="T66" fmla="*/ 30 w 93"/>
              <a:gd name="T67" fmla="*/ 87 h 138"/>
              <a:gd name="T68" fmla="*/ 33 w 93"/>
              <a:gd name="T69" fmla="*/ 88 h 138"/>
              <a:gd name="T70" fmla="*/ 30 w 93"/>
              <a:gd name="T71" fmla="*/ 84 h 138"/>
              <a:gd name="T72" fmla="*/ 30 w 93"/>
              <a:gd name="T73" fmla="*/ 85 h 138"/>
              <a:gd name="T74" fmla="*/ 27 w 93"/>
              <a:gd name="T75" fmla="*/ 76 h 138"/>
              <a:gd name="T76" fmla="*/ 27 w 93"/>
              <a:gd name="T77" fmla="*/ 67 h 138"/>
              <a:gd name="T78" fmla="*/ 27 w 93"/>
              <a:gd name="T79" fmla="*/ 60 h 138"/>
              <a:gd name="T80" fmla="*/ 29 w 93"/>
              <a:gd name="T81" fmla="*/ 56 h 138"/>
              <a:gd name="T82" fmla="*/ 33 w 93"/>
              <a:gd name="T83" fmla="*/ 50 h 138"/>
              <a:gd name="T84" fmla="*/ 32 w 93"/>
              <a:gd name="T85" fmla="*/ 50 h 138"/>
              <a:gd name="T86" fmla="*/ 36 w 93"/>
              <a:gd name="T87" fmla="*/ 42 h 138"/>
              <a:gd name="T88" fmla="*/ 41 w 93"/>
              <a:gd name="T89" fmla="*/ 34 h 138"/>
              <a:gd name="T90" fmla="*/ 48 w 93"/>
              <a:gd name="T91" fmla="*/ 25 h 138"/>
              <a:gd name="T92" fmla="*/ 54 w 93"/>
              <a:gd name="T93" fmla="*/ 22 h 13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3"/>
              <a:gd name="T142" fmla="*/ 0 h 138"/>
              <a:gd name="T143" fmla="*/ 93 w 93"/>
              <a:gd name="T144" fmla="*/ 138 h 13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3" h="138">
                <a:moveTo>
                  <a:pt x="33" y="3"/>
                </a:moveTo>
                <a:lnTo>
                  <a:pt x="38" y="0"/>
                </a:lnTo>
                <a:lnTo>
                  <a:pt x="33" y="3"/>
                </a:lnTo>
                <a:lnTo>
                  <a:pt x="27" y="9"/>
                </a:lnTo>
                <a:lnTo>
                  <a:pt x="26" y="12"/>
                </a:lnTo>
                <a:lnTo>
                  <a:pt x="20" y="19"/>
                </a:lnTo>
                <a:lnTo>
                  <a:pt x="17" y="25"/>
                </a:lnTo>
                <a:lnTo>
                  <a:pt x="15" y="26"/>
                </a:lnTo>
                <a:lnTo>
                  <a:pt x="12" y="33"/>
                </a:lnTo>
                <a:lnTo>
                  <a:pt x="11" y="34"/>
                </a:lnTo>
                <a:lnTo>
                  <a:pt x="6" y="42"/>
                </a:lnTo>
                <a:lnTo>
                  <a:pt x="6" y="43"/>
                </a:lnTo>
                <a:lnTo>
                  <a:pt x="8" y="42"/>
                </a:lnTo>
                <a:lnTo>
                  <a:pt x="5" y="46"/>
                </a:lnTo>
                <a:lnTo>
                  <a:pt x="5" y="50"/>
                </a:lnTo>
                <a:lnTo>
                  <a:pt x="3" y="51"/>
                </a:lnTo>
                <a:lnTo>
                  <a:pt x="2" y="57"/>
                </a:lnTo>
                <a:lnTo>
                  <a:pt x="0" y="60"/>
                </a:lnTo>
                <a:lnTo>
                  <a:pt x="2" y="84"/>
                </a:lnTo>
                <a:lnTo>
                  <a:pt x="3" y="85"/>
                </a:lnTo>
                <a:lnTo>
                  <a:pt x="2" y="85"/>
                </a:lnTo>
                <a:lnTo>
                  <a:pt x="5" y="91"/>
                </a:lnTo>
                <a:lnTo>
                  <a:pt x="3" y="85"/>
                </a:lnTo>
                <a:lnTo>
                  <a:pt x="5" y="91"/>
                </a:lnTo>
                <a:lnTo>
                  <a:pt x="6" y="93"/>
                </a:lnTo>
                <a:lnTo>
                  <a:pt x="6" y="94"/>
                </a:lnTo>
                <a:lnTo>
                  <a:pt x="9" y="98"/>
                </a:lnTo>
                <a:lnTo>
                  <a:pt x="9" y="99"/>
                </a:lnTo>
                <a:lnTo>
                  <a:pt x="21" y="111"/>
                </a:lnTo>
                <a:lnTo>
                  <a:pt x="24" y="113"/>
                </a:lnTo>
                <a:lnTo>
                  <a:pt x="23" y="111"/>
                </a:lnTo>
                <a:lnTo>
                  <a:pt x="30" y="118"/>
                </a:lnTo>
                <a:lnTo>
                  <a:pt x="33" y="118"/>
                </a:lnTo>
                <a:lnTo>
                  <a:pt x="32" y="118"/>
                </a:lnTo>
                <a:lnTo>
                  <a:pt x="35" y="119"/>
                </a:lnTo>
                <a:lnTo>
                  <a:pt x="39" y="122"/>
                </a:lnTo>
                <a:lnTo>
                  <a:pt x="44" y="124"/>
                </a:lnTo>
                <a:lnTo>
                  <a:pt x="50" y="127"/>
                </a:lnTo>
                <a:lnTo>
                  <a:pt x="51" y="127"/>
                </a:lnTo>
                <a:lnTo>
                  <a:pt x="57" y="130"/>
                </a:lnTo>
                <a:lnTo>
                  <a:pt x="61" y="130"/>
                </a:lnTo>
                <a:lnTo>
                  <a:pt x="69" y="133"/>
                </a:lnTo>
                <a:lnTo>
                  <a:pt x="70" y="133"/>
                </a:lnTo>
                <a:lnTo>
                  <a:pt x="73" y="135"/>
                </a:lnTo>
                <a:lnTo>
                  <a:pt x="79" y="135"/>
                </a:lnTo>
                <a:lnTo>
                  <a:pt x="84" y="138"/>
                </a:lnTo>
                <a:lnTo>
                  <a:pt x="85" y="138"/>
                </a:lnTo>
                <a:lnTo>
                  <a:pt x="91" y="110"/>
                </a:lnTo>
                <a:lnTo>
                  <a:pt x="93" y="110"/>
                </a:lnTo>
                <a:lnTo>
                  <a:pt x="88" y="110"/>
                </a:lnTo>
                <a:lnTo>
                  <a:pt x="84" y="107"/>
                </a:lnTo>
                <a:lnTo>
                  <a:pt x="79" y="107"/>
                </a:lnTo>
                <a:lnTo>
                  <a:pt x="76" y="105"/>
                </a:lnTo>
                <a:lnTo>
                  <a:pt x="72" y="105"/>
                </a:lnTo>
                <a:lnTo>
                  <a:pt x="70" y="105"/>
                </a:lnTo>
                <a:lnTo>
                  <a:pt x="66" y="102"/>
                </a:lnTo>
                <a:lnTo>
                  <a:pt x="63" y="102"/>
                </a:lnTo>
                <a:lnTo>
                  <a:pt x="57" y="99"/>
                </a:lnTo>
                <a:lnTo>
                  <a:pt x="55" y="99"/>
                </a:lnTo>
                <a:lnTo>
                  <a:pt x="50" y="96"/>
                </a:lnTo>
                <a:lnTo>
                  <a:pt x="48" y="98"/>
                </a:lnTo>
                <a:lnTo>
                  <a:pt x="50" y="98"/>
                </a:lnTo>
                <a:lnTo>
                  <a:pt x="47" y="96"/>
                </a:lnTo>
                <a:lnTo>
                  <a:pt x="42" y="93"/>
                </a:lnTo>
                <a:lnTo>
                  <a:pt x="39" y="93"/>
                </a:lnTo>
                <a:lnTo>
                  <a:pt x="38" y="90"/>
                </a:lnTo>
                <a:lnTo>
                  <a:pt x="30" y="85"/>
                </a:lnTo>
                <a:lnTo>
                  <a:pt x="30" y="87"/>
                </a:lnTo>
                <a:lnTo>
                  <a:pt x="33" y="90"/>
                </a:lnTo>
                <a:lnTo>
                  <a:pt x="33" y="88"/>
                </a:lnTo>
                <a:lnTo>
                  <a:pt x="30" y="85"/>
                </a:lnTo>
                <a:lnTo>
                  <a:pt x="30" y="84"/>
                </a:lnTo>
                <a:lnTo>
                  <a:pt x="29" y="82"/>
                </a:lnTo>
                <a:lnTo>
                  <a:pt x="30" y="85"/>
                </a:lnTo>
                <a:lnTo>
                  <a:pt x="29" y="79"/>
                </a:lnTo>
                <a:lnTo>
                  <a:pt x="27" y="76"/>
                </a:lnTo>
                <a:lnTo>
                  <a:pt x="26" y="74"/>
                </a:lnTo>
                <a:lnTo>
                  <a:pt x="27" y="67"/>
                </a:lnTo>
                <a:lnTo>
                  <a:pt x="29" y="63"/>
                </a:lnTo>
                <a:lnTo>
                  <a:pt x="27" y="60"/>
                </a:lnTo>
                <a:lnTo>
                  <a:pt x="29" y="59"/>
                </a:lnTo>
                <a:lnTo>
                  <a:pt x="29" y="56"/>
                </a:lnTo>
                <a:lnTo>
                  <a:pt x="29" y="57"/>
                </a:lnTo>
                <a:lnTo>
                  <a:pt x="33" y="50"/>
                </a:lnTo>
                <a:lnTo>
                  <a:pt x="33" y="48"/>
                </a:lnTo>
                <a:lnTo>
                  <a:pt x="32" y="50"/>
                </a:lnTo>
                <a:lnTo>
                  <a:pt x="33" y="48"/>
                </a:lnTo>
                <a:lnTo>
                  <a:pt x="36" y="42"/>
                </a:lnTo>
                <a:lnTo>
                  <a:pt x="38" y="40"/>
                </a:lnTo>
                <a:lnTo>
                  <a:pt x="41" y="34"/>
                </a:lnTo>
                <a:lnTo>
                  <a:pt x="47" y="28"/>
                </a:lnTo>
                <a:lnTo>
                  <a:pt x="48" y="25"/>
                </a:lnTo>
                <a:lnTo>
                  <a:pt x="50" y="25"/>
                </a:lnTo>
                <a:lnTo>
                  <a:pt x="54" y="22"/>
                </a:lnTo>
                <a:lnTo>
                  <a:pt x="33" y="3"/>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21" name="Freeform 3073"/>
          <p:cNvSpPr>
            <a:spLocks/>
          </p:cNvSpPr>
          <p:nvPr/>
        </p:nvSpPr>
        <p:spPr bwMode="auto">
          <a:xfrm>
            <a:off x="4425950" y="4451350"/>
            <a:ext cx="139700" cy="185738"/>
          </a:xfrm>
          <a:custGeom>
            <a:avLst/>
            <a:gdLst>
              <a:gd name="T0" fmla="*/ 59 w 88"/>
              <a:gd name="T1" fmla="*/ 131 h 135"/>
              <a:gd name="T2" fmla="*/ 64 w 88"/>
              <a:gd name="T3" fmla="*/ 124 h 135"/>
              <a:gd name="T4" fmla="*/ 67 w 88"/>
              <a:gd name="T5" fmla="*/ 119 h 135"/>
              <a:gd name="T6" fmla="*/ 73 w 88"/>
              <a:gd name="T7" fmla="*/ 111 h 135"/>
              <a:gd name="T8" fmla="*/ 79 w 88"/>
              <a:gd name="T9" fmla="*/ 99 h 135"/>
              <a:gd name="T10" fmla="*/ 79 w 88"/>
              <a:gd name="T11" fmla="*/ 99 h 135"/>
              <a:gd name="T12" fmla="*/ 82 w 88"/>
              <a:gd name="T13" fmla="*/ 91 h 135"/>
              <a:gd name="T14" fmla="*/ 86 w 88"/>
              <a:gd name="T15" fmla="*/ 85 h 135"/>
              <a:gd name="T16" fmla="*/ 86 w 88"/>
              <a:gd name="T17" fmla="*/ 80 h 135"/>
              <a:gd name="T18" fmla="*/ 88 w 88"/>
              <a:gd name="T19" fmla="*/ 74 h 135"/>
              <a:gd name="T20" fmla="*/ 86 w 88"/>
              <a:gd name="T21" fmla="*/ 54 h 135"/>
              <a:gd name="T22" fmla="*/ 88 w 88"/>
              <a:gd name="T23" fmla="*/ 49 h 135"/>
              <a:gd name="T24" fmla="*/ 83 w 88"/>
              <a:gd name="T25" fmla="*/ 43 h 135"/>
              <a:gd name="T26" fmla="*/ 83 w 88"/>
              <a:gd name="T27" fmla="*/ 43 h 135"/>
              <a:gd name="T28" fmla="*/ 62 w 88"/>
              <a:gd name="T29" fmla="*/ 22 h 135"/>
              <a:gd name="T30" fmla="*/ 53 w 88"/>
              <a:gd name="T31" fmla="*/ 17 h 135"/>
              <a:gd name="T32" fmla="*/ 49 w 88"/>
              <a:gd name="T33" fmla="*/ 14 h 135"/>
              <a:gd name="T34" fmla="*/ 40 w 88"/>
              <a:gd name="T35" fmla="*/ 9 h 135"/>
              <a:gd name="T36" fmla="*/ 31 w 88"/>
              <a:gd name="T37" fmla="*/ 6 h 135"/>
              <a:gd name="T38" fmla="*/ 21 w 88"/>
              <a:gd name="T39" fmla="*/ 3 h 135"/>
              <a:gd name="T40" fmla="*/ 15 w 88"/>
              <a:gd name="T41" fmla="*/ 1 h 135"/>
              <a:gd name="T42" fmla="*/ 1 w 88"/>
              <a:gd name="T43" fmla="*/ 0 h 135"/>
              <a:gd name="T44" fmla="*/ 0 w 88"/>
              <a:gd name="T45" fmla="*/ 28 h 135"/>
              <a:gd name="T46" fmla="*/ 6 w 88"/>
              <a:gd name="T47" fmla="*/ 28 h 135"/>
              <a:gd name="T48" fmla="*/ 13 w 88"/>
              <a:gd name="T49" fmla="*/ 29 h 135"/>
              <a:gd name="T50" fmla="*/ 19 w 88"/>
              <a:gd name="T51" fmla="*/ 31 h 135"/>
              <a:gd name="T52" fmla="*/ 28 w 88"/>
              <a:gd name="T53" fmla="*/ 34 h 135"/>
              <a:gd name="T54" fmla="*/ 36 w 88"/>
              <a:gd name="T55" fmla="*/ 36 h 135"/>
              <a:gd name="T56" fmla="*/ 40 w 88"/>
              <a:gd name="T57" fmla="*/ 39 h 135"/>
              <a:gd name="T58" fmla="*/ 48 w 88"/>
              <a:gd name="T59" fmla="*/ 42 h 135"/>
              <a:gd name="T60" fmla="*/ 51 w 88"/>
              <a:gd name="T61" fmla="*/ 45 h 135"/>
              <a:gd name="T62" fmla="*/ 59 w 88"/>
              <a:gd name="T63" fmla="*/ 54 h 135"/>
              <a:gd name="T64" fmla="*/ 62 w 88"/>
              <a:gd name="T65" fmla="*/ 60 h 135"/>
              <a:gd name="T66" fmla="*/ 61 w 88"/>
              <a:gd name="T67" fmla="*/ 54 h 135"/>
              <a:gd name="T68" fmla="*/ 64 w 88"/>
              <a:gd name="T69" fmla="*/ 65 h 135"/>
              <a:gd name="T70" fmla="*/ 62 w 88"/>
              <a:gd name="T71" fmla="*/ 71 h 135"/>
              <a:gd name="T72" fmla="*/ 59 w 88"/>
              <a:gd name="T73" fmla="*/ 79 h 135"/>
              <a:gd name="T74" fmla="*/ 58 w 88"/>
              <a:gd name="T75" fmla="*/ 82 h 135"/>
              <a:gd name="T76" fmla="*/ 58 w 88"/>
              <a:gd name="T77" fmla="*/ 83 h 135"/>
              <a:gd name="T78" fmla="*/ 52 w 88"/>
              <a:gd name="T79" fmla="*/ 93 h 135"/>
              <a:gd name="T80" fmla="*/ 52 w 88"/>
              <a:gd name="T81" fmla="*/ 96 h 135"/>
              <a:gd name="T82" fmla="*/ 46 w 88"/>
              <a:gd name="T83" fmla="*/ 104 h 135"/>
              <a:gd name="T84" fmla="*/ 43 w 88"/>
              <a:gd name="T85" fmla="*/ 108 h 135"/>
              <a:gd name="T86" fmla="*/ 36 w 88"/>
              <a:gd name="T87" fmla="*/ 119 h 135"/>
              <a:gd name="T88" fmla="*/ 58 w 88"/>
              <a:gd name="T89" fmla="*/ 135 h 13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8"/>
              <a:gd name="T136" fmla="*/ 0 h 135"/>
              <a:gd name="T137" fmla="*/ 88 w 88"/>
              <a:gd name="T138" fmla="*/ 135 h 13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8" h="135">
                <a:moveTo>
                  <a:pt x="58" y="135"/>
                </a:moveTo>
                <a:lnTo>
                  <a:pt x="59" y="131"/>
                </a:lnTo>
                <a:lnTo>
                  <a:pt x="61" y="127"/>
                </a:lnTo>
                <a:lnTo>
                  <a:pt x="64" y="124"/>
                </a:lnTo>
                <a:lnTo>
                  <a:pt x="65" y="121"/>
                </a:lnTo>
                <a:lnTo>
                  <a:pt x="67" y="119"/>
                </a:lnTo>
                <a:lnTo>
                  <a:pt x="68" y="116"/>
                </a:lnTo>
                <a:lnTo>
                  <a:pt x="73" y="111"/>
                </a:lnTo>
                <a:lnTo>
                  <a:pt x="79" y="101"/>
                </a:lnTo>
                <a:lnTo>
                  <a:pt x="79" y="99"/>
                </a:lnTo>
                <a:lnTo>
                  <a:pt x="77" y="101"/>
                </a:lnTo>
                <a:lnTo>
                  <a:pt x="79" y="99"/>
                </a:lnTo>
                <a:lnTo>
                  <a:pt x="83" y="91"/>
                </a:lnTo>
                <a:lnTo>
                  <a:pt x="82" y="91"/>
                </a:lnTo>
                <a:lnTo>
                  <a:pt x="82" y="93"/>
                </a:lnTo>
                <a:lnTo>
                  <a:pt x="86" y="85"/>
                </a:lnTo>
                <a:lnTo>
                  <a:pt x="85" y="82"/>
                </a:lnTo>
                <a:lnTo>
                  <a:pt x="86" y="80"/>
                </a:lnTo>
                <a:lnTo>
                  <a:pt x="86" y="76"/>
                </a:lnTo>
                <a:lnTo>
                  <a:pt x="88" y="74"/>
                </a:lnTo>
                <a:lnTo>
                  <a:pt x="88" y="56"/>
                </a:lnTo>
                <a:lnTo>
                  <a:pt x="86" y="54"/>
                </a:lnTo>
                <a:lnTo>
                  <a:pt x="88" y="54"/>
                </a:lnTo>
                <a:lnTo>
                  <a:pt x="88" y="49"/>
                </a:lnTo>
                <a:lnTo>
                  <a:pt x="86" y="48"/>
                </a:lnTo>
                <a:lnTo>
                  <a:pt x="83" y="43"/>
                </a:lnTo>
                <a:lnTo>
                  <a:pt x="83" y="45"/>
                </a:lnTo>
                <a:lnTo>
                  <a:pt x="83" y="43"/>
                </a:lnTo>
                <a:lnTo>
                  <a:pt x="65" y="23"/>
                </a:lnTo>
                <a:lnTo>
                  <a:pt x="62" y="22"/>
                </a:lnTo>
                <a:lnTo>
                  <a:pt x="56" y="17"/>
                </a:lnTo>
                <a:lnTo>
                  <a:pt x="53" y="17"/>
                </a:lnTo>
                <a:lnTo>
                  <a:pt x="55" y="17"/>
                </a:lnTo>
                <a:lnTo>
                  <a:pt x="49" y="14"/>
                </a:lnTo>
                <a:lnTo>
                  <a:pt x="45" y="11"/>
                </a:lnTo>
                <a:lnTo>
                  <a:pt x="40" y="9"/>
                </a:lnTo>
                <a:lnTo>
                  <a:pt x="34" y="6"/>
                </a:lnTo>
                <a:lnTo>
                  <a:pt x="31" y="6"/>
                </a:lnTo>
                <a:lnTo>
                  <a:pt x="25" y="3"/>
                </a:lnTo>
                <a:lnTo>
                  <a:pt x="21" y="3"/>
                </a:lnTo>
                <a:lnTo>
                  <a:pt x="16" y="1"/>
                </a:lnTo>
                <a:lnTo>
                  <a:pt x="15" y="1"/>
                </a:lnTo>
                <a:lnTo>
                  <a:pt x="12" y="0"/>
                </a:lnTo>
                <a:lnTo>
                  <a:pt x="1" y="0"/>
                </a:lnTo>
                <a:lnTo>
                  <a:pt x="3" y="0"/>
                </a:lnTo>
                <a:lnTo>
                  <a:pt x="0" y="28"/>
                </a:lnTo>
                <a:lnTo>
                  <a:pt x="1" y="28"/>
                </a:lnTo>
                <a:lnTo>
                  <a:pt x="6" y="28"/>
                </a:lnTo>
                <a:lnTo>
                  <a:pt x="9" y="29"/>
                </a:lnTo>
                <a:lnTo>
                  <a:pt x="13" y="29"/>
                </a:lnTo>
                <a:lnTo>
                  <a:pt x="18" y="31"/>
                </a:lnTo>
                <a:lnTo>
                  <a:pt x="19" y="31"/>
                </a:lnTo>
                <a:lnTo>
                  <a:pt x="25" y="34"/>
                </a:lnTo>
                <a:lnTo>
                  <a:pt x="28" y="34"/>
                </a:lnTo>
                <a:lnTo>
                  <a:pt x="34" y="37"/>
                </a:lnTo>
                <a:lnTo>
                  <a:pt x="36" y="36"/>
                </a:lnTo>
                <a:lnTo>
                  <a:pt x="34" y="36"/>
                </a:lnTo>
                <a:lnTo>
                  <a:pt x="40" y="39"/>
                </a:lnTo>
                <a:lnTo>
                  <a:pt x="45" y="42"/>
                </a:lnTo>
                <a:lnTo>
                  <a:pt x="48" y="42"/>
                </a:lnTo>
                <a:lnTo>
                  <a:pt x="48" y="43"/>
                </a:lnTo>
                <a:lnTo>
                  <a:pt x="51" y="45"/>
                </a:lnTo>
                <a:lnTo>
                  <a:pt x="59" y="53"/>
                </a:lnTo>
                <a:lnTo>
                  <a:pt x="59" y="54"/>
                </a:lnTo>
                <a:lnTo>
                  <a:pt x="62" y="59"/>
                </a:lnTo>
                <a:lnTo>
                  <a:pt x="62" y="60"/>
                </a:lnTo>
                <a:lnTo>
                  <a:pt x="61" y="59"/>
                </a:lnTo>
                <a:lnTo>
                  <a:pt x="61" y="54"/>
                </a:lnTo>
                <a:lnTo>
                  <a:pt x="62" y="63"/>
                </a:lnTo>
                <a:lnTo>
                  <a:pt x="64" y="65"/>
                </a:lnTo>
                <a:lnTo>
                  <a:pt x="62" y="66"/>
                </a:lnTo>
                <a:lnTo>
                  <a:pt x="62" y="71"/>
                </a:lnTo>
                <a:lnTo>
                  <a:pt x="61" y="73"/>
                </a:lnTo>
                <a:lnTo>
                  <a:pt x="59" y="79"/>
                </a:lnTo>
                <a:lnTo>
                  <a:pt x="61" y="77"/>
                </a:lnTo>
                <a:lnTo>
                  <a:pt x="58" y="82"/>
                </a:lnTo>
                <a:lnTo>
                  <a:pt x="56" y="85"/>
                </a:lnTo>
                <a:lnTo>
                  <a:pt x="58" y="83"/>
                </a:lnTo>
                <a:lnTo>
                  <a:pt x="56" y="85"/>
                </a:lnTo>
                <a:lnTo>
                  <a:pt x="52" y="93"/>
                </a:lnTo>
                <a:lnTo>
                  <a:pt x="52" y="94"/>
                </a:lnTo>
                <a:lnTo>
                  <a:pt x="52" y="96"/>
                </a:lnTo>
                <a:lnTo>
                  <a:pt x="48" y="101"/>
                </a:lnTo>
                <a:lnTo>
                  <a:pt x="46" y="104"/>
                </a:lnTo>
                <a:lnTo>
                  <a:pt x="45" y="105"/>
                </a:lnTo>
                <a:lnTo>
                  <a:pt x="43" y="108"/>
                </a:lnTo>
                <a:lnTo>
                  <a:pt x="40" y="111"/>
                </a:lnTo>
                <a:lnTo>
                  <a:pt x="36" y="119"/>
                </a:lnTo>
                <a:lnTo>
                  <a:pt x="37" y="116"/>
                </a:lnTo>
                <a:lnTo>
                  <a:pt x="58" y="135"/>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22" name="Freeform 3074"/>
          <p:cNvSpPr>
            <a:spLocks/>
          </p:cNvSpPr>
          <p:nvPr/>
        </p:nvSpPr>
        <p:spPr bwMode="auto">
          <a:xfrm>
            <a:off x="4432300" y="4606925"/>
            <a:ext cx="147638" cy="188913"/>
          </a:xfrm>
          <a:custGeom>
            <a:avLst/>
            <a:gdLst>
              <a:gd name="T0" fmla="*/ 38 w 93"/>
              <a:gd name="T1" fmla="*/ 0 h 138"/>
              <a:gd name="T2" fmla="*/ 27 w 93"/>
              <a:gd name="T3" fmla="*/ 9 h 138"/>
              <a:gd name="T4" fmla="*/ 21 w 93"/>
              <a:gd name="T5" fmla="*/ 17 h 138"/>
              <a:gd name="T6" fmla="*/ 18 w 93"/>
              <a:gd name="T7" fmla="*/ 22 h 138"/>
              <a:gd name="T8" fmla="*/ 15 w 93"/>
              <a:gd name="T9" fmla="*/ 26 h 138"/>
              <a:gd name="T10" fmla="*/ 12 w 93"/>
              <a:gd name="T11" fmla="*/ 31 h 138"/>
              <a:gd name="T12" fmla="*/ 8 w 93"/>
              <a:gd name="T13" fmla="*/ 39 h 138"/>
              <a:gd name="T14" fmla="*/ 8 w 93"/>
              <a:gd name="T15" fmla="*/ 40 h 138"/>
              <a:gd name="T16" fmla="*/ 3 w 93"/>
              <a:gd name="T17" fmla="*/ 49 h 138"/>
              <a:gd name="T18" fmla="*/ 2 w 93"/>
              <a:gd name="T19" fmla="*/ 56 h 138"/>
              <a:gd name="T20" fmla="*/ 2 w 93"/>
              <a:gd name="T21" fmla="*/ 82 h 138"/>
              <a:gd name="T22" fmla="*/ 2 w 93"/>
              <a:gd name="T23" fmla="*/ 83 h 138"/>
              <a:gd name="T24" fmla="*/ 5 w 93"/>
              <a:gd name="T25" fmla="*/ 88 h 138"/>
              <a:gd name="T26" fmla="*/ 3 w 93"/>
              <a:gd name="T27" fmla="*/ 83 h 138"/>
              <a:gd name="T28" fmla="*/ 6 w 93"/>
              <a:gd name="T29" fmla="*/ 91 h 138"/>
              <a:gd name="T30" fmla="*/ 9 w 93"/>
              <a:gd name="T31" fmla="*/ 96 h 138"/>
              <a:gd name="T32" fmla="*/ 20 w 93"/>
              <a:gd name="T33" fmla="*/ 108 h 138"/>
              <a:gd name="T34" fmla="*/ 20 w 93"/>
              <a:gd name="T35" fmla="*/ 108 h 138"/>
              <a:gd name="T36" fmla="*/ 27 w 93"/>
              <a:gd name="T37" fmla="*/ 114 h 138"/>
              <a:gd name="T38" fmla="*/ 32 w 93"/>
              <a:gd name="T39" fmla="*/ 118 h 138"/>
              <a:gd name="T40" fmla="*/ 41 w 93"/>
              <a:gd name="T41" fmla="*/ 122 h 138"/>
              <a:gd name="T42" fmla="*/ 51 w 93"/>
              <a:gd name="T43" fmla="*/ 127 h 138"/>
              <a:gd name="T44" fmla="*/ 64 w 93"/>
              <a:gd name="T45" fmla="*/ 131 h 138"/>
              <a:gd name="T46" fmla="*/ 72 w 93"/>
              <a:gd name="T47" fmla="*/ 133 h 138"/>
              <a:gd name="T48" fmla="*/ 82 w 93"/>
              <a:gd name="T49" fmla="*/ 136 h 138"/>
              <a:gd name="T50" fmla="*/ 85 w 93"/>
              <a:gd name="T51" fmla="*/ 138 h 138"/>
              <a:gd name="T52" fmla="*/ 93 w 93"/>
              <a:gd name="T53" fmla="*/ 110 h 138"/>
              <a:gd name="T54" fmla="*/ 82 w 93"/>
              <a:gd name="T55" fmla="*/ 108 h 138"/>
              <a:gd name="T56" fmla="*/ 76 w 93"/>
              <a:gd name="T57" fmla="*/ 105 h 138"/>
              <a:gd name="T58" fmla="*/ 67 w 93"/>
              <a:gd name="T59" fmla="*/ 104 h 138"/>
              <a:gd name="T60" fmla="*/ 57 w 93"/>
              <a:gd name="T61" fmla="*/ 99 h 138"/>
              <a:gd name="T62" fmla="*/ 47 w 93"/>
              <a:gd name="T63" fmla="*/ 94 h 138"/>
              <a:gd name="T64" fmla="*/ 47 w 93"/>
              <a:gd name="T65" fmla="*/ 96 h 138"/>
              <a:gd name="T66" fmla="*/ 42 w 93"/>
              <a:gd name="T67" fmla="*/ 93 h 138"/>
              <a:gd name="T68" fmla="*/ 35 w 93"/>
              <a:gd name="T69" fmla="*/ 87 h 138"/>
              <a:gd name="T70" fmla="*/ 29 w 93"/>
              <a:gd name="T71" fmla="*/ 83 h 138"/>
              <a:gd name="T72" fmla="*/ 33 w 93"/>
              <a:gd name="T73" fmla="*/ 87 h 138"/>
              <a:gd name="T74" fmla="*/ 30 w 93"/>
              <a:gd name="T75" fmla="*/ 82 h 138"/>
              <a:gd name="T76" fmla="*/ 30 w 93"/>
              <a:gd name="T77" fmla="*/ 83 h 138"/>
              <a:gd name="T78" fmla="*/ 29 w 93"/>
              <a:gd name="T79" fmla="*/ 79 h 138"/>
              <a:gd name="T80" fmla="*/ 27 w 93"/>
              <a:gd name="T81" fmla="*/ 74 h 138"/>
              <a:gd name="T82" fmla="*/ 27 w 93"/>
              <a:gd name="T83" fmla="*/ 65 h 138"/>
              <a:gd name="T84" fmla="*/ 29 w 93"/>
              <a:gd name="T85" fmla="*/ 59 h 138"/>
              <a:gd name="T86" fmla="*/ 30 w 93"/>
              <a:gd name="T87" fmla="*/ 54 h 138"/>
              <a:gd name="T88" fmla="*/ 32 w 93"/>
              <a:gd name="T89" fmla="*/ 51 h 138"/>
              <a:gd name="T90" fmla="*/ 32 w 93"/>
              <a:gd name="T91" fmla="*/ 49 h 138"/>
              <a:gd name="T92" fmla="*/ 35 w 93"/>
              <a:gd name="T93" fmla="*/ 45 h 138"/>
              <a:gd name="T94" fmla="*/ 38 w 93"/>
              <a:gd name="T95" fmla="*/ 40 h 138"/>
              <a:gd name="T96" fmla="*/ 41 w 93"/>
              <a:gd name="T97" fmla="*/ 35 h 138"/>
              <a:gd name="T98" fmla="*/ 47 w 93"/>
              <a:gd name="T99" fmla="*/ 28 h 138"/>
              <a:gd name="T100" fmla="*/ 49 w 93"/>
              <a:gd name="T101" fmla="*/ 25 h 138"/>
              <a:gd name="T102" fmla="*/ 33 w 93"/>
              <a:gd name="T103" fmla="*/ 3 h 1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3"/>
              <a:gd name="T157" fmla="*/ 0 h 138"/>
              <a:gd name="T158" fmla="*/ 93 w 93"/>
              <a:gd name="T159" fmla="*/ 138 h 13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3" h="138">
                <a:moveTo>
                  <a:pt x="33" y="3"/>
                </a:moveTo>
                <a:lnTo>
                  <a:pt x="38" y="0"/>
                </a:lnTo>
                <a:lnTo>
                  <a:pt x="33" y="3"/>
                </a:lnTo>
                <a:lnTo>
                  <a:pt x="27" y="9"/>
                </a:lnTo>
                <a:lnTo>
                  <a:pt x="26" y="12"/>
                </a:lnTo>
                <a:lnTo>
                  <a:pt x="21" y="17"/>
                </a:lnTo>
                <a:lnTo>
                  <a:pt x="20" y="20"/>
                </a:lnTo>
                <a:lnTo>
                  <a:pt x="18" y="22"/>
                </a:lnTo>
                <a:lnTo>
                  <a:pt x="17" y="25"/>
                </a:lnTo>
                <a:lnTo>
                  <a:pt x="15" y="26"/>
                </a:lnTo>
                <a:lnTo>
                  <a:pt x="14" y="29"/>
                </a:lnTo>
                <a:lnTo>
                  <a:pt x="12" y="31"/>
                </a:lnTo>
                <a:lnTo>
                  <a:pt x="11" y="34"/>
                </a:lnTo>
                <a:lnTo>
                  <a:pt x="8" y="39"/>
                </a:lnTo>
                <a:lnTo>
                  <a:pt x="8" y="42"/>
                </a:lnTo>
                <a:lnTo>
                  <a:pt x="8" y="40"/>
                </a:lnTo>
                <a:lnTo>
                  <a:pt x="3" y="48"/>
                </a:lnTo>
                <a:lnTo>
                  <a:pt x="3" y="49"/>
                </a:lnTo>
                <a:lnTo>
                  <a:pt x="2" y="53"/>
                </a:lnTo>
                <a:lnTo>
                  <a:pt x="2" y="56"/>
                </a:lnTo>
                <a:lnTo>
                  <a:pt x="0" y="59"/>
                </a:lnTo>
                <a:lnTo>
                  <a:pt x="2" y="82"/>
                </a:lnTo>
                <a:lnTo>
                  <a:pt x="3" y="83"/>
                </a:lnTo>
                <a:lnTo>
                  <a:pt x="2" y="83"/>
                </a:lnTo>
                <a:lnTo>
                  <a:pt x="5" y="90"/>
                </a:lnTo>
                <a:lnTo>
                  <a:pt x="5" y="88"/>
                </a:lnTo>
                <a:lnTo>
                  <a:pt x="5" y="90"/>
                </a:lnTo>
                <a:lnTo>
                  <a:pt x="3" y="83"/>
                </a:lnTo>
                <a:lnTo>
                  <a:pt x="5" y="90"/>
                </a:lnTo>
                <a:lnTo>
                  <a:pt x="6" y="91"/>
                </a:lnTo>
                <a:lnTo>
                  <a:pt x="6" y="93"/>
                </a:lnTo>
                <a:lnTo>
                  <a:pt x="9" y="96"/>
                </a:lnTo>
                <a:lnTo>
                  <a:pt x="9" y="97"/>
                </a:lnTo>
                <a:lnTo>
                  <a:pt x="20" y="108"/>
                </a:lnTo>
                <a:lnTo>
                  <a:pt x="21" y="108"/>
                </a:lnTo>
                <a:lnTo>
                  <a:pt x="20" y="108"/>
                </a:lnTo>
                <a:lnTo>
                  <a:pt x="23" y="110"/>
                </a:lnTo>
                <a:lnTo>
                  <a:pt x="27" y="114"/>
                </a:lnTo>
                <a:lnTo>
                  <a:pt x="30" y="116"/>
                </a:lnTo>
                <a:lnTo>
                  <a:pt x="32" y="118"/>
                </a:lnTo>
                <a:lnTo>
                  <a:pt x="39" y="122"/>
                </a:lnTo>
                <a:lnTo>
                  <a:pt x="41" y="122"/>
                </a:lnTo>
                <a:lnTo>
                  <a:pt x="49" y="127"/>
                </a:lnTo>
                <a:lnTo>
                  <a:pt x="51" y="127"/>
                </a:lnTo>
                <a:lnTo>
                  <a:pt x="60" y="131"/>
                </a:lnTo>
                <a:lnTo>
                  <a:pt x="64" y="131"/>
                </a:lnTo>
                <a:lnTo>
                  <a:pt x="69" y="133"/>
                </a:lnTo>
                <a:lnTo>
                  <a:pt x="72" y="133"/>
                </a:lnTo>
                <a:lnTo>
                  <a:pt x="79" y="136"/>
                </a:lnTo>
                <a:lnTo>
                  <a:pt x="82" y="136"/>
                </a:lnTo>
                <a:lnTo>
                  <a:pt x="84" y="138"/>
                </a:lnTo>
                <a:lnTo>
                  <a:pt x="85" y="138"/>
                </a:lnTo>
                <a:lnTo>
                  <a:pt x="91" y="110"/>
                </a:lnTo>
                <a:lnTo>
                  <a:pt x="93" y="110"/>
                </a:lnTo>
                <a:lnTo>
                  <a:pt x="85" y="108"/>
                </a:lnTo>
                <a:lnTo>
                  <a:pt x="82" y="108"/>
                </a:lnTo>
                <a:lnTo>
                  <a:pt x="81" y="108"/>
                </a:lnTo>
                <a:lnTo>
                  <a:pt x="76" y="105"/>
                </a:lnTo>
                <a:lnTo>
                  <a:pt x="72" y="105"/>
                </a:lnTo>
                <a:lnTo>
                  <a:pt x="67" y="104"/>
                </a:lnTo>
                <a:lnTo>
                  <a:pt x="66" y="104"/>
                </a:lnTo>
                <a:lnTo>
                  <a:pt x="57" y="99"/>
                </a:lnTo>
                <a:lnTo>
                  <a:pt x="55" y="99"/>
                </a:lnTo>
                <a:lnTo>
                  <a:pt x="47" y="94"/>
                </a:lnTo>
                <a:lnTo>
                  <a:pt x="45" y="94"/>
                </a:lnTo>
                <a:lnTo>
                  <a:pt x="47" y="96"/>
                </a:lnTo>
                <a:lnTo>
                  <a:pt x="45" y="94"/>
                </a:lnTo>
                <a:lnTo>
                  <a:pt x="42" y="93"/>
                </a:lnTo>
                <a:lnTo>
                  <a:pt x="38" y="88"/>
                </a:lnTo>
                <a:lnTo>
                  <a:pt x="35" y="87"/>
                </a:lnTo>
                <a:lnTo>
                  <a:pt x="30" y="83"/>
                </a:lnTo>
                <a:lnTo>
                  <a:pt x="29" y="83"/>
                </a:lnTo>
                <a:lnTo>
                  <a:pt x="33" y="88"/>
                </a:lnTo>
                <a:lnTo>
                  <a:pt x="33" y="87"/>
                </a:lnTo>
                <a:lnTo>
                  <a:pt x="30" y="83"/>
                </a:lnTo>
                <a:lnTo>
                  <a:pt x="30" y="82"/>
                </a:lnTo>
                <a:lnTo>
                  <a:pt x="29" y="80"/>
                </a:lnTo>
                <a:lnTo>
                  <a:pt x="30" y="83"/>
                </a:lnTo>
                <a:lnTo>
                  <a:pt x="29" y="77"/>
                </a:lnTo>
                <a:lnTo>
                  <a:pt x="29" y="79"/>
                </a:lnTo>
                <a:lnTo>
                  <a:pt x="29" y="77"/>
                </a:lnTo>
                <a:lnTo>
                  <a:pt x="27" y="74"/>
                </a:lnTo>
                <a:lnTo>
                  <a:pt x="26" y="73"/>
                </a:lnTo>
                <a:lnTo>
                  <a:pt x="27" y="65"/>
                </a:lnTo>
                <a:lnTo>
                  <a:pt x="29" y="62"/>
                </a:lnTo>
                <a:lnTo>
                  <a:pt x="29" y="59"/>
                </a:lnTo>
                <a:lnTo>
                  <a:pt x="30" y="56"/>
                </a:lnTo>
                <a:lnTo>
                  <a:pt x="30" y="54"/>
                </a:lnTo>
                <a:lnTo>
                  <a:pt x="29" y="56"/>
                </a:lnTo>
                <a:lnTo>
                  <a:pt x="32" y="51"/>
                </a:lnTo>
                <a:lnTo>
                  <a:pt x="32" y="48"/>
                </a:lnTo>
                <a:lnTo>
                  <a:pt x="32" y="49"/>
                </a:lnTo>
                <a:lnTo>
                  <a:pt x="33" y="46"/>
                </a:lnTo>
                <a:lnTo>
                  <a:pt x="35" y="45"/>
                </a:lnTo>
                <a:lnTo>
                  <a:pt x="36" y="42"/>
                </a:lnTo>
                <a:lnTo>
                  <a:pt x="38" y="40"/>
                </a:lnTo>
                <a:lnTo>
                  <a:pt x="39" y="37"/>
                </a:lnTo>
                <a:lnTo>
                  <a:pt x="41" y="35"/>
                </a:lnTo>
                <a:lnTo>
                  <a:pt x="42" y="32"/>
                </a:lnTo>
                <a:lnTo>
                  <a:pt x="47" y="28"/>
                </a:lnTo>
                <a:lnTo>
                  <a:pt x="48" y="25"/>
                </a:lnTo>
                <a:lnTo>
                  <a:pt x="49" y="25"/>
                </a:lnTo>
                <a:lnTo>
                  <a:pt x="54" y="22"/>
                </a:lnTo>
                <a:lnTo>
                  <a:pt x="33" y="3"/>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23" name="Freeform 3075"/>
          <p:cNvSpPr>
            <a:spLocks/>
          </p:cNvSpPr>
          <p:nvPr/>
        </p:nvSpPr>
        <p:spPr bwMode="auto">
          <a:xfrm>
            <a:off x="4570413" y="4757738"/>
            <a:ext cx="138112" cy="184150"/>
          </a:xfrm>
          <a:custGeom>
            <a:avLst/>
            <a:gdLst>
              <a:gd name="T0" fmla="*/ 59 w 88"/>
              <a:gd name="T1" fmla="*/ 131 h 134"/>
              <a:gd name="T2" fmla="*/ 64 w 88"/>
              <a:gd name="T3" fmla="*/ 124 h 134"/>
              <a:gd name="T4" fmla="*/ 67 w 88"/>
              <a:gd name="T5" fmla="*/ 119 h 134"/>
              <a:gd name="T6" fmla="*/ 73 w 88"/>
              <a:gd name="T7" fmla="*/ 111 h 134"/>
              <a:gd name="T8" fmla="*/ 79 w 88"/>
              <a:gd name="T9" fmla="*/ 99 h 134"/>
              <a:gd name="T10" fmla="*/ 79 w 88"/>
              <a:gd name="T11" fmla="*/ 99 h 134"/>
              <a:gd name="T12" fmla="*/ 82 w 88"/>
              <a:gd name="T13" fmla="*/ 91 h 134"/>
              <a:gd name="T14" fmla="*/ 86 w 88"/>
              <a:gd name="T15" fmla="*/ 85 h 134"/>
              <a:gd name="T16" fmla="*/ 86 w 88"/>
              <a:gd name="T17" fmla="*/ 80 h 134"/>
              <a:gd name="T18" fmla="*/ 88 w 88"/>
              <a:gd name="T19" fmla="*/ 74 h 134"/>
              <a:gd name="T20" fmla="*/ 86 w 88"/>
              <a:gd name="T21" fmla="*/ 54 h 134"/>
              <a:gd name="T22" fmla="*/ 88 w 88"/>
              <a:gd name="T23" fmla="*/ 49 h 134"/>
              <a:gd name="T24" fmla="*/ 83 w 88"/>
              <a:gd name="T25" fmla="*/ 43 h 134"/>
              <a:gd name="T26" fmla="*/ 83 w 88"/>
              <a:gd name="T27" fmla="*/ 43 h 134"/>
              <a:gd name="T28" fmla="*/ 62 w 88"/>
              <a:gd name="T29" fmla="*/ 21 h 134"/>
              <a:gd name="T30" fmla="*/ 53 w 88"/>
              <a:gd name="T31" fmla="*/ 17 h 134"/>
              <a:gd name="T32" fmla="*/ 49 w 88"/>
              <a:gd name="T33" fmla="*/ 14 h 134"/>
              <a:gd name="T34" fmla="*/ 40 w 88"/>
              <a:gd name="T35" fmla="*/ 9 h 134"/>
              <a:gd name="T36" fmla="*/ 31 w 88"/>
              <a:gd name="T37" fmla="*/ 6 h 134"/>
              <a:gd name="T38" fmla="*/ 21 w 88"/>
              <a:gd name="T39" fmla="*/ 3 h 134"/>
              <a:gd name="T40" fmla="*/ 15 w 88"/>
              <a:gd name="T41" fmla="*/ 1 h 134"/>
              <a:gd name="T42" fmla="*/ 1 w 88"/>
              <a:gd name="T43" fmla="*/ 0 h 134"/>
              <a:gd name="T44" fmla="*/ 0 w 88"/>
              <a:gd name="T45" fmla="*/ 28 h 134"/>
              <a:gd name="T46" fmla="*/ 6 w 88"/>
              <a:gd name="T47" fmla="*/ 28 h 134"/>
              <a:gd name="T48" fmla="*/ 13 w 88"/>
              <a:gd name="T49" fmla="*/ 29 h 134"/>
              <a:gd name="T50" fmla="*/ 19 w 88"/>
              <a:gd name="T51" fmla="*/ 31 h 134"/>
              <a:gd name="T52" fmla="*/ 28 w 88"/>
              <a:gd name="T53" fmla="*/ 34 h 134"/>
              <a:gd name="T54" fmla="*/ 36 w 88"/>
              <a:gd name="T55" fmla="*/ 35 h 134"/>
              <a:gd name="T56" fmla="*/ 40 w 88"/>
              <a:gd name="T57" fmla="*/ 38 h 134"/>
              <a:gd name="T58" fmla="*/ 48 w 88"/>
              <a:gd name="T59" fmla="*/ 42 h 134"/>
              <a:gd name="T60" fmla="*/ 50 w 88"/>
              <a:gd name="T61" fmla="*/ 45 h 134"/>
              <a:gd name="T62" fmla="*/ 59 w 88"/>
              <a:gd name="T63" fmla="*/ 54 h 134"/>
              <a:gd name="T64" fmla="*/ 62 w 88"/>
              <a:gd name="T65" fmla="*/ 60 h 134"/>
              <a:gd name="T66" fmla="*/ 61 w 88"/>
              <a:gd name="T67" fmla="*/ 54 h 134"/>
              <a:gd name="T68" fmla="*/ 64 w 88"/>
              <a:gd name="T69" fmla="*/ 65 h 134"/>
              <a:gd name="T70" fmla="*/ 62 w 88"/>
              <a:gd name="T71" fmla="*/ 71 h 134"/>
              <a:gd name="T72" fmla="*/ 59 w 88"/>
              <a:gd name="T73" fmla="*/ 79 h 134"/>
              <a:gd name="T74" fmla="*/ 58 w 88"/>
              <a:gd name="T75" fmla="*/ 82 h 134"/>
              <a:gd name="T76" fmla="*/ 58 w 88"/>
              <a:gd name="T77" fmla="*/ 83 h 134"/>
              <a:gd name="T78" fmla="*/ 52 w 88"/>
              <a:gd name="T79" fmla="*/ 93 h 134"/>
              <a:gd name="T80" fmla="*/ 52 w 88"/>
              <a:gd name="T81" fmla="*/ 96 h 134"/>
              <a:gd name="T82" fmla="*/ 46 w 88"/>
              <a:gd name="T83" fmla="*/ 103 h 134"/>
              <a:gd name="T84" fmla="*/ 43 w 88"/>
              <a:gd name="T85" fmla="*/ 108 h 134"/>
              <a:gd name="T86" fmla="*/ 36 w 88"/>
              <a:gd name="T87" fmla="*/ 119 h 134"/>
              <a:gd name="T88" fmla="*/ 58 w 88"/>
              <a:gd name="T89" fmla="*/ 134 h 13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8"/>
              <a:gd name="T136" fmla="*/ 0 h 134"/>
              <a:gd name="T137" fmla="*/ 88 w 88"/>
              <a:gd name="T138" fmla="*/ 134 h 13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8" h="134">
                <a:moveTo>
                  <a:pt x="58" y="134"/>
                </a:moveTo>
                <a:lnTo>
                  <a:pt x="59" y="131"/>
                </a:lnTo>
                <a:lnTo>
                  <a:pt x="61" y="127"/>
                </a:lnTo>
                <a:lnTo>
                  <a:pt x="64" y="124"/>
                </a:lnTo>
                <a:lnTo>
                  <a:pt x="65" y="121"/>
                </a:lnTo>
                <a:lnTo>
                  <a:pt x="67" y="119"/>
                </a:lnTo>
                <a:lnTo>
                  <a:pt x="68" y="116"/>
                </a:lnTo>
                <a:lnTo>
                  <a:pt x="73" y="111"/>
                </a:lnTo>
                <a:lnTo>
                  <a:pt x="79" y="100"/>
                </a:lnTo>
                <a:lnTo>
                  <a:pt x="79" y="99"/>
                </a:lnTo>
                <a:lnTo>
                  <a:pt x="77" y="100"/>
                </a:lnTo>
                <a:lnTo>
                  <a:pt x="79" y="99"/>
                </a:lnTo>
                <a:lnTo>
                  <a:pt x="83" y="91"/>
                </a:lnTo>
                <a:lnTo>
                  <a:pt x="82" y="91"/>
                </a:lnTo>
                <a:lnTo>
                  <a:pt x="82" y="93"/>
                </a:lnTo>
                <a:lnTo>
                  <a:pt x="86" y="85"/>
                </a:lnTo>
                <a:lnTo>
                  <a:pt x="85" y="82"/>
                </a:lnTo>
                <a:lnTo>
                  <a:pt x="86" y="80"/>
                </a:lnTo>
                <a:lnTo>
                  <a:pt x="86" y="76"/>
                </a:lnTo>
                <a:lnTo>
                  <a:pt x="88" y="74"/>
                </a:lnTo>
                <a:lnTo>
                  <a:pt x="88" y="56"/>
                </a:lnTo>
                <a:lnTo>
                  <a:pt x="86" y="54"/>
                </a:lnTo>
                <a:lnTo>
                  <a:pt x="88" y="54"/>
                </a:lnTo>
                <a:lnTo>
                  <a:pt x="88" y="49"/>
                </a:lnTo>
                <a:lnTo>
                  <a:pt x="86" y="48"/>
                </a:lnTo>
                <a:lnTo>
                  <a:pt x="83" y="43"/>
                </a:lnTo>
                <a:lnTo>
                  <a:pt x="83" y="45"/>
                </a:lnTo>
                <a:lnTo>
                  <a:pt x="83" y="43"/>
                </a:lnTo>
                <a:lnTo>
                  <a:pt x="65" y="23"/>
                </a:lnTo>
                <a:lnTo>
                  <a:pt x="62" y="21"/>
                </a:lnTo>
                <a:lnTo>
                  <a:pt x="56" y="17"/>
                </a:lnTo>
                <a:lnTo>
                  <a:pt x="53" y="17"/>
                </a:lnTo>
                <a:lnTo>
                  <a:pt x="55" y="17"/>
                </a:lnTo>
                <a:lnTo>
                  <a:pt x="49" y="14"/>
                </a:lnTo>
                <a:lnTo>
                  <a:pt x="45" y="11"/>
                </a:lnTo>
                <a:lnTo>
                  <a:pt x="40" y="9"/>
                </a:lnTo>
                <a:lnTo>
                  <a:pt x="34" y="6"/>
                </a:lnTo>
                <a:lnTo>
                  <a:pt x="31" y="6"/>
                </a:lnTo>
                <a:lnTo>
                  <a:pt x="25" y="3"/>
                </a:lnTo>
                <a:lnTo>
                  <a:pt x="21" y="3"/>
                </a:lnTo>
                <a:lnTo>
                  <a:pt x="16" y="1"/>
                </a:lnTo>
                <a:lnTo>
                  <a:pt x="15" y="1"/>
                </a:lnTo>
                <a:lnTo>
                  <a:pt x="12" y="0"/>
                </a:lnTo>
                <a:lnTo>
                  <a:pt x="1" y="0"/>
                </a:lnTo>
                <a:lnTo>
                  <a:pt x="3" y="0"/>
                </a:lnTo>
                <a:lnTo>
                  <a:pt x="0" y="28"/>
                </a:lnTo>
                <a:lnTo>
                  <a:pt x="1" y="28"/>
                </a:lnTo>
                <a:lnTo>
                  <a:pt x="6" y="28"/>
                </a:lnTo>
                <a:lnTo>
                  <a:pt x="9" y="29"/>
                </a:lnTo>
                <a:lnTo>
                  <a:pt x="13" y="29"/>
                </a:lnTo>
                <a:lnTo>
                  <a:pt x="18" y="31"/>
                </a:lnTo>
                <a:lnTo>
                  <a:pt x="19" y="31"/>
                </a:lnTo>
                <a:lnTo>
                  <a:pt x="25" y="34"/>
                </a:lnTo>
                <a:lnTo>
                  <a:pt x="28" y="34"/>
                </a:lnTo>
                <a:lnTo>
                  <a:pt x="34" y="37"/>
                </a:lnTo>
                <a:lnTo>
                  <a:pt x="36" y="35"/>
                </a:lnTo>
                <a:lnTo>
                  <a:pt x="34" y="35"/>
                </a:lnTo>
                <a:lnTo>
                  <a:pt x="40" y="38"/>
                </a:lnTo>
                <a:lnTo>
                  <a:pt x="45" y="42"/>
                </a:lnTo>
                <a:lnTo>
                  <a:pt x="48" y="42"/>
                </a:lnTo>
                <a:lnTo>
                  <a:pt x="48" y="43"/>
                </a:lnTo>
                <a:lnTo>
                  <a:pt x="50" y="45"/>
                </a:lnTo>
                <a:lnTo>
                  <a:pt x="59" y="52"/>
                </a:lnTo>
                <a:lnTo>
                  <a:pt x="59" y="54"/>
                </a:lnTo>
                <a:lnTo>
                  <a:pt x="62" y="59"/>
                </a:lnTo>
                <a:lnTo>
                  <a:pt x="62" y="60"/>
                </a:lnTo>
                <a:lnTo>
                  <a:pt x="61" y="59"/>
                </a:lnTo>
                <a:lnTo>
                  <a:pt x="61" y="54"/>
                </a:lnTo>
                <a:lnTo>
                  <a:pt x="62" y="63"/>
                </a:lnTo>
                <a:lnTo>
                  <a:pt x="64" y="65"/>
                </a:lnTo>
                <a:lnTo>
                  <a:pt x="62" y="66"/>
                </a:lnTo>
                <a:lnTo>
                  <a:pt x="62" y="71"/>
                </a:lnTo>
                <a:lnTo>
                  <a:pt x="61" y="73"/>
                </a:lnTo>
                <a:lnTo>
                  <a:pt x="59" y="79"/>
                </a:lnTo>
                <a:lnTo>
                  <a:pt x="61" y="77"/>
                </a:lnTo>
                <a:lnTo>
                  <a:pt x="58" y="82"/>
                </a:lnTo>
                <a:lnTo>
                  <a:pt x="56" y="85"/>
                </a:lnTo>
                <a:lnTo>
                  <a:pt x="58" y="83"/>
                </a:lnTo>
                <a:lnTo>
                  <a:pt x="56" y="85"/>
                </a:lnTo>
                <a:lnTo>
                  <a:pt x="52" y="93"/>
                </a:lnTo>
                <a:lnTo>
                  <a:pt x="52" y="94"/>
                </a:lnTo>
                <a:lnTo>
                  <a:pt x="52" y="96"/>
                </a:lnTo>
                <a:lnTo>
                  <a:pt x="48" y="100"/>
                </a:lnTo>
                <a:lnTo>
                  <a:pt x="46" y="103"/>
                </a:lnTo>
                <a:lnTo>
                  <a:pt x="45" y="105"/>
                </a:lnTo>
                <a:lnTo>
                  <a:pt x="43" y="108"/>
                </a:lnTo>
                <a:lnTo>
                  <a:pt x="40" y="111"/>
                </a:lnTo>
                <a:lnTo>
                  <a:pt x="36" y="119"/>
                </a:lnTo>
                <a:lnTo>
                  <a:pt x="37" y="116"/>
                </a:lnTo>
                <a:lnTo>
                  <a:pt x="58" y="134"/>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24" name="Freeform 3076"/>
          <p:cNvSpPr>
            <a:spLocks/>
          </p:cNvSpPr>
          <p:nvPr/>
        </p:nvSpPr>
        <p:spPr bwMode="auto">
          <a:xfrm>
            <a:off x="4579938" y="4908550"/>
            <a:ext cx="147637" cy="188913"/>
          </a:xfrm>
          <a:custGeom>
            <a:avLst/>
            <a:gdLst>
              <a:gd name="T0" fmla="*/ 37 w 94"/>
              <a:gd name="T1" fmla="*/ 0 h 137"/>
              <a:gd name="T2" fmla="*/ 27 w 94"/>
              <a:gd name="T3" fmla="*/ 9 h 137"/>
              <a:gd name="T4" fmla="*/ 21 w 94"/>
              <a:gd name="T5" fmla="*/ 17 h 137"/>
              <a:gd name="T6" fmla="*/ 18 w 94"/>
              <a:gd name="T7" fmla="*/ 21 h 137"/>
              <a:gd name="T8" fmla="*/ 15 w 94"/>
              <a:gd name="T9" fmla="*/ 26 h 137"/>
              <a:gd name="T10" fmla="*/ 12 w 94"/>
              <a:gd name="T11" fmla="*/ 31 h 137"/>
              <a:gd name="T12" fmla="*/ 7 w 94"/>
              <a:gd name="T13" fmla="*/ 38 h 137"/>
              <a:gd name="T14" fmla="*/ 7 w 94"/>
              <a:gd name="T15" fmla="*/ 40 h 137"/>
              <a:gd name="T16" fmla="*/ 3 w 94"/>
              <a:gd name="T17" fmla="*/ 49 h 137"/>
              <a:gd name="T18" fmla="*/ 1 w 94"/>
              <a:gd name="T19" fmla="*/ 55 h 137"/>
              <a:gd name="T20" fmla="*/ 1 w 94"/>
              <a:gd name="T21" fmla="*/ 82 h 137"/>
              <a:gd name="T22" fmla="*/ 1 w 94"/>
              <a:gd name="T23" fmla="*/ 83 h 137"/>
              <a:gd name="T24" fmla="*/ 4 w 94"/>
              <a:gd name="T25" fmla="*/ 88 h 137"/>
              <a:gd name="T26" fmla="*/ 3 w 94"/>
              <a:gd name="T27" fmla="*/ 83 h 137"/>
              <a:gd name="T28" fmla="*/ 6 w 94"/>
              <a:gd name="T29" fmla="*/ 91 h 137"/>
              <a:gd name="T30" fmla="*/ 9 w 94"/>
              <a:gd name="T31" fmla="*/ 96 h 137"/>
              <a:gd name="T32" fmla="*/ 19 w 94"/>
              <a:gd name="T33" fmla="*/ 108 h 137"/>
              <a:gd name="T34" fmla="*/ 21 w 94"/>
              <a:gd name="T35" fmla="*/ 110 h 137"/>
              <a:gd name="T36" fmla="*/ 27 w 94"/>
              <a:gd name="T37" fmla="*/ 114 h 137"/>
              <a:gd name="T38" fmla="*/ 31 w 94"/>
              <a:gd name="T39" fmla="*/ 117 h 137"/>
              <a:gd name="T40" fmla="*/ 42 w 94"/>
              <a:gd name="T41" fmla="*/ 122 h 137"/>
              <a:gd name="T42" fmla="*/ 50 w 94"/>
              <a:gd name="T43" fmla="*/ 127 h 137"/>
              <a:gd name="T44" fmla="*/ 64 w 94"/>
              <a:gd name="T45" fmla="*/ 131 h 137"/>
              <a:gd name="T46" fmla="*/ 73 w 94"/>
              <a:gd name="T47" fmla="*/ 133 h 137"/>
              <a:gd name="T48" fmla="*/ 83 w 94"/>
              <a:gd name="T49" fmla="*/ 136 h 137"/>
              <a:gd name="T50" fmla="*/ 86 w 94"/>
              <a:gd name="T51" fmla="*/ 137 h 137"/>
              <a:gd name="T52" fmla="*/ 94 w 94"/>
              <a:gd name="T53" fmla="*/ 110 h 137"/>
              <a:gd name="T54" fmla="*/ 83 w 94"/>
              <a:gd name="T55" fmla="*/ 108 h 137"/>
              <a:gd name="T56" fmla="*/ 74 w 94"/>
              <a:gd name="T57" fmla="*/ 105 h 137"/>
              <a:gd name="T58" fmla="*/ 70 w 94"/>
              <a:gd name="T59" fmla="*/ 103 h 137"/>
              <a:gd name="T60" fmla="*/ 56 w 94"/>
              <a:gd name="T61" fmla="*/ 99 h 137"/>
              <a:gd name="T62" fmla="*/ 56 w 94"/>
              <a:gd name="T63" fmla="*/ 100 h 137"/>
              <a:gd name="T64" fmla="*/ 44 w 94"/>
              <a:gd name="T65" fmla="*/ 94 h 137"/>
              <a:gd name="T66" fmla="*/ 44 w 94"/>
              <a:gd name="T67" fmla="*/ 94 h 137"/>
              <a:gd name="T68" fmla="*/ 39 w 94"/>
              <a:gd name="T69" fmla="*/ 89 h 137"/>
              <a:gd name="T70" fmla="*/ 30 w 94"/>
              <a:gd name="T71" fmla="*/ 83 h 137"/>
              <a:gd name="T72" fmla="*/ 33 w 94"/>
              <a:gd name="T73" fmla="*/ 88 h 137"/>
              <a:gd name="T74" fmla="*/ 30 w 94"/>
              <a:gd name="T75" fmla="*/ 83 h 137"/>
              <a:gd name="T76" fmla="*/ 28 w 94"/>
              <a:gd name="T77" fmla="*/ 80 h 137"/>
              <a:gd name="T78" fmla="*/ 28 w 94"/>
              <a:gd name="T79" fmla="*/ 77 h 137"/>
              <a:gd name="T80" fmla="*/ 28 w 94"/>
              <a:gd name="T81" fmla="*/ 77 h 137"/>
              <a:gd name="T82" fmla="*/ 25 w 94"/>
              <a:gd name="T83" fmla="*/ 72 h 137"/>
              <a:gd name="T84" fmla="*/ 28 w 94"/>
              <a:gd name="T85" fmla="*/ 62 h 137"/>
              <a:gd name="T86" fmla="*/ 30 w 94"/>
              <a:gd name="T87" fmla="*/ 55 h 137"/>
              <a:gd name="T88" fmla="*/ 28 w 94"/>
              <a:gd name="T89" fmla="*/ 55 h 137"/>
              <a:gd name="T90" fmla="*/ 31 w 94"/>
              <a:gd name="T91" fmla="*/ 48 h 137"/>
              <a:gd name="T92" fmla="*/ 33 w 94"/>
              <a:gd name="T93" fmla="*/ 46 h 137"/>
              <a:gd name="T94" fmla="*/ 36 w 94"/>
              <a:gd name="T95" fmla="*/ 41 h 137"/>
              <a:gd name="T96" fmla="*/ 39 w 94"/>
              <a:gd name="T97" fmla="*/ 37 h 137"/>
              <a:gd name="T98" fmla="*/ 42 w 94"/>
              <a:gd name="T99" fmla="*/ 32 h 137"/>
              <a:gd name="T100" fmla="*/ 47 w 94"/>
              <a:gd name="T101" fmla="*/ 24 h 137"/>
              <a:gd name="T102" fmla="*/ 53 w 94"/>
              <a:gd name="T103" fmla="*/ 21 h 13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4"/>
              <a:gd name="T157" fmla="*/ 0 h 137"/>
              <a:gd name="T158" fmla="*/ 94 w 94"/>
              <a:gd name="T159" fmla="*/ 137 h 13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4" h="137">
                <a:moveTo>
                  <a:pt x="33" y="3"/>
                </a:moveTo>
                <a:lnTo>
                  <a:pt x="37" y="0"/>
                </a:lnTo>
                <a:lnTo>
                  <a:pt x="33" y="3"/>
                </a:lnTo>
                <a:lnTo>
                  <a:pt x="27" y="9"/>
                </a:lnTo>
                <a:lnTo>
                  <a:pt x="25" y="12"/>
                </a:lnTo>
                <a:lnTo>
                  <a:pt x="21" y="17"/>
                </a:lnTo>
                <a:lnTo>
                  <a:pt x="19" y="20"/>
                </a:lnTo>
                <a:lnTo>
                  <a:pt x="18" y="21"/>
                </a:lnTo>
                <a:lnTo>
                  <a:pt x="16" y="24"/>
                </a:lnTo>
                <a:lnTo>
                  <a:pt x="15" y="26"/>
                </a:lnTo>
                <a:lnTo>
                  <a:pt x="13" y="29"/>
                </a:lnTo>
                <a:lnTo>
                  <a:pt x="12" y="31"/>
                </a:lnTo>
                <a:lnTo>
                  <a:pt x="10" y="34"/>
                </a:lnTo>
                <a:lnTo>
                  <a:pt x="7" y="38"/>
                </a:lnTo>
                <a:lnTo>
                  <a:pt x="7" y="41"/>
                </a:lnTo>
                <a:lnTo>
                  <a:pt x="7" y="40"/>
                </a:lnTo>
                <a:lnTo>
                  <a:pt x="3" y="48"/>
                </a:lnTo>
                <a:lnTo>
                  <a:pt x="3" y="49"/>
                </a:lnTo>
                <a:lnTo>
                  <a:pt x="1" y="52"/>
                </a:lnTo>
                <a:lnTo>
                  <a:pt x="1" y="55"/>
                </a:lnTo>
                <a:lnTo>
                  <a:pt x="0" y="58"/>
                </a:lnTo>
                <a:lnTo>
                  <a:pt x="1" y="82"/>
                </a:lnTo>
                <a:lnTo>
                  <a:pt x="3" y="83"/>
                </a:lnTo>
                <a:lnTo>
                  <a:pt x="1" y="83"/>
                </a:lnTo>
                <a:lnTo>
                  <a:pt x="4" y="89"/>
                </a:lnTo>
                <a:lnTo>
                  <a:pt x="4" y="88"/>
                </a:lnTo>
                <a:lnTo>
                  <a:pt x="4" y="89"/>
                </a:lnTo>
                <a:lnTo>
                  <a:pt x="3" y="83"/>
                </a:lnTo>
                <a:lnTo>
                  <a:pt x="4" y="89"/>
                </a:lnTo>
                <a:lnTo>
                  <a:pt x="6" y="91"/>
                </a:lnTo>
                <a:lnTo>
                  <a:pt x="6" y="93"/>
                </a:lnTo>
                <a:lnTo>
                  <a:pt x="9" y="96"/>
                </a:lnTo>
                <a:lnTo>
                  <a:pt x="9" y="97"/>
                </a:lnTo>
                <a:lnTo>
                  <a:pt x="19" y="108"/>
                </a:lnTo>
                <a:lnTo>
                  <a:pt x="21" y="108"/>
                </a:lnTo>
                <a:lnTo>
                  <a:pt x="21" y="110"/>
                </a:lnTo>
                <a:lnTo>
                  <a:pt x="24" y="111"/>
                </a:lnTo>
                <a:lnTo>
                  <a:pt x="27" y="114"/>
                </a:lnTo>
                <a:lnTo>
                  <a:pt x="30" y="116"/>
                </a:lnTo>
                <a:lnTo>
                  <a:pt x="31" y="117"/>
                </a:lnTo>
                <a:lnTo>
                  <a:pt x="39" y="122"/>
                </a:lnTo>
                <a:lnTo>
                  <a:pt x="42" y="122"/>
                </a:lnTo>
                <a:lnTo>
                  <a:pt x="46" y="125"/>
                </a:lnTo>
                <a:lnTo>
                  <a:pt x="50" y="127"/>
                </a:lnTo>
                <a:lnTo>
                  <a:pt x="59" y="131"/>
                </a:lnTo>
                <a:lnTo>
                  <a:pt x="64" y="131"/>
                </a:lnTo>
                <a:lnTo>
                  <a:pt x="67" y="133"/>
                </a:lnTo>
                <a:lnTo>
                  <a:pt x="73" y="133"/>
                </a:lnTo>
                <a:lnTo>
                  <a:pt x="77" y="136"/>
                </a:lnTo>
                <a:lnTo>
                  <a:pt x="83" y="136"/>
                </a:lnTo>
                <a:lnTo>
                  <a:pt x="85" y="137"/>
                </a:lnTo>
                <a:lnTo>
                  <a:pt x="86" y="137"/>
                </a:lnTo>
                <a:lnTo>
                  <a:pt x="92" y="110"/>
                </a:lnTo>
                <a:lnTo>
                  <a:pt x="94" y="110"/>
                </a:lnTo>
                <a:lnTo>
                  <a:pt x="86" y="108"/>
                </a:lnTo>
                <a:lnTo>
                  <a:pt x="83" y="108"/>
                </a:lnTo>
                <a:lnTo>
                  <a:pt x="82" y="108"/>
                </a:lnTo>
                <a:lnTo>
                  <a:pt x="74" y="105"/>
                </a:lnTo>
                <a:lnTo>
                  <a:pt x="73" y="105"/>
                </a:lnTo>
                <a:lnTo>
                  <a:pt x="70" y="103"/>
                </a:lnTo>
                <a:lnTo>
                  <a:pt x="65" y="103"/>
                </a:lnTo>
                <a:lnTo>
                  <a:pt x="56" y="99"/>
                </a:lnTo>
                <a:lnTo>
                  <a:pt x="55" y="100"/>
                </a:lnTo>
                <a:lnTo>
                  <a:pt x="56" y="100"/>
                </a:lnTo>
                <a:lnTo>
                  <a:pt x="46" y="94"/>
                </a:lnTo>
                <a:lnTo>
                  <a:pt x="44" y="94"/>
                </a:lnTo>
                <a:lnTo>
                  <a:pt x="46" y="96"/>
                </a:lnTo>
                <a:lnTo>
                  <a:pt x="44" y="94"/>
                </a:lnTo>
                <a:lnTo>
                  <a:pt x="42" y="93"/>
                </a:lnTo>
                <a:lnTo>
                  <a:pt x="39" y="89"/>
                </a:lnTo>
                <a:lnTo>
                  <a:pt x="36" y="88"/>
                </a:lnTo>
                <a:lnTo>
                  <a:pt x="30" y="83"/>
                </a:lnTo>
                <a:lnTo>
                  <a:pt x="28" y="83"/>
                </a:lnTo>
                <a:lnTo>
                  <a:pt x="33" y="88"/>
                </a:lnTo>
                <a:lnTo>
                  <a:pt x="33" y="86"/>
                </a:lnTo>
                <a:lnTo>
                  <a:pt x="30" y="83"/>
                </a:lnTo>
                <a:lnTo>
                  <a:pt x="30" y="82"/>
                </a:lnTo>
                <a:lnTo>
                  <a:pt x="28" y="80"/>
                </a:lnTo>
                <a:lnTo>
                  <a:pt x="30" y="83"/>
                </a:lnTo>
                <a:lnTo>
                  <a:pt x="28" y="77"/>
                </a:lnTo>
                <a:lnTo>
                  <a:pt x="28" y="79"/>
                </a:lnTo>
                <a:lnTo>
                  <a:pt x="28" y="77"/>
                </a:lnTo>
                <a:lnTo>
                  <a:pt x="27" y="74"/>
                </a:lnTo>
                <a:lnTo>
                  <a:pt x="25" y="72"/>
                </a:lnTo>
                <a:lnTo>
                  <a:pt x="27" y="65"/>
                </a:lnTo>
                <a:lnTo>
                  <a:pt x="28" y="62"/>
                </a:lnTo>
                <a:lnTo>
                  <a:pt x="28" y="58"/>
                </a:lnTo>
                <a:lnTo>
                  <a:pt x="30" y="55"/>
                </a:lnTo>
                <a:lnTo>
                  <a:pt x="30" y="54"/>
                </a:lnTo>
                <a:lnTo>
                  <a:pt x="28" y="55"/>
                </a:lnTo>
                <a:lnTo>
                  <a:pt x="31" y="51"/>
                </a:lnTo>
                <a:lnTo>
                  <a:pt x="31" y="48"/>
                </a:lnTo>
                <a:lnTo>
                  <a:pt x="31" y="49"/>
                </a:lnTo>
                <a:lnTo>
                  <a:pt x="33" y="46"/>
                </a:lnTo>
                <a:lnTo>
                  <a:pt x="34" y="45"/>
                </a:lnTo>
                <a:lnTo>
                  <a:pt x="36" y="41"/>
                </a:lnTo>
                <a:lnTo>
                  <a:pt x="37" y="40"/>
                </a:lnTo>
                <a:lnTo>
                  <a:pt x="39" y="37"/>
                </a:lnTo>
                <a:lnTo>
                  <a:pt x="40" y="35"/>
                </a:lnTo>
                <a:lnTo>
                  <a:pt x="42" y="32"/>
                </a:lnTo>
                <a:lnTo>
                  <a:pt x="46" y="28"/>
                </a:lnTo>
                <a:lnTo>
                  <a:pt x="47" y="24"/>
                </a:lnTo>
                <a:lnTo>
                  <a:pt x="49" y="24"/>
                </a:lnTo>
                <a:lnTo>
                  <a:pt x="53" y="21"/>
                </a:lnTo>
                <a:lnTo>
                  <a:pt x="33" y="3"/>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25" name="Freeform 3077"/>
          <p:cNvSpPr>
            <a:spLocks/>
          </p:cNvSpPr>
          <p:nvPr/>
        </p:nvSpPr>
        <p:spPr bwMode="auto">
          <a:xfrm>
            <a:off x="4718050" y="5059363"/>
            <a:ext cx="134938" cy="184150"/>
          </a:xfrm>
          <a:custGeom>
            <a:avLst/>
            <a:gdLst>
              <a:gd name="T0" fmla="*/ 58 w 86"/>
              <a:gd name="T1" fmla="*/ 131 h 134"/>
              <a:gd name="T2" fmla="*/ 62 w 86"/>
              <a:gd name="T3" fmla="*/ 123 h 134"/>
              <a:gd name="T4" fmla="*/ 65 w 86"/>
              <a:gd name="T5" fmla="*/ 119 h 134"/>
              <a:gd name="T6" fmla="*/ 71 w 86"/>
              <a:gd name="T7" fmla="*/ 111 h 134"/>
              <a:gd name="T8" fmla="*/ 77 w 86"/>
              <a:gd name="T9" fmla="*/ 99 h 134"/>
              <a:gd name="T10" fmla="*/ 77 w 86"/>
              <a:gd name="T11" fmla="*/ 99 h 134"/>
              <a:gd name="T12" fmla="*/ 80 w 86"/>
              <a:gd name="T13" fmla="*/ 91 h 134"/>
              <a:gd name="T14" fmla="*/ 85 w 86"/>
              <a:gd name="T15" fmla="*/ 85 h 134"/>
              <a:gd name="T16" fmla="*/ 85 w 86"/>
              <a:gd name="T17" fmla="*/ 80 h 134"/>
              <a:gd name="T18" fmla="*/ 86 w 86"/>
              <a:gd name="T19" fmla="*/ 74 h 134"/>
              <a:gd name="T20" fmla="*/ 85 w 86"/>
              <a:gd name="T21" fmla="*/ 54 h 134"/>
              <a:gd name="T22" fmla="*/ 86 w 86"/>
              <a:gd name="T23" fmla="*/ 49 h 134"/>
              <a:gd name="T24" fmla="*/ 82 w 86"/>
              <a:gd name="T25" fmla="*/ 43 h 134"/>
              <a:gd name="T26" fmla="*/ 82 w 86"/>
              <a:gd name="T27" fmla="*/ 43 h 134"/>
              <a:gd name="T28" fmla="*/ 61 w 86"/>
              <a:gd name="T29" fmla="*/ 21 h 134"/>
              <a:gd name="T30" fmla="*/ 52 w 86"/>
              <a:gd name="T31" fmla="*/ 15 h 134"/>
              <a:gd name="T32" fmla="*/ 52 w 86"/>
              <a:gd name="T33" fmla="*/ 17 h 134"/>
              <a:gd name="T34" fmla="*/ 47 w 86"/>
              <a:gd name="T35" fmla="*/ 13 h 134"/>
              <a:gd name="T36" fmla="*/ 39 w 86"/>
              <a:gd name="T37" fmla="*/ 9 h 134"/>
              <a:gd name="T38" fmla="*/ 30 w 86"/>
              <a:gd name="T39" fmla="*/ 6 h 134"/>
              <a:gd name="T40" fmla="*/ 21 w 86"/>
              <a:gd name="T41" fmla="*/ 3 h 134"/>
              <a:gd name="T42" fmla="*/ 13 w 86"/>
              <a:gd name="T43" fmla="*/ 1 h 134"/>
              <a:gd name="T44" fmla="*/ 1 w 86"/>
              <a:gd name="T45" fmla="*/ 0 h 134"/>
              <a:gd name="T46" fmla="*/ 0 w 86"/>
              <a:gd name="T47" fmla="*/ 27 h 134"/>
              <a:gd name="T48" fmla="*/ 6 w 86"/>
              <a:gd name="T49" fmla="*/ 27 h 134"/>
              <a:gd name="T50" fmla="*/ 12 w 86"/>
              <a:gd name="T51" fmla="*/ 29 h 134"/>
              <a:gd name="T52" fmla="*/ 18 w 86"/>
              <a:gd name="T53" fmla="*/ 31 h 134"/>
              <a:gd name="T54" fmla="*/ 27 w 86"/>
              <a:gd name="T55" fmla="*/ 34 h 134"/>
              <a:gd name="T56" fmla="*/ 34 w 86"/>
              <a:gd name="T57" fmla="*/ 35 h 134"/>
              <a:gd name="T58" fmla="*/ 36 w 86"/>
              <a:gd name="T59" fmla="*/ 37 h 134"/>
              <a:gd name="T60" fmla="*/ 45 w 86"/>
              <a:gd name="T61" fmla="*/ 43 h 134"/>
              <a:gd name="T62" fmla="*/ 45 w 86"/>
              <a:gd name="T63" fmla="*/ 41 h 134"/>
              <a:gd name="T64" fmla="*/ 49 w 86"/>
              <a:gd name="T65" fmla="*/ 44 h 134"/>
              <a:gd name="T66" fmla="*/ 58 w 86"/>
              <a:gd name="T67" fmla="*/ 54 h 134"/>
              <a:gd name="T68" fmla="*/ 61 w 86"/>
              <a:gd name="T69" fmla="*/ 60 h 134"/>
              <a:gd name="T70" fmla="*/ 59 w 86"/>
              <a:gd name="T71" fmla="*/ 54 h 134"/>
              <a:gd name="T72" fmla="*/ 62 w 86"/>
              <a:gd name="T73" fmla="*/ 65 h 134"/>
              <a:gd name="T74" fmla="*/ 61 w 86"/>
              <a:gd name="T75" fmla="*/ 71 h 134"/>
              <a:gd name="T76" fmla="*/ 58 w 86"/>
              <a:gd name="T77" fmla="*/ 78 h 134"/>
              <a:gd name="T78" fmla="*/ 56 w 86"/>
              <a:gd name="T79" fmla="*/ 82 h 134"/>
              <a:gd name="T80" fmla="*/ 56 w 86"/>
              <a:gd name="T81" fmla="*/ 83 h 134"/>
              <a:gd name="T82" fmla="*/ 50 w 86"/>
              <a:gd name="T83" fmla="*/ 92 h 134"/>
              <a:gd name="T84" fmla="*/ 50 w 86"/>
              <a:gd name="T85" fmla="*/ 96 h 134"/>
              <a:gd name="T86" fmla="*/ 45 w 86"/>
              <a:gd name="T87" fmla="*/ 103 h 134"/>
              <a:gd name="T88" fmla="*/ 42 w 86"/>
              <a:gd name="T89" fmla="*/ 108 h 134"/>
              <a:gd name="T90" fmla="*/ 34 w 86"/>
              <a:gd name="T91" fmla="*/ 119 h 134"/>
              <a:gd name="T92" fmla="*/ 56 w 86"/>
              <a:gd name="T93" fmla="*/ 134 h 13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6"/>
              <a:gd name="T142" fmla="*/ 0 h 134"/>
              <a:gd name="T143" fmla="*/ 86 w 86"/>
              <a:gd name="T144" fmla="*/ 134 h 13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6" h="134">
                <a:moveTo>
                  <a:pt x="56" y="134"/>
                </a:moveTo>
                <a:lnTo>
                  <a:pt x="58" y="131"/>
                </a:lnTo>
                <a:lnTo>
                  <a:pt x="59" y="126"/>
                </a:lnTo>
                <a:lnTo>
                  <a:pt x="62" y="123"/>
                </a:lnTo>
                <a:lnTo>
                  <a:pt x="64" y="120"/>
                </a:lnTo>
                <a:lnTo>
                  <a:pt x="65" y="119"/>
                </a:lnTo>
                <a:lnTo>
                  <a:pt x="67" y="116"/>
                </a:lnTo>
                <a:lnTo>
                  <a:pt x="71" y="111"/>
                </a:lnTo>
                <a:lnTo>
                  <a:pt x="77" y="100"/>
                </a:lnTo>
                <a:lnTo>
                  <a:pt x="77" y="99"/>
                </a:lnTo>
                <a:lnTo>
                  <a:pt x="76" y="100"/>
                </a:lnTo>
                <a:lnTo>
                  <a:pt x="77" y="99"/>
                </a:lnTo>
                <a:lnTo>
                  <a:pt x="82" y="91"/>
                </a:lnTo>
                <a:lnTo>
                  <a:pt x="80" y="91"/>
                </a:lnTo>
                <a:lnTo>
                  <a:pt x="80" y="92"/>
                </a:lnTo>
                <a:lnTo>
                  <a:pt x="85" y="85"/>
                </a:lnTo>
                <a:lnTo>
                  <a:pt x="83" y="82"/>
                </a:lnTo>
                <a:lnTo>
                  <a:pt x="85" y="80"/>
                </a:lnTo>
                <a:lnTo>
                  <a:pt x="85" y="75"/>
                </a:lnTo>
                <a:lnTo>
                  <a:pt x="86" y="74"/>
                </a:lnTo>
                <a:lnTo>
                  <a:pt x="86" y="55"/>
                </a:lnTo>
                <a:lnTo>
                  <a:pt x="85" y="54"/>
                </a:lnTo>
                <a:lnTo>
                  <a:pt x="86" y="54"/>
                </a:lnTo>
                <a:lnTo>
                  <a:pt x="86" y="49"/>
                </a:lnTo>
                <a:lnTo>
                  <a:pt x="85" y="48"/>
                </a:lnTo>
                <a:lnTo>
                  <a:pt x="82" y="43"/>
                </a:lnTo>
                <a:lnTo>
                  <a:pt x="82" y="44"/>
                </a:lnTo>
                <a:lnTo>
                  <a:pt x="82" y="43"/>
                </a:lnTo>
                <a:lnTo>
                  <a:pt x="64" y="23"/>
                </a:lnTo>
                <a:lnTo>
                  <a:pt x="61" y="21"/>
                </a:lnTo>
                <a:lnTo>
                  <a:pt x="59" y="20"/>
                </a:lnTo>
                <a:lnTo>
                  <a:pt x="52" y="15"/>
                </a:lnTo>
                <a:lnTo>
                  <a:pt x="50" y="15"/>
                </a:lnTo>
                <a:lnTo>
                  <a:pt x="52" y="17"/>
                </a:lnTo>
                <a:lnTo>
                  <a:pt x="50" y="15"/>
                </a:lnTo>
                <a:lnTo>
                  <a:pt x="47" y="13"/>
                </a:lnTo>
                <a:lnTo>
                  <a:pt x="43" y="10"/>
                </a:lnTo>
                <a:lnTo>
                  <a:pt x="39" y="9"/>
                </a:lnTo>
                <a:lnTo>
                  <a:pt x="33" y="6"/>
                </a:lnTo>
                <a:lnTo>
                  <a:pt x="30" y="6"/>
                </a:lnTo>
                <a:lnTo>
                  <a:pt x="24" y="3"/>
                </a:lnTo>
                <a:lnTo>
                  <a:pt x="21" y="3"/>
                </a:lnTo>
                <a:lnTo>
                  <a:pt x="18" y="1"/>
                </a:lnTo>
                <a:lnTo>
                  <a:pt x="13" y="1"/>
                </a:lnTo>
                <a:lnTo>
                  <a:pt x="9" y="0"/>
                </a:lnTo>
                <a:lnTo>
                  <a:pt x="1" y="0"/>
                </a:lnTo>
                <a:lnTo>
                  <a:pt x="3" y="0"/>
                </a:lnTo>
                <a:lnTo>
                  <a:pt x="0" y="27"/>
                </a:lnTo>
                <a:lnTo>
                  <a:pt x="1" y="27"/>
                </a:lnTo>
                <a:lnTo>
                  <a:pt x="6" y="27"/>
                </a:lnTo>
                <a:lnTo>
                  <a:pt x="10" y="29"/>
                </a:lnTo>
                <a:lnTo>
                  <a:pt x="12" y="29"/>
                </a:lnTo>
                <a:lnTo>
                  <a:pt x="15" y="31"/>
                </a:lnTo>
                <a:lnTo>
                  <a:pt x="18" y="31"/>
                </a:lnTo>
                <a:lnTo>
                  <a:pt x="24" y="34"/>
                </a:lnTo>
                <a:lnTo>
                  <a:pt x="27" y="34"/>
                </a:lnTo>
                <a:lnTo>
                  <a:pt x="33" y="37"/>
                </a:lnTo>
                <a:lnTo>
                  <a:pt x="34" y="35"/>
                </a:lnTo>
                <a:lnTo>
                  <a:pt x="33" y="35"/>
                </a:lnTo>
                <a:lnTo>
                  <a:pt x="36" y="37"/>
                </a:lnTo>
                <a:lnTo>
                  <a:pt x="37" y="38"/>
                </a:lnTo>
                <a:lnTo>
                  <a:pt x="45" y="43"/>
                </a:lnTo>
                <a:lnTo>
                  <a:pt x="46" y="43"/>
                </a:lnTo>
                <a:lnTo>
                  <a:pt x="45" y="41"/>
                </a:lnTo>
                <a:lnTo>
                  <a:pt x="46" y="43"/>
                </a:lnTo>
                <a:lnTo>
                  <a:pt x="49" y="44"/>
                </a:lnTo>
                <a:lnTo>
                  <a:pt x="58" y="52"/>
                </a:lnTo>
                <a:lnTo>
                  <a:pt x="58" y="54"/>
                </a:lnTo>
                <a:lnTo>
                  <a:pt x="61" y="58"/>
                </a:lnTo>
                <a:lnTo>
                  <a:pt x="61" y="60"/>
                </a:lnTo>
                <a:lnTo>
                  <a:pt x="59" y="58"/>
                </a:lnTo>
                <a:lnTo>
                  <a:pt x="59" y="54"/>
                </a:lnTo>
                <a:lnTo>
                  <a:pt x="61" y="63"/>
                </a:lnTo>
                <a:lnTo>
                  <a:pt x="62" y="65"/>
                </a:lnTo>
                <a:lnTo>
                  <a:pt x="61" y="66"/>
                </a:lnTo>
                <a:lnTo>
                  <a:pt x="61" y="71"/>
                </a:lnTo>
                <a:lnTo>
                  <a:pt x="59" y="72"/>
                </a:lnTo>
                <a:lnTo>
                  <a:pt x="58" y="78"/>
                </a:lnTo>
                <a:lnTo>
                  <a:pt x="59" y="77"/>
                </a:lnTo>
                <a:lnTo>
                  <a:pt x="56" y="82"/>
                </a:lnTo>
                <a:lnTo>
                  <a:pt x="55" y="85"/>
                </a:lnTo>
                <a:lnTo>
                  <a:pt x="56" y="83"/>
                </a:lnTo>
                <a:lnTo>
                  <a:pt x="55" y="85"/>
                </a:lnTo>
                <a:lnTo>
                  <a:pt x="50" y="92"/>
                </a:lnTo>
                <a:lnTo>
                  <a:pt x="50" y="94"/>
                </a:lnTo>
                <a:lnTo>
                  <a:pt x="50" y="96"/>
                </a:lnTo>
                <a:lnTo>
                  <a:pt x="46" y="100"/>
                </a:lnTo>
                <a:lnTo>
                  <a:pt x="45" y="103"/>
                </a:lnTo>
                <a:lnTo>
                  <a:pt x="43" y="105"/>
                </a:lnTo>
                <a:lnTo>
                  <a:pt x="42" y="108"/>
                </a:lnTo>
                <a:lnTo>
                  <a:pt x="39" y="111"/>
                </a:lnTo>
                <a:lnTo>
                  <a:pt x="34" y="119"/>
                </a:lnTo>
                <a:lnTo>
                  <a:pt x="36" y="116"/>
                </a:lnTo>
                <a:lnTo>
                  <a:pt x="56" y="134"/>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26" name="Freeform 3078"/>
          <p:cNvSpPr>
            <a:spLocks/>
          </p:cNvSpPr>
          <p:nvPr/>
        </p:nvSpPr>
        <p:spPr bwMode="auto">
          <a:xfrm>
            <a:off x="4722813" y="5214938"/>
            <a:ext cx="144462" cy="187325"/>
          </a:xfrm>
          <a:custGeom>
            <a:avLst/>
            <a:gdLst>
              <a:gd name="T0" fmla="*/ 37 w 92"/>
              <a:gd name="T1" fmla="*/ 0 h 137"/>
              <a:gd name="T2" fmla="*/ 27 w 92"/>
              <a:gd name="T3" fmla="*/ 9 h 137"/>
              <a:gd name="T4" fmla="*/ 21 w 92"/>
              <a:gd name="T5" fmla="*/ 17 h 137"/>
              <a:gd name="T6" fmla="*/ 18 w 92"/>
              <a:gd name="T7" fmla="*/ 21 h 137"/>
              <a:gd name="T8" fmla="*/ 15 w 92"/>
              <a:gd name="T9" fmla="*/ 26 h 137"/>
              <a:gd name="T10" fmla="*/ 12 w 92"/>
              <a:gd name="T11" fmla="*/ 30 h 137"/>
              <a:gd name="T12" fmla="*/ 7 w 92"/>
              <a:gd name="T13" fmla="*/ 38 h 137"/>
              <a:gd name="T14" fmla="*/ 7 w 92"/>
              <a:gd name="T15" fmla="*/ 40 h 137"/>
              <a:gd name="T16" fmla="*/ 3 w 92"/>
              <a:gd name="T17" fmla="*/ 49 h 137"/>
              <a:gd name="T18" fmla="*/ 1 w 92"/>
              <a:gd name="T19" fmla="*/ 55 h 137"/>
              <a:gd name="T20" fmla="*/ 1 w 92"/>
              <a:gd name="T21" fmla="*/ 82 h 137"/>
              <a:gd name="T22" fmla="*/ 1 w 92"/>
              <a:gd name="T23" fmla="*/ 83 h 137"/>
              <a:gd name="T24" fmla="*/ 4 w 92"/>
              <a:gd name="T25" fmla="*/ 88 h 137"/>
              <a:gd name="T26" fmla="*/ 3 w 92"/>
              <a:gd name="T27" fmla="*/ 83 h 137"/>
              <a:gd name="T28" fmla="*/ 6 w 92"/>
              <a:gd name="T29" fmla="*/ 91 h 137"/>
              <a:gd name="T30" fmla="*/ 9 w 92"/>
              <a:gd name="T31" fmla="*/ 95 h 137"/>
              <a:gd name="T32" fmla="*/ 19 w 92"/>
              <a:gd name="T33" fmla="*/ 108 h 137"/>
              <a:gd name="T34" fmla="*/ 19 w 92"/>
              <a:gd name="T35" fmla="*/ 108 h 137"/>
              <a:gd name="T36" fmla="*/ 27 w 92"/>
              <a:gd name="T37" fmla="*/ 114 h 137"/>
              <a:gd name="T38" fmla="*/ 31 w 92"/>
              <a:gd name="T39" fmla="*/ 117 h 137"/>
              <a:gd name="T40" fmla="*/ 40 w 92"/>
              <a:gd name="T41" fmla="*/ 122 h 137"/>
              <a:gd name="T42" fmla="*/ 50 w 92"/>
              <a:gd name="T43" fmla="*/ 126 h 137"/>
              <a:gd name="T44" fmla="*/ 64 w 92"/>
              <a:gd name="T45" fmla="*/ 131 h 137"/>
              <a:gd name="T46" fmla="*/ 71 w 92"/>
              <a:gd name="T47" fmla="*/ 133 h 137"/>
              <a:gd name="T48" fmla="*/ 82 w 92"/>
              <a:gd name="T49" fmla="*/ 136 h 137"/>
              <a:gd name="T50" fmla="*/ 85 w 92"/>
              <a:gd name="T51" fmla="*/ 137 h 137"/>
              <a:gd name="T52" fmla="*/ 92 w 92"/>
              <a:gd name="T53" fmla="*/ 109 h 137"/>
              <a:gd name="T54" fmla="*/ 82 w 92"/>
              <a:gd name="T55" fmla="*/ 108 h 137"/>
              <a:gd name="T56" fmla="*/ 76 w 92"/>
              <a:gd name="T57" fmla="*/ 105 h 137"/>
              <a:gd name="T58" fmla="*/ 67 w 92"/>
              <a:gd name="T59" fmla="*/ 103 h 137"/>
              <a:gd name="T60" fmla="*/ 56 w 92"/>
              <a:gd name="T61" fmla="*/ 99 h 137"/>
              <a:gd name="T62" fmla="*/ 46 w 92"/>
              <a:gd name="T63" fmla="*/ 94 h 137"/>
              <a:gd name="T64" fmla="*/ 46 w 92"/>
              <a:gd name="T65" fmla="*/ 95 h 137"/>
              <a:gd name="T66" fmla="*/ 42 w 92"/>
              <a:gd name="T67" fmla="*/ 92 h 137"/>
              <a:gd name="T68" fmla="*/ 34 w 92"/>
              <a:gd name="T69" fmla="*/ 86 h 137"/>
              <a:gd name="T70" fmla="*/ 28 w 92"/>
              <a:gd name="T71" fmla="*/ 83 h 137"/>
              <a:gd name="T72" fmla="*/ 33 w 92"/>
              <a:gd name="T73" fmla="*/ 86 h 137"/>
              <a:gd name="T74" fmla="*/ 30 w 92"/>
              <a:gd name="T75" fmla="*/ 82 h 137"/>
              <a:gd name="T76" fmla="*/ 30 w 92"/>
              <a:gd name="T77" fmla="*/ 83 h 137"/>
              <a:gd name="T78" fmla="*/ 28 w 92"/>
              <a:gd name="T79" fmla="*/ 78 h 137"/>
              <a:gd name="T80" fmla="*/ 27 w 92"/>
              <a:gd name="T81" fmla="*/ 74 h 137"/>
              <a:gd name="T82" fmla="*/ 27 w 92"/>
              <a:gd name="T83" fmla="*/ 65 h 137"/>
              <a:gd name="T84" fmla="*/ 28 w 92"/>
              <a:gd name="T85" fmla="*/ 58 h 137"/>
              <a:gd name="T86" fmla="*/ 30 w 92"/>
              <a:gd name="T87" fmla="*/ 54 h 137"/>
              <a:gd name="T88" fmla="*/ 31 w 92"/>
              <a:gd name="T89" fmla="*/ 51 h 137"/>
              <a:gd name="T90" fmla="*/ 31 w 92"/>
              <a:gd name="T91" fmla="*/ 49 h 137"/>
              <a:gd name="T92" fmla="*/ 34 w 92"/>
              <a:gd name="T93" fmla="*/ 44 h 137"/>
              <a:gd name="T94" fmla="*/ 37 w 92"/>
              <a:gd name="T95" fmla="*/ 40 h 137"/>
              <a:gd name="T96" fmla="*/ 40 w 92"/>
              <a:gd name="T97" fmla="*/ 35 h 137"/>
              <a:gd name="T98" fmla="*/ 46 w 92"/>
              <a:gd name="T99" fmla="*/ 27 h 137"/>
              <a:gd name="T100" fmla="*/ 49 w 92"/>
              <a:gd name="T101" fmla="*/ 24 h 137"/>
              <a:gd name="T102" fmla="*/ 33 w 92"/>
              <a:gd name="T103" fmla="*/ 3 h 13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2"/>
              <a:gd name="T157" fmla="*/ 0 h 137"/>
              <a:gd name="T158" fmla="*/ 92 w 92"/>
              <a:gd name="T159" fmla="*/ 137 h 13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2" h="137">
                <a:moveTo>
                  <a:pt x="33" y="3"/>
                </a:moveTo>
                <a:lnTo>
                  <a:pt x="37" y="0"/>
                </a:lnTo>
                <a:lnTo>
                  <a:pt x="33" y="3"/>
                </a:lnTo>
                <a:lnTo>
                  <a:pt x="27" y="9"/>
                </a:lnTo>
                <a:lnTo>
                  <a:pt x="25" y="12"/>
                </a:lnTo>
                <a:lnTo>
                  <a:pt x="21" y="17"/>
                </a:lnTo>
                <a:lnTo>
                  <a:pt x="19" y="20"/>
                </a:lnTo>
                <a:lnTo>
                  <a:pt x="18" y="21"/>
                </a:lnTo>
                <a:lnTo>
                  <a:pt x="16" y="24"/>
                </a:lnTo>
                <a:lnTo>
                  <a:pt x="15" y="26"/>
                </a:lnTo>
                <a:lnTo>
                  <a:pt x="13" y="29"/>
                </a:lnTo>
                <a:lnTo>
                  <a:pt x="12" y="30"/>
                </a:lnTo>
                <a:lnTo>
                  <a:pt x="10" y="34"/>
                </a:lnTo>
                <a:lnTo>
                  <a:pt x="7" y="38"/>
                </a:lnTo>
                <a:lnTo>
                  <a:pt x="7" y="41"/>
                </a:lnTo>
                <a:lnTo>
                  <a:pt x="7" y="40"/>
                </a:lnTo>
                <a:lnTo>
                  <a:pt x="3" y="48"/>
                </a:lnTo>
                <a:lnTo>
                  <a:pt x="3" y="49"/>
                </a:lnTo>
                <a:lnTo>
                  <a:pt x="1" y="52"/>
                </a:lnTo>
                <a:lnTo>
                  <a:pt x="1" y="55"/>
                </a:lnTo>
                <a:lnTo>
                  <a:pt x="0" y="58"/>
                </a:lnTo>
                <a:lnTo>
                  <a:pt x="1" y="82"/>
                </a:lnTo>
                <a:lnTo>
                  <a:pt x="3" y="83"/>
                </a:lnTo>
                <a:lnTo>
                  <a:pt x="1" y="83"/>
                </a:lnTo>
                <a:lnTo>
                  <a:pt x="4" y="89"/>
                </a:lnTo>
                <a:lnTo>
                  <a:pt x="4" y="88"/>
                </a:lnTo>
                <a:lnTo>
                  <a:pt x="4" y="89"/>
                </a:lnTo>
                <a:lnTo>
                  <a:pt x="3" y="83"/>
                </a:lnTo>
                <a:lnTo>
                  <a:pt x="4" y="89"/>
                </a:lnTo>
                <a:lnTo>
                  <a:pt x="6" y="91"/>
                </a:lnTo>
                <a:lnTo>
                  <a:pt x="6" y="92"/>
                </a:lnTo>
                <a:lnTo>
                  <a:pt x="9" y="95"/>
                </a:lnTo>
                <a:lnTo>
                  <a:pt x="9" y="97"/>
                </a:lnTo>
                <a:lnTo>
                  <a:pt x="19" y="108"/>
                </a:lnTo>
                <a:lnTo>
                  <a:pt x="21" y="108"/>
                </a:lnTo>
                <a:lnTo>
                  <a:pt x="19" y="108"/>
                </a:lnTo>
                <a:lnTo>
                  <a:pt x="22" y="109"/>
                </a:lnTo>
                <a:lnTo>
                  <a:pt x="27" y="114"/>
                </a:lnTo>
                <a:lnTo>
                  <a:pt x="30" y="116"/>
                </a:lnTo>
                <a:lnTo>
                  <a:pt x="31" y="117"/>
                </a:lnTo>
                <a:lnTo>
                  <a:pt x="39" y="122"/>
                </a:lnTo>
                <a:lnTo>
                  <a:pt x="40" y="122"/>
                </a:lnTo>
                <a:lnTo>
                  <a:pt x="49" y="126"/>
                </a:lnTo>
                <a:lnTo>
                  <a:pt x="50" y="126"/>
                </a:lnTo>
                <a:lnTo>
                  <a:pt x="59" y="131"/>
                </a:lnTo>
                <a:lnTo>
                  <a:pt x="64" y="131"/>
                </a:lnTo>
                <a:lnTo>
                  <a:pt x="68" y="133"/>
                </a:lnTo>
                <a:lnTo>
                  <a:pt x="71" y="133"/>
                </a:lnTo>
                <a:lnTo>
                  <a:pt x="79" y="136"/>
                </a:lnTo>
                <a:lnTo>
                  <a:pt x="82" y="136"/>
                </a:lnTo>
                <a:lnTo>
                  <a:pt x="83" y="137"/>
                </a:lnTo>
                <a:lnTo>
                  <a:pt x="85" y="137"/>
                </a:lnTo>
                <a:lnTo>
                  <a:pt x="91" y="109"/>
                </a:lnTo>
                <a:lnTo>
                  <a:pt x="92" y="109"/>
                </a:lnTo>
                <a:lnTo>
                  <a:pt x="85" y="108"/>
                </a:lnTo>
                <a:lnTo>
                  <a:pt x="82" y="108"/>
                </a:lnTo>
                <a:lnTo>
                  <a:pt x="80" y="108"/>
                </a:lnTo>
                <a:lnTo>
                  <a:pt x="76" y="105"/>
                </a:lnTo>
                <a:lnTo>
                  <a:pt x="71" y="105"/>
                </a:lnTo>
                <a:lnTo>
                  <a:pt x="67" y="103"/>
                </a:lnTo>
                <a:lnTo>
                  <a:pt x="65" y="103"/>
                </a:lnTo>
                <a:lnTo>
                  <a:pt x="56" y="99"/>
                </a:lnTo>
                <a:lnTo>
                  <a:pt x="55" y="99"/>
                </a:lnTo>
                <a:lnTo>
                  <a:pt x="46" y="94"/>
                </a:lnTo>
                <a:lnTo>
                  <a:pt x="44" y="94"/>
                </a:lnTo>
                <a:lnTo>
                  <a:pt x="46" y="95"/>
                </a:lnTo>
                <a:lnTo>
                  <a:pt x="44" y="94"/>
                </a:lnTo>
                <a:lnTo>
                  <a:pt x="42" y="92"/>
                </a:lnTo>
                <a:lnTo>
                  <a:pt x="37" y="88"/>
                </a:lnTo>
                <a:lnTo>
                  <a:pt x="34" y="86"/>
                </a:lnTo>
                <a:lnTo>
                  <a:pt x="30" y="83"/>
                </a:lnTo>
                <a:lnTo>
                  <a:pt x="28" y="83"/>
                </a:lnTo>
                <a:lnTo>
                  <a:pt x="33" y="88"/>
                </a:lnTo>
                <a:lnTo>
                  <a:pt x="33" y="86"/>
                </a:lnTo>
                <a:lnTo>
                  <a:pt x="30" y="83"/>
                </a:lnTo>
                <a:lnTo>
                  <a:pt x="30" y="82"/>
                </a:lnTo>
                <a:lnTo>
                  <a:pt x="28" y="80"/>
                </a:lnTo>
                <a:lnTo>
                  <a:pt x="30" y="83"/>
                </a:lnTo>
                <a:lnTo>
                  <a:pt x="28" y="77"/>
                </a:lnTo>
                <a:lnTo>
                  <a:pt x="28" y="78"/>
                </a:lnTo>
                <a:lnTo>
                  <a:pt x="28" y="77"/>
                </a:lnTo>
                <a:lnTo>
                  <a:pt x="27" y="74"/>
                </a:lnTo>
                <a:lnTo>
                  <a:pt x="25" y="72"/>
                </a:lnTo>
                <a:lnTo>
                  <a:pt x="27" y="65"/>
                </a:lnTo>
                <a:lnTo>
                  <a:pt x="28" y="61"/>
                </a:lnTo>
                <a:lnTo>
                  <a:pt x="28" y="58"/>
                </a:lnTo>
                <a:lnTo>
                  <a:pt x="30" y="55"/>
                </a:lnTo>
                <a:lnTo>
                  <a:pt x="30" y="54"/>
                </a:lnTo>
                <a:lnTo>
                  <a:pt x="28" y="55"/>
                </a:lnTo>
                <a:lnTo>
                  <a:pt x="31" y="51"/>
                </a:lnTo>
                <a:lnTo>
                  <a:pt x="31" y="48"/>
                </a:lnTo>
                <a:lnTo>
                  <a:pt x="31" y="49"/>
                </a:lnTo>
                <a:lnTo>
                  <a:pt x="33" y="46"/>
                </a:lnTo>
                <a:lnTo>
                  <a:pt x="34" y="44"/>
                </a:lnTo>
                <a:lnTo>
                  <a:pt x="36" y="41"/>
                </a:lnTo>
                <a:lnTo>
                  <a:pt x="37" y="40"/>
                </a:lnTo>
                <a:lnTo>
                  <a:pt x="39" y="37"/>
                </a:lnTo>
                <a:lnTo>
                  <a:pt x="40" y="35"/>
                </a:lnTo>
                <a:lnTo>
                  <a:pt x="42" y="32"/>
                </a:lnTo>
                <a:lnTo>
                  <a:pt x="46" y="27"/>
                </a:lnTo>
                <a:lnTo>
                  <a:pt x="47" y="24"/>
                </a:lnTo>
                <a:lnTo>
                  <a:pt x="49" y="24"/>
                </a:lnTo>
                <a:lnTo>
                  <a:pt x="53" y="21"/>
                </a:lnTo>
                <a:lnTo>
                  <a:pt x="33" y="3"/>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27" name="Freeform 3079"/>
          <p:cNvSpPr>
            <a:spLocks/>
          </p:cNvSpPr>
          <p:nvPr/>
        </p:nvSpPr>
        <p:spPr bwMode="auto">
          <a:xfrm>
            <a:off x="4856163" y="5364163"/>
            <a:ext cx="141287" cy="185737"/>
          </a:xfrm>
          <a:custGeom>
            <a:avLst/>
            <a:gdLst>
              <a:gd name="T0" fmla="*/ 61 w 89"/>
              <a:gd name="T1" fmla="*/ 132 h 135"/>
              <a:gd name="T2" fmla="*/ 65 w 89"/>
              <a:gd name="T3" fmla="*/ 124 h 135"/>
              <a:gd name="T4" fmla="*/ 68 w 89"/>
              <a:gd name="T5" fmla="*/ 120 h 135"/>
              <a:gd name="T6" fmla="*/ 74 w 89"/>
              <a:gd name="T7" fmla="*/ 112 h 135"/>
              <a:gd name="T8" fmla="*/ 80 w 89"/>
              <a:gd name="T9" fmla="*/ 99 h 135"/>
              <a:gd name="T10" fmla="*/ 80 w 89"/>
              <a:gd name="T11" fmla="*/ 99 h 135"/>
              <a:gd name="T12" fmla="*/ 85 w 89"/>
              <a:gd name="T13" fmla="*/ 90 h 135"/>
              <a:gd name="T14" fmla="*/ 86 w 89"/>
              <a:gd name="T15" fmla="*/ 87 h 135"/>
              <a:gd name="T16" fmla="*/ 89 w 89"/>
              <a:gd name="T17" fmla="*/ 78 h 135"/>
              <a:gd name="T18" fmla="*/ 89 w 89"/>
              <a:gd name="T19" fmla="*/ 73 h 135"/>
              <a:gd name="T20" fmla="*/ 88 w 89"/>
              <a:gd name="T21" fmla="*/ 53 h 135"/>
              <a:gd name="T22" fmla="*/ 88 w 89"/>
              <a:gd name="T23" fmla="*/ 48 h 135"/>
              <a:gd name="T24" fmla="*/ 85 w 89"/>
              <a:gd name="T25" fmla="*/ 42 h 135"/>
              <a:gd name="T26" fmla="*/ 85 w 89"/>
              <a:gd name="T27" fmla="*/ 42 h 135"/>
              <a:gd name="T28" fmla="*/ 59 w 89"/>
              <a:gd name="T29" fmla="*/ 17 h 135"/>
              <a:gd name="T30" fmla="*/ 61 w 89"/>
              <a:gd name="T31" fmla="*/ 19 h 135"/>
              <a:gd name="T32" fmla="*/ 53 w 89"/>
              <a:gd name="T33" fmla="*/ 14 h 135"/>
              <a:gd name="T34" fmla="*/ 50 w 89"/>
              <a:gd name="T35" fmla="*/ 14 h 135"/>
              <a:gd name="T36" fmla="*/ 42 w 89"/>
              <a:gd name="T37" fmla="*/ 10 h 135"/>
              <a:gd name="T38" fmla="*/ 33 w 89"/>
              <a:gd name="T39" fmla="*/ 7 h 135"/>
              <a:gd name="T40" fmla="*/ 25 w 89"/>
              <a:gd name="T41" fmla="*/ 5 h 135"/>
              <a:gd name="T42" fmla="*/ 16 w 89"/>
              <a:gd name="T43" fmla="*/ 2 h 135"/>
              <a:gd name="T44" fmla="*/ 3 w 89"/>
              <a:gd name="T45" fmla="*/ 0 h 135"/>
              <a:gd name="T46" fmla="*/ 0 w 89"/>
              <a:gd name="T47" fmla="*/ 28 h 135"/>
              <a:gd name="T48" fmla="*/ 7 w 89"/>
              <a:gd name="T49" fmla="*/ 28 h 135"/>
              <a:gd name="T50" fmla="*/ 15 w 89"/>
              <a:gd name="T51" fmla="*/ 30 h 135"/>
              <a:gd name="T52" fmla="*/ 21 w 89"/>
              <a:gd name="T53" fmla="*/ 33 h 135"/>
              <a:gd name="T54" fmla="*/ 27 w 89"/>
              <a:gd name="T55" fmla="*/ 34 h 135"/>
              <a:gd name="T56" fmla="*/ 36 w 89"/>
              <a:gd name="T57" fmla="*/ 38 h 135"/>
              <a:gd name="T58" fmla="*/ 36 w 89"/>
              <a:gd name="T59" fmla="*/ 36 h 135"/>
              <a:gd name="T60" fmla="*/ 45 w 89"/>
              <a:gd name="T61" fmla="*/ 39 h 135"/>
              <a:gd name="T62" fmla="*/ 46 w 89"/>
              <a:gd name="T63" fmla="*/ 41 h 135"/>
              <a:gd name="T64" fmla="*/ 53 w 89"/>
              <a:gd name="T65" fmla="*/ 45 h 135"/>
              <a:gd name="T66" fmla="*/ 61 w 89"/>
              <a:gd name="T67" fmla="*/ 51 h 135"/>
              <a:gd name="T68" fmla="*/ 64 w 89"/>
              <a:gd name="T69" fmla="*/ 58 h 135"/>
              <a:gd name="T70" fmla="*/ 64 w 89"/>
              <a:gd name="T71" fmla="*/ 58 h 135"/>
              <a:gd name="T72" fmla="*/ 64 w 89"/>
              <a:gd name="T73" fmla="*/ 62 h 135"/>
              <a:gd name="T74" fmla="*/ 64 w 89"/>
              <a:gd name="T75" fmla="*/ 65 h 135"/>
              <a:gd name="T76" fmla="*/ 61 w 89"/>
              <a:gd name="T77" fmla="*/ 75 h 135"/>
              <a:gd name="T78" fmla="*/ 62 w 89"/>
              <a:gd name="T79" fmla="*/ 76 h 135"/>
              <a:gd name="T80" fmla="*/ 58 w 89"/>
              <a:gd name="T81" fmla="*/ 86 h 135"/>
              <a:gd name="T82" fmla="*/ 58 w 89"/>
              <a:gd name="T83" fmla="*/ 86 h 135"/>
              <a:gd name="T84" fmla="*/ 53 w 89"/>
              <a:gd name="T85" fmla="*/ 95 h 135"/>
              <a:gd name="T86" fmla="*/ 49 w 89"/>
              <a:gd name="T87" fmla="*/ 101 h 135"/>
              <a:gd name="T88" fmla="*/ 46 w 89"/>
              <a:gd name="T89" fmla="*/ 106 h 135"/>
              <a:gd name="T90" fmla="*/ 42 w 89"/>
              <a:gd name="T91" fmla="*/ 112 h 135"/>
              <a:gd name="T92" fmla="*/ 39 w 89"/>
              <a:gd name="T93" fmla="*/ 116 h 1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9"/>
              <a:gd name="T142" fmla="*/ 0 h 135"/>
              <a:gd name="T143" fmla="*/ 89 w 89"/>
              <a:gd name="T144" fmla="*/ 135 h 13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9" h="135">
                <a:moveTo>
                  <a:pt x="59" y="135"/>
                </a:moveTo>
                <a:lnTo>
                  <a:pt x="61" y="132"/>
                </a:lnTo>
                <a:lnTo>
                  <a:pt x="62" y="127"/>
                </a:lnTo>
                <a:lnTo>
                  <a:pt x="65" y="124"/>
                </a:lnTo>
                <a:lnTo>
                  <a:pt x="67" y="121"/>
                </a:lnTo>
                <a:lnTo>
                  <a:pt x="68" y="120"/>
                </a:lnTo>
                <a:lnTo>
                  <a:pt x="70" y="116"/>
                </a:lnTo>
                <a:lnTo>
                  <a:pt x="74" y="112"/>
                </a:lnTo>
                <a:lnTo>
                  <a:pt x="80" y="101"/>
                </a:lnTo>
                <a:lnTo>
                  <a:pt x="80" y="99"/>
                </a:lnTo>
                <a:lnTo>
                  <a:pt x="79" y="101"/>
                </a:lnTo>
                <a:lnTo>
                  <a:pt x="80" y="99"/>
                </a:lnTo>
                <a:lnTo>
                  <a:pt x="85" y="92"/>
                </a:lnTo>
                <a:lnTo>
                  <a:pt x="85" y="90"/>
                </a:lnTo>
                <a:lnTo>
                  <a:pt x="83" y="92"/>
                </a:lnTo>
                <a:lnTo>
                  <a:pt x="86" y="87"/>
                </a:lnTo>
                <a:lnTo>
                  <a:pt x="88" y="81"/>
                </a:lnTo>
                <a:lnTo>
                  <a:pt x="89" y="78"/>
                </a:lnTo>
                <a:lnTo>
                  <a:pt x="88" y="75"/>
                </a:lnTo>
                <a:lnTo>
                  <a:pt x="89" y="73"/>
                </a:lnTo>
                <a:lnTo>
                  <a:pt x="89" y="55"/>
                </a:lnTo>
                <a:lnTo>
                  <a:pt x="88" y="53"/>
                </a:lnTo>
                <a:lnTo>
                  <a:pt x="89" y="53"/>
                </a:lnTo>
                <a:lnTo>
                  <a:pt x="88" y="48"/>
                </a:lnTo>
                <a:lnTo>
                  <a:pt x="88" y="47"/>
                </a:lnTo>
                <a:lnTo>
                  <a:pt x="85" y="42"/>
                </a:lnTo>
                <a:lnTo>
                  <a:pt x="85" y="44"/>
                </a:lnTo>
                <a:lnTo>
                  <a:pt x="85" y="42"/>
                </a:lnTo>
                <a:lnTo>
                  <a:pt x="67" y="22"/>
                </a:lnTo>
                <a:lnTo>
                  <a:pt x="59" y="17"/>
                </a:lnTo>
                <a:lnTo>
                  <a:pt x="59" y="19"/>
                </a:lnTo>
                <a:lnTo>
                  <a:pt x="61" y="19"/>
                </a:lnTo>
                <a:lnTo>
                  <a:pt x="58" y="17"/>
                </a:lnTo>
                <a:lnTo>
                  <a:pt x="53" y="14"/>
                </a:lnTo>
                <a:lnTo>
                  <a:pt x="49" y="13"/>
                </a:lnTo>
                <a:lnTo>
                  <a:pt x="50" y="14"/>
                </a:lnTo>
                <a:lnTo>
                  <a:pt x="46" y="11"/>
                </a:lnTo>
                <a:lnTo>
                  <a:pt x="42" y="10"/>
                </a:lnTo>
                <a:lnTo>
                  <a:pt x="36" y="7"/>
                </a:lnTo>
                <a:lnTo>
                  <a:pt x="33" y="7"/>
                </a:lnTo>
                <a:lnTo>
                  <a:pt x="30" y="5"/>
                </a:lnTo>
                <a:lnTo>
                  <a:pt x="25" y="5"/>
                </a:lnTo>
                <a:lnTo>
                  <a:pt x="18" y="2"/>
                </a:lnTo>
                <a:lnTo>
                  <a:pt x="16" y="2"/>
                </a:lnTo>
                <a:lnTo>
                  <a:pt x="13" y="0"/>
                </a:lnTo>
                <a:lnTo>
                  <a:pt x="3" y="0"/>
                </a:lnTo>
                <a:lnTo>
                  <a:pt x="6" y="0"/>
                </a:lnTo>
                <a:lnTo>
                  <a:pt x="0" y="28"/>
                </a:lnTo>
                <a:lnTo>
                  <a:pt x="3" y="28"/>
                </a:lnTo>
                <a:lnTo>
                  <a:pt x="7" y="28"/>
                </a:lnTo>
                <a:lnTo>
                  <a:pt x="10" y="30"/>
                </a:lnTo>
                <a:lnTo>
                  <a:pt x="15" y="30"/>
                </a:lnTo>
                <a:lnTo>
                  <a:pt x="16" y="30"/>
                </a:lnTo>
                <a:lnTo>
                  <a:pt x="21" y="33"/>
                </a:lnTo>
                <a:lnTo>
                  <a:pt x="24" y="33"/>
                </a:lnTo>
                <a:lnTo>
                  <a:pt x="27" y="34"/>
                </a:lnTo>
                <a:lnTo>
                  <a:pt x="30" y="34"/>
                </a:lnTo>
                <a:lnTo>
                  <a:pt x="36" y="38"/>
                </a:lnTo>
                <a:lnTo>
                  <a:pt x="37" y="36"/>
                </a:lnTo>
                <a:lnTo>
                  <a:pt x="36" y="36"/>
                </a:lnTo>
                <a:lnTo>
                  <a:pt x="43" y="41"/>
                </a:lnTo>
                <a:lnTo>
                  <a:pt x="45" y="39"/>
                </a:lnTo>
                <a:lnTo>
                  <a:pt x="43" y="39"/>
                </a:lnTo>
                <a:lnTo>
                  <a:pt x="46" y="41"/>
                </a:lnTo>
                <a:lnTo>
                  <a:pt x="50" y="44"/>
                </a:lnTo>
                <a:lnTo>
                  <a:pt x="53" y="45"/>
                </a:lnTo>
                <a:lnTo>
                  <a:pt x="52" y="44"/>
                </a:lnTo>
                <a:lnTo>
                  <a:pt x="61" y="51"/>
                </a:lnTo>
                <a:lnTo>
                  <a:pt x="61" y="53"/>
                </a:lnTo>
                <a:lnTo>
                  <a:pt x="64" y="58"/>
                </a:lnTo>
                <a:lnTo>
                  <a:pt x="64" y="59"/>
                </a:lnTo>
                <a:lnTo>
                  <a:pt x="64" y="58"/>
                </a:lnTo>
                <a:lnTo>
                  <a:pt x="62" y="53"/>
                </a:lnTo>
                <a:lnTo>
                  <a:pt x="64" y="62"/>
                </a:lnTo>
                <a:lnTo>
                  <a:pt x="65" y="64"/>
                </a:lnTo>
                <a:lnTo>
                  <a:pt x="64" y="65"/>
                </a:lnTo>
                <a:lnTo>
                  <a:pt x="62" y="72"/>
                </a:lnTo>
                <a:lnTo>
                  <a:pt x="61" y="75"/>
                </a:lnTo>
                <a:lnTo>
                  <a:pt x="62" y="78"/>
                </a:lnTo>
                <a:lnTo>
                  <a:pt x="62" y="76"/>
                </a:lnTo>
                <a:lnTo>
                  <a:pt x="58" y="84"/>
                </a:lnTo>
                <a:lnTo>
                  <a:pt x="58" y="86"/>
                </a:lnTo>
                <a:lnTo>
                  <a:pt x="59" y="84"/>
                </a:lnTo>
                <a:lnTo>
                  <a:pt x="58" y="86"/>
                </a:lnTo>
                <a:lnTo>
                  <a:pt x="53" y="93"/>
                </a:lnTo>
                <a:lnTo>
                  <a:pt x="53" y="95"/>
                </a:lnTo>
                <a:lnTo>
                  <a:pt x="53" y="96"/>
                </a:lnTo>
                <a:lnTo>
                  <a:pt x="49" y="101"/>
                </a:lnTo>
                <a:lnTo>
                  <a:pt x="47" y="104"/>
                </a:lnTo>
                <a:lnTo>
                  <a:pt x="46" y="106"/>
                </a:lnTo>
                <a:lnTo>
                  <a:pt x="45" y="109"/>
                </a:lnTo>
                <a:lnTo>
                  <a:pt x="42" y="112"/>
                </a:lnTo>
                <a:lnTo>
                  <a:pt x="37" y="120"/>
                </a:lnTo>
                <a:lnTo>
                  <a:pt x="39" y="116"/>
                </a:lnTo>
                <a:lnTo>
                  <a:pt x="59" y="135"/>
                </a:lnTo>
                <a:close/>
              </a:path>
            </a:pathLst>
          </a:custGeom>
          <a:solidFill>
            <a:srgbClr val="FF0000"/>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28" name="Freeform 3080"/>
          <p:cNvSpPr>
            <a:spLocks/>
          </p:cNvSpPr>
          <p:nvPr/>
        </p:nvSpPr>
        <p:spPr bwMode="auto">
          <a:xfrm>
            <a:off x="3643313" y="2986088"/>
            <a:ext cx="146050" cy="188912"/>
          </a:xfrm>
          <a:custGeom>
            <a:avLst/>
            <a:gdLst>
              <a:gd name="T0" fmla="*/ 37 w 93"/>
              <a:gd name="T1" fmla="*/ 0 h 138"/>
              <a:gd name="T2" fmla="*/ 27 w 93"/>
              <a:gd name="T3" fmla="*/ 9 h 138"/>
              <a:gd name="T4" fmla="*/ 21 w 93"/>
              <a:gd name="T5" fmla="*/ 17 h 138"/>
              <a:gd name="T6" fmla="*/ 18 w 93"/>
              <a:gd name="T7" fmla="*/ 22 h 138"/>
              <a:gd name="T8" fmla="*/ 15 w 93"/>
              <a:gd name="T9" fmla="*/ 26 h 138"/>
              <a:gd name="T10" fmla="*/ 12 w 93"/>
              <a:gd name="T11" fmla="*/ 31 h 138"/>
              <a:gd name="T12" fmla="*/ 8 w 93"/>
              <a:gd name="T13" fmla="*/ 39 h 138"/>
              <a:gd name="T14" fmla="*/ 8 w 93"/>
              <a:gd name="T15" fmla="*/ 40 h 138"/>
              <a:gd name="T16" fmla="*/ 3 w 93"/>
              <a:gd name="T17" fmla="*/ 50 h 138"/>
              <a:gd name="T18" fmla="*/ 2 w 93"/>
              <a:gd name="T19" fmla="*/ 56 h 138"/>
              <a:gd name="T20" fmla="*/ 2 w 93"/>
              <a:gd name="T21" fmla="*/ 82 h 138"/>
              <a:gd name="T22" fmla="*/ 2 w 93"/>
              <a:gd name="T23" fmla="*/ 84 h 138"/>
              <a:gd name="T24" fmla="*/ 5 w 93"/>
              <a:gd name="T25" fmla="*/ 88 h 138"/>
              <a:gd name="T26" fmla="*/ 3 w 93"/>
              <a:gd name="T27" fmla="*/ 84 h 138"/>
              <a:gd name="T28" fmla="*/ 6 w 93"/>
              <a:gd name="T29" fmla="*/ 91 h 138"/>
              <a:gd name="T30" fmla="*/ 9 w 93"/>
              <a:gd name="T31" fmla="*/ 96 h 138"/>
              <a:gd name="T32" fmla="*/ 19 w 93"/>
              <a:gd name="T33" fmla="*/ 108 h 138"/>
              <a:gd name="T34" fmla="*/ 19 w 93"/>
              <a:gd name="T35" fmla="*/ 108 h 138"/>
              <a:gd name="T36" fmla="*/ 27 w 93"/>
              <a:gd name="T37" fmla="*/ 115 h 138"/>
              <a:gd name="T38" fmla="*/ 31 w 93"/>
              <a:gd name="T39" fmla="*/ 118 h 138"/>
              <a:gd name="T40" fmla="*/ 40 w 93"/>
              <a:gd name="T41" fmla="*/ 122 h 138"/>
              <a:gd name="T42" fmla="*/ 51 w 93"/>
              <a:gd name="T43" fmla="*/ 127 h 138"/>
              <a:gd name="T44" fmla="*/ 64 w 93"/>
              <a:gd name="T45" fmla="*/ 132 h 138"/>
              <a:gd name="T46" fmla="*/ 72 w 93"/>
              <a:gd name="T47" fmla="*/ 133 h 138"/>
              <a:gd name="T48" fmla="*/ 82 w 93"/>
              <a:gd name="T49" fmla="*/ 136 h 138"/>
              <a:gd name="T50" fmla="*/ 85 w 93"/>
              <a:gd name="T51" fmla="*/ 138 h 138"/>
              <a:gd name="T52" fmla="*/ 93 w 93"/>
              <a:gd name="T53" fmla="*/ 110 h 138"/>
              <a:gd name="T54" fmla="*/ 82 w 93"/>
              <a:gd name="T55" fmla="*/ 108 h 138"/>
              <a:gd name="T56" fmla="*/ 76 w 93"/>
              <a:gd name="T57" fmla="*/ 105 h 138"/>
              <a:gd name="T58" fmla="*/ 67 w 93"/>
              <a:gd name="T59" fmla="*/ 104 h 138"/>
              <a:gd name="T60" fmla="*/ 57 w 93"/>
              <a:gd name="T61" fmla="*/ 99 h 138"/>
              <a:gd name="T62" fmla="*/ 46 w 93"/>
              <a:gd name="T63" fmla="*/ 94 h 138"/>
              <a:gd name="T64" fmla="*/ 46 w 93"/>
              <a:gd name="T65" fmla="*/ 96 h 138"/>
              <a:gd name="T66" fmla="*/ 42 w 93"/>
              <a:gd name="T67" fmla="*/ 93 h 138"/>
              <a:gd name="T68" fmla="*/ 34 w 93"/>
              <a:gd name="T69" fmla="*/ 87 h 138"/>
              <a:gd name="T70" fmla="*/ 28 w 93"/>
              <a:gd name="T71" fmla="*/ 84 h 138"/>
              <a:gd name="T72" fmla="*/ 33 w 93"/>
              <a:gd name="T73" fmla="*/ 87 h 138"/>
              <a:gd name="T74" fmla="*/ 30 w 93"/>
              <a:gd name="T75" fmla="*/ 82 h 138"/>
              <a:gd name="T76" fmla="*/ 30 w 93"/>
              <a:gd name="T77" fmla="*/ 84 h 138"/>
              <a:gd name="T78" fmla="*/ 28 w 93"/>
              <a:gd name="T79" fmla="*/ 79 h 138"/>
              <a:gd name="T80" fmla="*/ 27 w 93"/>
              <a:gd name="T81" fmla="*/ 74 h 138"/>
              <a:gd name="T82" fmla="*/ 27 w 93"/>
              <a:gd name="T83" fmla="*/ 65 h 138"/>
              <a:gd name="T84" fmla="*/ 28 w 93"/>
              <a:gd name="T85" fmla="*/ 59 h 138"/>
              <a:gd name="T86" fmla="*/ 30 w 93"/>
              <a:gd name="T87" fmla="*/ 54 h 138"/>
              <a:gd name="T88" fmla="*/ 31 w 93"/>
              <a:gd name="T89" fmla="*/ 51 h 138"/>
              <a:gd name="T90" fmla="*/ 31 w 93"/>
              <a:gd name="T91" fmla="*/ 50 h 138"/>
              <a:gd name="T92" fmla="*/ 34 w 93"/>
              <a:gd name="T93" fmla="*/ 45 h 138"/>
              <a:gd name="T94" fmla="*/ 37 w 93"/>
              <a:gd name="T95" fmla="*/ 40 h 138"/>
              <a:gd name="T96" fmla="*/ 40 w 93"/>
              <a:gd name="T97" fmla="*/ 36 h 138"/>
              <a:gd name="T98" fmla="*/ 46 w 93"/>
              <a:gd name="T99" fmla="*/ 28 h 138"/>
              <a:gd name="T100" fmla="*/ 49 w 93"/>
              <a:gd name="T101" fmla="*/ 25 h 138"/>
              <a:gd name="T102" fmla="*/ 33 w 93"/>
              <a:gd name="T103" fmla="*/ 3 h 1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3"/>
              <a:gd name="T157" fmla="*/ 0 h 138"/>
              <a:gd name="T158" fmla="*/ 93 w 93"/>
              <a:gd name="T159" fmla="*/ 138 h 13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3" h="138">
                <a:moveTo>
                  <a:pt x="33" y="3"/>
                </a:moveTo>
                <a:lnTo>
                  <a:pt x="37" y="0"/>
                </a:lnTo>
                <a:lnTo>
                  <a:pt x="33" y="3"/>
                </a:lnTo>
                <a:lnTo>
                  <a:pt x="27" y="9"/>
                </a:lnTo>
                <a:lnTo>
                  <a:pt x="25" y="12"/>
                </a:lnTo>
                <a:lnTo>
                  <a:pt x="21" y="17"/>
                </a:lnTo>
                <a:lnTo>
                  <a:pt x="19" y="20"/>
                </a:lnTo>
                <a:lnTo>
                  <a:pt x="18" y="22"/>
                </a:lnTo>
                <a:lnTo>
                  <a:pt x="16" y="25"/>
                </a:lnTo>
                <a:lnTo>
                  <a:pt x="15" y="26"/>
                </a:lnTo>
                <a:lnTo>
                  <a:pt x="14" y="29"/>
                </a:lnTo>
                <a:lnTo>
                  <a:pt x="12" y="31"/>
                </a:lnTo>
                <a:lnTo>
                  <a:pt x="11" y="34"/>
                </a:lnTo>
                <a:lnTo>
                  <a:pt x="8" y="39"/>
                </a:lnTo>
                <a:lnTo>
                  <a:pt x="8" y="42"/>
                </a:lnTo>
                <a:lnTo>
                  <a:pt x="8" y="40"/>
                </a:lnTo>
                <a:lnTo>
                  <a:pt x="3" y="48"/>
                </a:lnTo>
                <a:lnTo>
                  <a:pt x="3" y="50"/>
                </a:lnTo>
                <a:lnTo>
                  <a:pt x="2" y="53"/>
                </a:lnTo>
                <a:lnTo>
                  <a:pt x="2" y="56"/>
                </a:lnTo>
                <a:lnTo>
                  <a:pt x="0" y="59"/>
                </a:lnTo>
                <a:lnTo>
                  <a:pt x="2" y="82"/>
                </a:lnTo>
                <a:lnTo>
                  <a:pt x="3" y="84"/>
                </a:lnTo>
                <a:lnTo>
                  <a:pt x="2" y="84"/>
                </a:lnTo>
                <a:lnTo>
                  <a:pt x="5" y="90"/>
                </a:lnTo>
                <a:lnTo>
                  <a:pt x="5" y="88"/>
                </a:lnTo>
                <a:lnTo>
                  <a:pt x="5" y="90"/>
                </a:lnTo>
                <a:lnTo>
                  <a:pt x="3" y="84"/>
                </a:lnTo>
                <a:lnTo>
                  <a:pt x="5" y="90"/>
                </a:lnTo>
                <a:lnTo>
                  <a:pt x="6" y="91"/>
                </a:lnTo>
                <a:lnTo>
                  <a:pt x="6" y="93"/>
                </a:lnTo>
                <a:lnTo>
                  <a:pt x="9" y="96"/>
                </a:lnTo>
                <a:lnTo>
                  <a:pt x="9" y="98"/>
                </a:lnTo>
                <a:lnTo>
                  <a:pt x="19" y="108"/>
                </a:lnTo>
                <a:lnTo>
                  <a:pt x="21" y="108"/>
                </a:lnTo>
                <a:lnTo>
                  <a:pt x="19" y="108"/>
                </a:lnTo>
                <a:lnTo>
                  <a:pt x="22" y="110"/>
                </a:lnTo>
                <a:lnTo>
                  <a:pt x="27" y="115"/>
                </a:lnTo>
                <a:lnTo>
                  <a:pt x="30" y="116"/>
                </a:lnTo>
                <a:lnTo>
                  <a:pt x="31" y="118"/>
                </a:lnTo>
                <a:lnTo>
                  <a:pt x="39" y="122"/>
                </a:lnTo>
                <a:lnTo>
                  <a:pt x="40" y="122"/>
                </a:lnTo>
                <a:lnTo>
                  <a:pt x="49" y="127"/>
                </a:lnTo>
                <a:lnTo>
                  <a:pt x="51" y="127"/>
                </a:lnTo>
                <a:lnTo>
                  <a:pt x="60" y="132"/>
                </a:lnTo>
                <a:lnTo>
                  <a:pt x="64" y="132"/>
                </a:lnTo>
                <a:lnTo>
                  <a:pt x="69" y="133"/>
                </a:lnTo>
                <a:lnTo>
                  <a:pt x="72" y="133"/>
                </a:lnTo>
                <a:lnTo>
                  <a:pt x="79" y="136"/>
                </a:lnTo>
                <a:lnTo>
                  <a:pt x="82" y="136"/>
                </a:lnTo>
                <a:lnTo>
                  <a:pt x="84" y="138"/>
                </a:lnTo>
                <a:lnTo>
                  <a:pt x="85" y="138"/>
                </a:lnTo>
                <a:lnTo>
                  <a:pt x="91" y="110"/>
                </a:lnTo>
                <a:lnTo>
                  <a:pt x="93" y="110"/>
                </a:lnTo>
                <a:lnTo>
                  <a:pt x="85" y="108"/>
                </a:lnTo>
                <a:lnTo>
                  <a:pt x="82" y="108"/>
                </a:lnTo>
                <a:lnTo>
                  <a:pt x="81" y="108"/>
                </a:lnTo>
                <a:lnTo>
                  <a:pt x="76" y="105"/>
                </a:lnTo>
                <a:lnTo>
                  <a:pt x="72" y="105"/>
                </a:lnTo>
                <a:lnTo>
                  <a:pt x="67" y="104"/>
                </a:lnTo>
                <a:lnTo>
                  <a:pt x="66" y="104"/>
                </a:lnTo>
                <a:lnTo>
                  <a:pt x="57" y="99"/>
                </a:lnTo>
                <a:lnTo>
                  <a:pt x="55" y="99"/>
                </a:lnTo>
                <a:lnTo>
                  <a:pt x="46" y="94"/>
                </a:lnTo>
                <a:lnTo>
                  <a:pt x="45" y="94"/>
                </a:lnTo>
                <a:lnTo>
                  <a:pt x="46" y="96"/>
                </a:lnTo>
                <a:lnTo>
                  <a:pt x="45" y="94"/>
                </a:lnTo>
                <a:lnTo>
                  <a:pt x="42" y="93"/>
                </a:lnTo>
                <a:lnTo>
                  <a:pt x="37" y="88"/>
                </a:lnTo>
                <a:lnTo>
                  <a:pt x="34" y="87"/>
                </a:lnTo>
                <a:lnTo>
                  <a:pt x="30" y="84"/>
                </a:lnTo>
                <a:lnTo>
                  <a:pt x="28" y="84"/>
                </a:lnTo>
                <a:lnTo>
                  <a:pt x="33" y="88"/>
                </a:lnTo>
                <a:lnTo>
                  <a:pt x="33" y="87"/>
                </a:lnTo>
                <a:lnTo>
                  <a:pt x="30" y="84"/>
                </a:lnTo>
                <a:lnTo>
                  <a:pt x="30" y="82"/>
                </a:lnTo>
                <a:lnTo>
                  <a:pt x="28" y="81"/>
                </a:lnTo>
                <a:lnTo>
                  <a:pt x="30" y="84"/>
                </a:lnTo>
                <a:lnTo>
                  <a:pt x="28" y="77"/>
                </a:lnTo>
                <a:lnTo>
                  <a:pt x="28" y="79"/>
                </a:lnTo>
                <a:lnTo>
                  <a:pt x="28" y="77"/>
                </a:lnTo>
                <a:lnTo>
                  <a:pt x="27" y="74"/>
                </a:lnTo>
                <a:lnTo>
                  <a:pt x="25" y="73"/>
                </a:lnTo>
                <a:lnTo>
                  <a:pt x="27" y="65"/>
                </a:lnTo>
                <a:lnTo>
                  <a:pt x="28" y="62"/>
                </a:lnTo>
                <a:lnTo>
                  <a:pt x="28" y="59"/>
                </a:lnTo>
                <a:lnTo>
                  <a:pt x="30" y="56"/>
                </a:lnTo>
                <a:lnTo>
                  <a:pt x="30" y="54"/>
                </a:lnTo>
                <a:lnTo>
                  <a:pt x="28" y="56"/>
                </a:lnTo>
                <a:lnTo>
                  <a:pt x="31" y="51"/>
                </a:lnTo>
                <a:lnTo>
                  <a:pt x="31" y="48"/>
                </a:lnTo>
                <a:lnTo>
                  <a:pt x="31" y="50"/>
                </a:lnTo>
                <a:lnTo>
                  <a:pt x="33" y="46"/>
                </a:lnTo>
                <a:lnTo>
                  <a:pt x="34" y="45"/>
                </a:lnTo>
                <a:lnTo>
                  <a:pt x="36" y="42"/>
                </a:lnTo>
                <a:lnTo>
                  <a:pt x="37" y="40"/>
                </a:lnTo>
                <a:lnTo>
                  <a:pt x="39" y="37"/>
                </a:lnTo>
                <a:lnTo>
                  <a:pt x="40" y="36"/>
                </a:lnTo>
                <a:lnTo>
                  <a:pt x="42" y="33"/>
                </a:lnTo>
                <a:lnTo>
                  <a:pt x="46" y="28"/>
                </a:lnTo>
                <a:lnTo>
                  <a:pt x="48" y="25"/>
                </a:lnTo>
                <a:lnTo>
                  <a:pt x="49" y="25"/>
                </a:lnTo>
                <a:lnTo>
                  <a:pt x="54" y="22"/>
                </a:lnTo>
                <a:lnTo>
                  <a:pt x="33" y="3"/>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29" name="Freeform 3081"/>
          <p:cNvSpPr>
            <a:spLocks/>
          </p:cNvSpPr>
          <p:nvPr/>
        </p:nvSpPr>
        <p:spPr bwMode="auto">
          <a:xfrm>
            <a:off x="3779838" y="3136900"/>
            <a:ext cx="139700" cy="185738"/>
          </a:xfrm>
          <a:custGeom>
            <a:avLst/>
            <a:gdLst>
              <a:gd name="T0" fmla="*/ 58 w 88"/>
              <a:gd name="T1" fmla="*/ 131 h 135"/>
              <a:gd name="T2" fmla="*/ 61 w 88"/>
              <a:gd name="T3" fmla="*/ 127 h 135"/>
              <a:gd name="T4" fmla="*/ 67 w 88"/>
              <a:gd name="T5" fmla="*/ 119 h 135"/>
              <a:gd name="T6" fmla="*/ 71 w 88"/>
              <a:gd name="T7" fmla="*/ 113 h 135"/>
              <a:gd name="T8" fmla="*/ 79 w 88"/>
              <a:gd name="T9" fmla="*/ 101 h 135"/>
              <a:gd name="T10" fmla="*/ 79 w 88"/>
              <a:gd name="T11" fmla="*/ 99 h 135"/>
              <a:gd name="T12" fmla="*/ 83 w 88"/>
              <a:gd name="T13" fmla="*/ 91 h 135"/>
              <a:gd name="T14" fmla="*/ 86 w 88"/>
              <a:gd name="T15" fmla="*/ 83 h 135"/>
              <a:gd name="T16" fmla="*/ 86 w 88"/>
              <a:gd name="T17" fmla="*/ 76 h 135"/>
              <a:gd name="T18" fmla="*/ 88 w 88"/>
              <a:gd name="T19" fmla="*/ 56 h 135"/>
              <a:gd name="T20" fmla="*/ 88 w 88"/>
              <a:gd name="T21" fmla="*/ 54 h 135"/>
              <a:gd name="T22" fmla="*/ 86 w 88"/>
              <a:gd name="T23" fmla="*/ 48 h 135"/>
              <a:gd name="T24" fmla="*/ 83 w 88"/>
              <a:gd name="T25" fmla="*/ 45 h 135"/>
              <a:gd name="T26" fmla="*/ 65 w 88"/>
              <a:gd name="T27" fmla="*/ 23 h 135"/>
              <a:gd name="T28" fmla="*/ 56 w 88"/>
              <a:gd name="T29" fmla="*/ 17 h 135"/>
              <a:gd name="T30" fmla="*/ 55 w 88"/>
              <a:gd name="T31" fmla="*/ 17 h 135"/>
              <a:gd name="T32" fmla="*/ 44 w 88"/>
              <a:gd name="T33" fmla="*/ 11 h 135"/>
              <a:gd name="T34" fmla="*/ 34 w 88"/>
              <a:gd name="T35" fmla="*/ 6 h 135"/>
              <a:gd name="T36" fmla="*/ 25 w 88"/>
              <a:gd name="T37" fmla="*/ 3 h 135"/>
              <a:gd name="T38" fmla="*/ 16 w 88"/>
              <a:gd name="T39" fmla="*/ 1 h 135"/>
              <a:gd name="T40" fmla="*/ 12 w 88"/>
              <a:gd name="T41" fmla="*/ 0 h 135"/>
              <a:gd name="T42" fmla="*/ 3 w 88"/>
              <a:gd name="T43" fmla="*/ 0 h 135"/>
              <a:gd name="T44" fmla="*/ 1 w 88"/>
              <a:gd name="T45" fmla="*/ 28 h 135"/>
              <a:gd name="T46" fmla="*/ 9 w 88"/>
              <a:gd name="T47" fmla="*/ 29 h 135"/>
              <a:gd name="T48" fmla="*/ 18 w 88"/>
              <a:gd name="T49" fmla="*/ 31 h 135"/>
              <a:gd name="T50" fmla="*/ 25 w 88"/>
              <a:gd name="T51" fmla="*/ 34 h 135"/>
              <a:gd name="T52" fmla="*/ 34 w 88"/>
              <a:gd name="T53" fmla="*/ 37 h 135"/>
              <a:gd name="T54" fmla="*/ 34 w 88"/>
              <a:gd name="T55" fmla="*/ 36 h 135"/>
              <a:gd name="T56" fmla="*/ 44 w 88"/>
              <a:gd name="T57" fmla="*/ 42 h 135"/>
              <a:gd name="T58" fmla="*/ 47 w 88"/>
              <a:gd name="T59" fmla="*/ 43 h 135"/>
              <a:gd name="T60" fmla="*/ 59 w 88"/>
              <a:gd name="T61" fmla="*/ 53 h 135"/>
              <a:gd name="T62" fmla="*/ 62 w 88"/>
              <a:gd name="T63" fmla="*/ 59 h 135"/>
              <a:gd name="T64" fmla="*/ 61 w 88"/>
              <a:gd name="T65" fmla="*/ 59 h 135"/>
              <a:gd name="T66" fmla="*/ 62 w 88"/>
              <a:gd name="T67" fmla="*/ 63 h 135"/>
              <a:gd name="T68" fmla="*/ 62 w 88"/>
              <a:gd name="T69" fmla="*/ 66 h 135"/>
              <a:gd name="T70" fmla="*/ 59 w 88"/>
              <a:gd name="T71" fmla="*/ 77 h 135"/>
              <a:gd name="T72" fmla="*/ 58 w 88"/>
              <a:gd name="T73" fmla="*/ 82 h 135"/>
              <a:gd name="T74" fmla="*/ 59 w 88"/>
              <a:gd name="T75" fmla="*/ 80 h 135"/>
              <a:gd name="T76" fmla="*/ 55 w 88"/>
              <a:gd name="T77" fmla="*/ 88 h 135"/>
              <a:gd name="T78" fmla="*/ 55 w 88"/>
              <a:gd name="T79" fmla="*/ 90 h 135"/>
              <a:gd name="T80" fmla="*/ 50 w 88"/>
              <a:gd name="T81" fmla="*/ 96 h 135"/>
              <a:gd name="T82" fmla="*/ 41 w 88"/>
              <a:gd name="T83" fmla="*/ 108 h 135"/>
              <a:gd name="T84" fmla="*/ 37 w 88"/>
              <a:gd name="T85" fmla="*/ 114 h 135"/>
              <a:gd name="T86" fmla="*/ 35 w 88"/>
              <a:gd name="T87" fmla="*/ 116 h 1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8"/>
              <a:gd name="T133" fmla="*/ 0 h 135"/>
              <a:gd name="T134" fmla="*/ 88 w 88"/>
              <a:gd name="T135" fmla="*/ 135 h 1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8" h="135">
                <a:moveTo>
                  <a:pt x="56" y="135"/>
                </a:moveTo>
                <a:lnTo>
                  <a:pt x="58" y="131"/>
                </a:lnTo>
                <a:lnTo>
                  <a:pt x="58" y="130"/>
                </a:lnTo>
                <a:lnTo>
                  <a:pt x="61" y="127"/>
                </a:lnTo>
                <a:lnTo>
                  <a:pt x="62" y="124"/>
                </a:lnTo>
                <a:lnTo>
                  <a:pt x="67" y="119"/>
                </a:lnTo>
                <a:lnTo>
                  <a:pt x="68" y="114"/>
                </a:lnTo>
                <a:lnTo>
                  <a:pt x="71" y="113"/>
                </a:lnTo>
                <a:lnTo>
                  <a:pt x="76" y="105"/>
                </a:lnTo>
                <a:lnTo>
                  <a:pt x="79" y="101"/>
                </a:lnTo>
                <a:lnTo>
                  <a:pt x="79" y="97"/>
                </a:lnTo>
                <a:lnTo>
                  <a:pt x="79" y="99"/>
                </a:lnTo>
                <a:lnTo>
                  <a:pt x="80" y="96"/>
                </a:lnTo>
                <a:lnTo>
                  <a:pt x="83" y="91"/>
                </a:lnTo>
                <a:lnTo>
                  <a:pt x="86" y="85"/>
                </a:lnTo>
                <a:lnTo>
                  <a:pt x="86" y="83"/>
                </a:lnTo>
                <a:lnTo>
                  <a:pt x="88" y="80"/>
                </a:lnTo>
                <a:lnTo>
                  <a:pt x="86" y="76"/>
                </a:lnTo>
                <a:lnTo>
                  <a:pt x="88" y="74"/>
                </a:lnTo>
                <a:lnTo>
                  <a:pt x="88" y="56"/>
                </a:lnTo>
                <a:lnTo>
                  <a:pt x="86" y="54"/>
                </a:lnTo>
                <a:lnTo>
                  <a:pt x="88" y="54"/>
                </a:lnTo>
                <a:lnTo>
                  <a:pt x="88" y="49"/>
                </a:lnTo>
                <a:lnTo>
                  <a:pt x="86" y="48"/>
                </a:lnTo>
                <a:lnTo>
                  <a:pt x="83" y="43"/>
                </a:lnTo>
                <a:lnTo>
                  <a:pt x="83" y="45"/>
                </a:lnTo>
                <a:lnTo>
                  <a:pt x="83" y="43"/>
                </a:lnTo>
                <a:lnTo>
                  <a:pt x="65" y="23"/>
                </a:lnTo>
                <a:lnTo>
                  <a:pt x="62" y="22"/>
                </a:lnTo>
                <a:lnTo>
                  <a:pt x="56" y="17"/>
                </a:lnTo>
                <a:lnTo>
                  <a:pt x="53" y="17"/>
                </a:lnTo>
                <a:lnTo>
                  <a:pt x="55" y="17"/>
                </a:lnTo>
                <a:lnTo>
                  <a:pt x="49" y="14"/>
                </a:lnTo>
                <a:lnTo>
                  <a:pt x="44" y="11"/>
                </a:lnTo>
                <a:lnTo>
                  <a:pt x="40" y="9"/>
                </a:lnTo>
                <a:lnTo>
                  <a:pt x="34" y="6"/>
                </a:lnTo>
                <a:lnTo>
                  <a:pt x="31" y="6"/>
                </a:lnTo>
                <a:lnTo>
                  <a:pt x="25" y="3"/>
                </a:lnTo>
                <a:lnTo>
                  <a:pt x="20" y="3"/>
                </a:lnTo>
                <a:lnTo>
                  <a:pt x="16" y="1"/>
                </a:lnTo>
                <a:lnTo>
                  <a:pt x="15" y="1"/>
                </a:lnTo>
                <a:lnTo>
                  <a:pt x="12" y="0"/>
                </a:lnTo>
                <a:lnTo>
                  <a:pt x="1" y="0"/>
                </a:lnTo>
                <a:lnTo>
                  <a:pt x="3" y="0"/>
                </a:lnTo>
                <a:lnTo>
                  <a:pt x="0" y="28"/>
                </a:lnTo>
                <a:lnTo>
                  <a:pt x="1" y="28"/>
                </a:lnTo>
                <a:lnTo>
                  <a:pt x="6" y="28"/>
                </a:lnTo>
                <a:lnTo>
                  <a:pt x="9" y="29"/>
                </a:lnTo>
                <a:lnTo>
                  <a:pt x="13" y="29"/>
                </a:lnTo>
                <a:lnTo>
                  <a:pt x="18" y="31"/>
                </a:lnTo>
                <a:lnTo>
                  <a:pt x="19" y="31"/>
                </a:lnTo>
                <a:lnTo>
                  <a:pt x="25" y="34"/>
                </a:lnTo>
                <a:lnTo>
                  <a:pt x="28" y="34"/>
                </a:lnTo>
                <a:lnTo>
                  <a:pt x="34" y="37"/>
                </a:lnTo>
                <a:lnTo>
                  <a:pt x="35" y="36"/>
                </a:lnTo>
                <a:lnTo>
                  <a:pt x="34" y="36"/>
                </a:lnTo>
                <a:lnTo>
                  <a:pt x="40" y="39"/>
                </a:lnTo>
                <a:lnTo>
                  <a:pt x="44" y="42"/>
                </a:lnTo>
                <a:lnTo>
                  <a:pt x="47" y="42"/>
                </a:lnTo>
                <a:lnTo>
                  <a:pt x="47" y="43"/>
                </a:lnTo>
                <a:lnTo>
                  <a:pt x="50" y="45"/>
                </a:lnTo>
                <a:lnTo>
                  <a:pt x="59" y="53"/>
                </a:lnTo>
                <a:lnTo>
                  <a:pt x="59" y="54"/>
                </a:lnTo>
                <a:lnTo>
                  <a:pt x="62" y="59"/>
                </a:lnTo>
                <a:lnTo>
                  <a:pt x="62" y="60"/>
                </a:lnTo>
                <a:lnTo>
                  <a:pt x="61" y="59"/>
                </a:lnTo>
                <a:lnTo>
                  <a:pt x="61" y="54"/>
                </a:lnTo>
                <a:lnTo>
                  <a:pt x="62" y="63"/>
                </a:lnTo>
                <a:lnTo>
                  <a:pt x="64" y="65"/>
                </a:lnTo>
                <a:lnTo>
                  <a:pt x="62" y="66"/>
                </a:lnTo>
                <a:lnTo>
                  <a:pt x="61" y="74"/>
                </a:lnTo>
                <a:lnTo>
                  <a:pt x="59" y="77"/>
                </a:lnTo>
                <a:lnTo>
                  <a:pt x="59" y="79"/>
                </a:lnTo>
                <a:lnTo>
                  <a:pt x="58" y="82"/>
                </a:lnTo>
                <a:lnTo>
                  <a:pt x="59" y="82"/>
                </a:lnTo>
                <a:lnTo>
                  <a:pt x="59" y="80"/>
                </a:lnTo>
                <a:lnTo>
                  <a:pt x="58" y="83"/>
                </a:lnTo>
                <a:lnTo>
                  <a:pt x="55" y="88"/>
                </a:lnTo>
                <a:lnTo>
                  <a:pt x="55" y="91"/>
                </a:lnTo>
                <a:lnTo>
                  <a:pt x="55" y="90"/>
                </a:lnTo>
                <a:lnTo>
                  <a:pt x="53" y="94"/>
                </a:lnTo>
                <a:lnTo>
                  <a:pt x="50" y="96"/>
                </a:lnTo>
                <a:lnTo>
                  <a:pt x="46" y="104"/>
                </a:lnTo>
                <a:lnTo>
                  <a:pt x="41" y="108"/>
                </a:lnTo>
                <a:lnTo>
                  <a:pt x="40" y="111"/>
                </a:lnTo>
                <a:lnTo>
                  <a:pt x="37" y="114"/>
                </a:lnTo>
                <a:lnTo>
                  <a:pt x="34" y="119"/>
                </a:lnTo>
                <a:lnTo>
                  <a:pt x="35" y="116"/>
                </a:lnTo>
                <a:lnTo>
                  <a:pt x="56" y="135"/>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30" name="Freeform 3082"/>
          <p:cNvSpPr>
            <a:spLocks/>
          </p:cNvSpPr>
          <p:nvPr/>
        </p:nvSpPr>
        <p:spPr bwMode="auto">
          <a:xfrm>
            <a:off x="3786188" y="3289300"/>
            <a:ext cx="147637" cy="188913"/>
          </a:xfrm>
          <a:custGeom>
            <a:avLst/>
            <a:gdLst>
              <a:gd name="T0" fmla="*/ 37 w 93"/>
              <a:gd name="T1" fmla="*/ 0 h 138"/>
              <a:gd name="T2" fmla="*/ 27 w 93"/>
              <a:gd name="T3" fmla="*/ 10 h 138"/>
              <a:gd name="T4" fmla="*/ 19 w 93"/>
              <a:gd name="T5" fmla="*/ 19 h 138"/>
              <a:gd name="T6" fmla="*/ 15 w 93"/>
              <a:gd name="T7" fmla="*/ 27 h 138"/>
              <a:gd name="T8" fmla="*/ 11 w 93"/>
              <a:gd name="T9" fmla="*/ 34 h 138"/>
              <a:gd name="T10" fmla="*/ 6 w 93"/>
              <a:gd name="T11" fmla="*/ 44 h 138"/>
              <a:gd name="T12" fmla="*/ 5 w 93"/>
              <a:gd name="T13" fmla="*/ 47 h 138"/>
              <a:gd name="T14" fmla="*/ 3 w 93"/>
              <a:gd name="T15" fmla="*/ 51 h 138"/>
              <a:gd name="T16" fmla="*/ 0 w 93"/>
              <a:gd name="T17" fmla="*/ 61 h 138"/>
              <a:gd name="T18" fmla="*/ 3 w 93"/>
              <a:gd name="T19" fmla="*/ 85 h 138"/>
              <a:gd name="T20" fmla="*/ 5 w 93"/>
              <a:gd name="T21" fmla="*/ 92 h 138"/>
              <a:gd name="T22" fmla="*/ 5 w 93"/>
              <a:gd name="T23" fmla="*/ 92 h 138"/>
              <a:gd name="T24" fmla="*/ 6 w 93"/>
              <a:gd name="T25" fmla="*/ 95 h 138"/>
              <a:gd name="T26" fmla="*/ 9 w 93"/>
              <a:gd name="T27" fmla="*/ 99 h 138"/>
              <a:gd name="T28" fmla="*/ 24 w 93"/>
              <a:gd name="T29" fmla="*/ 113 h 138"/>
              <a:gd name="T30" fmla="*/ 30 w 93"/>
              <a:gd name="T31" fmla="*/ 118 h 138"/>
              <a:gd name="T32" fmla="*/ 31 w 93"/>
              <a:gd name="T33" fmla="*/ 118 h 138"/>
              <a:gd name="T34" fmla="*/ 39 w 93"/>
              <a:gd name="T35" fmla="*/ 123 h 138"/>
              <a:gd name="T36" fmla="*/ 49 w 93"/>
              <a:gd name="T37" fmla="*/ 127 h 138"/>
              <a:gd name="T38" fmla="*/ 57 w 93"/>
              <a:gd name="T39" fmla="*/ 130 h 138"/>
              <a:gd name="T40" fmla="*/ 69 w 93"/>
              <a:gd name="T41" fmla="*/ 133 h 138"/>
              <a:gd name="T42" fmla="*/ 73 w 93"/>
              <a:gd name="T43" fmla="*/ 135 h 138"/>
              <a:gd name="T44" fmla="*/ 84 w 93"/>
              <a:gd name="T45" fmla="*/ 138 h 138"/>
              <a:gd name="T46" fmla="*/ 91 w 93"/>
              <a:gd name="T47" fmla="*/ 110 h 138"/>
              <a:gd name="T48" fmla="*/ 88 w 93"/>
              <a:gd name="T49" fmla="*/ 110 h 138"/>
              <a:gd name="T50" fmla="*/ 79 w 93"/>
              <a:gd name="T51" fmla="*/ 107 h 138"/>
              <a:gd name="T52" fmla="*/ 72 w 93"/>
              <a:gd name="T53" fmla="*/ 106 h 138"/>
              <a:gd name="T54" fmla="*/ 66 w 93"/>
              <a:gd name="T55" fmla="*/ 102 h 138"/>
              <a:gd name="T56" fmla="*/ 57 w 93"/>
              <a:gd name="T57" fmla="*/ 99 h 138"/>
              <a:gd name="T58" fmla="*/ 49 w 93"/>
              <a:gd name="T59" fmla="*/ 96 h 138"/>
              <a:gd name="T60" fmla="*/ 49 w 93"/>
              <a:gd name="T61" fmla="*/ 98 h 138"/>
              <a:gd name="T62" fmla="*/ 42 w 93"/>
              <a:gd name="T63" fmla="*/ 93 h 138"/>
              <a:gd name="T64" fmla="*/ 37 w 93"/>
              <a:gd name="T65" fmla="*/ 90 h 138"/>
              <a:gd name="T66" fmla="*/ 30 w 93"/>
              <a:gd name="T67" fmla="*/ 87 h 138"/>
              <a:gd name="T68" fmla="*/ 33 w 93"/>
              <a:gd name="T69" fmla="*/ 89 h 138"/>
              <a:gd name="T70" fmla="*/ 30 w 93"/>
              <a:gd name="T71" fmla="*/ 84 h 138"/>
              <a:gd name="T72" fmla="*/ 30 w 93"/>
              <a:gd name="T73" fmla="*/ 85 h 138"/>
              <a:gd name="T74" fmla="*/ 27 w 93"/>
              <a:gd name="T75" fmla="*/ 76 h 138"/>
              <a:gd name="T76" fmla="*/ 27 w 93"/>
              <a:gd name="T77" fmla="*/ 67 h 138"/>
              <a:gd name="T78" fmla="*/ 27 w 93"/>
              <a:gd name="T79" fmla="*/ 61 h 138"/>
              <a:gd name="T80" fmla="*/ 28 w 93"/>
              <a:gd name="T81" fmla="*/ 56 h 138"/>
              <a:gd name="T82" fmla="*/ 33 w 93"/>
              <a:gd name="T83" fmla="*/ 50 h 138"/>
              <a:gd name="T84" fmla="*/ 31 w 93"/>
              <a:gd name="T85" fmla="*/ 50 h 138"/>
              <a:gd name="T86" fmla="*/ 36 w 93"/>
              <a:gd name="T87" fmla="*/ 42 h 138"/>
              <a:gd name="T88" fmla="*/ 40 w 93"/>
              <a:gd name="T89" fmla="*/ 34 h 138"/>
              <a:gd name="T90" fmla="*/ 48 w 93"/>
              <a:gd name="T91" fmla="*/ 25 h 138"/>
              <a:gd name="T92" fmla="*/ 54 w 93"/>
              <a:gd name="T93" fmla="*/ 22 h 13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3"/>
              <a:gd name="T142" fmla="*/ 0 h 138"/>
              <a:gd name="T143" fmla="*/ 93 w 93"/>
              <a:gd name="T144" fmla="*/ 138 h 13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3" h="138">
                <a:moveTo>
                  <a:pt x="33" y="3"/>
                </a:moveTo>
                <a:lnTo>
                  <a:pt x="37" y="0"/>
                </a:lnTo>
                <a:lnTo>
                  <a:pt x="33" y="3"/>
                </a:lnTo>
                <a:lnTo>
                  <a:pt x="27" y="10"/>
                </a:lnTo>
                <a:lnTo>
                  <a:pt x="25" y="13"/>
                </a:lnTo>
                <a:lnTo>
                  <a:pt x="19" y="19"/>
                </a:lnTo>
                <a:lnTo>
                  <a:pt x="16" y="25"/>
                </a:lnTo>
                <a:lnTo>
                  <a:pt x="15" y="27"/>
                </a:lnTo>
                <a:lnTo>
                  <a:pt x="12" y="33"/>
                </a:lnTo>
                <a:lnTo>
                  <a:pt x="11" y="34"/>
                </a:lnTo>
                <a:lnTo>
                  <a:pt x="6" y="42"/>
                </a:lnTo>
                <a:lnTo>
                  <a:pt x="6" y="44"/>
                </a:lnTo>
                <a:lnTo>
                  <a:pt x="8" y="42"/>
                </a:lnTo>
                <a:lnTo>
                  <a:pt x="5" y="47"/>
                </a:lnTo>
                <a:lnTo>
                  <a:pt x="5" y="50"/>
                </a:lnTo>
                <a:lnTo>
                  <a:pt x="3" y="51"/>
                </a:lnTo>
                <a:lnTo>
                  <a:pt x="2" y="58"/>
                </a:lnTo>
                <a:lnTo>
                  <a:pt x="0" y="61"/>
                </a:lnTo>
                <a:lnTo>
                  <a:pt x="2" y="84"/>
                </a:lnTo>
                <a:lnTo>
                  <a:pt x="3" y="85"/>
                </a:lnTo>
                <a:lnTo>
                  <a:pt x="2" y="85"/>
                </a:lnTo>
                <a:lnTo>
                  <a:pt x="5" y="92"/>
                </a:lnTo>
                <a:lnTo>
                  <a:pt x="3" y="85"/>
                </a:lnTo>
                <a:lnTo>
                  <a:pt x="5" y="92"/>
                </a:lnTo>
                <a:lnTo>
                  <a:pt x="6" y="93"/>
                </a:lnTo>
                <a:lnTo>
                  <a:pt x="6" y="95"/>
                </a:lnTo>
                <a:lnTo>
                  <a:pt x="9" y="98"/>
                </a:lnTo>
                <a:lnTo>
                  <a:pt x="9" y="99"/>
                </a:lnTo>
                <a:lnTo>
                  <a:pt x="21" y="112"/>
                </a:lnTo>
                <a:lnTo>
                  <a:pt x="24" y="113"/>
                </a:lnTo>
                <a:lnTo>
                  <a:pt x="22" y="112"/>
                </a:lnTo>
                <a:lnTo>
                  <a:pt x="30" y="118"/>
                </a:lnTo>
                <a:lnTo>
                  <a:pt x="33" y="118"/>
                </a:lnTo>
                <a:lnTo>
                  <a:pt x="31" y="118"/>
                </a:lnTo>
                <a:lnTo>
                  <a:pt x="34" y="120"/>
                </a:lnTo>
                <a:lnTo>
                  <a:pt x="39" y="123"/>
                </a:lnTo>
                <a:lnTo>
                  <a:pt x="43" y="124"/>
                </a:lnTo>
                <a:lnTo>
                  <a:pt x="49" y="127"/>
                </a:lnTo>
                <a:lnTo>
                  <a:pt x="51" y="127"/>
                </a:lnTo>
                <a:lnTo>
                  <a:pt x="57" y="130"/>
                </a:lnTo>
                <a:lnTo>
                  <a:pt x="61" y="130"/>
                </a:lnTo>
                <a:lnTo>
                  <a:pt x="69" y="133"/>
                </a:lnTo>
                <a:lnTo>
                  <a:pt x="70" y="133"/>
                </a:lnTo>
                <a:lnTo>
                  <a:pt x="73" y="135"/>
                </a:lnTo>
                <a:lnTo>
                  <a:pt x="79" y="135"/>
                </a:lnTo>
                <a:lnTo>
                  <a:pt x="84" y="138"/>
                </a:lnTo>
                <a:lnTo>
                  <a:pt x="85" y="138"/>
                </a:lnTo>
                <a:lnTo>
                  <a:pt x="91" y="110"/>
                </a:lnTo>
                <a:lnTo>
                  <a:pt x="93" y="110"/>
                </a:lnTo>
                <a:lnTo>
                  <a:pt x="88" y="110"/>
                </a:lnTo>
                <a:lnTo>
                  <a:pt x="84" y="107"/>
                </a:lnTo>
                <a:lnTo>
                  <a:pt x="79" y="107"/>
                </a:lnTo>
                <a:lnTo>
                  <a:pt x="76" y="106"/>
                </a:lnTo>
                <a:lnTo>
                  <a:pt x="72" y="106"/>
                </a:lnTo>
                <a:lnTo>
                  <a:pt x="70" y="106"/>
                </a:lnTo>
                <a:lnTo>
                  <a:pt x="66" y="102"/>
                </a:lnTo>
                <a:lnTo>
                  <a:pt x="63" y="102"/>
                </a:lnTo>
                <a:lnTo>
                  <a:pt x="57" y="99"/>
                </a:lnTo>
                <a:lnTo>
                  <a:pt x="55" y="99"/>
                </a:lnTo>
                <a:lnTo>
                  <a:pt x="49" y="96"/>
                </a:lnTo>
                <a:lnTo>
                  <a:pt x="48" y="98"/>
                </a:lnTo>
                <a:lnTo>
                  <a:pt x="49" y="98"/>
                </a:lnTo>
                <a:lnTo>
                  <a:pt x="46" y="96"/>
                </a:lnTo>
                <a:lnTo>
                  <a:pt x="42" y="93"/>
                </a:lnTo>
                <a:lnTo>
                  <a:pt x="39" y="93"/>
                </a:lnTo>
                <a:lnTo>
                  <a:pt x="37" y="90"/>
                </a:lnTo>
                <a:lnTo>
                  <a:pt x="30" y="85"/>
                </a:lnTo>
                <a:lnTo>
                  <a:pt x="30" y="87"/>
                </a:lnTo>
                <a:lnTo>
                  <a:pt x="33" y="90"/>
                </a:lnTo>
                <a:lnTo>
                  <a:pt x="33" y="89"/>
                </a:lnTo>
                <a:lnTo>
                  <a:pt x="30" y="85"/>
                </a:lnTo>
                <a:lnTo>
                  <a:pt x="30" y="84"/>
                </a:lnTo>
                <a:lnTo>
                  <a:pt x="28" y="82"/>
                </a:lnTo>
                <a:lnTo>
                  <a:pt x="30" y="85"/>
                </a:lnTo>
                <a:lnTo>
                  <a:pt x="28" y="79"/>
                </a:lnTo>
                <a:lnTo>
                  <a:pt x="27" y="76"/>
                </a:lnTo>
                <a:lnTo>
                  <a:pt x="25" y="75"/>
                </a:lnTo>
                <a:lnTo>
                  <a:pt x="27" y="67"/>
                </a:lnTo>
                <a:lnTo>
                  <a:pt x="28" y="64"/>
                </a:lnTo>
                <a:lnTo>
                  <a:pt x="27" y="61"/>
                </a:lnTo>
                <a:lnTo>
                  <a:pt x="28" y="59"/>
                </a:lnTo>
                <a:lnTo>
                  <a:pt x="28" y="56"/>
                </a:lnTo>
                <a:lnTo>
                  <a:pt x="28" y="58"/>
                </a:lnTo>
                <a:lnTo>
                  <a:pt x="33" y="50"/>
                </a:lnTo>
                <a:lnTo>
                  <a:pt x="33" y="48"/>
                </a:lnTo>
                <a:lnTo>
                  <a:pt x="31" y="50"/>
                </a:lnTo>
                <a:lnTo>
                  <a:pt x="33" y="48"/>
                </a:lnTo>
                <a:lnTo>
                  <a:pt x="36" y="42"/>
                </a:lnTo>
                <a:lnTo>
                  <a:pt x="37" y="41"/>
                </a:lnTo>
                <a:lnTo>
                  <a:pt x="40" y="34"/>
                </a:lnTo>
                <a:lnTo>
                  <a:pt x="46" y="28"/>
                </a:lnTo>
                <a:lnTo>
                  <a:pt x="48" y="25"/>
                </a:lnTo>
                <a:lnTo>
                  <a:pt x="49" y="25"/>
                </a:lnTo>
                <a:lnTo>
                  <a:pt x="54" y="22"/>
                </a:lnTo>
                <a:lnTo>
                  <a:pt x="33" y="3"/>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31" name="Freeform 3083"/>
          <p:cNvSpPr>
            <a:spLocks/>
          </p:cNvSpPr>
          <p:nvPr/>
        </p:nvSpPr>
        <p:spPr bwMode="auto">
          <a:xfrm>
            <a:off x="3924300" y="3440113"/>
            <a:ext cx="134938" cy="187325"/>
          </a:xfrm>
          <a:custGeom>
            <a:avLst/>
            <a:gdLst>
              <a:gd name="T0" fmla="*/ 58 w 86"/>
              <a:gd name="T1" fmla="*/ 133 h 136"/>
              <a:gd name="T2" fmla="*/ 62 w 86"/>
              <a:gd name="T3" fmla="*/ 126 h 136"/>
              <a:gd name="T4" fmla="*/ 65 w 86"/>
              <a:gd name="T5" fmla="*/ 121 h 136"/>
              <a:gd name="T6" fmla="*/ 71 w 86"/>
              <a:gd name="T7" fmla="*/ 113 h 136"/>
              <a:gd name="T8" fmla="*/ 77 w 86"/>
              <a:gd name="T9" fmla="*/ 101 h 136"/>
              <a:gd name="T10" fmla="*/ 77 w 86"/>
              <a:gd name="T11" fmla="*/ 101 h 136"/>
              <a:gd name="T12" fmla="*/ 82 w 86"/>
              <a:gd name="T13" fmla="*/ 92 h 136"/>
              <a:gd name="T14" fmla="*/ 83 w 86"/>
              <a:gd name="T15" fmla="*/ 88 h 136"/>
              <a:gd name="T16" fmla="*/ 86 w 86"/>
              <a:gd name="T17" fmla="*/ 79 h 136"/>
              <a:gd name="T18" fmla="*/ 86 w 86"/>
              <a:gd name="T19" fmla="*/ 75 h 136"/>
              <a:gd name="T20" fmla="*/ 85 w 86"/>
              <a:gd name="T21" fmla="*/ 54 h 136"/>
              <a:gd name="T22" fmla="*/ 85 w 86"/>
              <a:gd name="T23" fmla="*/ 50 h 136"/>
              <a:gd name="T24" fmla="*/ 82 w 86"/>
              <a:gd name="T25" fmla="*/ 44 h 136"/>
              <a:gd name="T26" fmla="*/ 82 w 86"/>
              <a:gd name="T27" fmla="*/ 44 h 136"/>
              <a:gd name="T28" fmla="*/ 61 w 86"/>
              <a:gd name="T29" fmla="*/ 22 h 136"/>
              <a:gd name="T30" fmla="*/ 52 w 86"/>
              <a:gd name="T31" fmla="*/ 16 h 136"/>
              <a:gd name="T32" fmla="*/ 52 w 86"/>
              <a:gd name="T33" fmla="*/ 17 h 136"/>
              <a:gd name="T34" fmla="*/ 47 w 86"/>
              <a:gd name="T35" fmla="*/ 14 h 136"/>
              <a:gd name="T36" fmla="*/ 38 w 86"/>
              <a:gd name="T37" fmla="*/ 10 h 136"/>
              <a:gd name="T38" fmla="*/ 29 w 86"/>
              <a:gd name="T39" fmla="*/ 6 h 136"/>
              <a:gd name="T40" fmla="*/ 20 w 86"/>
              <a:gd name="T41" fmla="*/ 3 h 136"/>
              <a:gd name="T42" fmla="*/ 13 w 86"/>
              <a:gd name="T43" fmla="*/ 2 h 136"/>
              <a:gd name="T44" fmla="*/ 1 w 86"/>
              <a:gd name="T45" fmla="*/ 0 h 136"/>
              <a:gd name="T46" fmla="*/ 0 w 86"/>
              <a:gd name="T47" fmla="*/ 28 h 136"/>
              <a:gd name="T48" fmla="*/ 6 w 86"/>
              <a:gd name="T49" fmla="*/ 28 h 136"/>
              <a:gd name="T50" fmla="*/ 12 w 86"/>
              <a:gd name="T51" fmla="*/ 30 h 136"/>
              <a:gd name="T52" fmla="*/ 17 w 86"/>
              <a:gd name="T53" fmla="*/ 31 h 136"/>
              <a:gd name="T54" fmla="*/ 26 w 86"/>
              <a:gd name="T55" fmla="*/ 34 h 136"/>
              <a:gd name="T56" fmla="*/ 34 w 86"/>
              <a:gd name="T57" fmla="*/ 36 h 136"/>
              <a:gd name="T58" fmla="*/ 35 w 86"/>
              <a:gd name="T59" fmla="*/ 37 h 136"/>
              <a:gd name="T60" fmla="*/ 44 w 86"/>
              <a:gd name="T61" fmla="*/ 44 h 136"/>
              <a:gd name="T62" fmla="*/ 44 w 86"/>
              <a:gd name="T63" fmla="*/ 42 h 136"/>
              <a:gd name="T64" fmla="*/ 49 w 86"/>
              <a:gd name="T65" fmla="*/ 45 h 136"/>
              <a:gd name="T66" fmla="*/ 58 w 86"/>
              <a:gd name="T67" fmla="*/ 54 h 136"/>
              <a:gd name="T68" fmla="*/ 61 w 86"/>
              <a:gd name="T69" fmla="*/ 61 h 136"/>
              <a:gd name="T70" fmla="*/ 59 w 86"/>
              <a:gd name="T71" fmla="*/ 54 h 136"/>
              <a:gd name="T72" fmla="*/ 62 w 86"/>
              <a:gd name="T73" fmla="*/ 65 h 136"/>
              <a:gd name="T74" fmla="*/ 59 w 86"/>
              <a:gd name="T75" fmla="*/ 73 h 136"/>
              <a:gd name="T76" fmla="*/ 59 w 86"/>
              <a:gd name="T77" fmla="*/ 79 h 136"/>
              <a:gd name="T78" fmla="*/ 55 w 86"/>
              <a:gd name="T79" fmla="*/ 85 h 136"/>
              <a:gd name="T80" fmla="*/ 56 w 86"/>
              <a:gd name="T81" fmla="*/ 85 h 136"/>
              <a:gd name="T82" fmla="*/ 50 w 86"/>
              <a:gd name="T83" fmla="*/ 95 h 136"/>
              <a:gd name="T84" fmla="*/ 50 w 86"/>
              <a:gd name="T85" fmla="*/ 98 h 136"/>
              <a:gd name="T86" fmla="*/ 44 w 86"/>
              <a:gd name="T87" fmla="*/ 105 h 136"/>
              <a:gd name="T88" fmla="*/ 41 w 86"/>
              <a:gd name="T89" fmla="*/ 110 h 136"/>
              <a:gd name="T90" fmla="*/ 34 w 86"/>
              <a:gd name="T91" fmla="*/ 121 h 136"/>
              <a:gd name="T92" fmla="*/ 56 w 86"/>
              <a:gd name="T93" fmla="*/ 136 h 1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6"/>
              <a:gd name="T142" fmla="*/ 0 h 136"/>
              <a:gd name="T143" fmla="*/ 86 w 86"/>
              <a:gd name="T144" fmla="*/ 136 h 1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6" h="136">
                <a:moveTo>
                  <a:pt x="56" y="136"/>
                </a:moveTo>
                <a:lnTo>
                  <a:pt x="58" y="133"/>
                </a:lnTo>
                <a:lnTo>
                  <a:pt x="59" y="129"/>
                </a:lnTo>
                <a:lnTo>
                  <a:pt x="62" y="126"/>
                </a:lnTo>
                <a:lnTo>
                  <a:pt x="64" y="123"/>
                </a:lnTo>
                <a:lnTo>
                  <a:pt x="65" y="121"/>
                </a:lnTo>
                <a:lnTo>
                  <a:pt x="67" y="118"/>
                </a:lnTo>
                <a:lnTo>
                  <a:pt x="71" y="113"/>
                </a:lnTo>
                <a:lnTo>
                  <a:pt x="77" y="102"/>
                </a:lnTo>
                <a:lnTo>
                  <a:pt x="77" y="101"/>
                </a:lnTo>
                <a:lnTo>
                  <a:pt x="76" y="102"/>
                </a:lnTo>
                <a:lnTo>
                  <a:pt x="77" y="101"/>
                </a:lnTo>
                <a:lnTo>
                  <a:pt x="82" y="93"/>
                </a:lnTo>
                <a:lnTo>
                  <a:pt x="82" y="92"/>
                </a:lnTo>
                <a:lnTo>
                  <a:pt x="80" y="93"/>
                </a:lnTo>
                <a:lnTo>
                  <a:pt x="83" y="88"/>
                </a:lnTo>
                <a:lnTo>
                  <a:pt x="85" y="82"/>
                </a:lnTo>
                <a:lnTo>
                  <a:pt x="86" y="79"/>
                </a:lnTo>
                <a:lnTo>
                  <a:pt x="85" y="76"/>
                </a:lnTo>
                <a:lnTo>
                  <a:pt x="86" y="75"/>
                </a:lnTo>
                <a:lnTo>
                  <a:pt x="86" y="56"/>
                </a:lnTo>
                <a:lnTo>
                  <a:pt x="85" y="54"/>
                </a:lnTo>
                <a:lnTo>
                  <a:pt x="86" y="54"/>
                </a:lnTo>
                <a:lnTo>
                  <a:pt x="85" y="50"/>
                </a:lnTo>
                <a:lnTo>
                  <a:pt x="85" y="48"/>
                </a:lnTo>
                <a:lnTo>
                  <a:pt x="82" y="44"/>
                </a:lnTo>
                <a:lnTo>
                  <a:pt x="82" y="45"/>
                </a:lnTo>
                <a:lnTo>
                  <a:pt x="82" y="44"/>
                </a:lnTo>
                <a:lnTo>
                  <a:pt x="64" y="23"/>
                </a:lnTo>
                <a:lnTo>
                  <a:pt x="61" y="22"/>
                </a:lnTo>
                <a:lnTo>
                  <a:pt x="59" y="20"/>
                </a:lnTo>
                <a:lnTo>
                  <a:pt x="52" y="16"/>
                </a:lnTo>
                <a:lnTo>
                  <a:pt x="50" y="16"/>
                </a:lnTo>
                <a:lnTo>
                  <a:pt x="52" y="17"/>
                </a:lnTo>
                <a:lnTo>
                  <a:pt x="50" y="16"/>
                </a:lnTo>
                <a:lnTo>
                  <a:pt x="47" y="14"/>
                </a:lnTo>
                <a:lnTo>
                  <a:pt x="43" y="11"/>
                </a:lnTo>
                <a:lnTo>
                  <a:pt x="38" y="10"/>
                </a:lnTo>
                <a:lnTo>
                  <a:pt x="32" y="6"/>
                </a:lnTo>
                <a:lnTo>
                  <a:pt x="29" y="6"/>
                </a:lnTo>
                <a:lnTo>
                  <a:pt x="23" y="3"/>
                </a:lnTo>
                <a:lnTo>
                  <a:pt x="20" y="3"/>
                </a:lnTo>
                <a:lnTo>
                  <a:pt x="17" y="2"/>
                </a:lnTo>
                <a:lnTo>
                  <a:pt x="13" y="2"/>
                </a:lnTo>
                <a:lnTo>
                  <a:pt x="9" y="0"/>
                </a:lnTo>
                <a:lnTo>
                  <a:pt x="1" y="0"/>
                </a:lnTo>
                <a:lnTo>
                  <a:pt x="3" y="0"/>
                </a:lnTo>
                <a:lnTo>
                  <a:pt x="0" y="28"/>
                </a:lnTo>
                <a:lnTo>
                  <a:pt x="1" y="28"/>
                </a:lnTo>
                <a:lnTo>
                  <a:pt x="6" y="28"/>
                </a:lnTo>
                <a:lnTo>
                  <a:pt x="10" y="30"/>
                </a:lnTo>
                <a:lnTo>
                  <a:pt x="12" y="30"/>
                </a:lnTo>
                <a:lnTo>
                  <a:pt x="15" y="31"/>
                </a:lnTo>
                <a:lnTo>
                  <a:pt x="17" y="31"/>
                </a:lnTo>
                <a:lnTo>
                  <a:pt x="23" y="34"/>
                </a:lnTo>
                <a:lnTo>
                  <a:pt x="26" y="34"/>
                </a:lnTo>
                <a:lnTo>
                  <a:pt x="32" y="37"/>
                </a:lnTo>
                <a:lnTo>
                  <a:pt x="34" y="36"/>
                </a:lnTo>
                <a:lnTo>
                  <a:pt x="32" y="36"/>
                </a:lnTo>
                <a:lnTo>
                  <a:pt x="35" y="37"/>
                </a:lnTo>
                <a:lnTo>
                  <a:pt x="37" y="39"/>
                </a:lnTo>
                <a:lnTo>
                  <a:pt x="44" y="44"/>
                </a:lnTo>
                <a:lnTo>
                  <a:pt x="46" y="44"/>
                </a:lnTo>
                <a:lnTo>
                  <a:pt x="44" y="42"/>
                </a:lnTo>
                <a:lnTo>
                  <a:pt x="46" y="44"/>
                </a:lnTo>
                <a:lnTo>
                  <a:pt x="49" y="45"/>
                </a:lnTo>
                <a:lnTo>
                  <a:pt x="58" y="53"/>
                </a:lnTo>
                <a:lnTo>
                  <a:pt x="58" y="54"/>
                </a:lnTo>
                <a:lnTo>
                  <a:pt x="61" y="59"/>
                </a:lnTo>
                <a:lnTo>
                  <a:pt x="61" y="61"/>
                </a:lnTo>
                <a:lnTo>
                  <a:pt x="61" y="59"/>
                </a:lnTo>
                <a:lnTo>
                  <a:pt x="59" y="54"/>
                </a:lnTo>
                <a:lnTo>
                  <a:pt x="61" y="64"/>
                </a:lnTo>
                <a:lnTo>
                  <a:pt x="62" y="65"/>
                </a:lnTo>
                <a:lnTo>
                  <a:pt x="61" y="67"/>
                </a:lnTo>
                <a:lnTo>
                  <a:pt x="59" y="73"/>
                </a:lnTo>
                <a:lnTo>
                  <a:pt x="58" y="76"/>
                </a:lnTo>
                <a:lnTo>
                  <a:pt x="59" y="79"/>
                </a:lnTo>
                <a:lnTo>
                  <a:pt x="59" y="78"/>
                </a:lnTo>
                <a:lnTo>
                  <a:pt x="55" y="85"/>
                </a:lnTo>
                <a:lnTo>
                  <a:pt x="55" y="87"/>
                </a:lnTo>
                <a:lnTo>
                  <a:pt x="56" y="85"/>
                </a:lnTo>
                <a:lnTo>
                  <a:pt x="55" y="87"/>
                </a:lnTo>
                <a:lnTo>
                  <a:pt x="50" y="95"/>
                </a:lnTo>
                <a:lnTo>
                  <a:pt x="50" y="96"/>
                </a:lnTo>
                <a:lnTo>
                  <a:pt x="50" y="98"/>
                </a:lnTo>
                <a:lnTo>
                  <a:pt x="46" y="102"/>
                </a:lnTo>
                <a:lnTo>
                  <a:pt x="44" y="105"/>
                </a:lnTo>
                <a:lnTo>
                  <a:pt x="43" y="107"/>
                </a:lnTo>
                <a:lnTo>
                  <a:pt x="41" y="110"/>
                </a:lnTo>
                <a:lnTo>
                  <a:pt x="38" y="113"/>
                </a:lnTo>
                <a:lnTo>
                  <a:pt x="34" y="121"/>
                </a:lnTo>
                <a:lnTo>
                  <a:pt x="35" y="118"/>
                </a:lnTo>
                <a:lnTo>
                  <a:pt x="56" y="136"/>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32" name="Freeform 3084"/>
          <p:cNvSpPr>
            <a:spLocks/>
          </p:cNvSpPr>
          <p:nvPr/>
        </p:nvSpPr>
        <p:spPr bwMode="auto">
          <a:xfrm>
            <a:off x="3933825" y="3590925"/>
            <a:ext cx="144463" cy="188913"/>
          </a:xfrm>
          <a:custGeom>
            <a:avLst/>
            <a:gdLst>
              <a:gd name="T0" fmla="*/ 37 w 92"/>
              <a:gd name="T1" fmla="*/ 0 h 138"/>
              <a:gd name="T2" fmla="*/ 26 w 92"/>
              <a:gd name="T3" fmla="*/ 9 h 138"/>
              <a:gd name="T4" fmla="*/ 19 w 92"/>
              <a:gd name="T5" fmla="*/ 19 h 138"/>
              <a:gd name="T6" fmla="*/ 14 w 92"/>
              <a:gd name="T7" fmla="*/ 26 h 138"/>
              <a:gd name="T8" fmla="*/ 10 w 92"/>
              <a:gd name="T9" fmla="*/ 34 h 138"/>
              <a:gd name="T10" fmla="*/ 6 w 92"/>
              <a:gd name="T11" fmla="*/ 43 h 138"/>
              <a:gd name="T12" fmla="*/ 4 w 92"/>
              <a:gd name="T13" fmla="*/ 47 h 138"/>
              <a:gd name="T14" fmla="*/ 3 w 92"/>
              <a:gd name="T15" fmla="*/ 51 h 138"/>
              <a:gd name="T16" fmla="*/ 0 w 92"/>
              <a:gd name="T17" fmla="*/ 60 h 138"/>
              <a:gd name="T18" fmla="*/ 3 w 92"/>
              <a:gd name="T19" fmla="*/ 85 h 138"/>
              <a:gd name="T20" fmla="*/ 4 w 92"/>
              <a:gd name="T21" fmla="*/ 91 h 138"/>
              <a:gd name="T22" fmla="*/ 4 w 92"/>
              <a:gd name="T23" fmla="*/ 91 h 138"/>
              <a:gd name="T24" fmla="*/ 6 w 92"/>
              <a:gd name="T25" fmla="*/ 95 h 138"/>
              <a:gd name="T26" fmla="*/ 9 w 92"/>
              <a:gd name="T27" fmla="*/ 99 h 138"/>
              <a:gd name="T28" fmla="*/ 23 w 92"/>
              <a:gd name="T29" fmla="*/ 113 h 138"/>
              <a:gd name="T30" fmla="*/ 29 w 92"/>
              <a:gd name="T31" fmla="*/ 118 h 138"/>
              <a:gd name="T32" fmla="*/ 31 w 92"/>
              <a:gd name="T33" fmla="*/ 118 h 138"/>
              <a:gd name="T34" fmla="*/ 38 w 92"/>
              <a:gd name="T35" fmla="*/ 122 h 138"/>
              <a:gd name="T36" fmla="*/ 49 w 92"/>
              <a:gd name="T37" fmla="*/ 127 h 138"/>
              <a:gd name="T38" fmla="*/ 56 w 92"/>
              <a:gd name="T39" fmla="*/ 130 h 138"/>
              <a:gd name="T40" fmla="*/ 68 w 92"/>
              <a:gd name="T41" fmla="*/ 133 h 138"/>
              <a:gd name="T42" fmla="*/ 73 w 92"/>
              <a:gd name="T43" fmla="*/ 135 h 138"/>
              <a:gd name="T44" fmla="*/ 83 w 92"/>
              <a:gd name="T45" fmla="*/ 138 h 138"/>
              <a:gd name="T46" fmla="*/ 91 w 92"/>
              <a:gd name="T47" fmla="*/ 110 h 138"/>
              <a:gd name="T48" fmla="*/ 88 w 92"/>
              <a:gd name="T49" fmla="*/ 110 h 138"/>
              <a:gd name="T50" fmla="*/ 79 w 92"/>
              <a:gd name="T51" fmla="*/ 107 h 138"/>
              <a:gd name="T52" fmla="*/ 71 w 92"/>
              <a:gd name="T53" fmla="*/ 105 h 138"/>
              <a:gd name="T54" fmla="*/ 65 w 92"/>
              <a:gd name="T55" fmla="*/ 102 h 138"/>
              <a:gd name="T56" fmla="*/ 56 w 92"/>
              <a:gd name="T57" fmla="*/ 99 h 138"/>
              <a:gd name="T58" fmla="*/ 49 w 92"/>
              <a:gd name="T59" fmla="*/ 96 h 138"/>
              <a:gd name="T60" fmla="*/ 49 w 92"/>
              <a:gd name="T61" fmla="*/ 98 h 138"/>
              <a:gd name="T62" fmla="*/ 41 w 92"/>
              <a:gd name="T63" fmla="*/ 93 h 138"/>
              <a:gd name="T64" fmla="*/ 37 w 92"/>
              <a:gd name="T65" fmla="*/ 90 h 138"/>
              <a:gd name="T66" fmla="*/ 29 w 92"/>
              <a:gd name="T67" fmla="*/ 87 h 138"/>
              <a:gd name="T68" fmla="*/ 32 w 92"/>
              <a:gd name="T69" fmla="*/ 88 h 138"/>
              <a:gd name="T70" fmla="*/ 29 w 92"/>
              <a:gd name="T71" fmla="*/ 84 h 138"/>
              <a:gd name="T72" fmla="*/ 29 w 92"/>
              <a:gd name="T73" fmla="*/ 85 h 138"/>
              <a:gd name="T74" fmla="*/ 26 w 92"/>
              <a:gd name="T75" fmla="*/ 76 h 138"/>
              <a:gd name="T76" fmla="*/ 26 w 92"/>
              <a:gd name="T77" fmla="*/ 67 h 138"/>
              <a:gd name="T78" fmla="*/ 26 w 92"/>
              <a:gd name="T79" fmla="*/ 60 h 138"/>
              <a:gd name="T80" fmla="*/ 28 w 92"/>
              <a:gd name="T81" fmla="*/ 56 h 138"/>
              <a:gd name="T82" fmla="*/ 32 w 92"/>
              <a:gd name="T83" fmla="*/ 50 h 138"/>
              <a:gd name="T84" fmla="*/ 31 w 92"/>
              <a:gd name="T85" fmla="*/ 50 h 138"/>
              <a:gd name="T86" fmla="*/ 35 w 92"/>
              <a:gd name="T87" fmla="*/ 42 h 138"/>
              <a:gd name="T88" fmla="*/ 40 w 92"/>
              <a:gd name="T89" fmla="*/ 34 h 138"/>
              <a:gd name="T90" fmla="*/ 47 w 92"/>
              <a:gd name="T91" fmla="*/ 25 h 138"/>
              <a:gd name="T92" fmla="*/ 53 w 92"/>
              <a:gd name="T93" fmla="*/ 22 h 13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2"/>
              <a:gd name="T142" fmla="*/ 0 h 138"/>
              <a:gd name="T143" fmla="*/ 92 w 92"/>
              <a:gd name="T144" fmla="*/ 138 h 13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2" h="138">
                <a:moveTo>
                  <a:pt x="32" y="3"/>
                </a:moveTo>
                <a:lnTo>
                  <a:pt x="37" y="0"/>
                </a:lnTo>
                <a:lnTo>
                  <a:pt x="32" y="3"/>
                </a:lnTo>
                <a:lnTo>
                  <a:pt x="26" y="9"/>
                </a:lnTo>
                <a:lnTo>
                  <a:pt x="25" y="13"/>
                </a:lnTo>
                <a:lnTo>
                  <a:pt x="19" y="19"/>
                </a:lnTo>
                <a:lnTo>
                  <a:pt x="16" y="25"/>
                </a:lnTo>
                <a:lnTo>
                  <a:pt x="14" y="26"/>
                </a:lnTo>
                <a:lnTo>
                  <a:pt x="11" y="33"/>
                </a:lnTo>
                <a:lnTo>
                  <a:pt x="10" y="34"/>
                </a:lnTo>
                <a:lnTo>
                  <a:pt x="6" y="42"/>
                </a:lnTo>
                <a:lnTo>
                  <a:pt x="6" y="43"/>
                </a:lnTo>
                <a:lnTo>
                  <a:pt x="7" y="42"/>
                </a:lnTo>
                <a:lnTo>
                  <a:pt x="4" y="47"/>
                </a:lnTo>
                <a:lnTo>
                  <a:pt x="4" y="50"/>
                </a:lnTo>
                <a:lnTo>
                  <a:pt x="3" y="51"/>
                </a:lnTo>
                <a:lnTo>
                  <a:pt x="1" y="57"/>
                </a:lnTo>
                <a:lnTo>
                  <a:pt x="0" y="60"/>
                </a:lnTo>
                <a:lnTo>
                  <a:pt x="1" y="84"/>
                </a:lnTo>
                <a:lnTo>
                  <a:pt x="3" y="85"/>
                </a:lnTo>
                <a:lnTo>
                  <a:pt x="1" y="85"/>
                </a:lnTo>
                <a:lnTo>
                  <a:pt x="4" y="91"/>
                </a:lnTo>
                <a:lnTo>
                  <a:pt x="3" y="85"/>
                </a:lnTo>
                <a:lnTo>
                  <a:pt x="4" y="91"/>
                </a:lnTo>
                <a:lnTo>
                  <a:pt x="6" y="93"/>
                </a:lnTo>
                <a:lnTo>
                  <a:pt x="6" y="95"/>
                </a:lnTo>
                <a:lnTo>
                  <a:pt x="9" y="98"/>
                </a:lnTo>
                <a:lnTo>
                  <a:pt x="9" y="99"/>
                </a:lnTo>
                <a:lnTo>
                  <a:pt x="20" y="112"/>
                </a:lnTo>
                <a:lnTo>
                  <a:pt x="23" y="113"/>
                </a:lnTo>
                <a:lnTo>
                  <a:pt x="22" y="112"/>
                </a:lnTo>
                <a:lnTo>
                  <a:pt x="29" y="118"/>
                </a:lnTo>
                <a:lnTo>
                  <a:pt x="32" y="118"/>
                </a:lnTo>
                <a:lnTo>
                  <a:pt x="31" y="118"/>
                </a:lnTo>
                <a:lnTo>
                  <a:pt x="34" y="119"/>
                </a:lnTo>
                <a:lnTo>
                  <a:pt x="38" y="122"/>
                </a:lnTo>
                <a:lnTo>
                  <a:pt x="43" y="124"/>
                </a:lnTo>
                <a:lnTo>
                  <a:pt x="49" y="127"/>
                </a:lnTo>
                <a:lnTo>
                  <a:pt x="50" y="127"/>
                </a:lnTo>
                <a:lnTo>
                  <a:pt x="56" y="130"/>
                </a:lnTo>
                <a:lnTo>
                  <a:pt x="61" y="130"/>
                </a:lnTo>
                <a:lnTo>
                  <a:pt x="68" y="133"/>
                </a:lnTo>
                <a:lnTo>
                  <a:pt x="70" y="133"/>
                </a:lnTo>
                <a:lnTo>
                  <a:pt x="73" y="135"/>
                </a:lnTo>
                <a:lnTo>
                  <a:pt x="79" y="135"/>
                </a:lnTo>
                <a:lnTo>
                  <a:pt x="83" y="138"/>
                </a:lnTo>
                <a:lnTo>
                  <a:pt x="85" y="138"/>
                </a:lnTo>
                <a:lnTo>
                  <a:pt x="91" y="110"/>
                </a:lnTo>
                <a:lnTo>
                  <a:pt x="92" y="110"/>
                </a:lnTo>
                <a:lnTo>
                  <a:pt x="88" y="110"/>
                </a:lnTo>
                <a:lnTo>
                  <a:pt x="83" y="107"/>
                </a:lnTo>
                <a:lnTo>
                  <a:pt x="79" y="107"/>
                </a:lnTo>
                <a:lnTo>
                  <a:pt x="76" y="105"/>
                </a:lnTo>
                <a:lnTo>
                  <a:pt x="71" y="105"/>
                </a:lnTo>
                <a:lnTo>
                  <a:pt x="70" y="105"/>
                </a:lnTo>
                <a:lnTo>
                  <a:pt x="65" y="102"/>
                </a:lnTo>
                <a:lnTo>
                  <a:pt x="62" y="102"/>
                </a:lnTo>
                <a:lnTo>
                  <a:pt x="56" y="99"/>
                </a:lnTo>
                <a:lnTo>
                  <a:pt x="55" y="99"/>
                </a:lnTo>
                <a:lnTo>
                  <a:pt x="49" y="96"/>
                </a:lnTo>
                <a:lnTo>
                  <a:pt x="47" y="98"/>
                </a:lnTo>
                <a:lnTo>
                  <a:pt x="49" y="98"/>
                </a:lnTo>
                <a:lnTo>
                  <a:pt x="46" y="96"/>
                </a:lnTo>
                <a:lnTo>
                  <a:pt x="41" y="93"/>
                </a:lnTo>
                <a:lnTo>
                  <a:pt x="38" y="93"/>
                </a:lnTo>
                <a:lnTo>
                  <a:pt x="37" y="90"/>
                </a:lnTo>
                <a:lnTo>
                  <a:pt x="29" y="85"/>
                </a:lnTo>
                <a:lnTo>
                  <a:pt x="29" y="87"/>
                </a:lnTo>
                <a:lnTo>
                  <a:pt x="32" y="90"/>
                </a:lnTo>
                <a:lnTo>
                  <a:pt x="32" y="88"/>
                </a:lnTo>
                <a:lnTo>
                  <a:pt x="29" y="85"/>
                </a:lnTo>
                <a:lnTo>
                  <a:pt x="29" y="84"/>
                </a:lnTo>
                <a:lnTo>
                  <a:pt x="28" y="82"/>
                </a:lnTo>
                <a:lnTo>
                  <a:pt x="29" y="85"/>
                </a:lnTo>
                <a:lnTo>
                  <a:pt x="28" y="79"/>
                </a:lnTo>
                <a:lnTo>
                  <a:pt x="26" y="76"/>
                </a:lnTo>
                <a:lnTo>
                  <a:pt x="25" y="74"/>
                </a:lnTo>
                <a:lnTo>
                  <a:pt x="26" y="67"/>
                </a:lnTo>
                <a:lnTo>
                  <a:pt x="28" y="64"/>
                </a:lnTo>
                <a:lnTo>
                  <a:pt x="26" y="60"/>
                </a:lnTo>
                <a:lnTo>
                  <a:pt x="28" y="59"/>
                </a:lnTo>
                <a:lnTo>
                  <a:pt x="28" y="56"/>
                </a:lnTo>
                <a:lnTo>
                  <a:pt x="28" y="57"/>
                </a:lnTo>
                <a:lnTo>
                  <a:pt x="32" y="50"/>
                </a:lnTo>
                <a:lnTo>
                  <a:pt x="32" y="48"/>
                </a:lnTo>
                <a:lnTo>
                  <a:pt x="31" y="50"/>
                </a:lnTo>
                <a:lnTo>
                  <a:pt x="32" y="48"/>
                </a:lnTo>
                <a:lnTo>
                  <a:pt x="35" y="42"/>
                </a:lnTo>
                <a:lnTo>
                  <a:pt x="37" y="40"/>
                </a:lnTo>
                <a:lnTo>
                  <a:pt x="40" y="34"/>
                </a:lnTo>
                <a:lnTo>
                  <a:pt x="46" y="28"/>
                </a:lnTo>
                <a:lnTo>
                  <a:pt x="47" y="25"/>
                </a:lnTo>
                <a:lnTo>
                  <a:pt x="49" y="25"/>
                </a:lnTo>
                <a:lnTo>
                  <a:pt x="53" y="22"/>
                </a:lnTo>
                <a:lnTo>
                  <a:pt x="32" y="3"/>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33" name="Freeform 3085"/>
          <p:cNvSpPr>
            <a:spLocks/>
          </p:cNvSpPr>
          <p:nvPr/>
        </p:nvSpPr>
        <p:spPr bwMode="auto">
          <a:xfrm>
            <a:off x="4068763" y="3741738"/>
            <a:ext cx="138112" cy="187325"/>
          </a:xfrm>
          <a:custGeom>
            <a:avLst/>
            <a:gdLst>
              <a:gd name="T0" fmla="*/ 60 w 88"/>
              <a:gd name="T1" fmla="*/ 133 h 136"/>
              <a:gd name="T2" fmla="*/ 64 w 88"/>
              <a:gd name="T3" fmla="*/ 125 h 136"/>
              <a:gd name="T4" fmla="*/ 67 w 88"/>
              <a:gd name="T5" fmla="*/ 121 h 136"/>
              <a:gd name="T6" fmla="*/ 73 w 88"/>
              <a:gd name="T7" fmla="*/ 113 h 136"/>
              <a:gd name="T8" fmla="*/ 79 w 88"/>
              <a:gd name="T9" fmla="*/ 101 h 136"/>
              <a:gd name="T10" fmla="*/ 79 w 88"/>
              <a:gd name="T11" fmla="*/ 101 h 136"/>
              <a:gd name="T12" fmla="*/ 84 w 88"/>
              <a:gd name="T13" fmla="*/ 91 h 136"/>
              <a:gd name="T14" fmla="*/ 85 w 88"/>
              <a:gd name="T15" fmla="*/ 88 h 136"/>
              <a:gd name="T16" fmla="*/ 88 w 88"/>
              <a:gd name="T17" fmla="*/ 79 h 136"/>
              <a:gd name="T18" fmla="*/ 88 w 88"/>
              <a:gd name="T19" fmla="*/ 74 h 136"/>
              <a:gd name="T20" fmla="*/ 87 w 88"/>
              <a:gd name="T21" fmla="*/ 54 h 136"/>
              <a:gd name="T22" fmla="*/ 87 w 88"/>
              <a:gd name="T23" fmla="*/ 50 h 136"/>
              <a:gd name="T24" fmla="*/ 84 w 88"/>
              <a:gd name="T25" fmla="*/ 43 h 136"/>
              <a:gd name="T26" fmla="*/ 84 w 88"/>
              <a:gd name="T27" fmla="*/ 43 h 136"/>
              <a:gd name="T28" fmla="*/ 63 w 88"/>
              <a:gd name="T29" fmla="*/ 22 h 136"/>
              <a:gd name="T30" fmla="*/ 54 w 88"/>
              <a:gd name="T31" fmla="*/ 17 h 136"/>
              <a:gd name="T32" fmla="*/ 49 w 88"/>
              <a:gd name="T33" fmla="*/ 14 h 136"/>
              <a:gd name="T34" fmla="*/ 40 w 88"/>
              <a:gd name="T35" fmla="*/ 9 h 136"/>
              <a:gd name="T36" fmla="*/ 31 w 88"/>
              <a:gd name="T37" fmla="*/ 6 h 136"/>
              <a:gd name="T38" fmla="*/ 21 w 88"/>
              <a:gd name="T39" fmla="*/ 3 h 136"/>
              <a:gd name="T40" fmla="*/ 15 w 88"/>
              <a:gd name="T41" fmla="*/ 2 h 136"/>
              <a:gd name="T42" fmla="*/ 2 w 88"/>
              <a:gd name="T43" fmla="*/ 0 h 136"/>
              <a:gd name="T44" fmla="*/ 0 w 88"/>
              <a:gd name="T45" fmla="*/ 28 h 136"/>
              <a:gd name="T46" fmla="*/ 6 w 88"/>
              <a:gd name="T47" fmla="*/ 28 h 136"/>
              <a:gd name="T48" fmla="*/ 13 w 88"/>
              <a:gd name="T49" fmla="*/ 29 h 136"/>
              <a:gd name="T50" fmla="*/ 19 w 88"/>
              <a:gd name="T51" fmla="*/ 31 h 136"/>
              <a:gd name="T52" fmla="*/ 28 w 88"/>
              <a:gd name="T53" fmla="*/ 34 h 136"/>
              <a:gd name="T54" fmla="*/ 36 w 88"/>
              <a:gd name="T55" fmla="*/ 36 h 136"/>
              <a:gd name="T56" fmla="*/ 40 w 88"/>
              <a:gd name="T57" fmla="*/ 39 h 136"/>
              <a:gd name="T58" fmla="*/ 48 w 88"/>
              <a:gd name="T59" fmla="*/ 42 h 136"/>
              <a:gd name="T60" fmla="*/ 51 w 88"/>
              <a:gd name="T61" fmla="*/ 45 h 136"/>
              <a:gd name="T62" fmla="*/ 60 w 88"/>
              <a:gd name="T63" fmla="*/ 54 h 136"/>
              <a:gd name="T64" fmla="*/ 63 w 88"/>
              <a:gd name="T65" fmla="*/ 60 h 136"/>
              <a:gd name="T66" fmla="*/ 61 w 88"/>
              <a:gd name="T67" fmla="*/ 54 h 136"/>
              <a:gd name="T68" fmla="*/ 64 w 88"/>
              <a:gd name="T69" fmla="*/ 65 h 136"/>
              <a:gd name="T70" fmla="*/ 61 w 88"/>
              <a:gd name="T71" fmla="*/ 73 h 136"/>
              <a:gd name="T72" fmla="*/ 61 w 88"/>
              <a:gd name="T73" fmla="*/ 79 h 136"/>
              <a:gd name="T74" fmla="*/ 57 w 88"/>
              <a:gd name="T75" fmla="*/ 85 h 136"/>
              <a:gd name="T76" fmla="*/ 58 w 88"/>
              <a:gd name="T77" fmla="*/ 85 h 136"/>
              <a:gd name="T78" fmla="*/ 52 w 88"/>
              <a:gd name="T79" fmla="*/ 94 h 136"/>
              <a:gd name="T80" fmla="*/ 52 w 88"/>
              <a:gd name="T81" fmla="*/ 98 h 136"/>
              <a:gd name="T82" fmla="*/ 46 w 88"/>
              <a:gd name="T83" fmla="*/ 105 h 136"/>
              <a:gd name="T84" fmla="*/ 43 w 88"/>
              <a:gd name="T85" fmla="*/ 110 h 136"/>
              <a:gd name="T86" fmla="*/ 36 w 88"/>
              <a:gd name="T87" fmla="*/ 121 h 136"/>
              <a:gd name="T88" fmla="*/ 58 w 88"/>
              <a:gd name="T89" fmla="*/ 136 h 1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8"/>
              <a:gd name="T136" fmla="*/ 0 h 136"/>
              <a:gd name="T137" fmla="*/ 88 w 88"/>
              <a:gd name="T138" fmla="*/ 136 h 1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8" h="136">
                <a:moveTo>
                  <a:pt x="58" y="136"/>
                </a:moveTo>
                <a:lnTo>
                  <a:pt x="60" y="133"/>
                </a:lnTo>
                <a:lnTo>
                  <a:pt x="61" y="128"/>
                </a:lnTo>
                <a:lnTo>
                  <a:pt x="64" y="125"/>
                </a:lnTo>
                <a:lnTo>
                  <a:pt x="66" y="122"/>
                </a:lnTo>
                <a:lnTo>
                  <a:pt x="67" y="121"/>
                </a:lnTo>
                <a:lnTo>
                  <a:pt x="69" y="118"/>
                </a:lnTo>
                <a:lnTo>
                  <a:pt x="73" y="113"/>
                </a:lnTo>
                <a:lnTo>
                  <a:pt x="79" y="102"/>
                </a:lnTo>
                <a:lnTo>
                  <a:pt x="79" y="101"/>
                </a:lnTo>
                <a:lnTo>
                  <a:pt x="78" y="102"/>
                </a:lnTo>
                <a:lnTo>
                  <a:pt x="79" y="101"/>
                </a:lnTo>
                <a:lnTo>
                  <a:pt x="84" y="93"/>
                </a:lnTo>
                <a:lnTo>
                  <a:pt x="84" y="91"/>
                </a:lnTo>
                <a:lnTo>
                  <a:pt x="82" y="93"/>
                </a:lnTo>
                <a:lnTo>
                  <a:pt x="85" y="88"/>
                </a:lnTo>
                <a:lnTo>
                  <a:pt x="87" y="82"/>
                </a:lnTo>
                <a:lnTo>
                  <a:pt x="88" y="79"/>
                </a:lnTo>
                <a:lnTo>
                  <a:pt x="87" y="76"/>
                </a:lnTo>
                <a:lnTo>
                  <a:pt x="88" y="74"/>
                </a:lnTo>
                <a:lnTo>
                  <a:pt x="88" y="56"/>
                </a:lnTo>
                <a:lnTo>
                  <a:pt x="87" y="54"/>
                </a:lnTo>
                <a:lnTo>
                  <a:pt x="88" y="54"/>
                </a:lnTo>
                <a:lnTo>
                  <a:pt x="87" y="50"/>
                </a:lnTo>
                <a:lnTo>
                  <a:pt x="87" y="48"/>
                </a:lnTo>
                <a:lnTo>
                  <a:pt x="84" y="43"/>
                </a:lnTo>
                <a:lnTo>
                  <a:pt x="84" y="45"/>
                </a:lnTo>
                <a:lnTo>
                  <a:pt x="84" y="43"/>
                </a:lnTo>
                <a:lnTo>
                  <a:pt x="66" y="23"/>
                </a:lnTo>
                <a:lnTo>
                  <a:pt x="63" y="22"/>
                </a:lnTo>
                <a:lnTo>
                  <a:pt x="57" y="17"/>
                </a:lnTo>
                <a:lnTo>
                  <a:pt x="54" y="17"/>
                </a:lnTo>
                <a:lnTo>
                  <a:pt x="55" y="17"/>
                </a:lnTo>
                <a:lnTo>
                  <a:pt x="49" y="14"/>
                </a:lnTo>
                <a:lnTo>
                  <a:pt x="45" y="11"/>
                </a:lnTo>
                <a:lnTo>
                  <a:pt x="40" y="9"/>
                </a:lnTo>
                <a:lnTo>
                  <a:pt x="34" y="6"/>
                </a:lnTo>
                <a:lnTo>
                  <a:pt x="31" y="6"/>
                </a:lnTo>
                <a:lnTo>
                  <a:pt x="25" y="3"/>
                </a:lnTo>
                <a:lnTo>
                  <a:pt x="21" y="3"/>
                </a:lnTo>
                <a:lnTo>
                  <a:pt x="16" y="2"/>
                </a:lnTo>
                <a:lnTo>
                  <a:pt x="15" y="2"/>
                </a:lnTo>
                <a:lnTo>
                  <a:pt x="12" y="0"/>
                </a:lnTo>
                <a:lnTo>
                  <a:pt x="2" y="0"/>
                </a:lnTo>
                <a:lnTo>
                  <a:pt x="3" y="0"/>
                </a:lnTo>
                <a:lnTo>
                  <a:pt x="0" y="28"/>
                </a:lnTo>
                <a:lnTo>
                  <a:pt x="2" y="28"/>
                </a:lnTo>
                <a:lnTo>
                  <a:pt x="6" y="28"/>
                </a:lnTo>
                <a:lnTo>
                  <a:pt x="9" y="29"/>
                </a:lnTo>
                <a:lnTo>
                  <a:pt x="13" y="29"/>
                </a:lnTo>
                <a:lnTo>
                  <a:pt x="18" y="31"/>
                </a:lnTo>
                <a:lnTo>
                  <a:pt x="19" y="31"/>
                </a:lnTo>
                <a:lnTo>
                  <a:pt x="25" y="34"/>
                </a:lnTo>
                <a:lnTo>
                  <a:pt x="28" y="34"/>
                </a:lnTo>
                <a:lnTo>
                  <a:pt x="34" y="37"/>
                </a:lnTo>
                <a:lnTo>
                  <a:pt x="36" y="36"/>
                </a:lnTo>
                <a:lnTo>
                  <a:pt x="34" y="36"/>
                </a:lnTo>
                <a:lnTo>
                  <a:pt x="40" y="39"/>
                </a:lnTo>
                <a:lnTo>
                  <a:pt x="45" y="42"/>
                </a:lnTo>
                <a:lnTo>
                  <a:pt x="48" y="42"/>
                </a:lnTo>
                <a:lnTo>
                  <a:pt x="48" y="43"/>
                </a:lnTo>
                <a:lnTo>
                  <a:pt x="51" y="45"/>
                </a:lnTo>
                <a:lnTo>
                  <a:pt x="60" y="53"/>
                </a:lnTo>
                <a:lnTo>
                  <a:pt x="60" y="54"/>
                </a:lnTo>
                <a:lnTo>
                  <a:pt x="63" y="59"/>
                </a:lnTo>
                <a:lnTo>
                  <a:pt x="63" y="60"/>
                </a:lnTo>
                <a:lnTo>
                  <a:pt x="63" y="59"/>
                </a:lnTo>
                <a:lnTo>
                  <a:pt x="61" y="54"/>
                </a:lnTo>
                <a:lnTo>
                  <a:pt x="63" y="63"/>
                </a:lnTo>
                <a:lnTo>
                  <a:pt x="64" y="65"/>
                </a:lnTo>
                <a:lnTo>
                  <a:pt x="63" y="67"/>
                </a:lnTo>
                <a:lnTo>
                  <a:pt x="61" y="73"/>
                </a:lnTo>
                <a:lnTo>
                  <a:pt x="60" y="76"/>
                </a:lnTo>
                <a:lnTo>
                  <a:pt x="61" y="79"/>
                </a:lnTo>
                <a:lnTo>
                  <a:pt x="61" y="77"/>
                </a:lnTo>
                <a:lnTo>
                  <a:pt x="57" y="85"/>
                </a:lnTo>
                <a:lnTo>
                  <a:pt x="57" y="87"/>
                </a:lnTo>
                <a:lnTo>
                  <a:pt x="58" y="85"/>
                </a:lnTo>
                <a:lnTo>
                  <a:pt x="57" y="87"/>
                </a:lnTo>
                <a:lnTo>
                  <a:pt x="52" y="94"/>
                </a:lnTo>
                <a:lnTo>
                  <a:pt x="52" y="96"/>
                </a:lnTo>
                <a:lnTo>
                  <a:pt x="52" y="98"/>
                </a:lnTo>
                <a:lnTo>
                  <a:pt x="48" y="102"/>
                </a:lnTo>
                <a:lnTo>
                  <a:pt x="46" y="105"/>
                </a:lnTo>
                <a:lnTo>
                  <a:pt x="45" y="107"/>
                </a:lnTo>
                <a:lnTo>
                  <a:pt x="43" y="110"/>
                </a:lnTo>
                <a:lnTo>
                  <a:pt x="40" y="113"/>
                </a:lnTo>
                <a:lnTo>
                  <a:pt x="36" y="121"/>
                </a:lnTo>
                <a:lnTo>
                  <a:pt x="37" y="118"/>
                </a:lnTo>
                <a:lnTo>
                  <a:pt x="58" y="136"/>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34" name="Freeform 3086"/>
          <p:cNvSpPr>
            <a:spLocks/>
          </p:cNvSpPr>
          <p:nvPr/>
        </p:nvSpPr>
        <p:spPr bwMode="auto">
          <a:xfrm>
            <a:off x="4076700" y="3897313"/>
            <a:ext cx="144463" cy="188912"/>
          </a:xfrm>
          <a:custGeom>
            <a:avLst/>
            <a:gdLst>
              <a:gd name="T0" fmla="*/ 37 w 92"/>
              <a:gd name="T1" fmla="*/ 0 h 138"/>
              <a:gd name="T2" fmla="*/ 26 w 92"/>
              <a:gd name="T3" fmla="*/ 9 h 138"/>
              <a:gd name="T4" fmla="*/ 20 w 92"/>
              <a:gd name="T5" fmla="*/ 17 h 138"/>
              <a:gd name="T6" fmla="*/ 17 w 92"/>
              <a:gd name="T7" fmla="*/ 22 h 138"/>
              <a:gd name="T8" fmla="*/ 14 w 92"/>
              <a:gd name="T9" fmla="*/ 26 h 138"/>
              <a:gd name="T10" fmla="*/ 11 w 92"/>
              <a:gd name="T11" fmla="*/ 31 h 138"/>
              <a:gd name="T12" fmla="*/ 7 w 92"/>
              <a:gd name="T13" fmla="*/ 39 h 138"/>
              <a:gd name="T14" fmla="*/ 7 w 92"/>
              <a:gd name="T15" fmla="*/ 40 h 138"/>
              <a:gd name="T16" fmla="*/ 3 w 92"/>
              <a:gd name="T17" fmla="*/ 50 h 138"/>
              <a:gd name="T18" fmla="*/ 1 w 92"/>
              <a:gd name="T19" fmla="*/ 56 h 138"/>
              <a:gd name="T20" fmla="*/ 1 w 92"/>
              <a:gd name="T21" fmla="*/ 82 h 138"/>
              <a:gd name="T22" fmla="*/ 1 w 92"/>
              <a:gd name="T23" fmla="*/ 84 h 138"/>
              <a:gd name="T24" fmla="*/ 4 w 92"/>
              <a:gd name="T25" fmla="*/ 88 h 138"/>
              <a:gd name="T26" fmla="*/ 3 w 92"/>
              <a:gd name="T27" fmla="*/ 84 h 138"/>
              <a:gd name="T28" fmla="*/ 6 w 92"/>
              <a:gd name="T29" fmla="*/ 91 h 138"/>
              <a:gd name="T30" fmla="*/ 8 w 92"/>
              <a:gd name="T31" fmla="*/ 96 h 138"/>
              <a:gd name="T32" fmla="*/ 19 w 92"/>
              <a:gd name="T33" fmla="*/ 108 h 138"/>
              <a:gd name="T34" fmla="*/ 19 w 92"/>
              <a:gd name="T35" fmla="*/ 108 h 138"/>
              <a:gd name="T36" fmla="*/ 26 w 92"/>
              <a:gd name="T37" fmla="*/ 115 h 138"/>
              <a:gd name="T38" fmla="*/ 31 w 92"/>
              <a:gd name="T39" fmla="*/ 118 h 138"/>
              <a:gd name="T40" fmla="*/ 40 w 92"/>
              <a:gd name="T41" fmla="*/ 122 h 138"/>
              <a:gd name="T42" fmla="*/ 50 w 92"/>
              <a:gd name="T43" fmla="*/ 127 h 138"/>
              <a:gd name="T44" fmla="*/ 64 w 92"/>
              <a:gd name="T45" fmla="*/ 132 h 138"/>
              <a:gd name="T46" fmla="*/ 71 w 92"/>
              <a:gd name="T47" fmla="*/ 133 h 138"/>
              <a:gd name="T48" fmla="*/ 82 w 92"/>
              <a:gd name="T49" fmla="*/ 136 h 138"/>
              <a:gd name="T50" fmla="*/ 85 w 92"/>
              <a:gd name="T51" fmla="*/ 138 h 138"/>
              <a:gd name="T52" fmla="*/ 92 w 92"/>
              <a:gd name="T53" fmla="*/ 110 h 138"/>
              <a:gd name="T54" fmla="*/ 82 w 92"/>
              <a:gd name="T55" fmla="*/ 108 h 138"/>
              <a:gd name="T56" fmla="*/ 76 w 92"/>
              <a:gd name="T57" fmla="*/ 105 h 138"/>
              <a:gd name="T58" fmla="*/ 67 w 92"/>
              <a:gd name="T59" fmla="*/ 104 h 138"/>
              <a:gd name="T60" fmla="*/ 56 w 92"/>
              <a:gd name="T61" fmla="*/ 99 h 138"/>
              <a:gd name="T62" fmla="*/ 46 w 92"/>
              <a:gd name="T63" fmla="*/ 94 h 138"/>
              <a:gd name="T64" fmla="*/ 46 w 92"/>
              <a:gd name="T65" fmla="*/ 96 h 138"/>
              <a:gd name="T66" fmla="*/ 41 w 92"/>
              <a:gd name="T67" fmla="*/ 93 h 138"/>
              <a:gd name="T68" fmla="*/ 34 w 92"/>
              <a:gd name="T69" fmla="*/ 87 h 138"/>
              <a:gd name="T70" fmla="*/ 28 w 92"/>
              <a:gd name="T71" fmla="*/ 84 h 138"/>
              <a:gd name="T72" fmla="*/ 32 w 92"/>
              <a:gd name="T73" fmla="*/ 87 h 138"/>
              <a:gd name="T74" fmla="*/ 29 w 92"/>
              <a:gd name="T75" fmla="*/ 82 h 138"/>
              <a:gd name="T76" fmla="*/ 29 w 92"/>
              <a:gd name="T77" fmla="*/ 84 h 138"/>
              <a:gd name="T78" fmla="*/ 28 w 92"/>
              <a:gd name="T79" fmla="*/ 79 h 138"/>
              <a:gd name="T80" fmla="*/ 26 w 92"/>
              <a:gd name="T81" fmla="*/ 74 h 138"/>
              <a:gd name="T82" fmla="*/ 26 w 92"/>
              <a:gd name="T83" fmla="*/ 65 h 138"/>
              <a:gd name="T84" fmla="*/ 28 w 92"/>
              <a:gd name="T85" fmla="*/ 59 h 138"/>
              <a:gd name="T86" fmla="*/ 29 w 92"/>
              <a:gd name="T87" fmla="*/ 54 h 138"/>
              <a:gd name="T88" fmla="*/ 31 w 92"/>
              <a:gd name="T89" fmla="*/ 51 h 138"/>
              <a:gd name="T90" fmla="*/ 31 w 92"/>
              <a:gd name="T91" fmla="*/ 50 h 138"/>
              <a:gd name="T92" fmla="*/ 34 w 92"/>
              <a:gd name="T93" fmla="*/ 45 h 138"/>
              <a:gd name="T94" fmla="*/ 37 w 92"/>
              <a:gd name="T95" fmla="*/ 40 h 138"/>
              <a:gd name="T96" fmla="*/ 40 w 92"/>
              <a:gd name="T97" fmla="*/ 36 h 138"/>
              <a:gd name="T98" fmla="*/ 46 w 92"/>
              <a:gd name="T99" fmla="*/ 28 h 138"/>
              <a:gd name="T100" fmla="*/ 49 w 92"/>
              <a:gd name="T101" fmla="*/ 25 h 138"/>
              <a:gd name="T102" fmla="*/ 32 w 92"/>
              <a:gd name="T103" fmla="*/ 3 h 1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2"/>
              <a:gd name="T157" fmla="*/ 0 h 138"/>
              <a:gd name="T158" fmla="*/ 92 w 92"/>
              <a:gd name="T159" fmla="*/ 138 h 13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2" h="138">
                <a:moveTo>
                  <a:pt x="32" y="3"/>
                </a:moveTo>
                <a:lnTo>
                  <a:pt x="37" y="0"/>
                </a:lnTo>
                <a:lnTo>
                  <a:pt x="32" y="3"/>
                </a:lnTo>
                <a:lnTo>
                  <a:pt x="26" y="9"/>
                </a:lnTo>
                <a:lnTo>
                  <a:pt x="25" y="12"/>
                </a:lnTo>
                <a:lnTo>
                  <a:pt x="20" y="17"/>
                </a:lnTo>
                <a:lnTo>
                  <a:pt x="19" y="20"/>
                </a:lnTo>
                <a:lnTo>
                  <a:pt x="17" y="22"/>
                </a:lnTo>
                <a:lnTo>
                  <a:pt x="16" y="25"/>
                </a:lnTo>
                <a:lnTo>
                  <a:pt x="14" y="26"/>
                </a:lnTo>
                <a:lnTo>
                  <a:pt x="13" y="29"/>
                </a:lnTo>
                <a:lnTo>
                  <a:pt x="11" y="31"/>
                </a:lnTo>
                <a:lnTo>
                  <a:pt x="10" y="34"/>
                </a:lnTo>
                <a:lnTo>
                  <a:pt x="7" y="39"/>
                </a:lnTo>
                <a:lnTo>
                  <a:pt x="7" y="42"/>
                </a:lnTo>
                <a:lnTo>
                  <a:pt x="7" y="40"/>
                </a:lnTo>
                <a:lnTo>
                  <a:pt x="3" y="48"/>
                </a:lnTo>
                <a:lnTo>
                  <a:pt x="3" y="50"/>
                </a:lnTo>
                <a:lnTo>
                  <a:pt x="1" y="53"/>
                </a:lnTo>
                <a:lnTo>
                  <a:pt x="1" y="56"/>
                </a:lnTo>
                <a:lnTo>
                  <a:pt x="0" y="59"/>
                </a:lnTo>
                <a:lnTo>
                  <a:pt x="1" y="82"/>
                </a:lnTo>
                <a:lnTo>
                  <a:pt x="3" y="84"/>
                </a:lnTo>
                <a:lnTo>
                  <a:pt x="1" y="84"/>
                </a:lnTo>
                <a:lnTo>
                  <a:pt x="4" y="90"/>
                </a:lnTo>
                <a:lnTo>
                  <a:pt x="4" y="88"/>
                </a:lnTo>
                <a:lnTo>
                  <a:pt x="4" y="90"/>
                </a:lnTo>
                <a:lnTo>
                  <a:pt x="3" y="84"/>
                </a:lnTo>
                <a:lnTo>
                  <a:pt x="4" y="90"/>
                </a:lnTo>
                <a:lnTo>
                  <a:pt x="6" y="91"/>
                </a:lnTo>
                <a:lnTo>
                  <a:pt x="6" y="93"/>
                </a:lnTo>
                <a:lnTo>
                  <a:pt x="8" y="96"/>
                </a:lnTo>
                <a:lnTo>
                  <a:pt x="8" y="97"/>
                </a:lnTo>
                <a:lnTo>
                  <a:pt x="19" y="108"/>
                </a:lnTo>
                <a:lnTo>
                  <a:pt x="20" y="108"/>
                </a:lnTo>
                <a:lnTo>
                  <a:pt x="19" y="108"/>
                </a:lnTo>
                <a:lnTo>
                  <a:pt x="22" y="110"/>
                </a:lnTo>
                <a:lnTo>
                  <a:pt x="26" y="115"/>
                </a:lnTo>
                <a:lnTo>
                  <a:pt x="29" y="116"/>
                </a:lnTo>
                <a:lnTo>
                  <a:pt x="31" y="118"/>
                </a:lnTo>
                <a:lnTo>
                  <a:pt x="38" y="122"/>
                </a:lnTo>
                <a:lnTo>
                  <a:pt x="40" y="122"/>
                </a:lnTo>
                <a:lnTo>
                  <a:pt x="49" y="127"/>
                </a:lnTo>
                <a:lnTo>
                  <a:pt x="50" y="127"/>
                </a:lnTo>
                <a:lnTo>
                  <a:pt x="59" y="132"/>
                </a:lnTo>
                <a:lnTo>
                  <a:pt x="64" y="132"/>
                </a:lnTo>
                <a:lnTo>
                  <a:pt x="68" y="133"/>
                </a:lnTo>
                <a:lnTo>
                  <a:pt x="71" y="133"/>
                </a:lnTo>
                <a:lnTo>
                  <a:pt x="79" y="136"/>
                </a:lnTo>
                <a:lnTo>
                  <a:pt x="82" y="136"/>
                </a:lnTo>
                <a:lnTo>
                  <a:pt x="83" y="138"/>
                </a:lnTo>
                <a:lnTo>
                  <a:pt x="85" y="138"/>
                </a:lnTo>
                <a:lnTo>
                  <a:pt x="91" y="110"/>
                </a:lnTo>
                <a:lnTo>
                  <a:pt x="92" y="110"/>
                </a:lnTo>
                <a:lnTo>
                  <a:pt x="85" y="108"/>
                </a:lnTo>
                <a:lnTo>
                  <a:pt x="82" y="108"/>
                </a:lnTo>
                <a:lnTo>
                  <a:pt x="80" y="108"/>
                </a:lnTo>
                <a:lnTo>
                  <a:pt x="76" y="105"/>
                </a:lnTo>
                <a:lnTo>
                  <a:pt x="71" y="105"/>
                </a:lnTo>
                <a:lnTo>
                  <a:pt x="67" y="104"/>
                </a:lnTo>
                <a:lnTo>
                  <a:pt x="65" y="104"/>
                </a:lnTo>
                <a:lnTo>
                  <a:pt x="56" y="99"/>
                </a:lnTo>
                <a:lnTo>
                  <a:pt x="55" y="99"/>
                </a:lnTo>
                <a:lnTo>
                  <a:pt x="46" y="94"/>
                </a:lnTo>
                <a:lnTo>
                  <a:pt x="44" y="94"/>
                </a:lnTo>
                <a:lnTo>
                  <a:pt x="46" y="96"/>
                </a:lnTo>
                <a:lnTo>
                  <a:pt x="44" y="94"/>
                </a:lnTo>
                <a:lnTo>
                  <a:pt x="41" y="93"/>
                </a:lnTo>
                <a:lnTo>
                  <a:pt x="37" y="88"/>
                </a:lnTo>
                <a:lnTo>
                  <a:pt x="34" y="87"/>
                </a:lnTo>
                <a:lnTo>
                  <a:pt x="29" y="84"/>
                </a:lnTo>
                <a:lnTo>
                  <a:pt x="28" y="84"/>
                </a:lnTo>
                <a:lnTo>
                  <a:pt x="32" y="88"/>
                </a:lnTo>
                <a:lnTo>
                  <a:pt x="32" y="87"/>
                </a:lnTo>
                <a:lnTo>
                  <a:pt x="29" y="84"/>
                </a:lnTo>
                <a:lnTo>
                  <a:pt x="29" y="82"/>
                </a:lnTo>
                <a:lnTo>
                  <a:pt x="28" y="80"/>
                </a:lnTo>
                <a:lnTo>
                  <a:pt x="29" y="84"/>
                </a:lnTo>
                <a:lnTo>
                  <a:pt x="28" y="77"/>
                </a:lnTo>
                <a:lnTo>
                  <a:pt x="28" y="79"/>
                </a:lnTo>
                <a:lnTo>
                  <a:pt x="28" y="77"/>
                </a:lnTo>
                <a:lnTo>
                  <a:pt x="26" y="74"/>
                </a:lnTo>
                <a:lnTo>
                  <a:pt x="25" y="73"/>
                </a:lnTo>
                <a:lnTo>
                  <a:pt x="26" y="65"/>
                </a:lnTo>
                <a:lnTo>
                  <a:pt x="28" y="62"/>
                </a:lnTo>
                <a:lnTo>
                  <a:pt x="28" y="59"/>
                </a:lnTo>
                <a:lnTo>
                  <a:pt x="29" y="56"/>
                </a:lnTo>
                <a:lnTo>
                  <a:pt x="29" y="54"/>
                </a:lnTo>
                <a:lnTo>
                  <a:pt x="28" y="56"/>
                </a:lnTo>
                <a:lnTo>
                  <a:pt x="31" y="51"/>
                </a:lnTo>
                <a:lnTo>
                  <a:pt x="31" y="48"/>
                </a:lnTo>
                <a:lnTo>
                  <a:pt x="31" y="50"/>
                </a:lnTo>
                <a:lnTo>
                  <a:pt x="32" y="46"/>
                </a:lnTo>
                <a:lnTo>
                  <a:pt x="34" y="45"/>
                </a:lnTo>
                <a:lnTo>
                  <a:pt x="35" y="42"/>
                </a:lnTo>
                <a:lnTo>
                  <a:pt x="37" y="40"/>
                </a:lnTo>
                <a:lnTo>
                  <a:pt x="38" y="37"/>
                </a:lnTo>
                <a:lnTo>
                  <a:pt x="40" y="36"/>
                </a:lnTo>
                <a:lnTo>
                  <a:pt x="41" y="32"/>
                </a:lnTo>
                <a:lnTo>
                  <a:pt x="46" y="28"/>
                </a:lnTo>
                <a:lnTo>
                  <a:pt x="47" y="25"/>
                </a:lnTo>
                <a:lnTo>
                  <a:pt x="49" y="25"/>
                </a:lnTo>
                <a:lnTo>
                  <a:pt x="53" y="22"/>
                </a:lnTo>
                <a:lnTo>
                  <a:pt x="32" y="3"/>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35" name="Freeform 3087"/>
          <p:cNvSpPr>
            <a:spLocks/>
          </p:cNvSpPr>
          <p:nvPr/>
        </p:nvSpPr>
        <p:spPr bwMode="auto">
          <a:xfrm>
            <a:off x="4211638" y="4048125"/>
            <a:ext cx="138112" cy="185738"/>
          </a:xfrm>
          <a:custGeom>
            <a:avLst/>
            <a:gdLst>
              <a:gd name="T0" fmla="*/ 58 w 87"/>
              <a:gd name="T1" fmla="*/ 131 h 135"/>
              <a:gd name="T2" fmla="*/ 63 w 87"/>
              <a:gd name="T3" fmla="*/ 124 h 135"/>
              <a:gd name="T4" fmla="*/ 66 w 87"/>
              <a:gd name="T5" fmla="*/ 119 h 135"/>
              <a:gd name="T6" fmla="*/ 72 w 87"/>
              <a:gd name="T7" fmla="*/ 111 h 135"/>
              <a:gd name="T8" fmla="*/ 78 w 87"/>
              <a:gd name="T9" fmla="*/ 99 h 135"/>
              <a:gd name="T10" fmla="*/ 78 w 87"/>
              <a:gd name="T11" fmla="*/ 99 h 135"/>
              <a:gd name="T12" fmla="*/ 81 w 87"/>
              <a:gd name="T13" fmla="*/ 91 h 135"/>
              <a:gd name="T14" fmla="*/ 85 w 87"/>
              <a:gd name="T15" fmla="*/ 85 h 135"/>
              <a:gd name="T16" fmla="*/ 85 w 87"/>
              <a:gd name="T17" fmla="*/ 80 h 135"/>
              <a:gd name="T18" fmla="*/ 87 w 87"/>
              <a:gd name="T19" fmla="*/ 74 h 135"/>
              <a:gd name="T20" fmla="*/ 85 w 87"/>
              <a:gd name="T21" fmla="*/ 54 h 135"/>
              <a:gd name="T22" fmla="*/ 87 w 87"/>
              <a:gd name="T23" fmla="*/ 49 h 135"/>
              <a:gd name="T24" fmla="*/ 82 w 87"/>
              <a:gd name="T25" fmla="*/ 43 h 135"/>
              <a:gd name="T26" fmla="*/ 82 w 87"/>
              <a:gd name="T27" fmla="*/ 43 h 135"/>
              <a:gd name="T28" fmla="*/ 61 w 87"/>
              <a:gd name="T29" fmla="*/ 22 h 135"/>
              <a:gd name="T30" fmla="*/ 52 w 87"/>
              <a:gd name="T31" fmla="*/ 15 h 135"/>
              <a:gd name="T32" fmla="*/ 52 w 87"/>
              <a:gd name="T33" fmla="*/ 17 h 135"/>
              <a:gd name="T34" fmla="*/ 48 w 87"/>
              <a:gd name="T35" fmla="*/ 14 h 135"/>
              <a:gd name="T36" fmla="*/ 39 w 87"/>
              <a:gd name="T37" fmla="*/ 9 h 135"/>
              <a:gd name="T38" fmla="*/ 30 w 87"/>
              <a:gd name="T39" fmla="*/ 6 h 135"/>
              <a:gd name="T40" fmla="*/ 21 w 87"/>
              <a:gd name="T41" fmla="*/ 3 h 135"/>
              <a:gd name="T42" fmla="*/ 13 w 87"/>
              <a:gd name="T43" fmla="*/ 1 h 135"/>
              <a:gd name="T44" fmla="*/ 2 w 87"/>
              <a:gd name="T45" fmla="*/ 0 h 135"/>
              <a:gd name="T46" fmla="*/ 0 w 87"/>
              <a:gd name="T47" fmla="*/ 28 h 135"/>
              <a:gd name="T48" fmla="*/ 6 w 87"/>
              <a:gd name="T49" fmla="*/ 28 h 135"/>
              <a:gd name="T50" fmla="*/ 12 w 87"/>
              <a:gd name="T51" fmla="*/ 29 h 135"/>
              <a:gd name="T52" fmla="*/ 18 w 87"/>
              <a:gd name="T53" fmla="*/ 31 h 135"/>
              <a:gd name="T54" fmla="*/ 27 w 87"/>
              <a:gd name="T55" fmla="*/ 34 h 135"/>
              <a:gd name="T56" fmla="*/ 34 w 87"/>
              <a:gd name="T57" fmla="*/ 35 h 135"/>
              <a:gd name="T58" fmla="*/ 36 w 87"/>
              <a:gd name="T59" fmla="*/ 37 h 135"/>
              <a:gd name="T60" fmla="*/ 45 w 87"/>
              <a:gd name="T61" fmla="*/ 43 h 135"/>
              <a:gd name="T62" fmla="*/ 45 w 87"/>
              <a:gd name="T63" fmla="*/ 42 h 135"/>
              <a:gd name="T64" fmla="*/ 49 w 87"/>
              <a:gd name="T65" fmla="*/ 45 h 135"/>
              <a:gd name="T66" fmla="*/ 58 w 87"/>
              <a:gd name="T67" fmla="*/ 54 h 135"/>
              <a:gd name="T68" fmla="*/ 61 w 87"/>
              <a:gd name="T69" fmla="*/ 60 h 135"/>
              <a:gd name="T70" fmla="*/ 60 w 87"/>
              <a:gd name="T71" fmla="*/ 54 h 135"/>
              <a:gd name="T72" fmla="*/ 63 w 87"/>
              <a:gd name="T73" fmla="*/ 65 h 135"/>
              <a:gd name="T74" fmla="*/ 61 w 87"/>
              <a:gd name="T75" fmla="*/ 71 h 135"/>
              <a:gd name="T76" fmla="*/ 58 w 87"/>
              <a:gd name="T77" fmla="*/ 79 h 135"/>
              <a:gd name="T78" fmla="*/ 57 w 87"/>
              <a:gd name="T79" fmla="*/ 82 h 135"/>
              <a:gd name="T80" fmla="*/ 57 w 87"/>
              <a:gd name="T81" fmla="*/ 83 h 135"/>
              <a:gd name="T82" fmla="*/ 51 w 87"/>
              <a:gd name="T83" fmla="*/ 93 h 135"/>
              <a:gd name="T84" fmla="*/ 51 w 87"/>
              <a:gd name="T85" fmla="*/ 96 h 135"/>
              <a:gd name="T86" fmla="*/ 45 w 87"/>
              <a:gd name="T87" fmla="*/ 104 h 135"/>
              <a:gd name="T88" fmla="*/ 42 w 87"/>
              <a:gd name="T89" fmla="*/ 108 h 135"/>
              <a:gd name="T90" fmla="*/ 34 w 87"/>
              <a:gd name="T91" fmla="*/ 119 h 135"/>
              <a:gd name="T92" fmla="*/ 57 w 87"/>
              <a:gd name="T93" fmla="*/ 135 h 1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7"/>
              <a:gd name="T142" fmla="*/ 0 h 135"/>
              <a:gd name="T143" fmla="*/ 87 w 87"/>
              <a:gd name="T144" fmla="*/ 135 h 13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7" h="135">
                <a:moveTo>
                  <a:pt x="57" y="135"/>
                </a:moveTo>
                <a:lnTo>
                  <a:pt x="58" y="131"/>
                </a:lnTo>
                <a:lnTo>
                  <a:pt x="60" y="127"/>
                </a:lnTo>
                <a:lnTo>
                  <a:pt x="63" y="124"/>
                </a:lnTo>
                <a:lnTo>
                  <a:pt x="64" y="121"/>
                </a:lnTo>
                <a:lnTo>
                  <a:pt x="66" y="119"/>
                </a:lnTo>
                <a:lnTo>
                  <a:pt x="67" y="116"/>
                </a:lnTo>
                <a:lnTo>
                  <a:pt x="72" y="111"/>
                </a:lnTo>
                <a:lnTo>
                  <a:pt x="78" y="100"/>
                </a:lnTo>
                <a:lnTo>
                  <a:pt x="78" y="99"/>
                </a:lnTo>
                <a:lnTo>
                  <a:pt x="76" y="100"/>
                </a:lnTo>
                <a:lnTo>
                  <a:pt x="78" y="99"/>
                </a:lnTo>
                <a:lnTo>
                  <a:pt x="82" y="91"/>
                </a:lnTo>
                <a:lnTo>
                  <a:pt x="81" y="91"/>
                </a:lnTo>
                <a:lnTo>
                  <a:pt x="81" y="93"/>
                </a:lnTo>
                <a:lnTo>
                  <a:pt x="85" y="85"/>
                </a:lnTo>
                <a:lnTo>
                  <a:pt x="84" y="82"/>
                </a:lnTo>
                <a:lnTo>
                  <a:pt x="85" y="80"/>
                </a:lnTo>
                <a:lnTo>
                  <a:pt x="85" y="76"/>
                </a:lnTo>
                <a:lnTo>
                  <a:pt x="87" y="74"/>
                </a:lnTo>
                <a:lnTo>
                  <a:pt x="87" y="56"/>
                </a:lnTo>
                <a:lnTo>
                  <a:pt x="85" y="54"/>
                </a:lnTo>
                <a:lnTo>
                  <a:pt x="87" y="54"/>
                </a:lnTo>
                <a:lnTo>
                  <a:pt x="87" y="49"/>
                </a:lnTo>
                <a:lnTo>
                  <a:pt x="85" y="48"/>
                </a:lnTo>
                <a:lnTo>
                  <a:pt x="82" y="43"/>
                </a:lnTo>
                <a:lnTo>
                  <a:pt x="82" y="45"/>
                </a:lnTo>
                <a:lnTo>
                  <a:pt x="82" y="43"/>
                </a:lnTo>
                <a:lnTo>
                  <a:pt x="64" y="23"/>
                </a:lnTo>
                <a:lnTo>
                  <a:pt x="61" y="22"/>
                </a:lnTo>
                <a:lnTo>
                  <a:pt x="60" y="20"/>
                </a:lnTo>
                <a:lnTo>
                  <a:pt x="52" y="15"/>
                </a:lnTo>
                <a:lnTo>
                  <a:pt x="51" y="15"/>
                </a:lnTo>
                <a:lnTo>
                  <a:pt x="52" y="17"/>
                </a:lnTo>
                <a:lnTo>
                  <a:pt x="51" y="15"/>
                </a:lnTo>
                <a:lnTo>
                  <a:pt x="48" y="14"/>
                </a:lnTo>
                <a:lnTo>
                  <a:pt x="43" y="11"/>
                </a:lnTo>
                <a:lnTo>
                  <a:pt x="39" y="9"/>
                </a:lnTo>
                <a:lnTo>
                  <a:pt x="33" y="6"/>
                </a:lnTo>
                <a:lnTo>
                  <a:pt x="30" y="6"/>
                </a:lnTo>
                <a:lnTo>
                  <a:pt x="24" y="3"/>
                </a:lnTo>
                <a:lnTo>
                  <a:pt x="21" y="3"/>
                </a:lnTo>
                <a:lnTo>
                  <a:pt x="18" y="1"/>
                </a:lnTo>
                <a:lnTo>
                  <a:pt x="13" y="1"/>
                </a:lnTo>
                <a:lnTo>
                  <a:pt x="9" y="0"/>
                </a:lnTo>
                <a:lnTo>
                  <a:pt x="2" y="0"/>
                </a:lnTo>
                <a:lnTo>
                  <a:pt x="3" y="0"/>
                </a:lnTo>
                <a:lnTo>
                  <a:pt x="0" y="28"/>
                </a:lnTo>
                <a:lnTo>
                  <a:pt x="2" y="28"/>
                </a:lnTo>
                <a:lnTo>
                  <a:pt x="6" y="28"/>
                </a:lnTo>
                <a:lnTo>
                  <a:pt x="10" y="29"/>
                </a:lnTo>
                <a:lnTo>
                  <a:pt x="12" y="29"/>
                </a:lnTo>
                <a:lnTo>
                  <a:pt x="15" y="31"/>
                </a:lnTo>
                <a:lnTo>
                  <a:pt x="18" y="31"/>
                </a:lnTo>
                <a:lnTo>
                  <a:pt x="24" y="34"/>
                </a:lnTo>
                <a:lnTo>
                  <a:pt x="27" y="34"/>
                </a:lnTo>
                <a:lnTo>
                  <a:pt x="33" y="37"/>
                </a:lnTo>
                <a:lnTo>
                  <a:pt x="34" y="35"/>
                </a:lnTo>
                <a:lnTo>
                  <a:pt x="33" y="35"/>
                </a:lnTo>
                <a:lnTo>
                  <a:pt x="36" y="37"/>
                </a:lnTo>
                <a:lnTo>
                  <a:pt x="37" y="39"/>
                </a:lnTo>
                <a:lnTo>
                  <a:pt x="45" y="43"/>
                </a:lnTo>
                <a:lnTo>
                  <a:pt x="46" y="43"/>
                </a:lnTo>
                <a:lnTo>
                  <a:pt x="45" y="42"/>
                </a:lnTo>
                <a:lnTo>
                  <a:pt x="46" y="43"/>
                </a:lnTo>
                <a:lnTo>
                  <a:pt x="49" y="45"/>
                </a:lnTo>
                <a:lnTo>
                  <a:pt x="58" y="52"/>
                </a:lnTo>
                <a:lnTo>
                  <a:pt x="58" y="54"/>
                </a:lnTo>
                <a:lnTo>
                  <a:pt x="61" y="59"/>
                </a:lnTo>
                <a:lnTo>
                  <a:pt x="61" y="60"/>
                </a:lnTo>
                <a:lnTo>
                  <a:pt x="60" y="59"/>
                </a:lnTo>
                <a:lnTo>
                  <a:pt x="60" y="54"/>
                </a:lnTo>
                <a:lnTo>
                  <a:pt x="61" y="63"/>
                </a:lnTo>
                <a:lnTo>
                  <a:pt x="63" y="65"/>
                </a:lnTo>
                <a:lnTo>
                  <a:pt x="61" y="66"/>
                </a:lnTo>
                <a:lnTo>
                  <a:pt x="61" y="71"/>
                </a:lnTo>
                <a:lnTo>
                  <a:pt x="60" y="73"/>
                </a:lnTo>
                <a:lnTo>
                  <a:pt x="58" y="79"/>
                </a:lnTo>
                <a:lnTo>
                  <a:pt x="60" y="77"/>
                </a:lnTo>
                <a:lnTo>
                  <a:pt x="57" y="82"/>
                </a:lnTo>
                <a:lnTo>
                  <a:pt x="55" y="85"/>
                </a:lnTo>
                <a:lnTo>
                  <a:pt x="57" y="83"/>
                </a:lnTo>
                <a:lnTo>
                  <a:pt x="55" y="85"/>
                </a:lnTo>
                <a:lnTo>
                  <a:pt x="51" y="93"/>
                </a:lnTo>
                <a:lnTo>
                  <a:pt x="51" y="94"/>
                </a:lnTo>
                <a:lnTo>
                  <a:pt x="51" y="96"/>
                </a:lnTo>
                <a:lnTo>
                  <a:pt x="46" y="100"/>
                </a:lnTo>
                <a:lnTo>
                  <a:pt x="45" y="104"/>
                </a:lnTo>
                <a:lnTo>
                  <a:pt x="43" y="105"/>
                </a:lnTo>
                <a:lnTo>
                  <a:pt x="42" y="108"/>
                </a:lnTo>
                <a:lnTo>
                  <a:pt x="39" y="111"/>
                </a:lnTo>
                <a:lnTo>
                  <a:pt x="34" y="119"/>
                </a:lnTo>
                <a:lnTo>
                  <a:pt x="36" y="116"/>
                </a:lnTo>
                <a:lnTo>
                  <a:pt x="57" y="135"/>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36" name="Freeform 3088"/>
          <p:cNvSpPr>
            <a:spLocks/>
          </p:cNvSpPr>
          <p:nvPr/>
        </p:nvSpPr>
        <p:spPr bwMode="auto">
          <a:xfrm>
            <a:off x="4216400" y="4203700"/>
            <a:ext cx="149225" cy="188913"/>
          </a:xfrm>
          <a:custGeom>
            <a:avLst/>
            <a:gdLst>
              <a:gd name="T0" fmla="*/ 37 w 94"/>
              <a:gd name="T1" fmla="*/ 0 h 138"/>
              <a:gd name="T2" fmla="*/ 27 w 94"/>
              <a:gd name="T3" fmla="*/ 9 h 138"/>
              <a:gd name="T4" fmla="*/ 21 w 94"/>
              <a:gd name="T5" fmla="*/ 17 h 138"/>
              <a:gd name="T6" fmla="*/ 18 w 94"/>
              <a:gd name="T7" fmla="*/ 22 h 138"/>
              <a:gd name="T8" fmla="*/ 15 w 94"/>
              <a:gd name="T9" fmla="*/ 26 h 138"/>
              <a:gd name="T10" fmla="*/ 12 w 94"/>
              <a:gd name="T11" fmla="*/ 31 h 138"/>
              <a:gd name="T12" fmla="*/ 7 w 94"/>
              <a:gd name="T13" fmla="*/ 39 h 138"/>
              <a:gd name="T14" fmla="*/ 7 w 94"/>
              <a:gd name="T15" fmla="*/ 40 h 138"/>
              <a:gd name="T16" fmla="*/ 3 w 94"/>
              <a:gd name="T17" fmla="*/ 49 h 138"/>
              <a:gd name="T18" fmla="*/ 2 w 94"/>
              <a:gd name="T19" fmla="*/ 56 h 138"/>
              <a:gd name="T20" fmla="*/ 2 w 94"/>
              <a:gd name="T21" fmla="*/ 82 h 138"/>
              <a:gd name="T22" fmla="*/ 2 w 94"/>
              <a:gd name="T23" fmla="*/ 83 h 138"/>
              <a:gd name="T24" fmla="*/ 5 w 94"/>
              <a:gd name="T25" fmla="*/ 88 h 138"/>
              <a:gd name="T26" fmla="*/ 3 w 94"/>
              <a:gd name="T27" fmla="*/ 83 h 138"/>
              <a:gd name="T28" fmla="*/ 6 w 94"/>
              <a:gd name="T29" fmla="*/ 91 h 138"/>
              <a:gd name="T30" fmla="*/ 9 w 94"/>
              <a:gd name="T31" fmla="*/ 96 h 138"/>
              <a:gd name="T32" fmla="*/ 19 w 94"/>
              <a:gd name="T33" fmla="*/ 108 h 138"/>
              <a:gd name="T34" fmla="*/ 21 w 94"/>
              <a:gd name="T35" fmla="*/ 110 h 138"/>
              <a:gd name="T36" fmla="*/ 27 w 94"/>
              <a:gd name="T37" fmla="*/ 114 h 138"/>
              <a:gd name="T38" fmla="*/ 31 w 94"/>
              <a:gd name="T39" fmla="*/ 117 h 138"/>
              <a:gd name="T40" fmla="*/ 42 w 94"/>
              <a:gd name="T41" fmla="*/ 122 h 138"/>
              <a:gd name="T42" fmla="*/ 51 w 94"/>
              <a:gd name="T43" fmla="*/ 127 h 138"/>
              <a:gd name="T44" fmla="*/ 64 w 94"/>
              <a:gd name="T45" fmla="*/ 131 h 138"/>
              <a:gd name="T46" fmla="*/ 73 w 94"/>
              <a:gd name="T47" fmla="*/ 133 h 138"/>
              <a:gd name="T48" fmla="*/ 84 w 94"/>
              <a:gd name="T49" fmla="*/ 136 h 138"/>
              <a:gd name="T50" fmla="*/ 87 w 94"/>
              <a:gd name="T51" fmla="*/ 138 h 138"/>
              <a:gd name="T52" fmla="*/ 94 w 94"/>
              <a:gd name="T53" fmla="*/ 110 h 138"/>
              <a:gd name="T54" fmla="*/ 84 w 94"/>
              <a:gd name="T55" fmla="*/ 108 h 138"/>
              <a:gd name="T56" fmla="*/ 75 w 94"/>
              <a:gd name="T57" fmla="*/ 105 h 138"/>
              <a:gd name="T58" fmla="*/ 70 w 94"/>
              <a:gd name="T59" fmla="*/ 104 h 138"/>
              <a:gd name="T60" fmla="*/ 57 w 94"/>
              <a:gd name="T61" fmla="*/ 99 h 138"/>
              <a:gd name="T62" fmla="*/ 57 w 94"/>
              <a:gd name="T63" fmla="*/ 100 h 138"/>
              <a:gd name="T64" fmla="*/ 45 w 94"/>
              <a:gd name="T65" fmla="*/ 94 h 138"/>
              <a:gd name="T66" fmla="*/ 45 w 94"/>
              <a:gd name="T67" fmla="*/ 94 h 138"/>
              <a:gd name="T68" fmla="*/ 39 w 94"/>
              <a:gd name="T69" fmla="*/ 90 h 138"/>
              <a:gd name="T70" fmla="*/ 30 w 94"/>
              <a:gd name="T71" fmla="*/ 83 h 138"/>
              <a:gd name="T72" fmla="*/ 33 w 94"/>
              <a:gd name="T73" fmla="*/ 88 h 138"/>
              <a:gd name="T74" fmla="*/ 30 w 94"/>
              <a:gd name="T75" fmla="*/ 83 h 138"/>
              <a:gd name="T76" fmla="*/ 28 w 94"/>
              <a:gd name="T77" fmla="*/ 80 h 138"/>
              <a:gd name="T78" fmla="*/ 28 w 94"/>
              <a:gd name="T79" fmla="*/ 77 h 138"/>
              <a:gd name="T80" fmla="*/ 28 w 94"/>
              <a:gd name="T81" fmla="*/ 77 h 138"/>
              <a:gd name="T82" fmla="*/ 25 w 94"/>
              <a:gd name="T83" fmla="*/ 73 h 138"/>
              <a:gd name="T84" fmla="*/ 28 w 94"/>
              <a:gd name="T85" fmla="*/ 62 h 138"/>
              <a:gd name="T86" fmla="*/ 30 w 94"/>
              <a:gd name="T87" fmla="*/ 56 h 138"/>
              <a:gd name="T88" fmla="*/ 28 w 94"/>
              <a:gd name="T89" fmla="*/ 56 h 138"/>
              <a:gd name="T90" fmla="*/ 31 w 94"/>
              <a:gd name="T91" fmla="*/ 48 h 138"/>
              <a:gd name="T92" fmla="*/ 33 w 94"/>
              <a:gd name="T93" fmla="*/ 46 h 138"/>
              <a:gd name="T94" fmla="*/ 36 w 94"/>
              <a:gd name="T95" fmla="*/ 42 h 138"/>
              <a:gd name="T96" fmla="*/ 39 w 94"/>
              <a:gd name="T97" fmla="*/ 37 h 138"/>
              <a:gd name="T98" fmla="*/ 42 w 94"/>
              <a:gd name="T99" fmla="*/ 32 h 138"/>
              <a:gd name="T100" fmla="*/ 48 w 94"/>
              <a:gd name="T101" fmla="*/ 25 h 138"/>
              <a:gd name="T102" fmla="*/ 54 w 94"/>
              <a:gd name="T103" fmla="*/ 22 h 1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4"/>
              <a:gd name="T157" fmla="*/ 0 h 138"/>
              <a:gd name="T158" fmla="*/ 94 w 94"/>
              <a:gd name="T159" fmla="*/ 138 h 13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4" h="138">
                <a:moveTo>
                  <a:pt x="33" y="3"/>
                </a:moveTo>
                <a:lnTo>
                  <a:pt x="37" y="0"/>
                </a:lnTo>
                <a:lnTo>
                  <a:pt x="33" y="3"/>
                </a:lnTo>
                <a:lnTo>
                  <a:pt x="27" y="9"/>
                </a:lnTo>
                <a:lnTo>
                  <a:pt x="25" y="12"/>
                </a:lnTo>
                <a:lnTo>
                  <a:pt x="21" y="17"/>
                </a:lnTo>
                <a:lnTo>
                  <a:pt x="19" y="20"/>
                </a:lnTo>
                <a:lnTo>
                  <a:pt x="18" y="22"/>
                </a:lnTo>
                <a:lnTo>
                  <a:pt x="16" y="25"/>
                </a:lnTo>
                <a:lnTo>
                  <a:pt x="15" y="26"/>
                </a:lnTo>
                <a:lnTo>
                  <a:pt x="13" y="29"/>
                </a:lnTo>
                <a:lnTo>
                  <a:pt x="12" y="31"/>
                </a:lnTo>
                <a:lnTo>
                  <a:pt x="10" y="34"/>
                </a:lnTo>
                <a:lnTo>
                  <a:pt x="7" y="39"/>
                </a:lnTo>
                <a:lnTo>
                  <a:pt x="7" y="42"/>
                </a:lnTo>
                <a:lnTo>
                  <a:pt x="7" y="40"/>
                </a:lnTo>
                <a:lnTo>
                  <a:pt x="3" y="48"/>
                </a:lnTo>
                <a:lnTo>
                  <a:pt x="3" y="49"/>
                </a:lnTo>
                <a:lnTo>
                  <a:pt x="2" y="52"/>
                </a:lnTo>
                <a:lnTo>
                  <a:pt x="2" y="56"/>
                </a:lnTo>
                <a:lnTo>
                  <a:pt x="0" y="59"/>
                </a:lnTo>
                <a:lnTo>
                  <a:pt x="2" y="82"/>
                </a:lnTo>
                <a:lnTo>
                  <a:pt x="3" y="83"/>
                </a:lnTo>
                <a:lnTo>
                  <a:pt x="2" y="83"/>
                </a:lnTo>
                <a:lnTo>
                  <a:pt x="5" y="90"/>
                </a:lnTo>
                <a:lnTo>
                  <a:pt x="5" y="88"/>
                </a:lnTo>
                <a:lnTo>
                  <a:pt x="5" y="90"/>
                </a:lnTo>
                <a:lnTo>
                  <a:pt x="3" y="83"/>
                </a:lnTo>
                <a:lnTo>
                  <a:pt x="5" y="90"/>
                </a:lnTo>
                <a:lnTo>
                  <a:pt x="6" y="91"/>
                </a:lnTo>
                <a:lnTo>
                  <a:pt x="6" y="93"/>
                </a:lnTo>
                <a:lnTo>
                  <a:pt x="9" y="96"/>
                </a:lnTo>
                <a:lnTo>
                  <a:pt x="9" y="97"/>
                </a:lnTo>
                <a:lnTo>
                  <a:pt x="19" y="108"/>
                </a:lnTo>
                <a:lnTo>
                  <a:pt x="21" y="108"/>
                </a:lnTo>
                <a:lnTo>
                  <a:pt x="21" y="110"/>
                </a:lnTo>
                <a:lnTo>
                  <a:pt x="24" y="111"/>
                </a:lnTo>
                <a:lnTo>
                  <a:pt x="27" y="114"/>
                </a:lnTo>
                <a:lnTo>
                  <a:pt x="30" y="116"/>
                </a:lnTo>
                <a:lnTo>
                  <a:pt x="31" y="117"/>
                </a:lnTo>
                <a:lnTo>
                  <a:pt x="39" y="122"/>
                </a:lnTo>
                <a:lnTo>
                  <a:pt x="42" y="122"/>
                </a:lnTo>
                <a:lnTo>
                  <a:pt x="46" y="125"/>
                </a:lnTo>
                <a:lnTo>
                  <a:pt x="51" y="127"/>
                </a:lnTo>
                <a:lnTo>
                  <a:pt x="60" y="131"/>
                </a:lnTo>
                <a:lnTo>
                  <a:pt x="64" y="131"/>
                </a:lnTo>
                <a:lnTo>
                  <a:pt x="67" y="133"/>
                </a:lnTo>
                <a:lnTo>
                  <a:pt x="73" y="133"/>
                </a:lnTo>
                <a:lnTo>
                  <a:pt x="78" y="136"/>
                </a:lnTo>
                <a:lnTo>
                  <a:pt x="84" y="136"/>
                </a:lnTo>
                <a:lnTo>
                  <a:pt x="85" y="138"/>
                </a:lnTo>
                <a:lnTo>
                  <a:pt x="87" y="138"/>
                </a:lnTo>
                <a:lnTo>
                  <a:pt x="93" y="110"/>
                </a:lnTo>
                <a:lnTo>
                  <a:pt x="94" y="110"/>
                </a:lnTo>
                <a:lnTo>
                  <a:pt x="87" y="108"/>
                </a:lnTo>
                <a:lnTo>
                  <a:pt x="84" y="108"/>
                </a:lnTo>
                <a:lnTo>
                  <a:pt x="82" y="108"/>
                </a:lnTo>
                <a:lnTo>
                  <a:pt x="75" y="105"/>
                </a:lnTo>
                <a:lnTo>
                  <a:pt x="73" y="105"/>
                </a:lnTo>
                <a:lnTo>
                  <a:pt x="70" y="104"/>
                </a:lnTo>
                <a:lnTo>
                  <a:pt x="66" y="104"/>
                </a:lnTo>
                <a:lnTo>
                  <a:pt x="57" y="99"/>
                </a:lnTo>
                <a:lnTo>
                  <a:pt x="55" y="100"/>
                </a:lnTo>
                <a:lnTo>
                  <a:pt x="57" y="100"/>
                </a:lnTo>
                <a:lnTo>
                  <a:pt x="46" y="94"/>
                </a:lnTo>
                <a:lnTo>
                  <a:pt x="45" y="94"/>
                </a:lnTo>
                <a:lnTo>
                  <a:pt x="46" y="96"/>
                </a:lnTo>
                <a:lnTo>
                  <a:pt x="45" y="94"/>
                </a:lnTo>
                <a:lnTo>
                  <a:pt x="42" y="93"/>
                </a:lnTo>
                <a:lnTo>
                  <a:pt x="39" y="90"/>
                </a:lnTo>
                <a:lnTo>
                  <a:pt x="36" y="88"/>
                </a:lnTo>
                <a:lnTo>
                  <a:pt x="30" y="83"/>
                </a:lnTo>
                <a:lnTo>
                  <a:pt x="28" y="83"/>
                </a:lnTo>
                <a:lnTo>
                  <a:pt x="33" y="88"/>
                </a:lnTo>
                <a:lnTo>
                  <a:pt x="33" y="87"/>
                </a:lnTo>
                <a:lnTo>
                  <a:pt x="30" y="83"/>
                </a:lnTo>
                <a:lnTo>
                  <a:pt x="30" y="82"/>
                </a:lnTo>
                <a:lnTo>
                  <a:pt x="28" y="80"/>
                </a:lnTo>
                <a:lnTo>
                  <a:pt x="30" y="83"/>
                </a:lnTo>
                <a:lnTo>
                  <a:pt x="28" y="77"/>
                </a:lnTo>
                <a:lnTo>
                  <a:pt x="28" y="79"/>
                </a:lnTo>
                <a:lnTo>
                  <a:pt x="28" y="77"/>
                </a:lnTo>
                <a:lnTo>
                  <a:pt x="27" y="74"/>
                </a:lnTo>
                <a:lnTo>
                  <a:pt x="25" y="73"/>
                </a:lnTo>
                <a:lnTo>
                  <a:pt x="27" y="65"/>
                </a:lnTo>
                <a:lnTo>
                  <a:pt x="28" y="62"/>
                </a:lnTo>
                <a:lnTo>
                  <a:pt x="28" y="59"/>
                </a:lnTo>
                <a:lnTo>
                  <a:pt x="30" y="56"/>
                </a:lnTo>
                <a:lnTo>
                  <a:pt x="30" y="54"/>
                </a:lnTo>
                <a:lnTo>
                  <a:pt x="28" y="56"/>
                </a:lnTo>
                <a:lnTo>
                  <a:pt x="31" y="51"/>
                </a:lnTo>
                <a:lnTo>
                  <a:pt x="31" y="48"/>
                </a:lnTo>
                <a:lnTo>
                  <a:pt x="31" y="49"/>
                </a:lnTo>
                <a:lnTo>
                  <a:pt x="33" y="46"/>
                </a:lnTo>
                <a:lnTo>
                  <a:pt x="34" y="45"/>
                </a:lnTo>
                <a:lnTo>
                  <a:pt x="36" y="42"/>
                </a:lnTo>
                <a:lnTo>
                  <a:pt x="37" y="40"/>
                </a:lnTo>
                <a:lnTo>
                  <a:pt x="39" y="37"/>
                </a:lnTo>
                <a:lnTo>
                  <a:pt x="40" y="35"/>
                </a:lnTo>
                <a:lnTo>
                  <a:pt x="42" y="32"/>
                </a:lnTo>
                <a:lnTo>
                  <a:pt x="46" y="28"/>
                </a:lnTo>
                <a:lnTo>
                  <a:pt x="48" y="25"/>
                </a:lnTo>
                <a:lnTo>
                  <a:pt x="49" y="25"/>
                </a:lnTo>
                <a:lnTo>
                  <a:pt x="54" y="22"/>
                </a:lnTo>
                <a:lnTo>
                  <a:pt x="33" y="3"/>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37" name="Freeform 3089"/>
          <p:cNvSpPr>
            <a:spLocks/>
          </p:cNvSpPr>
          <p:nvPr/>
        </p:nvSpPr>
        <p:spPr bwMode="auto">
          <a:xfrm>
            <a:off x="4356100" y="4354513"/>
            <a:ext cx="136525" cy="184150"/>
          </a:xfrm>
          <a:custGeom>
            <a:avLst/>
            <a:gdLst>
              <a:gd name="T0" fmla="*/ 58 w 87"/>
              <a:gd name="T1" fmla="*/ 131 h 134"/>
              <a:gd name="T2" fmla="*/ 63 w 87"/>
              <a:gd name="T3" fmla="*/ 124 h 134"/>
              <a:gd name="T4" fmla="*/ 66 w 87"/>
              <a:gd name="T5" fmla="*/ 119 h 134"/>
              <a:gd name="T6" fmla="*/ 72 w 87"/>
              <a:gd name="T7" fmla="*/ 111 h 134"/>
              <a:gd name="T8" fmla="*/ 78 w 87"/>
              <a:gd name="T9" fmla="*/ 99 h 134"/>
              <a:gd name="T10" fmla="*/ 78 w 87"/>
              <a:gd name="T11" fmla="*/ 99 h 134"/>
              <a:gd name="T12" fmla="*/ 81 w 87"/>
              <a:gd name="T13" fmla="*/ 91 h 134"/>
              <a:gd name="T14" fmla="*/ 85 w 87"/>
              <a:gd name="T15" fmla="*/ 85 h 134"/>
              <a:gd name="T16" fmla="*/ 85 w 87"/>
              <a:gd name="T17" fmla="*/ 80 h 134"/>
              <a:gd name="T18" fmla="*/ 87 w 87"/>
              <a:gd name="T19" fmla="*/ 74 h 134"/>
              <a:gd name="T20" fmla="*/ 85 w 87"/>
              <a:gd name="T21" fmla="*/ 54 h 134"/>
              <a:gd name="T22" fmla="*/ 87 w 87"/>
              <a:gd name="T23" fmla="*/ 49 h 134"/>
              <a:gd name="T24" fmla="*/ 82 w 87"/>
              <a:gd name="T25" fmla="*/ 43 h 134"/>
              <a:gd name="T26" fmla="*/ 82 w 87"/>
              <a:gd name="T27" fmla="*/ 43 h 134"/>
              <a:gd name="T28" fmla="*/ 61 w 87"/>
              <a:gd name="T29" fmla="*/ 21 h 134"/>
              <a:gd name="T30" fmla="*/ 52 w 87"/>
              <a:gd name="T31" fmla="*/ 15 h 134"/>
              <a:gd name="T32" fmla="*/ 52 w 87"/>
              <a:gd name="T33" fmla="*/ 17 h 134"/>
              <a:gd name="T34" fmla="*/ 48 w 87"/>
              <a:gd name="T35" fmla="*/ 14 h 134"/>
              <a:gd name="T36" fmla="*/ 39 w 87"/>
              <a:gd name="T37" fmla="*/ 9 h 134"/>
              <a:gd name="T38" fmla="*/ 30 w 87"/>
              <a:gd name="T39" fmla="*/ 6 h 134"/>
              <a:gd name="T40" fmla="*/ 21 w 87"/>
              <a:gd name="T41" fmla="*/ 3 h 134"/>
              <a:gd name="T42" fmla="*/ 13 w 87"/>
              <a:gd name="T43" fmla="*/ 1 h 134"/>
              <a:gd name="T44" fmla="*/ 2 w 87"/>
              <a:gd name="T45" fmla="*/ 0 h 134"/>
              <a:gd name="T46" fmla="*/ 0 w 87"/>
              <a:gd name="T47" fmla="*/ 28 h 134"/>
              <a:gd name="T48" fmla="*/ 6 w 87"/>
              <a:gd name="T49" fmla="*/ 28 h 134"/>
              <a:gd name="T50" fmla="*/ 12 w 87"/>
              <a:gd name="T51" fmla="*/ 29 h 134"/>
              <a:gd name="T52" fmla="*/ 18 w 87"/>
              <a:gd name="T53" fmla="*/ 31 h 134"/>
              <a:gd name="T54" fmla="*/ 27 w 87"/>
              <a:gd name="T55" fmla="*/ 34 h 134"/>
              <a:gd name="T56" fmla="*/ 34 w 87"/>
              <a:gd name="T57" fmla="*/ 35 h 134"/>
              <a:gd name="T58" fmla="*/ 36 w 87"/>
              <a:gd name="T59" fmla="*/ 37 h 134"/>
              <a:gd name="T60" fmla="*/ 45 w 87"/>
              <a:gd name="T61" fmla="*/ 43 h 134"/>
              <a:gd name="T62" fmla="*/ 45 w 87"/>
              <a:gd name="T63" fmla="*/ 42 h 134"/>
              <a:gd name="T64" fmla="*/ 49 w 87"/>
              <a:gd name="T65" fmla="*/ 45 h 134"/>
              <a:gd name="T66" fmla="*/ 58 w 87"/>
              <a:gd name="T67" fmla="*/ 54 h 134"/>
              <a:gd name="T68" fmla="*/ 61 w 87"/>
              <a:gd name="T69" fmla="*/ 60 h 134"/>
              <a:gd name="T70" fmla="*/ 60 w 87"/>
              <a:gd name="T71" fmla="*/ 54 h 134"/>
              <a:gd name="T72" fmla="*/ 63 w 87"/>
              <a:gd name="T73" fmla="*/ 65 h 134"/>
              <a:gd name="T74" fmla="*/ 61 w 87"/>
              <a:gd name="T75" fmla="*/ 71 h 134"/>
              <a:gd name="T76" fmla="*/ 58 w 87"/>
              <a:gd name="T77" fmla="*/ 79 h 134"/>
              <a:gd name="T78" fmla="*/ 57 w 87"/>
              <a:gd name="T79" fmla="*/ 82 h 134"/>
              <a:gd name="T80" fmla="*/ 57 w 87"/>
              <a:gd name="T81" fmla="*/ 83 h 134"/>
              <a:gd name="T82" fmla="*/ 51 w 87"/>
              <a:gd name="T83" fmla="*/ 93 h 134"/>
              <a:gd name="T84" fmla="*/ 51 w 87"/>
              <a:gd name="T85" fmla="*/ 96 h 134"/>
              <a:gd name="T86" fmla="*/ 45 w 87"/>
              <a:gd name="T87" fmla="*/ 103 h 134"/>
              <a:gd name="T88" fmla="*/ 42 w 87"/>
              <a:gd name="T89" fmla="*/ 108 h 134"/>
              <a:gd name="T90" fmla="*/ 34 w 87"/>
              <a:gd name="T91" fmla="*/ 119 h 134"/>
              <a:gd name="T92" fmla="*/ 57 w 87"/>
              <a:gd name="T93" fmla="*/ 134 h 13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7"/>
              <a:gd name="T142" fmla="*/ 0 h 134"/>
              <a:gd name="T143" fmla="*/ 87 w 87"/>
              <a:gd name="T144" fmla="*/ 134 h 13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7" h="134">
                <a:moveTo>
                  <a:pt x="57" y="134"/>
                </a:moveTo>
                <a:lnTo>
                  <a:pt x="58" y="131"/>
                </a:lnTo>
                <a:lnTo>
                  <a:pt x="60" y="127"/>
                </a:lnTo>
                <a:lnTo>
                  <a:pt x="63" y="124"/>
                </a:lnTo>
                <a:lnTo>
                  <a:pt x="64" y="120"/>
                </a:lnTo>
                <a:lnTo>
                  <a:pt x="66" y="119"/>
                </a:lnTo>
                <a:lnTo>
                  <a:pt x="67" y="116"/>
                </a:lnTo>
                <a:lnTo>
                  <a:pt x="72" y="111"/>
                </a:lnTo>
                <a:lnTo>
                  <a:pt x="78" y="100"/>
                </a:lnTo>
                <a:lnTo>
                  <a:pt x="78" y="99"/>
                </a:lnTo>
                <a:lnTo>
                  <a:pt x="76" y="100"/>
                </a:lnTo>
                <a:lnTo>
                  <a:pt x="78" y="99"/>
                </a:lnTo>
                <a:lnTo>
                  <a:pt x="82" y="91"/>
                </a:lnTo>
                <a:lnTo>
                  <a:pt x="81" y="91"/>
                </a:lnTo>
                <a:lnTo>
                  <a:pt x="81" y="93"/>
                </a:lnTo>
                <a:lnTo>
                  <a:pt x="85" y="85"/>
                </a:lnTo>
                <a:lnTo>
                  <a:pt x="84" y="82"/>
                </a:lnTo>
                <a:lnTo>
                  <a:pt x="85" y="80"/>
                </a:lnTo>
                <a:lnTo>
                  <a:pt x="85" y="76"/>
                </a:lnTo>
                <a:lnTo>
                  <a:pt x="87" y="74"/>
                </a:lnTo>
                <a:lnTo>
                  <a:pt x="87" y="55"/>
                </a:lnTo>
                <a:lnTo>
                  <a:pt x="85" y="54"/>
                </a:lnTo>
                <a:lnTo>
                  <a:pt x="87" y="54"/>
                </a:lnTo>
                <a:lnTo>
                  <a:pt x="87" y="49"/>
                </a:lnTo>
                <a:lnTo>
                  <a:pt x="85" y="48"/>
                </a:lnTo>
                <a:lnTo>
                  <a:pt x="82" y="43"/>
                </a:lnTo>
                <a:lnTo>
                  <a:pt x="82" y="45"/>
                </a:lnTo>
                <a:lnTo>
                  <a:pt x="82" y="43"/>
                </a:lnTo>
                <a:lnTo>
                  <a:pt x="64" y="23"/>
                </a:lnTo>
                <a:lnTo>
                  <a:pt x="61" y="21"/>
                </a:lnTo>
                <a:lnTo>
                  <a:pt x="60" y="20"/>
                </a:lnTo>
                <a:lnTo>
                  <a:pt x="52" y="15"/>
                </a:lnTo>
                <a:lnTo>
                  <a:pt x="51" y="15"/>
                </a:lnTo>
                <a:lnTo>
                  <a:pt x="52" y="17"/>
                </a:lnTo>
                <a:lnTo>
                  <a:pt x="51" y="15"/>
                </a:lnTo>
                <a:lnTo>
                  <a:pt x="48" y="14"/>
                </a:lnTo>
                <a:lnTo>
                  <a:pt x="43" y="11"/>
                </a:lnTo>
                <a:lnTo>
                  <a:pt x="39" y="9"/>
                </a:lnTo>
                <a:lnTo>
                  <a:pt x="33" y="6"/>
                </a:lnTo>
                <a:lnTo>
                  <a:pt x="30" y="6"/>
                </a:lnTo>
                <a:lnTo>
                  <a:pt x="24" y="3"/>
                </a:lnTo>
                <a:lnTo>
                  <a:pt x="21" y="3"/>
                </a:lnTo>
                <a:lnTo>
                  <a:pt x="18" y="1"/>
                </a:lnTo>
                <a:lnTo>
                  <a:pt x="13" y="1"/>
                </a:lnTo>
                <a:lnTo>
                  <a:pt x="9" y="0"/>
                </a:lnTo>
                <a:lnTo>
                  <a:pt x="2" y="0"/>
                </a:lnTo>
                <a:lnTo>
                  <a:pt x="3" y="0"/>
                </a:lnTo>
                <a:lnTo>
                  <a:pt x="0" y="28"/>
                </a:lnTo>
                <a:lnTo>
                  <a:pt x="2" y="28"/>
                </a:lnTo>
                <a:lnTo>
                  <a:pt x="6" y="28"/>
                </a:lnTo>
                <a:lnTo>
                  <a:pt x="10" y="29"/>
                </a:lnTo>
                <a:lnTo>
                  <a:pt x="12" y="29"/>
                </a:lnTo>
                <a:lnTo>
                  <a:pt x="15" y="31"/>
                </a:lnTo>
                <a:lnTo>
                  <a:pt x="18" y="31"/>
                </a:lnTo>
                <a:lnTo>
                  <a:pt x="24" y="34"/>
                </a:lnTo>
                <a:lnTo>
                  <a:pt x="27" y="34"/>
                </a:lnTo>
                <a:lnTo>
                  <a:pt x="33" y="37"/>
                </a:lnTo>
                <a:lnTo>
                  <a:pt x="34" y="35"/>
                </a:lnTo>
                <a:lnTo>
                  <a:pt x="33" y="35"/>
                </a:lnTo>
                <a:lnTo>
                  <a:pt x="36" y="37"/>
                </a:lnTo>
                <a:lnTo>
                  <a:pt x="37" y="38"/>
                </a:lnTo>
                <a:lnTo>
                  <a:pt x="45" y="43"/>
                </a:lnTo>
                <a:lnTo>
                  <a:pt x="46" y="43"/>
                </a:lnTo>
                <a:lnTo>
                  <a:pt x="45" y="42"/>
                </a:lnTo>
                <a:lnTo>
                  <a:pt x="46" y="43"/>
                </a:lnTo>
                <a:lnTo>
                  <a:pt x="49" y="45"/>
                </a:lnTo>
                <a:lnTo>
                  <a:pt x="58" y="52"/>
                </a:lnTo>
                <a:lnTo>
                  <a:pt x="58" y="54"/>
                </a:lnTo>
                <a:lnTo>
                  <a:pt x="61" y="59"/>
                </a:lnTo>
                <a:lnTo>
                  <a:pt x="61" y="60"/>
                </a:lnTo>
                <a:lnTo>
                  <a:pt x="60" y="59"/>
                </a:lnTo>
                <a:lnTo>
                  <a:pt x="60" y="54"/>
                </a:lnTo>
                <a:lnTo>
                  <a:pt x="61" y="63"/>
                </a:lnTo>
                <a:lnTo>
                  <a:pt x="63" y="65"/>
                </a:lnTo>
                <a:lnTo>
                  <a:pt x="61" y="66"/>
                </a:lnTo>
                <a:lnTo>
                  <a:pt x="61" y="71"/>
                </a:lnTo>
                <a:lnTo>
                  <a:pt x="60" y="72"/>
                </a:lnTo>
                <a:lnTo>
                  <a:pt x="58" y="79"/>
                </a:lnTo>
                <a:lnTo>
                  <a:pt x="60" y="77"/>
                </a:lnTo>
                <a:lnTo>
                  <a:pt x="57" y="82"/>
                </a:lnTo>
                <a:lnTo>
                  <a:pt x="55" y="85"/>
                </a:lnTo>
                <a:lnTo>
                  <a:pt x="57" y="83"/>
                </a:lnTo>
                <a:lnTo>
                  <a:pt x="55" y="85"/>
                </a:lnTo>
                <a:lnTo>
                  <a:pt x="51" y="93"/>
                </a:lnTo>
                <a:lnTo>
                  <a:pt x="51" y="94"/>
                </a:lnTo>
                <a:lnTo>
                  <a:pt x="51" y="96"/>
                </a:lnTo>
                <a:lnTo>
                  <a:pt x="46" y="100"/>
                </a:lnTo>
                <a:lnTo>
                  <a:pt x="45" y="103"/>
                </a:lnTo>
                <a:lnTo>
                  <a:pt x="43" y="105"/>
                </a:lnTo>
                <a:lnTo>
                  <a:pt x="42" y="108"/>
                </a:lnTo>
                <a:lnTo>
                  <a:pt x="39" y="111"/>
                </a:lnTo>
                <a:lnTo>
                  <a:pt x="34" y="119"/>
                </a:lnTo>
                <a:lnTo>
                  <a:pt x="36" y="116"/>
                </a:lnTo>
                <a:lnTo>
                  <a:pt x="57" y="134"/>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38" name="Freeform 3090"/>
          <p:cNvSpPr>
            <a:spLocks/>
          </p:cNvSpPr>
          <p:nvPr/>
        </p:nvSpPr>
        <p:spPr bwMode="auto">
          <a:xfrm>
            <a:off x="4360863" y="4510088"/>
            <a:ext cx="146050" cy="187325"/>
          </a:xfrm>
          <a:custGeom>
            <a:avLst/>
            <a:gdLst>
              <a:gd name="T0" fmla="*/ 37 w 93"/>
              <a:gd name="T1" fmla="*/ 0 h 137"/>
              <a:gd name="T2" fmla="*/ 27 w 93"/>
              <a:gd name="T3" fmla="*/ 9 h 137"/>
              <a:gd name="T4" fmla="*/ 21 w 93"/>
              <a:gd name="T5" fmla="*/ 17 h 137"/>
              <a:gd name="T6" fmla="*/ 18 w 93"/>
              <a:gd name="T7" fmla="*/ 21 h 137"/>
              <a:gd name="T8" fmla="*/ 15 w 93"/>
              <a:gd name="T9" fmla="*/ 26 h 137"/>
              <a:gd name="T10" fmla="*/ 12 w 93"/>
              <a:gd name="T11" fmla="*/ 31 h 137"/>
              <a:gd name="T12" fmla="*/ 7 w 93"/>
              <a:gd name="T13" fmla="*/ 38 h 137"/>
              <a:gd name="T14" fmla="*/ 7 w 93"/>
              <a:gd name="T15" fmla="*/ 40 h 137"/>
              <a:gd name="T16" fmla="*/ 3 w 93"/>
              <a:gd name="T17" fmla="*/ 49 h 137"/>
              <a:gd name="T18" fmla="*/ 2 w 93"/>
              <a:gd name="T19" fmla="*/ 55 h 137"/>
              <a:gd name="T20" fmla="*/ 2 w 93"/>
              <a:gd name="T21" fmla="*/ 82 h 137"/>
              <a:gd name="T22" fmla="*/ 2 w 93"/>
              <a:gd name="T23" fmla="*/ 83 h 137"/>
              <a:gd name="T24" fmla="*/ 5 w 93"/>
              <a:gd name="T25" fmla="*/ 88 h 137"/>
              <a:gd name="T26" fmla="*/ 3 w 93"/>
              <a:gd name="T27" fmla="*/ 83 h 137"/>
              <a:gd name="T28" fmla="*/ 6 w 93"/>
              <a:gd name="T29" fmla="*/ 91 h 137"/>
              <a:gd name="T30" fmla="*/ 9 w 93"/>
              <a:gd name="T31" fmla="*/ 96 h 137"/>
              <a:gd name="T32" fmla="*/ 19 w 93"/>
              <a:gd name="T33" fmla="*/ 108 h 137"/>
              <a:gd name="T34" fmla="*/ 19 w 93"/>
              <a:gd name="T35" fmla="*/ 108 h 137"/>
              <a:gd name="T36" fmla="*/ 27 w 93"/>
              <a:gd name="T37" fmla="*/ 114 h 137"/>
              <a:gd name="T38" fmla="*/ 31 w 93"/>
              <a:gd name="T39" fmla="*/ 117 h 137"/>
              <a:gd name="T40" fmla="*/ 40 w 93"/>
              <a:gd name="T41" fmla="*/ 122 h 137"/>
              <a:gd name="T42" fmla="*/ 51 w 93"/>
              <a:gd name="T43" fmla="*/ 127 h 137"/>
              <a:gd name="T44" fmla="*/ 64 w 93"/>
              <a:gd name="T45" fmla="*/ 131 h 137"/>
              <a:gd name="T46" fmla="*/ 72 w 93"/>
              <a:gd name="T47" fmla="*/ 133 h 137"/>
              <a:gd name="T48" fmla="*/ 82 w 93"/>
              <a:gd name="T49" fmla="*/ 136 h 137"/>
              <a:gd name="T50" fmla="*/ 85 w 93"/>
              <a:gd name="T51" fmla="*/ 137 h 137"/>
              <a:gd name="T52" fmla="*/ 93 w 93"/>
              <a:gd name="T53" fmla="*/ 110 h 137"/>
              <a:gd name="T54" fmla="*/ 82 w 93"/>
              <a:gd name="T55" fmla="*/ 108 h 137"/>
              <a:gd name="T56" fmla="*/ 76 w 93"/>
              <a:gd name="T57" fmla="*/ 105 h 137"/>
              <a:gd name="T58" fmla="*/ 67 w 93"/>
              <a:gd name="T59" fmla="*/ 103 h 137"/>
              <a:gd name="T60" fmla="*/ 57 w 93"/>
              <a:gd name="T61" fmla="*/ 99 h 137"/>
              <a:gd name="T62" fmla="*/ 46 w 93"/>
              <a:gd name="T63" fmla="*/ 94 h 137"/>
              <a:gd name="T64" fmla="*/ 46 w 93"/>
              <a:gd name="T65" fmla="*/ 96 h 137"/>
              <a:gd name="T66" fmla="*/ 42 w 93"/>
              <a:gd name="T67" fmla="*/ 93 h 137"/>
              <a:gd name="T68" fmla="*/ 34 w 93"/>
              <a:gd name="T69" fmla="*/ 86 h 137"/>
              <a:gd name="T70" fmla="*/ 28 w 93"/>
              <a:gd name="T71" fmla="*/ 83 h 137"/>
              <a:gd name="T72" fmla="*/ 33 w 93"/>
              <a:gd name="T73" fmla="*/ 86 h 137"/>
              <a:gd name="T74" fmla="*/ 30 w 93"/>
              <a:gd name="T75" fmla="*/ 82 h 137"/>
              <a:gd name="T76" fmla="*/ 30 w 93"/>
              <a:gd name="T77" fmla="*/ 83 h 137"/>
              <a:gd name="T78" fmla="*/ 28 w 93"/>
              <a:gd name="T79" fmla="*/ 79 h 137"/>
              <a:gd name="T80" fmla="*/ 27 w 93"/>
              <a:gd name="T81" fmla="*/ 74 h 137"/>
              <a:gd name="T82" fmla="*/ 27 w 93"/>
              <a:gd name="T83" fmla="*/ 65 h 137"/>
              <a:gd name="T84" fmla="*/ 28 w 93"/>
              <a:gd name="T85" fmla="*/ 59 h 137"/>
              <a:gd name="T86" fmla="*/ 30 w 93"/>
              <a:gd name="T87" fmla="*/ 54 h 137"/>
              <a:gd name="T88" fmla="*/ 31 w 93"/>
              <a:gd name="T89" fmla="*/ 51 h 137"/>
              <a:gd name="T90" fmla="*/ 31 w 93"/>
              <a:gd name="T91" fmla="*/ 49 h 137"/>
              <a:gd name="T92" fmla="*/ 34 w 93"/>
              <a:gd name="T93" fmla="*/ 45 h 137"/>
              <a:gd name="T94" fmla="*/ 37 w 93"/>
              <a:gd name="T95" fmla="*/ 40 h 137"/>
              <a:gd name="T96" fmla="*/ 40 w 93"/>
              <a:gd name="T97" fmla="*/ 35 h 137"/>
              <a:gd name="T98" fmla="*/ 46 w 93"/>
              <a:gd name="T99" fmla="*/ 28 h 137"/>
              <a:gd name="T100" fmla="*/ 49 w 93"/>
              <a:gd name="T101" fmla="*/ 24 h 137"/>
              <a:gd name="T102" fmla="*/ 33 w 93"/>
              <a:gd name="T103" fmla="*/ 3 h 13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3"/>
              <a:gd name="T157" fmla="*/ 0 h 137"/>
              <a:gd name="T158" fmla="*/ 93 w 93"/>
              <a:gd name="T159" fmla="*/ 137 h 13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3" h="137">
                <a:moveTo>
                  <a:pt x="33" y="3"/>
                </a:moveTo>
                <a:lnTo>
                  <a:pt x="37" y="0"/>
                </a:lnTo>
                <a:lnTo>
                  <a:pt x="33" y="3"/>
                </a:lnTo>
                <a:lnTo>
                  <a:pt x="27" y="9"/>
                </a:lnTo>
                <a:lnTo>
                  <a:pt x="25" y="12"/>
                </a:lnTo>
                <a:lnTo>
                  <a:pt x="21" y="17"/>
                </a:lnTo>
                <a:lnTo>
                  <a:pt x="19" y="20"/>
                </a:lnTo>
                <a:lnTo>
                  <a:pt x="18" y="21"/>
                </a:lnTo>
                <a:lnTo>
                  <a:pt x="16" y="24"/>
                </a:lnTo>
                <a:lnTo>
                  <a:pt x="15" y="26"/>
                </a:lnTo>
                <a:lnTo>
                  <a:pt x="13" y="29"/>
                </a:lnTo>
                <a:lnTo>
                  <a:pt x="12" y="31"/>
                </a:lnTo>
                <a:lnTo>
                  <a:pt x="10" y="34"/>
                </a:lnTo>
                <a:lnTo>
                  <a:pt x="7" y="38"/>
                </a:lnTo>
                <a:lnTo>
                  <a:pt x="7" y="41"/>
                </a:lnTo>
                <a:lnTo>
                  <a:pt x="7" y="40"/>
                </a:lnTo>
                <a:lnTo>
                  <a:pt x="3" y="48"/>
                </a:lnTo>
                <a:lnTo>
                  <a:pt x="3" y="49"/>
                </a:lnTo>
                <a:lnTo>
                  <a:pt x="2" y="52"/>
                </a:lnTo>
                <a:lnTo>
                  <a:pt x="2" y="55"/>
                </a:lnTo>
                <a:lnTo>
                  <a:pt x="0" y="59"/>
                </a:lnTo>
                <a:lnTo>
                  <a:pt x="2" y="82"/>
                </a:lnTo>
                <a:lnTo>
                  <a:pt x="3" y="83"/>
                </a:lnTo>
                <a:lnTo>
                  <a:pt x="2" y="83"/>
                </a:lnTo>
                <a:lnTo>
                  <a:pt x="5" y="89"/>
                </a:lnTo>
                <a:lnTo>
                  <a:pt x="5" y="88"/>
                </a:lnTo>
                <a:lnTo>
                  <a:pt x="5" y="89"/>
                </a:lnTo>
                <a:lnTo>
                  <a:pt x="3" y="83"/>
                </a:lnTo>
                <a:lnTo>
                  <a:pt x="5" y="89"/>
                </a:lnTo>
                <a:lnTo>
                  <a:pt x="6" y="91"/>
                </a:lnTo>
                <a:lnTo>
                  <a:pt x="6" y="93"/>
                </a:lnTo>
                <a:lnTo>
                  <a:pt x="9" y="96"/>
                </a:lnTo>
                <a:lnTo>
                  <a:pt x="9" y="97"/>
                </a:lnTo>
                <a:lnTo>
                  <a:pt x="19" y="108"/>
                </a:lnTo>
                <a:lnTo>
                  <a:pt x="21" y="108"/>
                </a:lnTo>
                <a:lnTo>
                  <a:pt x="19" y="108"/>
                </a:lnTo>
                <a:lnTo>
                  <a:pt x="22" y="110"/>
                </a:lnTo>
                <a:lnTo>
                  <a:pt x="27" y="114"/>
                </a:lnTo>
                <a:lnTo>
                  <a:pt x="30" y="116"/>
                </a:lnTo>
                <a:lnTo>
                  <a:pt x="31" y="117"/>
                </a:lnTo>
                <a:lnTo>
                  <a:pt x="39" y="122"/>
                </a:lnTo>
                <a:lnTo>
                  <a:pt x="40" y="122"/>
                </a:lnTo>
                <a:lnTo>
                  <a:pt x="49" y="127"/>
                </a:lnTo>
                <a:lnTo>
                  <a:pt x="51" y="127"/>
                </a:lnTo>
                <a:lnTo>
                  <a:pt x="60" y="131"/>
                </a:lnTo>
                <a:lnTo>
                  <a:pt x="64" y="131"/>
                </a:lnTo>
                <a:lnTo>
                  <a:pt x="69" y="133"/>
                </a:lnTo>
                <a:lnTo>
                  <a:pt x="72" y="133"/>
                </a:lnTo>
                <a:lnTo>
                  <a:pt x="79" y="136"/>
                </a:lnTo>
                <a:lnTo>
                  <a:pt x="82" y="136"/>
                </a:lnTo>
                <a:lnTo>
                  <a:pt x="84" y="137"/>
                </a:lnTo>
                <a:lnTo>
                  <a:pt x="85" y="137"/>
                </a:lnTo>
                <a:lnTo>
                  <a:pt x="91" y="110"/>
                </a:lnTo>
                <a:lnTo>
                  <a:pt x="93" y="110"/>
                </a:lnTo>
                <a:lnTo>
                  <a:pt x="85" y="108"/>
                </a:lnTo>
                <a:lnTo>
                  <a:pt x="82" y="108"/>
                </a:lnTo>
                <a:lnTo>
                  <a:pt x="81" y="108"/>
                </a:lnTo>
                <a:lnTo>
                  <a:pt x="76" y="105"/>
                </a:lnTo>
                <a:lnTo>
                  <a:pt x="72" y="105"/>
                </a:lnTo>
                <a:lnTo>
                  <a:pt x="67" y="103"/>
                </a:lnTo>
                <a:lnTo>
                  <a:pt x="66" y="103"/>
                </a:lnTo>
                <a:lnTo>
                  <a:pt x="57" y="99"/>
                </a:lnTo>
                <a:lnTo>
                  <a:pt x="55" y="99"/>
                </a:lnTo>
                <a:lnTo>
                  <a:pt x="46" y="94"/>
                </a:lnTo>
                <a:lnTo>
                  <a:pt x="45" y="94"/>
                </a:lnTo>
                <a:lnTo>
                  <a:pt x="46" y="96"/>
                </a:lnTo>
                <a:lnTo>
                  <a:pt x="45" y="94"/>
                </a:lnTo>
                <a:lnTo>
                  <a:pt x="42" y="93"/>
                </a:lnTo>
                <a:lnTo>
                  <a:pt x="37" y="88"/>
                </a:lnTo>
                <a:lnTo>
                  <a:pt x="34" y="86"/>
                </a:lnTo>
                <a:lnTo>
                  <a:pt x="30" y="83"/>
                </a:lnTo>
                <a:lnTo>
                  <a:pt x="28" y="83"/>
                </a:lnTo>
                <a:lnTo>
                  <a:pt x="33" y="88"/>
                </a:lnTo>
                <a:lnTo>
                  <a:pt x="33" y="86"/>
                </a:lnTo>
                <a:lnTo>
                  <a:pt x="30" y="83"/>
                </a:lnTo>
                <a:lnTo>
                  <a:pt x="30" y="82"/>
                </a:lnTo>
                <a:lnTo>
                  <a:pt x="28" y="80"/>
                </a:lnTo>
                <a:lnTo>
                  <a:pt x="30" y="83"/>
                </a:lnTo>
                <a:lnTo>
                  <a:pt x="28" y="77"/>
                </a:lnTo>
                <a:lnTo>
                  <a:pt x="28" y="79"/>
                </a:lnTo>
                <a:lnTo>
                  <a:pt x="28" y="77"/>
                </a:lnTo>
                <a:lnTo>
                  <a:pt x="27" y="74"/>
                </a:lnTo>
                <a:lnTo>
                  <a:pt x="25" y="72"/>
                </a:lnTo>
                <a:lnTo>
                  <a:pt x="27" y="65"/>
                </a:lnTo>
                <a:lnTo>
                  <a:pt x="28" y="62"/>
                </a:lnTo>
                <a:lnTo>
                  <a:pt x="28" y="59"/>
                </a:lnTo>
                <a:lnTo>
                  <a:pt x="30" y="55"/>
                </a:lnTo>
                <a:lnTo>
                  <a:pt x="30" y="54"/>
                </a:lnTo>
                <a:lnTo>
                  <a:pt x="28" y="55"/>
                </a:lnTo>
                <a:lnTo>
                  <a:pt x="31" y="51"/>
                </a:lnTo>
                <a:lnTo>
                  <a:pt x="31" y="48"/>
                </a:lnTo>
                <a:lnTo>
                  <a:pt x="31" y="49"/>
                </a:lnTo>
                <a:lnTo>
                  <a:pt x="33" y="46"/>
                </a:lnTo>
                <a:lnTo>
                  <a:pt x="34" y="45"/>
                </a:lnTo>
                <a:lnTo>
                  <a:pt x="36" y="41"/>
                </a:lnTo>
                <a:lnTo>
                  <a:pt x="37" y="40"/>
                </a:lnTo>
                <a:lnTo>
                  <a:pt x="39" y="37"/>
                </a:lnTo>
                <a:lnTo>
                  <a:pt x="40" y="35"/>
                </a:lnTo>
                <a:lnTo>
                  <a:pt x="42" y="32"/>
                </a:lnTo>
                <a:lnTo>
                  <a:pt x="46" y="28"/>
                </a:lnTo>
                <a:lnTo>
                  <a:pt x="48" y="24"/>
                </a:lnTo>
                <a:lnTo>
                  <a:pt x="49" y="24"/>
                </a:lnTo>
                <a:lnTo>
                  <a:pt x="54" y="21"/>
                </a:lnTo>
                <a:lnTo>
                  <a:pt x="33" y="3"/>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39" name="Freeform 3091"/>
          <p:cNvSpPr>
            <a:spLocks/>
          </p:cNvSpPr>
          <p:nvPr/>
        </p:nvSpPr>
        <p:spPr bwMode="auto">
          <a:xfrm>
            <a:off x="4497388" y="4660900"/>
            <a:ext cx="138112" cy="182563"/>
          </a:xfrm>
          <a:custGeom>
            <a:avLst/>
            <a:gdLst>
              <a:gd name="T0" fmla="*/ 59 w 88"/>
              <a:gd name="T1" fmla="*/ 131 h 134"/>
              <a:gd name="T2" fmla="*/ 64 w 88"/>
              <a:gd name="T3" fmla="*/ 123 h 134"/>
              <a:gd name="T4" fmla="*/ 67 w 88"/>
              <a:gd name="T5" fmla="*/ 119 h 134"/>
              <a:gd name="T6" fmla="*/ 73 w 88"/>
              <a:gd name="T7" fmla="*/ 111 h 134"/>
              <a:gd name="T8" fmla="*/ 79 w 88"/>
              <a:gd name="T9" fmla="*/ 99 h 134"/>
              <a:gd name="T10" fmla="*/ 79 w 88"/>
              <a:gd name="T11" fmla="*/ 99 h 134"/>
              <a:gd name="T12" fmla="*/ 82 w 88"/>
              <a:gd name="T13" fmla="*/ 91 h 134"/>
              <a:gd name="T14" fmla="*/ 86 w 88"/>
              <a:gd name="T15" fmla="*/ 85 h 134"/>
              <a:gd name="T16" fmla="*/ 86 w 88"/>
              <a:gd name="T17" fmla="*/ 80 h 134"/>
              <a:gd name="T18" fmla="*/ 88 w 88"/>
              <a:gd name="T19" fmla="*/ 74 h 134"/>
              <a:gd name="T20" fmla="*/ 86 w 88"/>
              <a:gd name="T21" fmla="*/ 54 h 134"/>
              <a:gd name="T22" fmla="*/ 88 w 88"/>
              <a:gd name="T23" fmla="*/ 49 h 134"/>
              <a:gd name="T24" fmla="*/ 83 w 88"/>
              <a:gd name="T25" fmla="*/ 43 h 134"/>
              <a:gd name="T26" fmla="*/ 83 w 88"/>
              <a:gd name="T27" fmla="*/ 43 h 134"/>
              <a:gd name="T28" fmla="*/ 62 w 88"/>
              <a:gd name="T29" fmla="*/ 21 h 134"/>
              <a:gd name="T30" fmla="*/ 53 w 88"/>
              <a:gd name="T31" fmla="*/ 17 h 134"/>
              <a:gd name="T32" fmla="*/ 49 w 88"/>
              <a:gd name="T33" fmla="*/ 14 h 134"/>
              <a:gd name="T34" fmla="*/ 40 w 88"/>
              <a:gd name="T35" fmla="*/ 9 h 134"/>
              <a:gd name="T36" fmla="*/ 31 w 88"/>
              <a:gd name="T37" fmla="*/ 6 h 134"/>
              <a:gd name="T38" fmla="*/ 20 w 88"/>
              <a:gd name="T39" fmla="*/ 3 h 134"/>
              <a:gd name="T40" fmla="*/ 14 w 88"/>
              <a:gd name="T41" fmla="*/ 1 h 134"/>
              <a:gd name="T42" fmla="*/ 1 w 88"/>
              <a:gd name="T43" fmla="*/ 0 h 134"/>
              <a:gd name="T44" fmla="*/ 0 w 88"/>
              <a:gd name="T45" fmla="*/ 27 h 134"/>
              <a:gd name="T46" fmla="*/ 6 w 88"/>
              <a:gd name="T47" fmla="*/ 27 h 134"/>
              <a:gd name="T48" fmla="*/ 13 w 88"/>
              <a:gd name="T49" fmla="*/ 29 h 134"/>
              <a:gd name="T50" fmla="*/ 19 w 88"/>
              <a:gd name="T51" fmla="*/ 31 h 134"/>
              <a:gd name="T52" fmla="*/ 28 w 88"/>
              <a:gd name="T53" fmla="*/ 34 h 134"/>
              <a:gd name="T54" fmla="*/ 35 w 88"/>
              <a:gd name="T55" fmla="*/ 35 h 134"/>
              <a:gd name="T56" fmla="*/ 40 w 88"/>
              <a:gd name="T57" fmla="*/ 38 h 134"/>
              <a:gd name="T58" fmla="*/ 47 w 88"/>
              <a:gd name="T59" fmla="*/ 41 h 134"/>
              <a:gd name="T60" fmla="*/ 50 w 88"/>
              <a:gd name="T61" fmla="*/ 44 h 134"/>
              <a:gd name="T62" fmla="*/ 59 w 88"/>
              <a:gd name="T63" fmla="*/ 54 h 134"/>
              <a:gd name="T64" fmla="*/ 62 w 88"/>
              <a:gd name="T65" fmla="*/ 60 h 134"/>
              <a:gd name="T66" fmla="*/ 61 w 88"/>
              <a:gd name="T67" fmla="*/ 54 h 134"/>
              <a:gd name="T68" fmla="*/ 64 w 88"/>
              <a:gd name="T69" fmla="*/ 65 h 134"/>
              <a:gd name="T70" fmla="*/ 62 w 88"/>
              <a:gd name="T71" fmla="*/ 71 h 134"/>
              <a:gd name="T72" fmla="*/ 59 w 88"/>
              <a:gd name="T73" fmla="*/ 79 h 134"/>
              <a:gd name="T74" fmla="*/ 58 w 88"/>
              <a:gd name="T75" fmla="*/ 82 h 134"/>
              <a:gd name="T76" fmla="*/ 58 w 88"/>
              <a:gd name="T77" fmla="*/ 83 h 134"/>
              <a:gd name="T78" fmla="*/ 52 w 88"/>
              <a:gd name="T79" fmla="*/ 92 h 134"/>
              <a:gd name="T80" fmla="*/ 52 w 88"/>
              <a:gd name="T81" fmla="*/ 96 h 134"/>
              <a:gd name="T82" fmla="*/ 46 w 88"/>
              <a:gd name="T83" fmla="*/ 103 h 134"/>
              <a:gd name="T84" fmla="*/ 43 w 88"/>
              <a:gd name="T85" fmla="*/ 108 h 134"/>
              <a:gd name="T86" fmla="*/ 35 w 88"/>
              <a:gd name="T87" fmla="*/ 119 h 134"/>
              <a:gd name="T88" fmla="*/ 58 w 88"/>
              <a:gd name="T89" fmla="*/ 134 h 13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8"/>
              <a:gd name="T136" fmla="*/ 0 h 134"/>
              <a:gd name="T137" fmla="*/ 88 w 88"/>
              <a:gd name="T138" fmla="*/ 134 h 13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8" h="134">
                <a:moveTo>
                  <a:pt x="58" y="134"/>
                </a:moveTo>
                <a:lnTo>
                  <a:pt x="59" y="131"/>
                </a:lnTo>
                <a:lnTo>
                  <a:pt x="61" y="127"/>
                </a:lnTo>
                <a:lnTo>
                  <a:pt x="64" y="123"/>
                </a:lnTo>
                <a:lnTo>
                  <a:pt x="65" y="120"/>
                </a:lnTo>
                <a:lnTo>
                  <a:pt x="67" y="119"/>
                </a:lnTo>
                <a:lnTo>
                  <a:pt x="68" y="116"/>
                </a:lnTo>
                <a:lnTo>
                  <a:pt x="73" y="111"/>
                </a:lnTo>
                <a:lnTo>
                  <a:pt x="79" y="100"/>
                </a:lnTo>
                <a:lnTo>
                  <a:pt x="79" y="99"/>
                </a:lnTo>
                <a:lnTo>
                  <a:pt x="77" y="100"/>
                </a:lnTo>
                <a:lnTo>
                  <a:pt x="79" y="99"/>
                </a:lnTo>
                <a:lnTo>
                  <a:pt x="83" y="91"/>
                </a:lnTo>
                <a:lnTo>
                  <a:pt x="82" y="91"/>
                </a:lnTo>
                <a:lnTo>
                  <a:pt x="82" y="92"/>
                </a:lnTo>
                <a:lnTo>
                  <a:pt x="86" y="85"/>
                </a:lnTo>
                <a:lnTo>
                  <a:pt x="85" y="82"/>
                </a:lnTo>
                <a:lnTo>
                  <a:pt x="86" y="80"/>
                </a:lnTo>
                <a:lnTo>
                  <a:pt x="86" y="75"/>
                </a:lnTo>
                <a:lnTo>
                  <a:pt x="88" y="74"/>
                </a:lnTo>
                <a:lnTo>
                  <a:pt x="88" y="55"/>
                </a:lnTo>
                <a:lnTo>
                  <a:pt x="86" y="54"/>
                </a:lnTo>
                <a:lnTo>
                  <a:pt x="88" y="54"/>
                </a:lnTo>
                <a:lnTo>
                  <a:pt x="88" y="49"/>
                </a:lnTo>
                <a:lnTo>
                  <a:pt x="86" y="48"/>
                </a:lnTo>
                <a:lnTo>
                  <a:pt x="83" y="43"/>
                </a:lnTo>
                <a:lnTo>
                  <a:pt x="83" y="44"/>
                </a:lnTo>
                <a:lnTo>
                  <a:pt x="83" y="43"/>
                </a:lnTo>
                <a:lnTo>
                  <a:pt x="65" y="23"/>
                </a:lnTo>
                <a:lnTo>
                  <a:pt x="62" y="21"/>
                </a:lnTo>
                <a:lnTo>
                  <a:pt x="56" y="17"/>
                </a:lnTo>
                <a:lnTo>
                  <a:pt x="53" y="17"/>
                </a:lnTo>
                <a:lnTo>
                  <a:pt x="55" y="17"/>
                </a:lnTo>
                <a:lnTo>
                  <a:pt x="49" y="14"/>
                </a:lnTo>
                <a:lnTo>
                  <a:pt x="44" y="10"/>
                </a:lnTo>
                <a:lnTo>
                  <a:pt x="40" y="9"/>
                </a:lnTo>
                <a:lnTo>
                  <a:pt x="34" y="6"/>
                </a:lnTo>
                <a:lnTo>
                  <a:pt x="31" y="6"/>
                </a:lnTo>
                <a:lnTo>
                  <a:pt x="25" y="3"/>
                </a:lnTo>
                <a:lnTo>
                  <a:pt x="20" y="3"/>
                </a:lnTo>
                <a:lnTo>
                  <a:pt x="16" y="1"/>
                </a:lnTo>
                <a:lnTo>
                  <a:pt x="14" y="1"/>
                </a:lnTo>
                <a:lnTo>
                  <a:pt x="11" y="0"/>
                </a:lnTo>
                <a:lnTo>
                  <a:pt x="1" y="0"/>
                </a:lnTo>
                <a:lnTo>
                  <a:pt x="3" y="0"/>
                </a:lnTo>
                <a:lnTo>
                  <a:pt x="0" y="27"/>
                </a:lnTo>
                <a:lnTo>
                  <a:pt x="1" y="27"/>
                </a:lnTo>
                <a:lnTo>
                  <a:pt x="6" y="27"/>
                </a:lnTo>
                <a:lnTo>
                  <a:pt x="8" y="29"/>
                </a:lnTo>
                <a:lnTo>
                  <a:pt x="13" y="29"/>
                </a:lnTo>
                <a:lnTo>
                  <a:pt x="17" y="31"/>
                </a:lnTo>
                <a:lnTo>
                  <a:pt x="19" y="31"/>
                </a:lnTo>
                <a:lnTo>
                  <a:pt x="25" y="34"/>
                </a:lnTo>
                <a:lnTo>
                  <a:pt x="28" y="34"/>
                </a:lnTo>
                <a:lnTo>
                  <a:pt x="34" y="37"/>
                </a:lnTo>
                <a:lnTo>
                  <a:pt x="35" y="35"/>
                </a:lnTo>
                <a:lnTo>
                  <a:pt x="34" y="35"/>
                </a:lnTo>
                <a:lnTo>
                  <a:pt x="40" y="38"/>
                </a:lnTo>
                <a:lnTo>
                  <a:pt x="44" y="41"/>
                </a:lnTo>
                <a:lnTo>
                  <a:pt x="47" y="41"/>
                </a:lnTo>
                <a:lnTo>
                  <a:pt x="47" y="43"/>
                </a:lnTo>
                <a:lnTo>
                  <a:pt x="50" y="44"/>
                </a:lnTo>
                <a:lnTo>
                  <a:pt x="59" y="52"/>
                </a:lnTo>
                <a:lnTo>
                  <a:pt x="59" y="54"/>
                </a:lnTo>
                <a:lnTo>
                  <a:pt x="62" y="58"/>
                </a:lnTo>
                <a:lnTo>
                  <a:pt x="62" y="60"/>
                </a:lnTo>
                <a:lnTo>
                  <a:pt x="61" y="58"/>
                </a:lnTo>
                <a:lnTo>
                  <a:pt x="61" y="54"/>
                </a:lnTo>
                <a:lnTo>
                  <a:pt x="62" y="63"/>
                </a:lnTo>
                <a:lnTo>
                  <a:pt x="64" y="65"/>
                </a:lnTo>
                <a:lnTo>
                  <a:pt x="62" y="66"/>
                </a:lnTo>
                <a:lnTo>
                  <a:pt x="62" y="71"/>
                </a:lnTo>
                <a:lnTo>
                  <a:pt x="61" y="72"/>
                </a:lnTo>
                <a:lnTo>
                  <a:pt x="59" y="79"/>
                </a:lnTo>
                <a:lnTo>
                  <a:pt x="61" y="77"/>
                </a:lnTo>
                <a:lnTo>
                  <a:pt x="58" y="82"/>
                </a:lnTo>
                <a:lnTo>
                  <a:pt x="56" y="85"/>
                </a:lnTo>
                <a:lnTo>
                  <a:pt x="58" y="83"/>
                </a:lnTo>
                <a:lnTo>
                  <a:pt x="56" y="85"/>
                </a:lnTo>
                <a:lnTo>
                  <a:pt x="52" y="92"/>
                </a:lnTo>
                <a:lnTo>
                  <a:pt x="52" y="94"/>
                </a:lnTo>
                <a:lnTo>
                  <a:pt x="52" y="96"/>
                </a:lnTo>
                <a:lnTo>
                  <a:pt x="47" y="100"/>
                </a:lnTo>
                <a:lnTo>
                  <a:pt x="46" y="103"/>
                </a:lnTo>
                <a:lnTo>
                  <a:pt x="44" y="105"/>
                </a:lnTo>
                <a:lnTo>
                  <a:pt x="43" y="108"/>
                </a:lnTo>
                <a:lnTo>
                  <a:pt x="40" y="111"/>
                </a:lnTo>
                <a:lnTo>
                  <a:pt x="35" y="119"/>
                </a:lnTo>
                <a:lnTo>
                  <a:pt x="37" y="116"/>
                </a:lnTo>
                <a:lnTo>
                  <a:pt x="58" y="134"/>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40" name="Freeform 3092"/>
          <p:cNvSpPr>
            <a:spLocks/>
          </p:cNvSpPr>
          <p:nvPr/>
        </p:nvSpPr>
        <p:spPr bwMode="auto">
          <a:xfrm>
            <a:off x="4508500" y="4810125"/>
            <a:ext cx="144463" cy="188913"/>
          </a:xfrm>
          <a:custGeom>
            <a:avLst/>
            <a:gdLst>
              <a:gd name="T0" fmla="*/ 37 w 92"/>
              <a:gd name="T1" fmla="*/ 0 h 138"/>
              <a:gd name="T2" fmla="*/ 27 w 92"/>
              <a:gd name="T3" fmla="*/ 10 h 138"/>
              <a:gd name="T4" fmla="*/ 24 w 92"/>
              <a:gd name="T5" fmla="*/ 13 h 138"/>
              <a:gd name="T6" fmla="*/ 16 w 92"/>
              <a:gd name="T7" fmla="*/ 22 h 138"/>
              <a:gd name="T8" fmla="*/ 13 w 92"/>
              <a:gd name="T9" fmla="*/ 27 h 138"/>
              <a:gd name="T10" fmla="*/ 10 w 92"/>
              <a:gd name="T11" fmla="*/ 31 h 138"/>
              <a:gd name="T12" fmla="*/ 7 w 92"/>
              <a:gd name="T13" fmla="*/ 36 h 138"/>
              <a:gd name="T14" fmla="*/ 3 w 92"/>
              <a:gd name="T15" fmla="*/ 45 h 138"/>
              <a:gd name="T16" fmla="*/ 1 w 92"/>
              <a:gd name="T17" fmla="*/ 48 h 138"/>
              <a:gd name="T18" fmla="*/ 0 w 92"/>
              <a:gd name="T19" fmla="*/ 55 h 138"/>
              <a:gd name="T20" fmla="*/ 1 w 92"/>
              <a:gd name="T21" fmla="*/ 84 h 138"/>
              <a:gd name="T22" fmla="*/ 3 w 92"/>
              <a:gd name="T23" fmla="*/ 90 h 138"/>
              <a:gd name="T24" fmla="*/ 3 w 92"/>
              <a:gd name="T25" fmla="*/ 90 h 138"/>
              <a:gd name="T26" fmla="*/ 3 w 92"/>
              <a:gd name="T27" fmla="*/ 90 h 138"/>
              <a:gd name="T28" fmla="*/ 4 w 92"/>
              <a:gd name="T29" fmla="*/ 93 h 138"/>
              <a:gd name="T30" fmla="*/ 7 w 92"/>
              <a:gd name="T31" fmla="*/ 98 h 138"/>
              <a:gd name="T32" fmla="*/ 19 w 92"/>
              <a:gd name="T33" fmla="*/ 109 h 138"/>
              <a:gd name="T34" fmla="*/ 22 w 92"/>
              <a:gd name="T35" fmla="*/ 112 h 138"/>
              <a:gd name="T36" fmla="*/ 28 w 92"/>
              <a:gd name="T37" fmla="*/ 117 h 138"/>
              <a:gd name="T38" fmla="*/ 37 w 92"/>
              <a:gd name="T39" fmla="*/ 123 h 138"/>
              <a:gd name="T40" fmla="*/ 45 w 92"/>
              <a:gd name="T41" fmla="*/ 126 h 138"/>
              <a:gd name="T42" fmla="*/ 58 w 92"/>
              <a:gd name="T43" fmla="*/ 132 h 138"/>
              <a:gd name="T44" fmla="*/ 66 w 92"/>
              <a:gd name="T45" fmla="*/ 134 h 138"/>
              <a:gd name="T46" fmla="*/ 76 w 92"/>
              <a:gd name="T47" fmla="*/ 137 h 138"/>
              <a:gd name="T48" fmla="*/ 84 w 92"/>
              <a:gd name="T49" fmla="*/ 138 h 138"/>
              <a:gd name="T50" fmla="*/ 91 w 92"/>
              <a:gd name="T51" fmla="*/ 110 h 138"/>
              <a:gd name="T52" fmla="*/ 85 w 92"/>
              <a:gd name="T53" fmla="*/ 109 h 138"/>
              <a:gd name="T54" fmla="*/ 81 w 92"/>
              <a:gd name="T55" fmla="*/ 109 h 138"/>
              <a:gd name="T56" fmla="*/ 72 w 92"/>
              <a:gd name="T57" fmla="*/ 106 h 138"/>
              <a:gd name="T58" fmla="*/ 64 w 92"/>
              <a:gd name="T59" fmla="*/ 104 h 138"/>
              <a:gd name="T60" fmla="*/ 54 w 92"/>
              <a:gd name="T61" fmla="*/ 101 h 138"/>
              <a:gd name="T62" fmla="*/ 45 w 92"/>
              <a:gd name="T63" fmla="*/ 95 h 138"/>
              <a:gd name="T64" fmla="*/ 45 w 92"/>
              <a:gd name="T65" fmla="*/ 96 h 138"/>
              <a:gd name="T66" fmla="*/ 40 w 92"/>
              <a:gd name="T67" fmla="*/ 93 h 138"/>
              <a:gd name="T68" fmla="*/ 34 w 92"/>
              <a:gd name="T69" fmla="*/ 89 h 138"/>
              <a:gd name="T70" fmla="*/ 27 w 92"/>
              <a:gd name="T71" fmla="*/ 84 h 138"/>
              <a:gd name="T72" fmla="*/ 31 w 92"/>
              <a:gd name="T73" fmla="*/ 87 h 138"/>
              <a:gd name="T74" fmla="*/ 28 w 92"/>
              <a:gd name="T75" fmla="*/ 83 h 138"/>
              <a:gd name="T76" fmla="*/ 28 w 92"/>
              <a:gd name="T77" fmla="*/ 84 h 138"/>
              <a:gd name="T78" fmla="*/ 27 w 92"/>
              <a:gd name="T79" fmla="*/ 79 h 138"/>
              <a:gd name="T80" fmla="*/ 25 w 92"/>
              <a:gd name="T81" fmla="*/ 75 h 138"/>
              <a:gd name="T82" fmla="*/ 24 w 92"/>
              <a:gd name="T83" fmla="*/ 64 h 138"/>
              <a:gd name="T84" fmla="*/ 25 w 92"/>
              <a:gd name="T85" fmla="*/ 58 h 138"/>
              <a:gd name="T86" fmla="*/ 30 w 92"/>
              <a:gd name="T87" fmla="*/ 52 h 138"/>
              <a:gd name="T88" fmla="*/ 28 w 92"/>
              <a:gd name="T89" fmla="*/ 52 h 138"/>
              <a:gd name="T90" fmla="*/ 31 w 92"/>
              <a:gd name="T91" fmla="*/ 47 h 138"/>
              <a:gd name="T92" fmla="*/ 34 w 92"/>
              <a:gd name="T93" fmla="*/ 42 h 138"/>
              <a:gd name="T94" fmla="*/ 37 w 92"/>
              <a:gd name="T95" fmla="*/ 38 h 138"/>
              <a:gd name="T96" fmla="*/ 42 w 92"/>
              <a:gd name="T97" fmla="*/ 31 h 138"/>
              <a:gd name="T98" fmla="*/ 48 w 92"/>
              <a:gd name="T99" fmla="*/ 25 h 138"/>
              <a:gd name="T100" fmla="*/ 52 w 92"/>
              <a:gd name="T101" fmla="*/ 22 h 13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2"/>
              <a:gd name="T154" fmla="*/ 0 h 138"/>
              <a:gd name="T155" fmla="*/ 92 w 92"/>
              <a:gd name="T156" fmla="*/ 138 h 13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2" h="138">
                <a:moveTo>
                  <a:pt x="34" y="4"/>
                </a:moveTo>
                <a:lnTo>
                  <a:pt x="37" y="0"/>
                </a:lnTo>
                <a:lnTo>
                  <a:pt x="33" y="4"/>
                </a:lnTo>
                <a:lnTo>
                  <a:pt x="27" y="10"/>
                </a:lnTo>
                <a:lnTo>
                  <a:pt x="27" y="11"/>
                </a:lnTo>
                <a:lnTo>
                  <a:pt x="24" y="13"/>
                </a:lnTo>
                <a:lnTo>
                  <a:pt x="21" y="18"/>
                </a:lnTo>
                <a:lnTo>
                  <a:pt x="16" y="22"/>
                </a:lnTo>
                <a:lnTo>
                  <a:pt x="15" y="25"/>
                </a:lnTo>
                <a:lnTo>
                  <a:pt x="13" y="27"/>
                </a:lnTo>
                <a:lnTo>
                  <a:pt x="12" y="30"/>
                </a:lnTo>
                <a:lnTo>
                  <a:pt x="10" y="31"/>
                </a:lnTo>
                <a:lnTo>
                  <a:pt x="9" y="35"/>
                </a:lnTo>
                <a:lnTo>
                  <a:pt x="7" y="36"/>
                </a:lnTo>
                <a:lnTo>
                  <a:pt x="3" y="44"/>
                </a:lnTo>
                <a:lnTo>
                  <a:pt x="3" y="45"/>
                </a:lnTo>
                <a:lnTo>
                  <a:pt x="4" y="44"/>
                </a:lnTo>
                <a:lnTo>
                  <a:pt x="1" y="48"/>
                </a:lnTo>
                <a:lnTo>
                  <a:pt x="1" y="53"/>
                </a:lnTo>
                <a:lnTo>
                  <a:pt x="0" y="55"/>
                </a:lnTo>
                <a:lnTo>
                  <a:pt x="0" y="83"/>
                </a:lnTo>
                <a:lnTo>
                  <a:pt x="1" y="84"/>
                </a:lnTo>
                <a:lnTo>
                  <a:pt x="0" y="84"/>
                </a:lnTo>
                <a:lnTo>
                  <a:pt x="3" y="90"/>
                </a:lnTo>
                <a:lnTo>
                  <a:pt x="3" y="89"/>
                </a:lnTo>
                <a:lnTo>
                  <a:pt x="3" y="90"/>
                </a:lnTo>
                <a:lnTo>
                  <a:pt x="1" y="84"/>
                </a:lnTo>
                <a:lnTo>
                  <a:pt x="3" y="90"/>
                </a:lnTo>
                <a:lnTo>
                  <a:pt x="4" y="92"/>
                </a:lnTo>
                <a:lnTo>
                  <a:pt x="4" y="93"/>
                </a:lnTo>
                <a:lnTo>
                  <a:pt x="7" y="96"/>
                </a:lnTo>
                <a:lnTo>
                  <a:pt x="7" y="98"/>
                </a:lnTo>
                <a:lnTo>
                  <a:pt x="18" y="109"/>
                </a:lnTo>
                <a:lnTo>
                  <a:pt x="19" y="109"/>
                </a:lnTo>
                <a:lnTo>
                  <a:pt x="19" y="110"/>
                </a:lnTo>
                <a:lnTo>
                  <a:pt x="22" y="112"/>
                </a:lnTo>
                <a:lnTo>
                  <a:pt x="25" y="115"/>
                </a:lnTo>
                <a:lnTo>
                  <a:pt x="28" y="117"/>
                </a:lnTo>
                <a:lnTo>
                  <a:pt x="30" y="118"/>
                </a:lnTo>
                <a:lnTo>
                  <a:pt x="37" y="123"/>
                </a:lnTo>
                <a:lnTo>
                  <a:pt x="40" y="123"/>
                </a:lnTo>
                <a:lnTo>
                  <a:pt x="45" y="126"/>
                </a:lnTo>
                <a:lnTo>
                  <a:pt x="49" y="127"/>
                </a:lnTo>
                <a:lnTo>
                  <a:pt x="58" y="132"/>
                </a:lnTo>
                <a:lnTo>
                  <a:pt x="63" y="132"/>
                </a:lnTo>
                <a:lnTo>
                  <a:pt x="66" y="134"/>
                </a:lnTo>
                <a:lnTo>
                  <a:pt x="72" y="134"/>
                </a:lnTo>
                <a:lnTo>
                  <a:pt x="76" y="137"/>
                </a:lnTo>
                <a:lnTo>
                  <a:pt x="82" y="137"/>
                </a:lnTo>
                <a:lnTo>
                  <a:pt x="84" y="138"/>
                </a:lnTo>
                <a:lnTo>
                  <a:pt x="85" y="138"/>
                </a:lnTo>
                <a:lnTo>
                  <a:pt x="91" y="110"/>
                </a:lnTo>
                <a:lnTo>
                  <a:pt x="92" y="110"/>
                </a:lnTo>
                <a:lnTo>
                  <a:pt x="85" y="109"/>
                </a:lnTo>
                <a:lnTo>
                  <a:pt x="82" y="109"/>
                </a:lnTo>
                <a:lnTo>
                  <a:pt x="81" y="109"/>
                </a:lnTo>
                <a:lnTo>
                  <a:pt x="73" y="106"/>
                </a:lnTo>
                <a:lnTo>
                  <a:pt x="72" y="106"/>
                </a:lnTo>
                <a:lnTo>
                  <a:pt x="69" y="104"/>
                </a:lnTo>
                <a:lnTo>
                  <a:pt x="64" y="104"/>
                </a:lnTo>
                <a:lnTo>
                  <a:pt x="55" y="100"/>
                </a:lnTo>
                <a:lnTo>
                  <a:pt x="54" y="101"/>
                </a:lnTo>
                <a:lnTo>
                  <a:pt x="55" y="101"/>
                </a:lnTo>
                <a:lnTo>
                  <a:pt x="45" y="95"/>
                </a:lnTo>
                <a:lnTo>
                  <a:pt x="43" y="95"/>
                </a:lnTo>
                <a:lnTo>
                  <a:pt x="45" y="96"/>
                </a:lnTo>
                <a:lnTo>
                  <a:pt x="43" y="95"/>
                </a:lnTo>
                <a:lnTo>
                  <a:pt x="40" y="93"/>
                </a:lnTo>
                <a:lnTo>
                  <a:pt x="37" y="90"/>
                </a:lnTo>
                <a:lnTo>
                  <a:pt x="34" y="89"/>
                </a:lnTo>
                <a:lnTo>
                  <a:pt x="28" y="84"/>
                </a:lnTo>
                <a:lnTo>
                  <a:pt x="27" y="84"/>
                </a:lnTo>
                <a:lnTo>
                  <a:pt x="31" y="89"/>
                </a:lnTo>
                <a:lnTo>
                  <a:pt x="31" y="87"/>
                </a:lnTo>
                <a:lnTo>
                  <a:pt x="28" y="84"/>
                </a:lnTo>
                <a:lnTo>
                  <a:pt x="28" y="83"/>
                </a:lnTo>
                <a:lnTo>
                  <a:pt x="27" y="81"/>
                </a:lnTo>
                <a:lnTo>
                  <a:pt x="28" y="84"/>
                </a:lnTo>
                <a:lnTo>
                  <a:pt x="27" y="78"/>
                </a:lnTo>
                <a:lnTo>
                  <a:pt x="27" y="79"/>
                </a:lnTo>
                <a:lnTo>
                  <a:pt x="27" y="78"/>
                </a:lnTo>
                <a:lnTo>
                  <a:pt x="25" y="75"/>
                </a:lnTo>
                <a:lnTo>
                  <a:pt x="24" y="73"/>
                </a:lnTo>
                <a:lnTo>
                  <a:pt x="24" y="64"/>
                </a:lnTo>
                <a:lnTo>
                  <a:pt x="25" y="62"/>
                </a:lnTo>
                <a:lnTo>
                  <a:pt x="25" y="58"/>
                </a:lnTo>
                <a:lnTo>
                  <a:pt x="25" y="59"/>
                </a:lnTo>
                <a:lnTo>
                  <a:pt x="30" y="52"/>
                </a:lnTo>
                <a:lnTo>
                  <a:pt x="30" y="50"/>
                </a:lnTo>
                <a:lnTo>
                  <a:pt x="28" y="52"/>
                </a:lnTo>
                <a:lnTo>
                  <a:pt x="30" y="50"/>
                </a:lnTo>
                <a:lnTo>
                  <a:pt x="31" y="47"/>
                </a:lnTo>
                <a:lnTo>
                  <a:pt x="33" y="45"/>
                </a:lnTo>
                <a:lnTo>
                  <a:pt x="34" y="42"/>
                </a:lnTo>
                <a:lnTo>
                  <a:pt x="36" y="41"/>
                </a:lnTo>
                <a:lnTo>
                  <a:pt x="37" y="38"/>
                </a:lnTo>
                <a:lnTo>
                  <a:pt x="42" y="33"/>
                </a:lnTo>
                <a:lnTo>
                  <a:pt x="42" y="31"/>
                </a:lnTo>
                <a:lnTo>
                  <a:pt x="45" y="30"/>
                </a:lnTo>
                <a:lnTo>
                  <a:pt x="48" y="25"/>
                </a:lnTo>
                <a:lnTo>
                  <a:pt x="49" y="25"/>
                </a:lnTo>
                <a:lnTo>
                  <a:pt x="52" y="22"/>
                </a:lnTo>
                <a:lnTo>
                  <a:pt x="34" y="4"/>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41" name="Freeform 3093"/>
          <p:cNvSpPr>
            <a:spLocks/>
          </p:cNvSpPr>
          <p:nvPr/>
        </p:nvSpPr>
        <p:spPr bwMode="auto">
          <a:xfrm>
            <a:off x="4645025" y="4960938"/>
            <a:ext cx="136525" cy="185737"/>
          </a:xfrm>
          <a:custGeom>
            <a:avLst/>
            <a:gdLst>
              <a:gd name="T0" fmla="*/ 58 w 86"/>
              <a:gd name="T1" fmla="*/ 132 h 135"/>
              <a:gd name="T2" fmla="*/ 62 w 86"/>
              <a:gd name="T3" fmla="*/ 124 h 135"/>
              <a:gd name="T4" fmla="*/ 65 w 86"/>
              <a:gd name="T5" fmla="*/ 120 h 135"/>
              <a:gd name="T6" fmla="*/ 71 w 86"/>
              <a:gd name="T7" fmla="*/ 112 h 135"/>
              <a:gd name="T8" fmla="*/ 77 w 86"/>
              <a:gd name="T9" fmla="*/ 99 h 135"/>
              <a:gd name="T10" fmla="*/ 77 w 86"/>
              <a:gd name="T11" fmla="*/ 99 h 135"/>
              <a:gd name="T12" fmla="*/ 80 w 86"/>
              <a:gd name="T13" fmla="*/ 92 h 135"/>
              <a:gd name="T14" fmla="*/ 85 w 86"/>
              <a:gd name="T15" fmla="*/ 85 h 135"/>
              <a:gd name="T16" fmla="*/ 85 w 86"/>
              <a:gd name="T17" fmla="*/ 81 h 135"/>
              <a:gd name="T18" fmla="*/ 86 w 86"/>
              <a:gd name="T19" fmla="*/ 75 h 135"/>
              <a:gd name="T20" fmla="*/ 85 w 86"/>
              <a:gd name="T21" fmla="*/ 55 h 135"/>
              <a:gd name="T22" fmla="*/ 86 w 86"/>
              <a:gd name="T23" fmla="*/ 50 h 135"/>
              <a:gd name="T24" fmla="*/ 82 w 86"/>
              <a:gd name="T25" fmla="*/ 44 h 135"/>
              <a:gd name="T26" fmla="*/ 82 w 86"/>
              <a:gd name="T27" fmla="*/ 44 h 135"/>
              <a:gd name="T28" fmla="*/ 61 w 86"/>
              <a:gd name="T29" fmla="*/ 22 h 135"/>
              <a:gd name="T30" fmla="*/ 52 w 86"/>
              <a:gd name="T31" fmla="*/ 16 h 135"/>
              <a:gd name="T32" fmla="*/ 52 w 86"/>
              <a:gd name="T33" fmla="*/ 17 h 135"/>
              <a:gd name="T34" fmla="*/ 47 w 86"/>
              <a:gd name="T35" fmla="*/ 14 h 135"/>
              <a:gd name="T36" fmla="*/ 38 w 86"/>
              <a:gd name="T37" fmla="*/ 10 h 135"/>
              <a:gd name="T38" fmla="*/ 29 w 86"/>
              <a:gd name="T39" fmla="*/ 7 h 135"/>
              <a:gd name="T40" fmla="*/ 20 w 86"/>
              <a:gd name="T41" fmla="*/ 3 h 135"/>
              <a:gd name="T42" fmla="*/ 13 w 86"/>
              <a:gd name="T43" fmla="*/ 2 h 135"/>
              <a:gd name="T44" fmla="*/ 1 w 86"/>
              <a:gd name="T45" fmla="*/ 0 h 135"/>
              <a:gd name="T46" fmla="*/ 0 w 86"/>
              <a:gd name="T47" fmla="*/ 28 h 135"/>
              <a:gd name="T48" fmla="*/ 5 w 86"/>
              <a:gd name="T49" fmla="*/ 28 h 135"/>
              <a:gd name="T50" fmla="*/ 11 w 86"/>
              <a:gd name="T51" fmla="*/ 30 h 135"/>
              <a:gd name="T52" fmla="*/ 17 w 86"/>
              <a:gd name="T53" fmla="*/ 31 h 135"/>
              <a:gd name="T54" fmla="*/ 26 w 86"/>
              <a:gd name="T55" fmla="*/ 34 h 135"/>
              <a:gd name="T56" fmla="*/ 34 w 86"/>
              <a:gd name="T57" fmla="*/ 36 h 135"/>
              <a:gd name="T58" fmla="*/ 35 w 86"/>
              <a:gd name="T59" fmla="*/ 38 h 135"/>
              <a:gd name="T60" fmla="*/ 44 w 86"/>
              <a:gd name="T61" fmla="*/ 44 h 135"/>
              <a:gd name="T62" fmla="*/ 44 w 86"/>
              <a:gd name="T63" fmla="*/ 42 h 135"/>
              <a:gd name="T64" fmla="*/ 49 w 86"/>
              <a:gd name="T65" fmla="*/ 45 h 135"/>
              <a:gd name="T66" fmla="*/ 58 w 86"/>
              <a:gd name="T67" fmla="*/ 55 h 135"/>
              <a:gd name="T68" fmla="*/ 61 w 86"/>
              <a:gd name="T69" fmla="*/ 61 h 135"/>
              <a:gd name="T70" fmla="*/ 59 w 86"/>
              <a:gd name="T71" fmla="*/ 55 h 135"/>
              <a:gd name="T72" fmla="*/ 62 w 86"/>
              <a:gd name="T73" fmla="*/ 65 h 135"/>
              <a:gd name="T74" fmla="*/ 61 w 86"/>
              <a:gd name="T75" fmla="*/ 72 h 135"/>
              <a:gd name="T76" fmla="*/ 58 w 86"/>
              <a:gd name="T77" fmla="*/ 79 h 135"/>
              <a:gd name="T78" fmla="*/ 56 w 86"/>
              <a:gd name="T79" fmla="*/ 82 h 135"/>
              <a:gd name="T80" fmla="*/ 56 w 86"/>
              <a:gd name="T81" fmla="*/ 84 h 135"/>
              <a:gd name="T82" fmla="*/ 50 w 86"/>
              <a:gd name="T83" fmla="*/ 93 h 135"/>
              <a:gd name="T84" fmla="*/ 50 w 86"/>
              <a:gd name="T85" fmla="*/ 96 h 135"/>
              <a:gd name="T86" fmla="*/ 44 w 86"/>
              <a:gd name="T87" fmla="*/ 104 h 135"/>
              <a:gd name="T88" fmla="*/ 41 w 86"/>
              <a:gd name="T89" fmla="*/ 109 h 135"/>
              <a:gd name="T90" fmla="*/ 34 w 86"/>
              <a:gd name="T91" fmla="*/ 120 h 135"/>
              <a:gd name="T92" fmla="*/ 56 w 86"/>
              <a:gd name="T93" fmla="*/ 135 h 1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6"/>
              <a:gd name="T142" fmla="*/ 0 h 135"/>
              <a:gd name="T143" fmla="*/ 86 w 86"/>
              <a:gd name="T144" fmla="*/ 135 h 13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6" h="135">
                <a:moveTo>
                  <a:pt x="56" y="135"/>
                </a:moveTo>
                <a:lnTo>
                  <a:pt x="58" y="132"/>
                </a:lnTo>
                <a:lnTo>
                  <a:pt x="59" y="127"/>
                </a:lnTo>
                <a:lnTo>
                  <a:pt x="62" y="124"/>
                </a:lnTo>
                <a:lnTo>
                  <a:pt x="64" y="121"/>
                </a:lnTo>
                <a:lnTo>
                  <a:pt x="65" y="120"/>
                </a:lnTo>
                <a:lnTo>
                  <a:pt x="67" y="116"/>
                </a:lnTo>
                <a:lnTo>
                  <a:pt x="71" y="112"/>
                </a:lnTo>
                <a:lnTo>
                  <a:pt x="77" y="101"/>
                </a:lnTo>
                <a:lnTo>
                  <a:pt x="77" y="99"/>
                </a:lnTo>
                <a:lnTo>
                  <a:pt x="76" y="101"/>
                </a:lnTo>
                <a:lnTo>
                  <a:pt x="77" y="99"/>
                </a:lnTo>
                <a:lnTo>
                  <a:pt x="82" y="92"/>
                </a:lnTo>
                <a:lnTo>
                  <a:pt x="80" y="92"/>
                </a:lnTo>
                <a:lnTo>
                  <a:pt x="80" y="93"/>
                </a:lnTo>
                <a:lnTo>
                  <a:pt x="85" y="85"/>
                </a:lnTo>
                <a:lnTo>
                  <a:pt x="83" y="82"/>
                </a:lnTo>
                <a:lnTo>
                  <a:pt x="85" y="81"/>
                </a:lnTo>
                <a:lnTo>
                  <a:pt x="85" y="76"/>
                </a:lnTo>
                <a:lnTo>
                  <a:pt x="86" y="75"/>
                </a:lnTo>
                <a:lnTo>
                  <a:pt x="86" y="56"/>
                </a:lnTo>
                <a:lnTo>
                  <a:pt x="85" y="55"/>
                </a:lnTo>
                <a:lnTo>
                  <a:pt x="86" y="55"/>
                </a:lnTo>
                <a:lnTo>
                  <a:pt x="86" y="50"/>
                </a:lnTo>
                <a:lnTo>
                  <a:pt x="85" y="48"/>
                </a:lnTo>
                <a:lnTo>
                  <a:pt x="82" y="44"/>
                </a:lnTo>
                <a:lnTo>
                  <a:pt x="82" y="45"/>
                </a:lnTo>
                <a:lnTo>
                  <a:pt x="82" y="44"/>
                </a:lnTo>
                <a:lnTo>
                  <a:pt x="64" y="24"/>
                </a:lnTo>
                <a:lnTo>
                  <a:pt x="61" y="22"/>
                </a:lnTo>
                <a:lnTo>
                  <a:pt x="59" y="20"/>
                </a:lnTo>
                <a:lnTo>
                  <a:pt x="52" y="16"/>
                </a:lnTo>
                <a:lnTo>
                  <a:pt x="50" y="16"/>
                </a:lnTo>
                <a:lnTo>
                  <a:pt x="52" y="17"/>
                </a:lnTo>
                <a:lnTo>
                  <a:pt x="50" y="16"/>
                </a:lnTo>
                <a:lnTo>
                  <a:pt x="47" y="14"/>
                </a:lnTo>
                <a:lnTo>
                  <a:pt x="43" y="11"/>
                </a:lnTo>
                <a:lnTo>
                  <a:pt x="38" y="10"/>
                </a:lnTo>
                <a:lnTo>
                  <a:pt x="32" y="7"/>
                </a:lnTo>
                <a:lnTo>
                  <a:pt x="29" y="7"/>
                </a:lnTo>
                <a:lnTo>
                  <a:pt x="23" y="3"/>
                </a:lnTo>
                <a:lnTo>
                  <a:pt x="20" y="3"/>
                </a:lnTo>
                <a:lnTo>
                  <a:pt x="17" y="2"/>
                </a:lnTo>
                <a:lnTo>
                  <a:pt x="13" y="2"/>
                </a:lnTo>
                <a:lnTo>
                  <a:pt x="8" y="0"/>
                </a:lnTo>
                <a:lnTo>
                  <a:pt x="1" y="0"/>
                </a:lnTo>
                <a:lnTo>
                  <a:pt x="2" y="0"/>
                </a:lnTo>
                <a:lnTo>
                  <a:pt x="0" y="28"/>
                </a:lnTo>
                <a:lnTo>
                  <a:pt x="1" y="28"/>
                </a:lnTo>
                <a:lnTo>
                  <a:pt x="5" y="28"/>
                </a:lnTo>
                <a:lnTo>
                  <a:pt x="10" y="30"/>
                </a:lnTo>
                <a:lnTo>
                  <a:pt x="11" y="30"/>
                </a:lnTo>
                <a:lnTo>
                  <a:pt x="14" y="31"/>
                </a:lnTo>
                <a:lnTo>
                  <a:pt x="17" y="31"/>
                </a:lnTo>
                <a:lnTo>
                  <a:pt x="23" y="34"/>
                </a:lnTo>
                <a:lnTo>
                  <a:pt x="26" y="34"/>
                </a:lnTo>
                <a:lnTo>
                  <a:pt x="32" y="38"/>
                </a:lnTo>
                <a:lnTo>
                  <a:pt x="34" y="36"/>
                </a:lnTo>
                <a:lnTo>
                  <a:pt x="32" y="36"/>
                </a:lnTo>
                <a:lnTo>
                  <a:pt x="35" y="38"/>
                </a:lnTo>
                <a:lnTo>
                  <a:pt x="37" y="39"/>
                </a:lnTo>
                <a:lnTo>
                  <a:pt x="44" y="44"/>
                </a:lnTo>
                <a:lnTo>
                  <a:pt x="46" y="44"/>
                </a:lnTo>
                <a:lnTo>
                  <a:pt x="44" y="42"/>
                </a:lnTo>
                <a:lnTo>
                  <a:pt x="46" y="44"/>
                </a:lnTo>
                <a:lnTo>
                  <a:pt x="49" y="45"/>
                </a:lnTo>
                <a:lnTo>
                  <a:pt x="58" y="53"/>
                </a:lnTo>
                <a:lnTo>
                  <a:pt x="58" y="55"/>
                </a:lnTo>
                <a:lnTo>
                  <a:pt x="61" y="59"/>
                </a:lnTo>
                <a:lnTo>
                  <a:pt x="61" y="61"/>
                </a:lnTo>
                <a:lnTo>
                  <a:pt x="59" y="59"/>
                </a:lnTo>
                <a:lnTo>
                  <a:pt x="59" y="55"/>
                </a:lnTo>
                <a:lnTo>
                  <a:pt x="61" y="64"/>
                </a:lnTo>
                <a:lnTo>
                  <a:pt x="62" y="65"/>
                </a:lnTo>
                <a:lnTo>
                  <a:pt x="61" y="67"/>
                </a:lnTo>
                <a:lnTo>
                  <a:pt x="61" y="72"/>
                </a:lnTo>
                <a:lnTo>
                  <a:pt x="59" y="73"/>
                </a:lnTo>
                <a:lnTo>
                  <a:pt x="58" y="79"/>
                </a:lnTo>
                <a:lnTo>
                  <a:pt x="59" y="78"/>
                </a:lnTo>
                <a:lnTo>
                  <a:pt x="56" y="82"/>
                </a:lnTo>
                <a:lnTo>
                  <a:pt x="55" y="85"/>
                </a:lnTo>
                <a:lnTo>
                  <a:pt x="56" y="84"/>
                </a:lnTo>
                <a:lnTo>
                  <a:pt x="55" y="85"/>
                </a:lnTo>
                <a:lnTo>
                  <a:pt x="50" y="93"/>
                </a:lnTo>
                <a:lnTo>
                  <a:pt x="50" y="95"/>
                </a:lnTo>
                <a:lnTo>
                  <a:pt x="50" y="96"/>
                </a:lnTo>
                <a:lnTo>
                  <a:pt x="46" y="101"/>
                </a:lnTo>
                <a:lnTo>
                  <a:pt x="44" y="104"/>
                </a:lnTo>
                <a:lnTo>
                  <a:pt x="43" y="106"/>
                </a:lnTo>
                <a:lnTo>
                  <a:pt x="41" y="109"/>
                </a:lnTo>
                <a:lnTo>
                  <a:pt x="38" y="112"/>
                </a:lnTo>
                <a:lnTo>
                  <a:pt x="34" y="120"/>
                </a:lnTo>
                <a:lnTo>
                  <a:pt x="35" y="116"/>
                </a:lnTo>
                <a:lnTo>
                  <a:pt x="56" y="135"/>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42" name="Freeform 3094"/>
          <p:cNvSpPr>
            <a:spLocks/>
          </p:cNvSpPr>
          <p:nvPr/>
        </p:nvSpPr>
        <p:spPr bwMode="auto">
          <a:xfrm>
            <a:off x="4648200" y="5114925"/>
            <a:ext cx="149225" cy="190500"/>
          </a:xfrm>
          <a:custGeom>
            <a:avLst/>
            <a:gdLst>
              <a:gd name="T0" fmla="*/ 38 w 94"/>
              <a:gd name="T1" fmla="*/ 0 h 139"/>
              <a:gd name="T2" fmla="*/ 27 w 94"/>
              <a:gd name="T3" fmla="*/ 9 h 139"/>
              <a:gd name="T4" fmla="*/ 20 w 94"/>
              <a:gd name="T5" fmla="*/ 18 h 139"/>
              <a:gd name="T6" fmla="*/ 15 w 94"/>
              <a:gd name="T7" fmla="*/ 26 h 139"/>
              <a:gd name="T8" fmla="*/ 11 w 94"/>
              <a:gd name="T9" fmla="*/ 34 h 139"/>
              <a:gd name="T10" fmla="*/ 6 w 94"/>
              <a:gd name="T11" fmla="*/ 43 h 139"/>
              <a:gd name="T12" fmla="*/ 5 w 94"/>
              <a:gd name="T13" fmla="*/ 46 h 139"/>
              <a:gd name="T14" fmla="*/ 3 w 94"/>
              <a:gd name="T15" fmla="*/ 51 h 139"/>
              <a:gd name="T16" fmla="*/ 0 w 94"/>
              <a:gd name="T17" fmla="*/ 60 h 139"/>
              <a:gd name="T18" fmla="*/ 3 w 94"/>
              <a:gd name="T19" fmla="*/ 85 h 139"/>
              <a:gd name="T20" fmla="*/ 5 w 94"/>
              <a:gd name="T21" fmla="*/ 91 h 139"/>
              <a:gd name="T22" fmla="*/ 5 w 94"/>
              <a:gd name="T23" fmla="*/ 91 h 139"/>
              <a:gd name="T24" fmla="*/ 5 w 94"/>
              <a:gd name="T25" fmla="*/ 91 h 139"/>
              <a:gd name="T26" fmla="*/ 6 w 94"/>
              <a:gd name="T27" fmla="*/ 94 h 139"/>
              <a:gd name="T28" fmla="*/ 9 w 94"/>
              <a:gd name="T29" fmla="*/ 99 h 139"/>
              <a:gd name="T30" fmla="*/ 21 w 94"/>
              <a:gd name="T31" fmla="*/ 110 h 139"/>
              <a:gd name="T32" fmla="*/ 24 w 94"/>
              <a:gd name="T33" fmla="*/ 113 h 139"/>
              <a:gd name="T34" fmla="*/ 30 w 94"/>
              <a:gd name="T35" fmla="*/ 117 h 139"/>
              <a:gd name="T36" fmla="*/ 39 w 94"/>
              <a:gd name="T37" fmla="*/ 124 h 139"/>
              <a:gd name="T38" fmla="*/ 47 w 94"/>
              <a:gd name="T39" fmla="*/ 127 h 139"/>
              <a:gd name="T40" fmla="*/ 60 w 94"/>
              <a:gd name="T41" fmla="*/ 133 h 139"/>
              <a:gd name="T42" fmla="*/ 68 w 94"/>
              <a:gd name="T43" fmla="*/ 134 h 139"/>
              <a:gd name="T44" fmla="*/ 78 w 94"/>
              <a:gd name="T45" fmla="*/ 138 h 139"/>
              <a:gd name="T46" fmla="*/ 86 w 94"/>
              <a:gd name="T47" fmla="*/ 139 h 139"/>
              <a:gd name="T48" fmla="*/ 93 w 94"/>
              <a:gd name="T49" fmla="*/ 111 h 139"/>
              <a:gd name="T50" fmla="*/ 87 w 94"/>
              <a:gd name="T51" fmla="*/ 110 h 139"/>
              <a:gd name="T52" fmla="*/ 83 w 94"/>
              <a:gd name="T53" fmla="*/ 110 h 139"/>
              <a:gd name="T54" fmla="*/ 74 w 94"/>
              <a:gd name="T55" fmla="*/ 107 h 139"/>
              <a:gd name="T56" fmla="*/ 66 w 94"/>
              <a:gd name="T57" fmla="*/ 105 h 139"/>
              <a:gd name="T58" fmla="*/ 56 w 94"/>
              <a:gd name="T59" fmla="*/ 102 h 139"/>
              <a:gd name="T60" fmla="*/ 47 w 94"/>
              <a:gd name="T61" fmla="*/ 96 h 139"/>
              <a:gd name="T62" fmla="*/ 47 w 94"/>
              <a:gd name="T63" fmla="*/ 97 h 139"/>
              <a:gd name="T64" fmla="*/ 42 w 94"/>
              <a:gd name="T65" fmla="*/ 94 h 139"/>
              <a:gd name="T66" fmla="*/ 36 w 94"/>
              <a:gd name="T67" fmla="*/ 90 h 139"/>
              <a:gd name="T68" fmla="*/ 29 w 94"/>
              <a:gd name="T69" fmla="*/ 85 h 139"/>
              <a:gd name="T70" fmla="*/ 33 w 94"/>
              <a:gd name="T71" fmla="*/ 88 h 139"/>
              <a:gd name="T72" fmla="*/ 30 w 94"/>
              <a:gd name="T73" fmla="*/ 83 h 139"/>
              <a:gd name="T74" fmla="*/ 30 w 94"/>
              <a:gd name="T75" fmla="*/ 85 h 139"/>
              <a:gd name="T76" fmla="*/ 29 w 94"/>
              <a:gd name="T77" fmla="*/ 80 h 139"/>
              <a:gd name="T78" fmla="*/ 27 w 94"/>
              <a:gd name="T79" fmla="*/ 76 h 139"/>
              <a:gd name="T80" fmla="*/ 27 w 94"/>
              <a:gd name="T81" fmla="*/ 66 h 139"/>
              <a:gd name="T82" fmla="*/ 27 w 94"/>
              <a:gd name="T83" fmla="*/ 60 h 139"/>
              <a:gd name="T84" fmla="*/ 29 w 94"/>
              <a:gd name="T85" fmla="*/ 56 h 139"/>
              <a:gd name="T86" fmla="*/ 33 w 94"/>
              <a:gd name="T87" fmla="*/ 49 h 139"/>
              <a:gd name="T88" fmla="*/ 32 w 94"/>
              <a:gd name="T89" fmla="*/ 49 h 139"/>
              <a:gd name="T90" fmla="*/ 36 w 94"/>
              <a:gd name="T91" fmla="*/ 42 h 139"/>
              <a:gd name="T92" fmla="*/ 41 w 94"/>
              <a:gd name="T93" fmla="*/ 34 h 139"/>
              <a:gd name="T94" fmla="*/ 48 w 94"/>
              <a:gd name="T95" fmla="*/ 25 h 139"/>
              <a:gd name="T96" fmla="*/ 54 w 94"/>
              <a:gd name="T97" fmla="*/ 21 h 1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4"/>
              <a:gd name="T148" fmla="*/ 0 h 139"/>
              <a:gd name="T149" fmla="*/ 94 w 94"/>
              <a:gd name="T150" fmla="*/ 139 h 1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4" h="139">
                <a:moveTo>
                  <a:pt x="33" y="3"/>
                </a:moveTo>
                <a:lnTo>
                  <a:pt x="38" y="0"/>
                </a:lnTo>
                <a:lnTo>
                  <a:pt x="33" y="3"/>
                </a:lnTo>
                <a:lnTo>
                  <a:pt x="27" y="9"/>
                </a:lnTo>
                <a:lnTo>
                  <a:pt x="26" y="12"/>
                </a:lnTo>
                <a:lnTo>
                  <a:pt x="20" y="18"/>
                </a:lnTo>
                <a:lnTo>
                  <a:pt x="17" y="25"/>
                </a:lnTo>
                <a:lnTo>
                  <a:pt x="15" y="26"/>
                </a:lnTo>
                <a:lnTo>
                  <a:pt x="12" y="32"/>
                </a:lnTo>
                <a:lnTo>
                  <a:pt x="11" y="34"/>
                </a:lnTo>
                <a:lnTo>
                  <a:pt x="6" y="42"/>
                </a:lnTo>
                <a:lnTo>
                  <a:pt x="6" y="43"/>
                </a:lnTo>
                <a:lnTo>
                  <a:pt x="8" y="42"/>
                </a:lnTo>
                <a:lnTo>
                  <a:pt x="5" y="46"/>
                </a:lnTo>
                <a:lnTo>
                  <a:pt x="5" y="49"/>
                </a:lnTo>
                <a:lnTo>
                  <a:pt x="3" y="51"/>
                </a:lnTo>
                <a:lnTo>
                  <a:pt x="2" y="57"/>
                </a:lnTo>
                <a:lnTo>
                  <a:pt x="0" y="60"/>
                </a:lnTo>
                <a:lnTo>
                  <a:pt x="2" y="83"/>
                </a:lnTo>
                <a:lnTo>
                  <a:pt x="3" y="85"/>
                </a:lnTo>
                <a:lnTo>
                  <a:pt x="2" y="85"/>
                </a:lnTo>
                <a:lnTo>
                  <a:pt x="5" y="91"/>
                </a:lnTo>
                <a:lnTo>
                  <a:pt x="5" y="90"/>
                </a:lnTo>
                <a:lnTo>
                  <a:pt x="5" y="91"/>
                </a:lnTo>
                <a:lnTo>
                  <a:pt x="3" y="85"/>
                </a:lnTo>
                <a:lnTo>
                  <a:pt x="5" y="91"/>
                </a:lnTo>
                <a:lnTo>
                  <a:pt x="6" y="93"/>
                </a:lnTo>
                <a:lnTo>
                  <a:pt x="6" y="94"/>
                </a:lnTo>
                <a:lnTo>
                  <a:pt x="9" y="97"/>
                </a:lnTo>
                <a:lnTo>
                  <a:pt x="9" y="99"/>
                </a:lnTo>
                <a:lnTo>
                  <a:pt x="20" y="110"/>
                </a:lnTo>
                <a:lnTo>
                  <a:pt x="21" y="110"/>
                </a:lnTo>
                <a:lnTo>
                  <a:pt x="21" y="111"/>
                </a:lnTo>
                <a:lnTo>
                  <a:pt x="24" y="113"/>
                </a:lnTo>
                <a:lnTo>
                  <a:pt x="27" y="116"/>
                </a:lnTo>
                <a:lnTo>
                  <a:pt x="30" y="117"/>
                </a:lnTo>
                <a:lnTo>
                  <a:pt x="32" y="119"/>
                </a:lnTo>
                <a:lnTo>
                  <a:pt x="39" y="124"/>
                </a:lnTo>
                <a:lnTo>
                  <a:pt x="42" y="124"/>
                </a:lnTo>
                <a:lnTo>
                  <a:pt x="47" y="127"/>
                </a:lnTo>
                <a:lnTo>
                  <a:pt x="51" y="128"/>
                </a:lnTo>
                <a:lnTo>
                  <a:pt x="60" y="133"/>
                </a:lnTo>
                <a:lnTo>
                  <a:pt x="65" y="133"/>
                </a:lnTo>
                <a:lnTo>
                  <a:pt x="68" y="134"/>
                </a:lnTo>
                <a:lnTo>
                  <a:pt x="74" y="134"/>
                </a:lnTo>
                <a:lnTo>
                  <a:pt x="78" y="138"/>
                </a:lnTo>
                <a:lnTo>
                  <a:pt x="84" y="138"/>
                </a:lnTo>
                <a:lnTo>
                  <a:pt x="86" y="139"/>
                </a:lnTo>
                <a:lnTo>
                  <a:pt x="87" y="139"/>
                </a:lnTo>
                <a:lnTo>
                  <a:pt x="93" y="111"/>
                </a:lnTo>
                <a:lnTo>
                  <a:pt x="94" y="111"/>
                </a:lnTo>
                <a:lnTo>
                  <a:pt x="87" y="110"/>
                </a:lnTo>
                <a:lnTo>
                  <a:pt x="84" y="110"/>
                </a:lnTo>
                <a:lnTo>
                  <a:pt x="83" y="110"/>
                </a:lnTo>
                <a:lnTo>
                  <a:pt x="75" y="107"/>
                </a:lnTo>
                <a:lnTo>
                  <a:pt x="74" y="107"/>
                </a:lnTo>
                <a:lnTo>
                  <a:pt x="71" y="105"/>
                </a:lnTo>
                <a:lnTo>
                  <a:pt x="66" y="105"/>
                </a:lnTo>
                <a:lnTo>
                  <a:pt x="57" y="100"/>
                </a:lnTo>
                <a:lnTo>
                  <a:pt x="56" y="102"/>
                </a:lnTo>
                <a:lnTo>
                  <a:pt x="57" y="102"/>
                </a:lnTo>
                <a:lnTo>
                  <a:pt x="47" y="96"/>
                </a:lnTo>
                <a:lnTo>
                  <a:pt x="45" y="96"/>
                </a:lnTo>
                <a:lnTo>
                  <a:pt x="47" y="97"/>
                </a:lnTo>
                <a:lnTo>
                  <a:pt x="45" y="96"/>
                </a:lnTo>
                <a:lnTo>
                  <a:pt x="42" y="94"/>
                </a:lnTo>
                <a:lnTo>
                  <a:pt x="39" y="91"/>
                </a:lnTo>
                <a:lnTo>
                  <a:pt x="36" y="90"/>
                </a:lnTo>
                <a:lnTo>
                  <a:pt x="30" y="85"/>
                </a:lnTo>
                <a:lnTo>
                  <a:pt x="29" y="85"/>
                </a:lnTo>
                <a:lnTo>
                  <a:pt x="33" y="90"/>
                </a:lnTo>
                <a:lnTo>
                  <a:pt x="33" y="88"/>
                </a:lnTo>
                <a:lnTo>
                  <a:pt x="30" y="85"/>
                </a:lnTo>
                <a:lnTo>
                  <a:pt x="30" y="83"/>
                </a:lnTo>
                <a:lnTo>
                  <a:pt x="29" y="82"/>
                </a:lnTo>
                <a:lnTo>
                  <a:pt x="30" y="85"/>
                </a:lnTo>
                <a:lnTo>
                  <a:pt x="29" y="79"/>
                </a:lnTo>
                <a:lnTo>
                  <a:pt x="29" y="80"/>
                </a:lnTo>
                <a:lnTo>
                  <a:pt x="29" y="79"/>
                </a:lnTo>
                <a:lnTo>
                  <a:pt x="27" y="76"/>
                </a:lnTo>
                <a:lnTo>
                  <a:pt x="26" y="74"/>
                </a:lnTo>
                <a:lnTo>
                  <a:pt x="27" y="66"/>
                </a:lnTo>
                <a:lnTo>
                  <a:pt x="29" y="63"/>
                </a:lnTo>
                <a:lnTo>
                  <a:pt x="27" y="60"/>
                </a:lnTo>
                <a:lnTo>
                  <a:pt x="29" y="59"/>
                </a:lnTo>
                <a:lnTo>
                  <a:pt x="29" y="56"/>
                </a:lnTo>
                <a:lnTo>
                  <a:pt x="29" y="57"/>
                </a:lnTo>
                <a:lnTo>
                  <a:pt x="33" y="49"/>
                </a:lnTo>
                <a:lnTo>
                  <a:pt x="33" y="48"/>
                </a:lnTo>
                <a:lnTo>
                  <a:pt x="32" y="49"/>
                </a:lnTo>
                <a:lnTo>
                  <a:pt x="33" y="48"/>
                </a:lnTo>
                <a:lnTo>
                  <a:pt x="36" y="42"/>
                </a:lnTo>
                <a:lnTo>
                  <a:pt x="38" y="40"/>
                </a:lnTo>
                <a:lnTo>
                  <a:pt x="41" y="34"/>
                </a:lnTo>
                <a:lnTo>
                  <a:pt x="47" y="28"/>
                </a:lnTo>
                <a:lnTo>
                  <a:pt x="48" y="25"/>
                </a:lnTo>
                <a:lnTo>
                  <a:pt x="50" y="25"/>
                </a:lnTo>
                <a:lnTo>
                  <a:pt x="54" y="21"/>
                </a:lnTo>
                <a:lnTo>
                  <a:pt x="33" y="3"/>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43" name="Freeform 3095"/>
          <p:cNvSpPr>
            <a:spLocks/>
          </p:cNvSpPr>
          <p:nvPr/>
        </p:nvSpPr>
        <p:spPr bwMode="auto">
          <a:xfrm>
            <a:off x="4786313" y="5267325"/>
            <a:ext cx="138112" cy="184150"/>
          </a:xfrm>
          <a:custGeom>
            <a:avLst/>
            <a:gdLst>
              <a:gd name="T0" fmla="*/ 60 w 88"/>
              <a:gd name="T1" fmla="*/ 132 h 135"/>
              <a:gd name="T2" fmla="*/ 64 w 88"/>
              <a:gd name="T3" fmla="*/ 124 h 135"/>
              <a:gd name="T4" fmla="*/ 67 w 88"/>
              <a:gd name="T5" fmla="*/ 119 h 135"/>
              <a:gd name="T6" fmla="*/ 73 w 88"/>
              <a:gd name="T7" fmla="*/ 112 h 135"/>
              <a:gd name="T8" fmla="*/ 79 w 88"/>
              <a:gd name="T9" fmla="*/ 99 h 135"/>
              <a:gd name="T10" fmla="*/ 79 w 88"/>
              <a:gd name="T11" fmla="*/ 99 h 135"/>
              <a:gd name="T12" fmla="*/ 84 w 88"/>
              <a:gd name="T13" fmla="*/ 90 h 135"/>
              <a:gd name="T14" fmla="*/ 85 w 88"/>
              <a:gd name="T15" fmla="*/ 87 h 135"/>
              <a:gd name="T16" fmla="*/ 88 w 88"/>
              <a:gd name="T17" fmla="*/ 78 h 135"/>
              <a:gd name="T18" fmla="*/ 88 w 88"/>
              <a:gd name="T19" fmla="*/ 73 h 135"/>
              <a:gd name="T20" fmla="*/ 87 w 88"/>
              <a:gd name="T21" fmla="*/ 53 h 135"/>
              <a:gd name="T22" fmla="*/ 87 w 88"/>
              <a:gd name="T23" fmla="*/ 48 h 135"/>
              <a:gd name="T24" fmla="*/ 84 w 88"/>
              <a:gd name="T25" fmla="*/ 42 h 135"/>
              <a:gd name="T26" fmla="*/ 84 w 88"/>
              <a:gd name="T27" fmla="*/ 42 h 135"/>
              <a:gd name="T28" fmla="*/ 58 w 88"/>
              <a:gd name="T29" fmla="*/ 17 h 135"/>
              <a:gd name="T30" fmla="*/ 58 w 88"/>
              <a:gd name="T31" fmla="*/ 19 h 135"/>
              <a:gd name="T32" fmla="*/ 49 w 88"/>
              <a:gd name="T33" fmla="*/ 13 h 135"/>
              <a:gd name="T34" fmla="*/ 49 w 88"/>
              <a:gd name="T35" fmla="*/ 14 h 135"/>
              <a:gd name="T36" fmla="*/ 40 w 88"/>
              <a:gd name="T37" fmla="*/ 10 h 135"/>
              <a:gd name="T38" fmla="*/ 31 w 88"/>
              <a:gd name="T39" fmla="*/ 6 h 135"/>
              <a:gd name="T40" fmla="*/ 25 w 88"/>
              <a:gd name="T41" fmla="*/ 5 h 135"/>
              <a:gd name="T42" fmla="*/ 15 w 88"/>
              <a:gd name="T43" fmla="*/ 2 h 135"/>
              <a:gd name="T44" fmla="*/ 3 w 88"/>
              <a:gd name="T45" fmla="*/ 0 h 135"/>
              <a:gd name="T46" fmla="*/ 0 w 88"/>
              <a:gd name="T47" fmla="*/ 28 h 135"/>
              <a:gd name="T48" fmla="*/ 7 w 88"/>
              <a:gd name="T49" fmla="*/ 28 h 135"/>
              <a:gd name="T50" fmla="*/ 13 w 88"/>
              <a:gd name="T51" fmla="*/ 30 h 135"/>
              <a:gd name="T52" fmla="*/ 22 w 88"/>
              <a:gd name="T53" fmla="*/ 33 h 135"/>
              <a:gd name="T54" fmla="*/ 28 w 88"/>
              <a:gd name="T55" fmla="*/ 34 h 135"/>
              <a:gd name="T56" fmla="*/ 36 w 88"/>
              <a:gd name="T57" fmla="*/ 36 h 135"/>
              <a:gd name="T58" fmla="*/ 42 w 88"/>
              <a:gd name="T59" fmla="*/ 40 h 135"/>
              <a:gd name="T60" fmla="*/ 42 w 88"/>
              <a:gd name="T61" fmla="*/ 39 h 135"/>
              <a:gd name="T62" fmla="*/ 51 w 88"/>
              <a:gd name="T63" fmla="*/ 45 h 135"/>
              <a:gd name="T64" fmla="*/ 51 w 88"/>
              <a:gd name="T65" fmla="*/ 44 h 135"/>
              <a:gd name="T66" fmla="*/ 60 w 88"/>
              <a:gd name="T67" fmla="*/ 53 h 135"/>
              <a:gd name="T68" fmla="*/ 63 w 88"/>
              <a:gd name="T69" fmla="*/ 59 h 135"/>
              <a:gd name="T70" fmla="*/ 61 w 88"/>
              <a:gd name="T71" fmla="*/ 53 h 135"/>
              <a:gd name="T72" fmla="*/ 64 w 88"/>
              <a:gd name="T73" fmla="*/ 64 h 135"/>
              <a:gd name="T74" fmla="*/ 61 w 88"/>
              <a:gd name="T75" fmla="*/ 71 h 135"/>
              <a:gd name="T76" fmla="*/ 61 w 88"/>
              <a:gd name="T77" fmla="*/ 78 h 135"/>
              <a:gd name="T78" fmla="*/ 57 w 88"/>
              <a:gd name="T79" fmla="*/ 84 h 135"/>
              <a:gd name="T80" fmla="*/ 58 w 88"/>
              <a:gd name="T81" fmla="*/ 84 h 135"/>
              <a:gd name="T82" fmla="*/ 52 w 88"/>
              <a:gd name="T83" fmla="*/ 93 h 135"/>
              <a:gd name="T84" fmla="*/ 52 w 88"/>
              <a:gd name="T85" fmla="*/ 96 h 135"/>
              <a:gd name="T86" fmla="*/ 46 w 88"/>
              <a:gd name="T87" fmla="*/ 104 h 135"/>
              <a:gd name="T88" fmla="*/ 43 w 88"/>
              <a:gd name="T89" fmla="*/ 109 h 135"/>
              <a:gd name="T90" fmla="*/ 36 w 88"/>
              <a:gd name="T91" fmla="*/ 119 h 135"/>
              <a:gd name="T92" fmla="*/ 58 w 88"/>
              <a:gd name="T93" fmla="*/ 135 h 1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8"/>
              <a:gd name="T142" fmla="*/ 0 h 135"/>
              <a:gd name="T143" fmla="*/ 88 w 88"/>
              <a:gd name="T144" fmla="*/ 135 h 13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8" h="135">
                <a:moveTo>
                  <a:pt x="58" y="135"/>
                </a:moveTo>
                <a:lnTo>
                  <a:pt x="60" y="132"/>
                </a:lnTo>
                <a:lnTo>
                  <a:pt x="61" y="127"/>
                </a:lnTo>
                <a:lnTo>
                  <a:pt x="64" y="124"/>
                </a:lnTo>
                <a:lnTo>
                  <a:pt x="66" y="121"/>
                </a:lnTo>
                <a:lnTo>
                  <a:pt x="67" y="119"/>
                </a:lnTo>
                <a:lnTo>
                  <a:pt x="69" y="116"/>
                </a:lnTo>
                <a:lnTo>
                  <a:pt x="73" y="112"/>
                </a:lnTo>
                <a:lnTo>
                  <a:pt x="79" y="101"/>
                </a:lnTo>
                <a:lnTo>
                  <a:pt x="79" y="99"/>
                </a:lnTo>
                <a:lnTo>
                  <a:pt x="78" y="101"/>
                </a:lnTo>
                <a:lnTo>
                  <a:pt x="79" y="99"/>
                </a:lnTo>
                <a:lnTo>
                  <a:pt x="84" y="92"/>
                </a:lnTo>
                <a:lnTo>
                  <a:pt x="84" y="90"/>
                </a:lnTo>
                <a:lnTo>
                  <a:pt x="82" y="92"/>
                </a:lnTo>
                <a:lnTo>
                  <a:pt x="85" y="87"/>
                </a:lnTo>
                <a:lnTo>
                  <a:pt x="87" y="81"/>
                </a:lnTo>
                <a:lnTo>
                  <a:pt x="88" y="78"/>
                </a:lnTo>
                <a:lnTo>
                  <a:pt x="87" y="75"/>
                </a:lnTo>
                <a:lnTo>
                  <a:pt x="88" y="73"/>
                </a:lnTo>
                <a:lnTo>
                  <a:pt x="88" y="54"/>
                </a:lnTo>
                <a:lnTo>
                  <a:pt x="87" y="53"/>
                </a:lnTo>
                <a:lnTo>
                  <a:pt x="88" y="53"/>
                </a:lnTo>
                <a:lnTo>
                  <a:pt x="87" y="48"/>
                </a:lnTo>
                <a:lnTo>
                  <a:pt x="87" y="47"/>
                </a:lnTo>
                <a:lnTo>
                  <a:pt x="84" y="42"/>
                </a:lnTo>
                <a:lnTo>
                  <a:pt x="84" y="44"/>
                </a:lnTo>
                <a:lnTo>
                  <a:pt x="84" y="42"/>
                </a:lnTo>
                <a:lnTo>
                  <a:pt x="66" y="22"/>
                </a:lnTo>
                <a:lnTo>
                  <a:pt x="58" y="17"/>
                </a:lnTo>
                <a:lnTo>
                  <a:pt x="57" y="17"/>
                </a:lnTo>
                <a:lnTo>
                  <a:pt x="58" y="19"/>
                </a:lnTo>
                <a:lnTo>
                  <a:pt x="57" y="17"/>
                </a:lnTo>
                <a:lnTo>
                  <a:pt x="49" y="13"/>
                </a:lnTo>
                <a:lnTo>
                  <a:pt x="48" y="13"/>
                </a:lnTo>
                <a:lnTo>
                  <a:pt x="49" y="14"/>
                </a:lnTo>
                <a:lnTo>
                  <a:pt x="45" y="11"/>
                </a:lnTo>
                <a:lnTo>
                  <a:pt x="40" y="10"/>
                </a:lnTo>
                <a:lnTo>
                  <a:pt x="34" y="6"/>
                </a:lnTo>
                <a:lnTo>
                  <a:pt x="31" y="6"/>
                </a:lnTo>
                <a:lnTo>
                  <a:pt x="28" y="5"/>
                </a:lnTo>
                <a:lnTo>
                  <a:pt x="25" y="5"/>
                </a:lnTo>
                <a:lnTo>
                  <a:pt x="19" y="2"/>
                </a:lnTo>
                <a:lnTo>
                  <a:pt x="15" y="2"/>
                </a:lnTo>
                <a:lnTo>
                  <a:pt x="10" y="0"/>
                </a:lnTo>
                <a:lnTo>
                  <a:pt x="3" y="0"/>
                </a:lnTo>
                <a:lnTo>
                  <a:pt x="6" y="0"/>
                </a:lnTo>
                <a:lnTo>
                  <a:pt x="0" y="28"/>
                </a:lnTo>
                <a:lnTo>
                  <a:pt x="3" y="28"/>
                </a:lnTo>
                <a:lnTo>
                  <a:pt x="7" y="28"/>
                </a:lnTo>
                <a:lnTo>
                  <a:pt x="12" y="30"/>
                </a:lnTo>
                <a:lnTo>
                  <a:pt x="13" y="30"/>
                </a:lnTo>
                <a:lnTo>
                  <a:pt x="19" y="33"/>
                </a:lnTo>
                <a:lnTo>
                  <a:pt x="22" y="33"/>
                </a:lnTo>
                <a:lnTo>
                  <a:pt x="25" y="34"/>
                </a:lnTo>
                <a:lnTo>
                  <a:pt x="28" y="34"/>
                </a:lnTo>
                <a:lnTo>
                  <a:pt x="34" y="37"/>
                </a:lnTo>
                <a:lnTo>
                  <a:pt x="36" y="36"/>
                </a:lnTo>
                <a:lnTo>
                  <a:pt x="34" y="36"/>
                </a:lnTo>
                <a:lnTo>
                  <a:pt x="42" y="40"/>
                </a:lnTo>
                <a:lnTo>
                  <a:pt x="43" y="40"/>
                </a:lnTo>
                <a:lnTo>
                  <a:pt x="42" y="39"/>
                </a:lnTo>
                <a:lnTo>
                  <a:pt x="43" y="40"/>
                </a:lnTo>
                <a:lnTo>
                  <a:pt x="51" y="45"/>
                </a:lnTo>
                <a:lnTo>
                  <a:pt x="52" y="45"/>
                </a:lnTo>
                <a:lnTo>
                  <a:pt x="51" y="44"/>
                </a:lnTo>
                <a:lnTo>
                  <a:pt x="60" y="51"/>
                </a:lnTo>
                <a:lnTo>
                  <a:pt x="60" y="53"/>
                </a:lnTo>
                <a:lnTo>
                  <a:pt x="63" y="57"/>
                </a:lnTo>
                <a:lnTo>
                  <a:pt x="63" y="59"/>
                </a:lnTo>
                <a:lnTo>
                  <a:pt x="63" y="57"/>
                </a:lnTo>
                <a:lnTo>
                  <a:pt x="61" y="53"/>
                </a:lnTo>
                <a:lnTo>
                  <a:pt x="63" y="62"/>
                </a:lnTo>
                <a:lnTo>
                  <a:pt x="64" y="64"/>
                </a:lnTo>
                <a:lnTo>
                  <a:pt x="63" y="65"/>
                </a:lnTo>
                <a:lnTo>
                  <a:pt x="61" y="71"/>
                </a:lnTo>
                <a:lnTo>
                  <a:pt x="60" y="75"/>
                </a:lnTo>
                <a:lnTo>
                  <a:pt x="61" y="78"/>
                </a:lnTo>
                <a:lnTo>
                  <a:pt x="61" y="76"/>
                </a:lnTo>
                <a:lnTo>
                  <a:pt x="57" y="84"/>
                </a:lnTo>
                <a:lnTo>
                  <a:pt x="57" y="85"/>
                </a:lnTo>
                <a:lnTo>
                  <a:pt x="58" y="84"/>
                </a:lnTo>
                <a:lnTo>
                  <a:pt x="57" y="85"/>
                </a:lnTo>
                <a:lnTo>
                  <a:pt x="52" y="93"/>
                </a:lnTo>
                <a:lnTo>
                  <a:pt x="52" y="95"/>
                </a:lnTo>
                <a:lnTo>
                  <a:pt x="52" y="96"/>
                </a:lnTo>
                <a:lnTo>
                  <a:pt x="48" y="101"/>
                </a:lnTo>
                <a:lnTo>
                  <a:pt x="46" y="104"/>
                </a:lnTo>
                <a:lnTo>
                  <a:pt x="45" y="105"/>
                </a:lnTo>
                <a:lnTo>
                  <a:pt x="43" y="109"/>
                </a:lnTo>
                <a:lnTo>
                  <a:pt x="40" y="112"/>
                </a:lnTo>
                <a:lnTo>
                  <a:pt x="36" y="119"/>
                </a:lnTo>
                <a:lnTo>
                  <a:pt x="37" y="116"/>
                </a:lnTo>
                <a:lnTo>
                  <a:pt x="58" y="135"/>
                </a:lnTo>
                <a:close/>
              </a:path>
            </a:pathLst>
          </a:custGeom>
          <a:solidFill>
            <a:srgbClr val="00FFFF"/>
          </a:solidFill>
          <a:ln w="9525">
            <a:no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44" name="Rectangle 3096"/>
          <p:cNvSpPr>
            <a:spLocks noChangeArrowheads="1"/>
          </p:cNvSpPr>
          <p:nvPr/>
        </p:nvSpPr>
        <p:spPr bwMode="auto">
          <a:xfrm>
            <a:off x="3967163" y="3435350"/>
            <a:ext cx="374650" cy="46038"/>
          </a:xfrm>
          <a:prstGeom prst="rect">
            <a:avLst/>
          </a:prstGeom>
          <a:solidFill>
            <a:srgbClr val="FFFF80"/>
          </a:solidFill>
          <a:ln w="0">
            <a:solidFill>
              <a:srgbClr val="000000"/>
            </a:solid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345" name="Rectangle 3097"/>
          <p:cNvSpPr>
            <a:spLocks noChangeArrowheads="1"/>
          </p:cNvSpPr>
          <p:nvPr/>
        </p:nvSpPr>
        <p:spPr bwMode="auto">
          <a:xfrm>
            <a:off x="3503613" y="3435350"/>
            <a:ext cx="373062" cy="46038"/>
          </a:xfrm>
          <a:prstGeom prst="rect">
            <a:avLst/>
          </a:prstGeom>
          <a:solidFill>
            <a:srgbClr val="FFFF00"/>
          </a:solidFill>
          <a:ln w="0">
            <a:solidFill>
              <a:srgbClr val="000000"/>
            </a:solid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346" name="Freeform 3098"/>
          <p:cNvSpPr>
            <a:spLocks/>
          </p:cNvSpPr>
          <p:nvPr/>
        </p:nvSpPr>
        <p:spPr bwMode="auto">
          <a:xfrm>
            <a:off x="3819525" y="3527425"/>
            <a:ext cx="354013" cy="60325"/>
          </a:xfrm>
          <a:custGeom>
            <a:avLst/>
            <a:gdLst>
              <a:gd name="T0" fmla="*/ 0 w 224"/>
              <a:gd name="T1" fmla="*/ 0 h 43"/>
              <a:gd name="T2" fmla="*/ 7 w 224"/>
              <a:gd name="T3" fmla="*/ 4 h 43"/>
              <a:gd name="T4" fmla="*/ 16 w 224"/>
              <a:gd name="T5" fmla="*/ 11 h 43"/>
              <a:gd name="T6" fmla="*/ 24 w 224"/>
              <a:gd name="T7" fmla="*/ 15 h 43"/>
              <a:gd name="T8" fmla="*/ 28 w 224"/>
              <a:gd name="T9" fmla="*/ 18 h 43"/>
              <a:gd name="T10" fmla="*/ 34 w 224"/>
              <a:gd name="T11" fmla="*/ 20 h 43"/>
              <a:gd name="T12" fmla="*/ 39 w 224"/>
              <a:gd name="T13" fmla="*/ 23 h 43"/>
              <a:gd name="T14" fmla="*/ 46 w 224"/>
              <a:gd name="T15" fmla="*/ 26 h 43"/>
              <a:gd name="T16" fmla="*/ 55 w 224"/>
              <a:gd name="T17" fmla="*/ 31 h 43"/>
              <a:gd name="T18" fmla="*/ 60 w 224"/>
              <a:gd name="T19" fmla="*/ 32 h 43"/>
              <a:gd name="T20" fmla="*/ 64 w 224"/>
              <a:gd name="T21" fmla="*/ 34 h 43"/>
              <a:gd name="T22" fmla="*/ 70 w 224"/>
              <a:gd name="T23" fmla="*/ 35 h 43"/>
              <a:gd name="T24" fmla="*/ 78 w 224"/>
              <a:gd name="T25" fmla="*/ 37 h 43"/>
              <a:gd name="T26" fmla="*/ 82 w 224"/>
              <a:gd name="T27" fmla="*/ 38 h 43"/>
              <a:gd name="T28" fmla="*/ 89 w 224"/>
              <a:gd name="T29" fmla="*/ 40 h 43"/>
              <a:gd name="T30" fmla="*/ 101 w 224"/>
              <a:gd name="T31" fmla="*/ 41 h 43"/>
              <a:gd name="T32" fmla="*/ 133 w 224"/>
              <a:gd name="T33" fmla="*/ 43 h 43"/>
              <a:gd name="T34" fmla="*/ 142 w 224"/>
              <a:gd name="T35" fmla="*/ 41 h 43"/>
              <a:gd name="T36" fmla="*/ 149 w 224"/>
              <a:gd name="T37" fmla="*/ 40 h 43"/>
              <a:gd name="T38" fmla="*/ 155 w 224"/>
              <a:gd name="T39" fmla="*/ 38 h 43"/>
              <a:gd name="T40" fmla="*/ 160 w 224"/>
              <a:gd name="T41" fmla="*/ 37 h 43"/>
              <a:gd name="T42" fmla="*/ 164 w 224"/>
              <a:gd name="T43" fmla="*/ 35 h 43"/>
              <a:gd name="T44" fmla="*/ 170 w 224"/>
              <a:gd name="T45" fmla="*/ 34 h 43"/>
              <a:gd name="T46" fmla="*/ 174 w 224"/>
              <a:gd name="T47" fmla="*/ 32 h 43"/>
              <a:gd name="T48" fmla="*/ 179 w 224"/>
              <a:gd name="T49" fmla="*/ 29 h 43"/>
              <a:gd name="T50" fmla="*/ 183 w 224"/>
              <a:gd name="T51" fmla="*/ 28 h 43"/>
              <a:gd name="T52" fmla="*/ 188 w 224"/>
              <a:gd name="T53" fmla="*/ 24 h 43"/>
              <a:gd name="T54" fmla="*/ 192 w 224"/>
              <a:gd name="T55" fmla="*/ 23 h 43"/>
              <a:gd name="T56" fmla="*/ 197 w 224"/>
              <a:gd name="T57" fmla="*/ 20 h 43"/>
              <a:gd name="T58" fmla="*/ 201 w 224"/>
              <a:gd name="T59" fmla="*/ 17 h 43"/>
              <a:gd name="T60" fmla="*/ 206 w 224"/>
              <a:gd name="T61" fmla="*/ 14 h 43"/>
              <a:gd name="T62" fmla="*/ 212 w 224"/>
              <a:gd name="T63" fmla="*/ 9 h 43"/>
              <a:gd name="T64" fmla="*/ 216 w 224"/>
              <a:gd name="T65" fmla="*/ 6 h 43"/>
              <a:gd name="T66" fmla="*/ 221 w 224"/>
              <a:gd name="T67" fmla="*/ 3 h 4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4"/>
              <a:gd name="T103" fmla="*/ 0 h 43"/>
              <a:gd name="T104" fmla="*/ 224 w 224"/>
              <a:gd name="T105" fmla="*/ 43 h 4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4" h="43">
                <a:moveTo>
                  <a:pt x="224" y="0"/>
                </a:moveTo>
                <a:lnTo>
                  <a:pt x="0" y="0"/>
                </a:lnTo>
                <a:lnTo>
                  <a:pt x="6" y="3"/>
                </a:lnTo>
                <a:lnTo>
                  <a:pt x="7" y="4"/>
                </a:lnTo>
                <a:lnTo>
                  <a:pt x="10" y="7"/>
                </a:lnTo>
                <a:lnTo>
                  <a:pt x="16" y="11"/>
                </a:lnTo>
                <a:lnTo>
                  <a:pt x="18" y="12"/>
                </a:lnTo>
                <a:lnTo>
                  <a:pt x="24" y="15"/>
                </a:lnTo>
                <a:lnTo>
                  <a:pt x="27" y="17"/>
                </a:lnTo>
                <a:lnTo>
                  <a:pt x="28" y="18"/>
                </a:lnTo>
                <a:lnTo>
                  <a:pt x="31" y="20"/>
                </a:lnTo>
                <a:lnTo>
                  <a:pt x="34" y="20"/>
                </a:lnTo>
                <a:lnTo>
                  <a:pt x="37" y="21"/>
                </a:lnTo>
                <a:lnTo>
                  <a:pt x="39" y="23"/>
                </a:lnTo>
                <a:lnTo>
                  <a:pt x="45" y="26"/>
                </a:lnTo>
                <a:lnTo>
                  <a:pt x="46" y="26"/>
                </a:lnTo>
                <a:lnTo>
                  <a:pt x="52" y="29"/>
                </a:lnTo>
                <a:lnTo>
                  <a:pt x="55" y="31"/>
                </a:lnTo>
                <a:lnTo>
                  <a:pt x="57" y="31"/>
                </a:lnTo>
                <a:lnTo>
                  <a:pt x="60" y="32"/>
                </a:lnTo>
                <a:lnTo>
                  <a:pt x="63" y="32"/>
                </a:lnTo>
                <a:lnTo>
                  <a:pt x="64" y="34"/>
                </a:lnTo>
                <a:lnTo>
                  <a:pt x="67" y="35"/>
                </a:lnTo>
                <a:lnTo>
                  <a:pt x="70" y="35"/>
                </a:lnTo>
                <a:lnTo>
                  <a:pt x="72" y="37"/>
                </a:lnTo>
                <a:lnTo>
                  <a:pt x="78" y="37"/>
                </a:lnTo>
                <a:lnTo>
                  <a:pt x="81" y="38"/>
                </a:lnTo>
                <a:lnTo>
                  <a:pt x="82" y="38"/>
                </a:lnTo>
                <a:lnTo>
                  <a:pt x="85" y="40"/>
                </a:lnTo>
                <a:lnTo>
                  <a:pt x="89" y="40"/>
                </a:lnTo>
                <a:lnTo>
                  <a:pt x="92" y="41"/>
                </a:lnTo>
                <a:lnTo>
                  <a:pt x="101" y="41"/>
                </a:lnTo>
                <a:lnTo>
                  <a:pt x="104" y="43"/>
                </a:lnTo>
                <a:lnTo>
                  <a:pt x="133" y="43"/>
                </a:lnTo>
                <a:lnTo>
                  <a:pt x="134" y="41"/>
                </a:lnTo>
                <a:lnTo>
                  <a:pt x="142" y="41"/>
                </a:lnTo>
                <a:lnTo>
                  <a:pt x="143" y="40"/>
                </a:lnTo>
                <a:lnTo>
                  <a:pt x="149" y="40"/>
                </a:lnTo>
                <a:lnTo>
                  <a:pt x="151" y="38"/>
                </a:lnTo>
                <a:lnTo>
                  <a:pt x="155" y="38"/>
                </a:lnTo>
                <a:lnTo>
                  <a:pt x="158" y="37"/>
                </a:lnTo>
                <a:lnTo>
                  <a:pt x="160" y="37"/>
                </a:lnTo>
                <a:lnTo>
                  <a:pt x="163" y="35"/>
                </a:lnTo>
                <a:lnTo>
                  <a:pt x="164" y="35"/>
                </a:lnTo>
                <a:lnTo>
                  <a:pt x="167" y="34"/>
                </a:lnTo>
                <a:lnTo>
                  <a:pt x="170" y="34"/>
                </a:lnTo>
                <a:lnTo>
                  <a:pt x="171" y="32"/>
                </a:lnTo>
                <a:lnTo>
                  <a:pt x="174" y="32"/>
                </a:lnTo>
                <a:lnTo>
                  <a:pt x="176" y="31"/>
                </a:lnTo>
                <a:lnTo>
                  <a:pt x="179" y="29"/>
                </a:lnTo>
                <a:lnTo>
                  <a:pt x="180" y="29"/>
                </a:lnTo>
                <a:lnTo>
                  <a:pt x="183" y="28"/>
                </a:lnTo>
                <a:lnTo>
                  <a:pt x="185" y="26"/>
                </a:lnTo>
                <a:lnTo>
                  <a:pt x="188" y="24"/>
                </a:lnTo>
                <a:lnTo>
                  <a:pt x="189" y="24"/>
                </a:lnTo>
                <a:lnTo>
                  <a:pt x="192" y="23"/>
                </a:lnTo>
                <a:lnTo>
                  <a:pt x="194" y="21"/>
                </a:lnTo>
                <a:lnTo>
                  <a:pt x="197" y="20"/>
                </a:lnTo>
                <a:lnTo>
                  <a:pt x="198" y="18"/>
                </a:lnTo>
                <a:lnTo>
                  <a:pt x="201" y="17"/>
                </a:lnTo>
                <a:lnTo>
                  <a:pt x="203" y="15"/>
                </a:lnTo>
                <a:lnTo>
                  <a:pt x="206" y="14"/>
                </a:lnTo>
                <a:lnTo>
                  <a:pt x="209" y="11"/>
                </a:lnTo>
                <a:lnTo>
                  <a:pt x="212" y="9"/>
                </a:lnTo>
                <a:lnTo>
                  <a:pt x="213" y="7"/>
                </a:lnTo>
                <a:lnTo>
                  <a:pt x="216" y="6"/>
                </a:lnTo>
                <a:lnTo>
                  <a:pt x="218" y="4"/>
                </a:lnTo>
                <a:lnTo>
                  <a:pt x="221" y="3"/>
                </a:lnTo>
                <a:lnTo>
                  <a:pt x="224" y="0"/>
                </a:lnTo>
                <a:close/>
              </a:path>
            </a:pathLst>
          </a:custGeom>
          <a:solidFill>
            <a:srgbClr val="FFFFFF"/>
          </a:solidFill>
          <a:ln w="0">
            <a:solidFill>
              <a:srgbClr val="000000"/>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47" name="Rectangle 3099"/>
          <p:cNvSpPr>
            <a:spLocks noChangeArrowheads="1"/>
          </p:cNvSpPr>
          <p:nvPr/>
        </p:nvSpPr>
        <p:spPr bwMode="auto">
          <a:xfrm>
            <a:off x="1149350" y="2655888"/>
            <a:ext cx="1662113" cy="26987"/>
          </a:xfrm>
          <a:prstGeom prst="rect">
            <a:avLst/>
          </a:prstGeom>
          <a:solidFill>
            <a:schemeClr val="tx1"/>
          </a:solidFill>
          <a:ln w="9525">
            <a:solidFill>
              <a:schemeClr val="tx1"/>
            </a:solidFill>
            <a:miter lim="800000"/>
            <a:headEnd/>
            <a:tailEnd/>
          </a:ln>
        </p:spPr>
        <p:txBody>
          <a:bodyPr/>
          <a:lstStyle/>
          <a:p>
            <a:pPr>
              <a:lnSpc>
                <a:spcPct val="100000"/>
              </a:lnSpc>
              <a:spcBef>
                <a:spcPct val="0"/>
              </a:spcBef>
              <a:buFontTx/>
              <a:buNone/>
            </a:pPr>
            <a:endParaRPr lang="en-US" sz="1800">
              <a:latin typeface="Verdana" pitchFamily="34" charset="0"/>
            </a:endParaRPr>
          </a:p>
        </p:txBody>
      </p:sp>
      <p:sp>
        <p:nvSpPr>
          <p:cNvPr id="312348" name="Freeform 3100"/>
          <p:cNvSpPr>
            <a:spLocks/>
          </p:cNvSpPr>
          <p:nvPr/>
        </p:nvSpPr>
        <p:spPr bwMode="auto">
          <a:xfrm>
            <a:off x="2692400" y="2616200"/>
            <a:ext cx="119063" cy="106363"/>
          </a:xfrm>
          <a:custGeom>
            <a:avLst/>
            <a:gdLst>
              <a:gd name="T0" fmla="*/ 0 w 75"/>
              <a:gd name="T1" fmla="*/ 0 h 77"/>
              <a:gd name="T2" fmla="*/ 75 w 75"/>
              <a:gd name="T3" fmla="*/ 38 h 77"/>
              <a:gd name="T4" fmla="*/ 0 w 75"/>
              <a:gd name="T5" fmla="*/ 77 h 77"/>
              <a:gd name="T6" fmla="*/ 0 w 75"/>
              <a:gd name="T7" fmla="*/ 0 h 77"/>
              <a:gd name="T8" fmla="*/ 0 60000 65536"/>
              <a:gd name="T9" fmla="*/ 0 60000 65536"/>
              <a:gd name="T10" fmla="*/ 0 60000 65536"/>
              <a:gd name="T11" fmla="*/ 0 60000 65536"/>
              <a:gd name="T12" fmla="*/ 0 w 75"/>
              <a:gd name="T13" fmla="*/ 0 h 77"/>
              <a:gd name="T14" fmla="*/ 75 w 75"/>
              <a:gd name="T15" fmla="*/ 77 h 77"/>
            </a:gdLst>
            <a:ahLst/>
            <a:cxnLst>
              <a:cxn ang="T8">
                <a:pos x="T0" y="T1"/>
              </a:cxn>
              <a:cxn ang="T9">
                <a:pos x="T2" y="T3"/>
              </a:cxn>
              <a:cxn ang="T10">
                <a:pos x="T4" y="T5"/>
              </a:cxn>
              <a:cxn ang="T11">
                <a:pos x="T6" y="T7"/>
              </a:cxn>
            </a:cxnLst>
            <a:rect l="T12" t="T13" r="T14" b="T15"/>
            <a:pathLst>
              <a:path w="75" h="77">
                <a:moveTo>
                  <a:pt x="0" y="0"/>
                </a:moveTo>
                <a:lnTo>
                  <a:pt x="75" y="38"/>
                </a:lnTo>
                <a:lnTo>
                  <a:pt x="0" y="77"/>
                </a:lnTo>
                <a:lnTo>
                  <a:pt x="0" y="0"/>
                </a:lnTo>
                <a:close/>
              </a:path>
            </a:pathLst>
          </a:custGeom>
          <a:solidFill>
            <a:schemeClr val="tx1"/>
          </a:solidFill>
          <a:ln w="9525">
            <a:solidFill>
              <a:schemeClr val="tx1"/>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49" name="Freeform 3101"/>
          <p:cNvSpPr>
            <a:spLocks/>
          </p:cNvSpPr>
          <p:nvPr/>
        </p:nvSpPr>
        <p:spPr bwMode="auto">
          <a:xfrm>
            <a:off x="2681288" y="2597150"/>
            <a:ext cx="160337" cy="144463"/>
          </a:xfrm>
          <a:custGeom>
            <a:avLst/>
            <a:gdLst>
              <a:gd name="T0" fmla="*/ 17 w 102"/>
              <a:gd name="T1" fmla="*/ 14 h 105"/>
              <a:gd name="T2" fmla="*/ 4 w 102"/>
              <a:gd name="T3" fmla="*/ 21 h 105"/>
              <a:gd name="T4" fmla="*/ 79 w 102"/>
              <a:gd name="T5" fmla="*/ 60 h 105"/>
              <a:gd name="T6" fmla="*/ 79 w 102"/>
              <a:gd name="T7" fmla="*/ 45 h 105"/>
              <a:gd name="T8" fmla="*/ 4 w 102"/>
              <a:gd name="T9" fmla="*/ 83 h 105"/>
              <a:gd name="T10" fmla="*/ 17 w 102"/>
              <a:gd name="T11" fmla="*/ 91 h 105"/>
              <a:gd name="T12" fmla="*/ 17 w 102"/>
              <a:gd name="T13" fmla="*/ 14 h 105"/>
              <a:gd name="T14" fmla="*/ 0 w 102"/>
              <a:gd name="T15" fmla="*/ 0 h 105"/>
              <a:gd name="T16" fmla="*/ 0 w 102"/>
              <a:gd name="T17" fmla="*/ 105 h 105"/>
              <a:gd name="T18" fmla="*/ 102 w 102"/>
              <a:gd name="T19" fmla="*/ 52 h 105"/>
              <a:gd name="T20" fmla="*/ 0 w 102"/>
              <a:gd name="T21" fmla="*/ 0 h 105"/>
              <a:gd name="T22" fmla="*/ 17 w 102"/>
              <a:gd name="T23" fmla="*/ 14 h 1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2"/>
              <a:gd name="T37" fmla="*/ 0 h 105"/>
              <a:gd name="T38" fmla="*/ 102 w 102"/>
              <a:gd name="T39" fmla="*/ 105 h 10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2" h="105">
                <a:moveTo>
                  <a:pt x="17" y="14"/>
                </a:moveTo>
                <a:lnTo>
                  <a:pt x="4" y="21"/>
                </a:lnTo>
                <a:lnTo>
                  <a:pt x="79" y="60"/>
                </a:lnTo>
                <a:lnTo>
                  <a:pt x="79" y="45"/>
                </a:lnTo>
                <a:lnTo>
                  <a:pt x="4" y="83"/>
                </a:lnTo>
                <a:lnTo>
                  <a:pt x="17" y="91"/>
                </a:lnTo>
                <a:lnTo>
                  <a:pt x="17" y="14"/>
                </a:lnTo>
                <a:lnTo>
                  <a:pt x="0" y="0"/>
                </a:lnTo>
                <a:lnTo>
                  <a:pt x="0" y="105"/>
                </a:lnTo>
                <a:lnTo>
                  <a:pt x="102" y="52"/>
                </a:lnTo>
                <a:lnTo>
                  <a:pt x="0" y="0"/>
                </a:lnTo>
                <a:lnTo>
                  <a:pt x="17" y="14"/>
                </a:lnTo>
                <a:close/>
              </a:path>
            </a:pathLst>
          </a:custGeom>
          <a:solidFill>
            <a:schemeClr val="tx1"/>
          </a:solidFill>
          <a:ln w="9525">
            <a:solidFill>
              <a:schemeClr val="tx1"/>
            </a:solidFill>
            <a:round/>
            <a:headEnd/>
            <a:tailEnd/>
          </a:ln>
        </p:spPr>
        <p:txBody>
          <a:bodyPr/>
          <a:lstStyle/>
          <a:p>
            <a:pPr>
              <a:lnSpc>
                <a:spcPct val="100000"/>
              </a:lnSpc>
              <a:spcBef>
                <a:spcPct val="0"/>
              </a:spcBef>
              <a:buFontTx/>
              <a:buNone/>
            </a:pPr>
            <a:endParaRPr lang="en-US" sz="1800">
              <a:latin typeface="Verdana" pitchFamily="34" charset="0"/>
            </a:endParaRPr>
          </a:p>
        </p:txBody>
      </p:sp>
      <p:sp>
        <p:nvSpPr>
          <p:cNvPr id="312350" name="Rectangle 3102"/>
          <p:cNvSpPr>
            <a:spLocks noChangeArrowheads="1"/>
          </p:cNvSpPr>
          <p:nvPr/>
        </p:nvSpPr>
        <p:spPr bwMode="auto">
          <a:xfrm>
            <a:off x="1335088" y="2427288"/>
            <a:ext cx="881062" cy="24447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600" b="1"/>
              <a:t>Direction</a:t>
            </a:r>
            <a:endParaRPr lang="en-US" sz="2400">
              <a:latin typeface="Times New Roman" pitchFamily="18" charset="0"/>
            </a:endParaRPr>
          </a:p>
        </p:txBody>
      </p:sp>
      <p:sp>
        <p:nvSpPr>
          <p:cNvPr id="312353" name="Line 3105"/>
          <p:cNvSpPr>
            <a:spLocks noChangeShapeType="1"/>
          </p:cNvSpPr>
          <p:nvPr/>
        </p:nvSpPr>
        <p:spPr bwMode="auto">
          <a:xfrm flipH="1" flipV="1">
            <a:off x="4114800" y="3581400"/>
            <a:ext cx="1143000" cy="1828800"/>
          </a:xfrm>
          <a:prstGeom prst="line">
            <a:avLst/>
          </a:prstGeom>
          <a:noFill/>
          <a:ln w="31750">
            <a:solidFill>
              <a:srgbClr val="FFFF00"/>
            </a:solidFill>
            <a:round/>
            <a:headEnd/>
            <a:tailEnd/>
          </a:ln>
          <a:effectLst/>
        </p:spPr>
        <p:txBody>
          <a:bodyPr/>
          <a:lstStyle/>
          <a:p>
            <a:endParaRPr lang="en-US"/>
          </a:p>
        </p:txBody>
      </p:sp>
    </p:spTree>
    <p:extLst>
      <p:ext uri="{BB962C8B-B14F-4D97-AF65-F5344CB8AC3E}">
        <p14:creationId xmlns:p14="http://schemas.microsoft.com/office/powerpoint/2010/main" val="28247274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lstStyle/>
          <a:p>
            <a:r>
              <a:rPr lang="en-US" smtClean="0"/>
              <a:t>Spectral Response to Nitrogen</a:t>
            </a:r>
          </a:p>
        </p:txBody>
      </p:sp>
      <p:pic>
        <p:nvPicPr>
          <p:cNvPr id="307207" name="Picture 7"/>
          <p:cNvPicPr>
            <a:picLocks noChangeAspect="1" noChangeArrowheads="1"/>
          </p:cNvPicPr>
          <p:nvPr/>
        </p:nvPicPr>
        <p:blipFill>
          <a:blip r:embed="rId3" cstate="print"/>
          <a:srcRect/>
          <a:stretch>
            <a:fillRect/>
          </a:stretch>
        </p:blipFill>
        <p:spPr bwMode="auto">
          <a:xfrm>
            <a:off x="457200" y="1408113"/>
            <a:ext cx="8686800" cy="5297487"/>
          </a:xfrm>
          <a:prstGeom prst="rect">
            <a:avLst/>
          </a:prstGeom>
          <a:noFill/>
          <a:ln w="9525" algn="ctr">
            <a:noFill/>
            <a:miter lim="800000"/>
            <a:headEnd/>
            <a:tailEnd/>
          </a:ln>
          <a:effectLst/>
        </p:spPr>
      </p:pic>
      <p:grpSp>
        <p:nvGrpSpPr>
          <p:cNvPr id="2" name="Group 11"/>
          <p:cNvGrpSpPr>
            <a:grpSpLocks/>
          </p:cNvGrpSpPr>
          <p:nvPr/>
        </p:nvGrpSpPr>
        <p:grpSpPr bwMode="auto">
          <a:xfrm>
            <a:off x="533400" y="1843088"/>
            <a:ext cx="1036638" cy="976312"/>
            <a:chOff x="374" y="1058"/>
            <a:chExt cx="653" cy="615"/>
          </a:xfrm>
        </p:grpSpPr>
        <p:sp>
          <p:nvSpPr>
            <p:cNvPr id="307209" name="Text Box 9"/>
            <p:cNvSpPr txBox="1">
              <a:spLocks noChangeArrowheads="1"/>
            </p:cNvSpPr>
            <p:nvPr/>
          </p:nvSpPr>
          <p:spPr bwMode="auto">
            <a:xfrm>
              <a:off x="374" y="1058"/>
              <a:ext cx="653" cy="615"/>
            </a:xfrm>
            <a:prstGeom prst="rect">
              <a:avLst/>
            </a:prstGeom>
            <a:noFill/>
            <a:ln w="9525" algn="ctr">
              <a:solidFill>
                <a:schemeClr val="bg1"/>
              </a:solidFill>
              <a:miter lim="800000"/>
              <a:headEnd/>
              <a:tailEnd/>
            </a:ln>
            <a:effectLst/>
          </p:spPr>
          <p:txBody>
            <a:bodyPr wrap="none">
              <a:spAutoFit/>
            </a:bodyPr>
            <a:lstStyle/>
            <a:p>
              <a:pPr marL="342900" indent="-342900">
                <a:buFontTx/>
                <a:buNone/>
              </a:pPr>
              <a:r>
                <a:rPr lang="en-US" sz="1600" b="1">
                  <a:solidFill>
                    <a:schemeClr val="bg1"/>
                  </a:solidFill>
                </a:rPr>
                <a:t>  NDVI=</a:t>
              </a:r>
            </a:p>
            <a:p>
              <a:pPr marL="342900" indent="-342900">
                <a:buFontTx/>
                <a:buNone/>
              </a:pPr>
              <a:endParaRPr lang="en-US" sz="800" b="1">
                <a:solidFill>
                  <a:schemeClr val="bg1"/>
                </a:solidFill>
              </a:endParaRPr>
            </a:p>
            <a:p>
              <a:pPr marL="342900" indent="-342900">
                <a:buFontTx/>
                <a:buNone/>
              </a:pPr>
              <a:r>
                <a:rPr lang="en-US" sz="1400" b="1">
                  <a:solidFill>
                    <a:schemeClr val="bg1"/>
                  </a:solidFill>
                </a:rPr>
                <a:t>NIR – Red</a:t>
              </a:r>
            </a:p>
            <a:p>
              <a:pPr marL="342900" indent="-342900">
                <a:buFontTx/>
                <a:buNone/>
              </a:pPr>
              <a:endParaRPr lang="en-US" sz="300" b="1">
                <a:solidFill>
                  <a:schemeClr val="bg1"/>
                </a:solidFill>
              </a:endParaRPr>
            </a:p>
            <a:p>
              <a:pPr marL="342900" indent="-342900">
                <a:buFontTx/>
                <a:buNone/>
              </a:pPr>
              <a:r>
                <a:rPr lang="en-US" sz="1400" b="1">
                  <a:solidFill>
                    <a:schemeClr val="bg1"/>
                  </a:solidFill>
                </a:rPr>
                <a:t>NIR + Red</a:t>
              </a:r>
            </a:p>
          </p:txBody>
        </p:sp>
        <p:sp>
          <p:nvSpPr>
            <p:cNvPr id="307210" name="Line 10"/>
            <p:cNvSpPr>
              <a:spLocks noChangeShapeType="1"/>
            </p:cNvSpPr>
            <p:nvPr/>
          </p:nvSpPr>
          <p:spPr bwMode="auto">
            <a:xfrm>
              <a:off x="432" y="1488"/>
              <a:ext cx="528" cy="0"/>
            </a:xfrm>
            <a:prstGeom prst="line">
              <a:avLst/>
            </a:prstGeom>
            <a:noFill/>
            <a:ln w="28575">
              <a:solidFill>
                <a:schemeClr val="bg1"/>
              </a:solidFill>
              <a:round/>
              <a:headEnd/>
              <a:tailEnd/>
            </a:ln>
            <a:effectLst/>
          </p:spPr>
          <p:txBody>
            <a:bodyPr/>
            <a:lstStyle/>
            <a:p>
              <a:endParaRPr lang="en-US"/>
            </a:p>
          </p:txBody>
        </p:sp>
      </p:grpSp>
      <p:sp>
        <p:nvSpPr>
          <p:cNvPr id="307212" name="Rectangle 12"/>
          <p:cNvSpPr>
            <a:spLocks noChangeArrowheads="1"/>
          </p:cNvSpPr>
          <p:nvPr/>
        </p:nvSpPr>
        <p:spPr bwMode="auto">
          <a:xfrm>
            <a:off x="7391400" y="2514600"/>
            <a:ext cx="512763" cy="298450"/>
          </a:xfrm>
          <a:prstGeom prst="rect">
            <a:avLst/>
          </a:prstGeom>
          <a:noFill/>
          <a:ln w="9525" algn="ctr">
            <a:noFill/>
            <a:miter lim="800000"/>
            <a:headEnd/>
            <a:tailEnd/>
          </a:ln>
          <a:effectLst/>
        </p:spPr>
        <p:txBody>
          <a:bodyPr wrap="none">
            <a:spAutoFit/>
          </a:bodyPr>
          <a:lstStyle/>
          <a:p>
            <a:pPr marL="342900" indent="-342900">
              <a:buFontTx/>
              <a:buNone/>
            </a:pPr>
            <a:r>
              <a:rPr lang="en-US" sz="1500" b="1">
                <a:solidFill>
                  <a:schemeClr val="bg1"/>
                </a:solidFill>
              </a:rPr>
              <a:t>NIR</a:t>
            </a:r>
          </a:p>
        </p:txBody>
      </p:sp>
      <p:sp>
        <p:nvSpPr>
          <p:cNvPr id="307213" name="Rectangle 13"/>
          <p:cNvSpPr>
            <a:spLocks noChangeArrowheads="1"/>
          </p:cNvSpPr>
          <p:nvPr/>
        </p:nvSpPr>
        <p:spPr bwMode="auto">
          <a:xfrm>
            <a:off x="5791200" y="4730750"/>
            <a:ext cx="544513" cy="298450"/>
          </a:xfrm>
          <a:prstGeom prst="rect">
            <a:avLst/>
          </a:prstGeom>
          <a:noFill/>
          <a:ln w="9525" algn="ctr">
            <a:noFill/>
            <a:miter lim="800000"/>
            <a:headEnd/>
            <a:tailEnd/>
          </a:ln>
          <a:effectLst/>
        </p:spPr>
        <p:txBody>
          <a:bodyPr wrap="none">
            <a:spAutoFit/>
          </a:bodyPr>
          <a:lstStyle/>
          <a:p>
            <a:pPr marL="342900" indent="-342900">
              <a:buFontTx/>
              <a:buNone/>
            </a:pPr>
            <a:r>
              <a:rPr lang="en-US" sz="1500" b="1">
                <a:solidFill>
                  <a:schemeClr val="bg1"/>
                </a:solidFill>
              </a:rPr>
              <a:t>Red</a:t>
            </a:r>
          </a:p>
        </p:txBody>
      </p:sp>
    </p:spTree>
    <p:extLst>
      <p:ext uri="{BB962C8B-B14F-4D97-AF65-F5344CB8AC3E}">
        <p14:creationId xmlns:p14="http://schemas.microsoft.com/office/powerpoint/2010/main" val="41976434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Optical Sensors</a:t>
            </a:r>
            <a:endParaRPr lang="en-US" dirty="0"/>
          </a:p>
        </p:txBody>
      </p:sp>
      <p:pic>
        <p:nvPicPr>
          <p:cNvPr id="4" name="Content Placeholder 3" descr="Cherokee.jpg"/>
          <p:cNvPicPr>
            <a:picLocks noGrp="1" noChangeAspect="1"/>
          </p:cNvPicPr>
          <p:nvPr>
            <p:ph idx="1"/>
          </p:nvPr>
        </p:nvPicPr>
        <p:blipFill>
          <a:blip r:embed="rId2" cstate="print"/>
          <a:stretch>
            <a:fillRect/>
          </a:stretch>
        </p:blipFill>
        <p:spPr>
          <a:xfrm>
            <a:off x="714491" y="1153916"/>
            <a:ext cx="8048509" cy="5399284"/>
          </a:xfrm>
        </p:spPr>
      </p:pic>
      <p:pic>
        <p:nvPicPr>
          <p:cNvPr id="5" name="Picture 4" descr="WilliamsGS.jpg"/>
          <p:cNvPicPr>
            <a:picLocks noChangeAspect="1"/>
          </p:cNvPicPr>
          <p:nvPr/>
        </p:nvPicPr>
        <p:blipFill>
          <a:blip r:embed="rId3" cstate="print"/>
          <a:stretch>
            <a:fillRect/>
          </a:stretch>
        </p:blipFill>
        <p:spPr>
          <a:xfrm>
            <a:off x="1219201" y="1216714"/>
            <a:ext cx="7010399" cy="5260286"/>
          </a:xfrm>
          <a:prstGeom prst="rect">
            <a:avLst/>
          </a:prstGeom>
          <a:ln>
            <a:solidFill>
              <a:schemeClr val="tx1"/>
            </a:solidFill>
          </a:ln>
        </p:spPr>
      </p:pic>
      <p:pic>
        <p:nvPicPr>
          <p:cNvPr id="7" name="Picture 6" descr="Brentsrig.jpg"/>
          <p:cNvPicPr>
            <a:picLocks noChangeAspect="1"/>
          </p:cNvPicPr>
          <p:nvPr/>
        </p:nvPicPr>
        <p:blipFill>
          <a:blip r:embed="rId4" cstate="print"/>
          <a:stretch>
            <a:fillRect/>
          </a:stretch>
        </p:blipFill>
        <p:spPr>
          <a:xfrm>
            <a:off x="1447800" y="1431856"/>
            <a:ext cx="6581649" cy="4892744"/>
          </a:xfrm>
          <a:prstGeom prst="rect">
            <a:avLst/>
          </a:prstGeom>
          <a:ln>
            <a:solidFill>
              <a:schemeClr val="tx1"/>
            </a:solidFill>
          </a:ln>
        </p:spPr>
      </p:pic>
      <p:pic>
        <p:nvPicPr>
          <p:cNvPr id="6" name="Picture 5" descr="millor_pocket.jpg"/>
          <p:cNvPicPr/>
          <p:nvPr/>
        </p:nvPicPr>
        <p:blipFill>
          <a:blip r:embed="rId5" cstate="print"/>
          <a:stretch>
            <a:fillRect/>
          </a:stretch>
        </p:blipFill>
        <p:spPr>
          <a:xfrm>
            <a:off x="2438400" y="1216714"/>
            <a:ext cx="4495800" cy="54888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0419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Commercial Handheld</a:t>
            </a:r>
            <a:endParaRPr lang="en-US" dirty="0"/>
          </a:p>
        </p:txBody>
      </p:sp>
      <p:sp>
        <p:nvSpPr>
          <p:cNvPr id="3" name="Content Placeholder 2"/>
          <p:cNvSpPr>
            <a:spLocks noGrp="1"/>
          </p:cNvSpPr>
          <p:nvPr>
            <p:ph idx="1"/>
          </p:nvPr>
        </p:nvSpPr>
        <p:spPr/>
        <p:txBody>
          <a:bodyPr/>
          <a:lstStyle/>
          <a:p>
            <a:endParaRPr lang="en-US"/>
          </a:p>
        </p:txBody>
      </p:sp>
      <p:pic>
        <p:nvPicPr>
          <p:cNvPr id="2052" name="Picture 4" descr="GreenSeeker handheld crop sens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7836"/>
            <a:ext cx="8248650" cy="4817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8403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endParaRPr lang="en-US" smtClean="0"/>
          </a:p>
        </p:txBody>
      </p:sp>
      <p:pic>
        <p:nvPicPr>
          <p:cNvPr id="46083" name="Picture 3" descr="100_198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1981200"/>
            <a:ext cx="5619750" cy="4217988"/>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6084" name="Text Box 4"/>
          <p:cNvSpPr txBox="1">
            <a:spLocks noChangeArrowheads="1"/>
          </p:cNvSpPr>
          <p:nvPr/>
        </p:nvSpPr>
        <p:spPr bwMode="auto">
          <a:xfrm>
            <a:off x="533400" y="3124200"/>
            <a:ext cx="2438400" cy="915988"/>
          </a:xfrm>
          <a:prstGeom prst="rect">
            <a:avLst/>
          </a:prstGeom>
          <a:noFill/>
          <a:ln>
            <a:noFill/>
          </a:ln>
          <a:effectLst>
            <a:outerShdw dist="17961" dir="2700000" algn="ctr" rotWithShape="0">
              <a:srgbClr val="080808"/>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t>April 16, 2007</a:t>
            </a:r>
            <a:br>
              <a:rPr lang="en-US" dirty="0"/>
            </a:br>
            <a:r>
              <a:rPr lang="en-US" dirty="0"/>
              <a:t>Dr. Norman Borlaug</a:t>
            </a:r>
            <a:br>
              <a:rPr lang="en-US" dirty="0"/>
            </a:br>
            <a:r>
              <a:rPr lang="en-US" dirty="0"/>
              <a:t>Ciudad Obregon, MX</a:t>
            </a:r>
          </a:p>
        </p:txBody>
      </p:sp>
    </p:spTree>
    <p:extLst>
      <p:ext uri="{BB962C8B-B14F-4D97-AF65-F5344CB8AC3E}">
        <p14:creationId xmlns:p14="http://schemas.microsoft.com/office/powerpoint/2010/main" val="27359133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a:xfrm>
            <a:off x="533400" y="1066800"/>
            <a:ext cx="8229600" cy="1143000"/>
          </a:xfrm>
        </p:spPr>
        <p:txBody>
          <a:bodyPr>
            <a:normAutofit fontScale="90000"/>
          </a:bodyPr>
          <a:lstStyle/>
          <a:p>
            <a:r>
              <a:rPr lang="en-US" sz="4000" b="1" dirty="0" smtClean="0">
                <a:solidFill>
                  <a:srgbClr val="000000"/>
                </a:solidFill>
              </a:rPr>
              <a:t>Sensor Based Nitrogen Rate Calculator?</a:t>
            </a:r>
          </a:p>
        </p:txBody>
      </p:sp>
      <p:sp>
        <p:nvSpPr>
          <p:cNvPr id="329731" name="Rectangle 3"/>
          <p:cNvSpPr>
            <a:spLocks noChangeArrowheads="1"/>
          </p:cNvSpPr>
          <p:nvPr/>
        </p:nvSpPr>
        <p:spPr bwMode="auto">
          <a:xfrm>
            <a:off x="457200" y="2286000"/>
            <a:ext cx="8229600" cy="1858963"/>
          </a:xfrm>
          <a:prstGeom prst="rect">
            <a:avLst/>
          </a:prstGeom>
          <a:noFill/>
          <a:ln w="9525">
            <a:noFill/>
            <a:miter lim="800000"/>
            <a:headEnd/>
            <a:tailEnd/>
          </a:ln>
          <a:effectLst/>
        </p:spPr>
        <p:txBody>
          <a:bodyPr/>
          <a:lstStyle/>
          <a:p>
            <a:pPr marL="342900" indent="-342900"/>
            <a:r>
              <a:rPr lang="en-US" sz="3200" dirty="0" smtClean="0"/>
              <a:t>Response Index</a:t>
            </a:r>
          </a:p>
          <a:p>
            <a:pPr marL="342900" indent="-342900">
              <a:lnSpc>
                <a:spcPct val="100000"/>
              </a:lnSpc>
            </a:pPr>
            <a:r>
              <a:rPr lang="en-US" sz="3200" dirty="0" smtClean="0"/>
              <a:t>Yield </a:t>
            </a:r>
            <a:r>
              <a:rPr lang="en-US" sz="3200" dirty="0"/>
              <a:t>Prediction Model</a:t>
            </a:r>
          </a:p>
          <a:p>
            <a:pPr marL="342900" indent="-342900">
              <a:lnSpc>
                <a:spcPct val="100000"/>
              </a:lnSpc>
            </a:pPr>
            <a:r>
              <a:rPr lang="en-US" sz="3200" dirty="0" smtClean="0"/>
              <a:t>Nitrogen </a:t>
            </a:r>
            <a:r>
              <a:rPr lang="en-US" sz="3200" dirty="0"/>
              <a:t>Removal</a:t>
            </a:r>
          </a:p>
        </p:txBody>
      </p:sp>
      <p:sp>
        <p:nvSpPr>
          <p:cNvPr id="329732" name="Rectangle 4"/>
          <p:cNvSpPr>
            <a:spLocks noChangeArrowheads="1"/>
          </p:cNvSpPr>
          <p:nvPr/>
        </p:nvSpPr>
        <p:spPr bwMode="auto">
          <a:xfrm>
            <a:off x="1524000" y="198438"/>
            <a:ext cx="6183313" cy="808037"/>
          </a:xfrm>
          <a:prstGeom prst="rect">
            <a:avLst/>
          </a:prstGeom>
          <a:noFill/>
          <a:ln w="9525" algn="ctr">
            <a:noFill/>
            <a:miter lim="800000"/>
            <a:headEnd/>
            <a:tailEnd/>
          </a:ln>
          <a:effectLst/>
        </p:spPr>
        <p:txBody>
          <a:bodyPr wrap="none">
            <a:spAutoFit/>
          </a:bodyPr>
          <a:lstStyle/>
          <a:p>
            <a:pPr marL="342900" indent="-342900">
              <a:lnSpc>
                <a:spcPct val="100000"/>
              </a:lnSpc>
              <a:buFontTx/>
              <a:buNone/>
            </a:pPr>
            <a:r>
              <a:rPr lang="en-US" sz="4700" b="1"/>
              <a:t>What is needed for a </a:t>
            </a:r>
          </a:p>
        </p:txBody>
      </p:sp>
      <p:sp>
        <p:nvSpPr>
          <p:cNvPr id="329733" name="Rectangle 5"/>
          <p:cNvSpPr>
            <a:spLocks noChangeArrowheads="1"/>
          </p:cNvSpPr>
          <p:nvPr/>
        </p:nvSpPr>
        <p:spPr bwMode="auto">
          <a:xfrm>
            <a:off x="228600" y="4419600"/>
            <a:ext cx="8915400" cy="1858963"/>
          </a:xfrm>
          <a:prstGeom prst="rect">
            <a:avLst/>
          </a:prstGeom>
          <a:noFill/>
          <a:ln w="9525">
            <a:noFill/>
            <a:miter lim="800000"/>
            <a:headEnd/>
            <a:tailEnd/>
          </a:ln>
          <a:effectLst/>
        </p:spPr>
        <p:txBody>
          <a:bodyPr/>
          <a:lstStyle/>
          <a:p>
            <a:pPr marL="342900" indent="-342900">
              <a:lnSpc>
                <a:spcPct val="100000"/>
              </a:lnSpc>
              <a:buFontTx/>
              <a:buNone/>
            </a:pPr>
            <a:r>
              <a:rPr lang="en-US" sz="3200"/>
              <a:t>The calculation looks like:</a:t>
            </a:r>
          </a:p>
          <a:p>
            <a:pPr marL="342900" indent="-342900">
              <a:lnSpc>
                <a:spcPct val="100000"/>
              </a:lnSpc>
              <a:buFontTx/>
              <a:buNone/>
            </a:pPr>
            <a:r>
              <a:rPr lang="en-US" sz="3200" b="1"/>
              <a:t>N Rate =  </a:t>
            </a:r>
          </a:p>
          <a:p>
            <a:pPr marL="342900" indent="-342900">
              <a:lnSpc>
                <a:spcPct val="100000"/>
              </a:lnSpc>
              <a:buFontTx/>
              <a:buNone/>
            </a:pPr>
            <a:r>
              <a:rPr lang="en-US" sz="2400" b="1"/>
              <a:t>(Potential Yield of Farmer Practice * RI)* N in Grain/NUE</a:t>
            </a:r>
          </a:p>
        </p:txBody>
      </p:sp>
    </p:spTree>
    <p:extLst>
      <p:ext uri="{BB962C8B-B14F-4D97-AF65-F5344CB8AC3E}">
        <p14:creationId xmlns:p14="http://schemas.microsoft.com/office/powerpoint/2010/main" val="423612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97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97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97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973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973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973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smtClean="0"/>
              <a:t>Consistent </a:t>
            </a:r>
            <a:r>
              <a:rPr lang="en-US" dirty="0" smtClean="0"/>
              <a:t>Yield and Response</a:t>
            </a:r>
            <a:endParaRPr lang="en-US" dirty="0"/>
          </a:p>
        </p:txBody>
      </p:sp>
      <p:grpSp>
        <p:nvGrpSpPr>
          <p:cNvPr id="4" name="Group 3"/>
          <p:cNvGrpSpPr/>
          <p:nvPr/>
        </p:nvGrpSpPr>
        <p:grpSpPr>
          <a:xfrm>
            <a:off x="457200" y="1143000"/>
            <a:ext cx="8077200" cy="5714999"/>
            <a:chOff x="457200" y="990600"/>
            <a:chExt cx="8241612" cy="5867399"/>
          </a:xfrm>
        </p:grpSpPr>
        <p:pic>
          <p:nvPicPr>
            <p:cNvPr id="5" name="Picture 2"/>
            <p:cNvPicPr>
              <a:picLocks noChangeAspect="1" noChangeArrowheads="1"/>
            </p:cNvPicPr>
            <p:nvPr/>
          </p:nvPicPr>
          <p:blipFill>
            <a:blip r:embed="rId2" cstate="print"/>
            <a:srcRect/>
            <a:stretch>
              <a:fillRect/>
            </a:stretch>
          </p:blipFill>
          <p:spPr bwMode="auto">
            <a:xfrm>
              <a:off x="457200" y="990600"/>
              <a:ext cx="8241612" cy="5867399"/>
            </a:xfrm>
            <a:prstGeom prst="rect">
              <a:avLst/>
            </a:prstGeom>
            <a:noFill/>
            <a:ln w="9525">
              <a:noFill/>
              <a:miter lim="800000"/>
              <a:headEnd/>
              <a:tailEnd/>
            </a:ln>
            <a:effectLst/>
          </p:spPr>
        </p:pic>
        <p:sp>
          <p:nvSpPr>
            <p:cNvPr id="6" name="Line 4"/>
            <p:cNvSpPr>
              <a:spLocks noChangeShapeType="1"/>
            </p:cNvSpPr>
            <p:nvPr/>
          </p:nvSpPr>
          <p:spPr bwMode="auto">
            <a:xfrm flipV="1">
              <a:off x="1447800" y="2743200"/>
              <a:ext cx="7086600" cy="38100"/>
            </a:xfrm>
            <a:prstGeom prst="line">
              <a:avLst/>
            </a:prstGeom>
            <a:noFill/>
            <a:ln w="34925">
              <a:solidFill>
                <a:srgbClr val="008000"/>
              </a:solidFill>
              <a:round/>
              <a:headEnd/>
              <a:tailEnd/>
            </a:ln>
          </p:spPr>
          <p:txBody>
            <a:bodyPr wrap="none" anchor="ctr"/>
            <a:lstStyle/>
            <a:p>
              <a:endParaRPr lang="en-US"/>
            </a:p>
          </p:txBody>
        </p:sp>
        <p:sp>
          <p:nvSpPr>
            <p:cNvPr id="7" name="Line 5"/>
            <p:cNvSpPr>
              <a:spLocks noChangeShapeType="1"/>
            </p:cNvSpPr>
            <p:nvPr/>
          </p:nvSpPr>
          <p:spPr bwMode="auto">
            <a:xfrm>
              <a:off x="2514600" y="2209800"/>
              <a:ext cx="0" cy="571500"/>
            </a:xfrm>
            <a:prstGeom prst="line">
              <a:avLst/>
            </a:prstGeom>
            <a:noFill/>
            <a:ln w="19050">
              <a:solidFill>
                <a:schemeClr val="tx1"/>
              </a:solidFill>
              <a:round/>
              <a:headEnd/>
              <a:tailEnd type="triangle" w="med" len="med"/>
            </a:ln>
          </p:spPr>
          <p:txBody>
            <a:bodyPr wrap="none" anchor="ctr"/>
            <a:lstStyle/>
            <a:p>
              <a:endParaRPr lang="en-US"/>
            </a:p>
          </p:txBody>
        </p:sp>
        <p:sp>
          <p:nvSpPr>
            <p:cNvPr id="8" name="Text Box 6"/>
            <p:cNvSpPr txBox="1">
              <a:spLocks noChangeArrowheads="1"/>
            </p:cNvSpPr>
            <p:nvPr/>
          </p:nvSpPr>
          <p:spPr bwMode="auto">
            <a:xfrm>
              <a:off x="1905000" y="1981200"/>
              <a:ext cx="1343025" cy="266700"/>
            </a:xfrm>
            <a:prstGeom prst="rect">
              <a:avLst/>
            </a:prstGeom>
            <a:solidFill>
              <a:schemeClr val="bg1"/>
            </a:solidFill>
            <a:ln w="9525" algn="ctr">
              <a:solidFill>
                <a:schemeClr val="tx1"/>
              </a:solidFill>
              <a:miter lim="800000"/>
              <a:headEnd/>
              <a:tailEnd/>
            </a:ln>
          </p:spPr>
          <p:txBody>
            <a:bodyPr wrap="none">
              <a:spAutoFit/>
            </a:bodyPr>
            <a:lstStyle/>
            <a:p>
              <a:pPr algn="ctr" eaLnBrk="0" hangingPunct="0">
                <a:lnSpc>
                  <a:spcPct val="90000"/>
                </a:lnSpc>
                <a:spcBef>
                  <a:spcPct val="20000"/>
                </a:spcBef>
              </a:pPr>
              <a:r>
                <a:rPr lang="en-US" sz="1200" dirty="0"/>
                <a:t>Ave </a:t>
              </a:r>
              <a:r>
                <a:rPr lang="en-US" sz="1200" dirty="0" err="1"/>
                <a:t>Yld</a:t>
              </a:r>
              <a:r>
                <a:rPr lang="en-US" sz="1200" dirty="0"/>
                <a:t> 42 </a:t>
              </a:r>
              <a:r>
                <a:rPr lang="en-US" sz="1200" dirty="0" err="1"/>
                <a:t>bu</a:t>
              </a:r>
              <a:r>
                <a:rPr lang="en-US" sz="1200" dirty="0"/>
                <a:t>/ac</a:t>
              </a:r>
            </a:p>
          </p:txBody>
        </p:sp>
      </p:grpSp>
    </p:spTree>
    <p:extLst>
      <p:ext uri="{BB962C8B-B14F-4D97-AF65-F5344CB8AC3E}">
        <p14:creationId xmlns:p14="http://schemas.microsoft.com/office/powerpoint/2010/main" val="1189778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100_0091"/>
          <p:cNvPicPr>
            <a:picLocks noChangeAspect="1" noChangeArrowheads="1"/>
          </p:cNvPicPr>
          <p:nvPr/>
        </p:nvPicPr>
        <p:blipFill>
          <a:blip r:embed="rId3" cstate="print"/>
          <a:srcRect/>
          <a:stretch>
            <a:fillRect/>
          </a:stretch>
        </p:blipFill>
        <p:spPr bwMode="auto">
          <a:xfrm>
            <a:off x="228600" y="990600"/>
            <a:ext cx="8763000" cy="5753100"/>
          </a:xfrm>
          <a:prstGeom prst="rect">
            <a:avLst/>
          </a:prstGeom>
          <a:noFill/>
          <a:ln w="19050">
            <a:solidFill>
              <a:srgbClr val="000000"/>
            </a:solidFill>
            <a:miter lim="800000"/>
            <a:headEnd/>
            <a:tailEnd/>
          </a:ln>
        </p:spPr>
      </p:pic>
      <p:pic>
        <p:nvPicPr>
          <p:cNvPr id="210949" name="Picture 5" descr="MVC-009X"/>
          <p:cNvPicPr>
            <a:picLocks noChangeAspect="1" noChangeArrowheads="1"/>
          </p:cNvPicPr>
          <p:nvPr/>
        </p:nvPicPr>
        <p:blipFill>
          <a:blip r:embed="rId4" cstate="print"/>
          <a:srcRect/>
          <a:stretch>
            <a:fillRect/>
          </a:stretch>
        </p:blipFill>
        <p:spPr bwMode="auto">
          <a:xfrm>
            <a:off x="5562600" y="3810000"/>
            <a:ext cx="3352800" cy="2514600"/>
          </a:xfrm>
          <a:prstGeom prst="rect">
            <a:avLst/>
          </a:prstGeom>
          <a:noFill/>
          <a:ln w="38100">
            <a:solidFill>
              <a:srgbClr val="000000"/>
            </a:solidFill>
            <a:miter lim="800000"/>
            <a:headEnd/>
            <a:tailEnd/>
          </a:ln>
        </p:spPr>
      </p:pic>
      <p:sp>
        <p:nvSpPr>
          <p:cNvPr id="210953" name="Text Box 9"/>
          <p:cNvSpPr txBox="1">
            <a:spLocks noChangeArrowheads="1"/>
          </p:cNvSpPr>
          <p:nvPr/>
        </p:nvSpPr>
        <p:spPr bwMode="auto">
          <a:xfrm>
            <a:off x="609600" y="1981200"/>
            <a:ext cx="7850188"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lnSpc>
                <a:spcPct val="100000"/>
              </a:lnSpc>
              <a:spcBef>
                <a:spcPct val="0"/>
              </a:spcBef>
              <a:buFontTx/>
              <a:buNone/>
            </a:pPr>
            <a:r>
              <a:rPr lang="en-US" sz="3200">
                <a:solidFill>
                  <a:schemeClr val="bg1"/>
                </a:solidFill>
              </a:rPr>
              <a:t>variable from year to year in the same field</a:t>
            </a:r>
          </a:p>
        </p:txBody>
      </p:sp>
      <p:sp>
        <p:nvSpPr>
          <p:cNvPr id="210956" name="Text Box 12"/>
          <p:cNvSpPr txBox="1">
            <a:spLocks noChangeArrowheads="1"/>
          </p:cNvSpPr>
          <p:nvPr/>
        </p:nvSpPr>
        <p:spPr bwMode="auto">
          <a:xfrm>
            <a:off x="304800" y="1447800"/>
            <a:ext cx="692150" cy="366713"/>
          </a:xfrm>
          <a:prstGeom prst="rect">
            <a:avLst/>
          </a:prstGeom>
          <a:noFill/>
          <a:ln w="9525">
            <a:noFill/>
            <a:miter lim="800000"/>
            <a:headEnd/>
            <a:tailEnd/>
          </a:ln>
          <a:effectLst>
            <a:outerShdw dist="17961" dir="2700000" algn="ctr" rotWithShape="0">
              <a:schemeClr val="bg1"/>
            </a:outerShdw>
          </a:effectLst>
        </p:spPr>
        <p:txBody>
          <a:bodyPr wrap="none">
            <a:spAutoFit/>
          </a:bodyPr>
          <a:lstStyle/>
          <a:p>
            <a:pPr eaLnBrk="1" hangingPunct="1">
              <a:lnSpc>
                <a:spcPct val="100000"/>
              </a:lnSpc>
              <a:spcBef>
                <a:spcPct val="0"/>
              </a:spcBef>
              <a:buFontTx/>
              <a:buNone/>
            </a:pPr>
            <a:r>
              <a:rPr lang="en-US" sz="1800"/>
              <a:t>2004</a:t>
            </a:r>
          </a:p>
        </p:txBody>
      </p:sp>
      <p:sp>
        <p:nvSpPr>
          <p:cNvPr id="210957" name="Text Box 13"/>
          <p:cNvSpPr txBox="1">
            <a:spLocks noChangeArrowheads="1"/>
          </p:cNvSpPr>
          <p:nvPr/>
        </p:nvSpPr>
        <p:spPr bwMode="auto">
          <a:xfrm>
            <a:off x="5562600" y="3810000"/>
            <a:ext cx="692150" cy="366713"/>
          </a:xfrm>
          <a:prstGeom prst="rect">
            <a:avLst/>
          </a:prstGeom>
          <a:noFill/>
          <a:ln w="9525">
            <a:noFill/>
            <a:miter lim="800000"/>
            <a:headEnd/>
            <a:tailEnd/>
          </a:ln>
          <a:effectLst/>
        </p:spPr>
        <p:txBody>
          <a:bodyPr wrap="none">
            <a:spAutoFit/>
          </a:bodyPr>
          <a:lstStyle/>
          <a:p>
            <a:pPr eaLnBrk="1" hangingPunct="1">
              <a:lnSpc>
                <a:spcPct val="100000"/>
              </a:lnSpc>
              <a:spcBef>
                <a:spcPct val="0"/>
              </a:spcBef>
              <a:buFontTx/>
              <a:buNone/>
            </a:pPr>
            <a:r>
              <a:rPr lang="en-US" sz="1800"/>
              <a:t>1995</a:t>
            </a:r>
          </a:p>
        </p:txBody>
      </p:sp>
      <p:sp>
        <p:nvSpPr>
          <p:cNvPr id="210958" name="Text Box 14"/>
          <p:cNvSpPr txBox="1">
            <a:spLocks noChangeArrowheads="1"/>
          </p:cNvSpPr>
          <p:nvPr/>
        </p:nvSpPr>
        <p:spPr bwMode="auto">
          <a:xfrm>
            <a:off x="152400" y="4346575"/>
            <a:ext cx="4349750" cy="1552575"/>
          </a:xfrm>
          <a:prstGeom prst="rect">
            <a:avLst/>
          </a:prstGeom>
          <a:noFill/>
          <a:ln w="9525">
            <a:noFill/>
            <a:miter lim="800000"/>
            <a:headEnd/>
            <a:tailEnd/>
          </a:ln>
          <a:effectLst>
            <a:outerShdw dist="35921" dir="2700000" algn="ctr" rotWithShape="0">
              <a:schemeClr val="tx1">
                <a:alpha val="50000"/>
              </a:schemeClr>
            </a:outerShdw>
          </a:effectLst>
        </p:spPr>
        <p:txBody>
          <a:bodyPr wrap="none">
            <a:spAutoFit/>
          </a:bodyPr>
          <a:lstStyle/>
          <a:p>
            <a:pPr eaLnBrk="1" hangingPunct="1">
              <a:lnSpc>
                <a:spcPct val="100000"/>
              </a:lnSpc>
              <a:spcBef>
                <a:spcPct val="0"/>
              </a:spcBef>
              <a:buFontTx/>
              <a:buNone/>
            </a:pPr>
            <a:r>
              <a:rPr lang="en-US" sz="2400" b="1">
                <a:solidFill>
                  <a:schemeClr val="bg1"/>
                </a:solidFill>
              </a:rPr>
              <a:t>Long term N-P-K Experiment</a:t>
            </a:r>
            <a:br>
              <a:rPr lang="en-US" sz="2400" b="1">
                <a:solidFill>
                  <a:schemeClr val="bg1"/>
                </a:solidFill>
              </a:rPr>
            </a:br>
            <a:r>
              <a:rPr lang="en-US" sz="2400" b="1">
                <a:solidFill>
                  <a:schemeClr val="bg1"/>
                </a:solidFill>
              </a:rPr>
              <a:t>(1969-2008)</a:t>
            </a:r>
          </a:p>
          <a:p>
            <a:pPr eaLnBrk="1" hangingPunct="1">
              <a:lnSpc>
                <a:spcPct val="100000"/>
              </a:lnSpc>
              <a:spcBef>
                <a:spcPct val="0"/>
              </a:spcBef>
              <a:buFontTx/>
              <a:buNone/>
            </a:pPr>
            <a:endParaRPr lang="en-US" sz="2400" b="1">
              <a:solidFill>
                <a:schemeClr val="bg1"/>
              </a:solidFill>
            </a:endParaRPr>
          </a:p>
          <a:p>
            <a:pPr eaLnBrk="1" hangingPunct="1">
              <a:lnSpc>
                <a:spcPct val="100000"/>
              </a:lnSpc>
              <a:spcBef>
                <a:spcPct val="0"/>
              </a:spcBef>
              <a:buFontTx/>
              <a:buNone/>
            </a:pPr>
            <a:r>
              <a:rPr lang="en-US" sz="2400" b="1">
                <a:solidFill>
                  <a:schemeClr val="bg1"/>
                </a:solidFill>
              </a:rPr>
              <a:t>Dr. Billy Tucker</a:t>
            </a:r>
          </a:p>
        </p:txBody>
      </p:sp>
      <p:sp>
        <p:nvSpPr>
          <p:cNvPr id="210959" name="Rectangle 15"/>
          <p:cNvSpPr>
            <a:spLocks noChangeArrowheads="1"/>
          </p:cNvSpPr>
          <p:nvPr/>
        </p:nvSpPr>
        <p:spPr bwMode="auto">
          <a:xfrm>
            <a:off x="1949450" y="152400"/>
            <a:ext cx="5594350" cy="1492250"/>
          </a:xfrm>
          <a:prstGeom prst="rect">
            <a:avLst/>
          </a:prstGeom>
          <a:noFill/>
          <a:ln w="9525" algn="ctr">
            <a:noFill/>
            <a:miter lim="800000"/>
            <a:headEnd/>
            <a:tailEnd/>
          </a:ln>
          <a:effectLst/>
        </p:spPr>
        <p:txBody>
          <a:bodyPr>
            <a:spAutoFit/>
          </a:bodyPr>
          <a:lstStyle/>
          <a:p>
            <a:pPr marL="342900" indent="-342900">
              <a:buFontTx/>
              <a:buNone/>
            </a:pPr>
            <a:r>
              <a:rPr lang="en-US" sz="5100"/>
              <a:t>Response Index</a:t>
            </a:r>
            <a:r>
              <a:rPr lang="en-US" sz="5100">
                <a:solidFill>
                  <a:schemeClr val="bg1"/>
                </a:solidFill>
              </a:rPr>
              <a:t/>
            </a:r>
            <a:br>
              <a:rPr lang="en-US" sz="5100">
                <a:solidFill>
                  <a:schemeClr val="bg1"/>
                </a:solidFill>
              </a:rPr>
            </a:br>
            <a:endParaRPr lang="en-US" sz="5100">
              <a:solidFill>
                <a:schemeClr val="bg1"/>
              </a:solidFill>
            </a:endParaRPr>
          </a:p>
        </p:txBody>
      </p:sp>
    </p:spTree>
    <p:extLst>
      <p:ext uri="{BB962C8B-B14F-4D97-AF65-F5344CB8AC3E}">
        <p14:creationId xmlns:p14="http://schemas.microsoft.com/office/powerpoint/2010/main" val="38158846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Predicting yield Potential at </a:t>
            </a:r>
            <a:r>
              <a:rPr lang="en-US" dirty="0" err="1" smtClean="0"/>
              <a:t>Feekes</a:t>
            </a:r>
            <a:r>
              <a:rPr lang="en-US" dirty="0" smtClean="0"/>
              <a:t> 5</a:t>
            </a:r>
            <a:endParaRPr lang="en-US" dirty="0"/>
          </a:p>
        </p:txBody>
      </p:sp>
      <p:sp>
        <p:nvSpPr>
          <p:cNvPr id="3" name="Content Placeholder 2"/>
          <p:cNvSpPr>
            <a:spLocks noGrp="1"/>
          </p:cNvSpPr>
          <p:nvPr>
            <p:ph idx="1"/>
          </p:nvPr>
        </p:nvSpPr>
        <p:spPr/>
        <p:txBody>
          <a:bodyPr>
            <a:normAutofit/>
          </a:bodyPr>
          <a:lstStyle/>
          <a:p>
            <a:r>
              <a:rPr lang="en-US" sz="1800" dirty="0" smtClean="0"/>
              <a:t>Have done a far job of </a:t>
            </a:r>
            <a:r>
              <a:rPr lang="en-US" sz="1800" dirty="0" smtClean="0"/>
              <a:t>predicting </a:t>
            </a:r>
            <a:r>
              <a:rPr lang="en-US" sz="1800" dirty="0" smtClean="0"/>
              <a:t>potential </a:t>
            </a:r>
            <a:r>
              <a:rPr lang="en-US" sz="1800" dirty="0" err="1" smtClean="0"/>
              <a:t>yieldin</a:t>
            </a:r>
            <a:r>
              <a:rPr lang="en-US" sz="1800" dirty="0" smtClean="0"/>
              <a:t>-season</a:t>
            </a:r>
            <a:r>
              <a:rPr lang="en-US" sz="1800" dirty="0" smtClean="0"/>
              <a:t>. </a:t>
            </a:r>
          </a:p>
          <a:p>
            <a:r>
              <a:rPr lang="en-US" sz="1800" dirty="0" smtClean="0"/>
              <a:t>Over prediction is typically </a:t>
            </a:r>
            <a:r>
              <a:rPr lang="en-US" sz="1800" dirty="0" smtClean="0"/>
              <a:t>preferred </a:t>
            </a:r>
            <a:endParaRPr lang="en-US" sz="1800" dirty="0" smtClean="0"/>
          </a:p>
          <a:p>
            <a:r>
              <a:rPr lang="en-US" sz="1800" dirty="0" smtClean="0"/>
              <a:t>This data uses a single point </a:t>
            </a:r>
            <a:r>
              <a:rPr lang="en-US" sz="1800" dirty="0" smtClean="0"/>
              <a:t>in </a:t>
            </a:r>
            <a:r>
              <a:rPr lang="en-US" sz="1800" dirty="0" smtClean="0"/>
              <a:t>time, farmers are not.</a:t>
            </a:r>
            <a:endParaRPr lang="en-US" sz="1800" dirty="0"/>
          </a:p>
        </p:txBody>
      </p:sp>
      <p:graphicFrame>
        <p:nvGraphicFramePr>
          <p:cNvPr id="4" name="Chart 3"/>
          <p:cNvGraphicFramePr>
            <a:graphicFrameLocks/>
          </p:cNvGraphicFramePr>
          <p:nvPr>
            <p:extLst>
              <p:ext uri="{D42A27DB-BD31-4B8C-83A1-F6EECF244321}">
                <p14:modId xmlns:p14="http://schemas.microsoft.com/office/powerpoint/2010/main" val="1462666684"/>
              </p:ext>
            </p:extLst>
          </p:nvPr>
        </p:nvGraphicFramePr>
        <p:xfrm>
          <a:off x="1447800" y="2895600"/>
          <a:ext cx="6782690" cy="3962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760650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Nitrogen Not Used is Lost</a:t>
            </a:r>
            <a:endParaRPr lang="en-US" dirty="0"/>
          </a:p>
        </p:txBody>
      </p:sp>
      <p:sp>
        <p:nvSpPr>
          <p:cNvPr id="3" name="Content Placeholder 2"/>
          <p:cNvSpPr>
            <a:spLocks noGrp="1"/>
          </p:cNvSpPr>
          <p:nvPr>
            <p:ph idx="1"/>
          </p:nvPr>
        </p:nvSpPr>
        <p:spPr/>
        <p:txBody>
          <a:bodyPr/>
          <a:lstStyle/>
          <a:p>
            <a:endParaRPr lang="en-US"/>
          </a:p>
        </p:txBody>
      </p:sp>
      <p:pic>
        <p:nvPicPr>
          <p:cNvPr id="4" name="Picture 5" descr="Comprehensive Nitrogen Cycle in Agricultural Production"/>
          <p:cNvPicPr>
            <a:picLocks noChangeAspect="1" noChangeArrowheads="1"/>
          </p:cNvPicPr>
          <p:nvPr/>
        </p:nvPicPr>
        <p:blipFill>
          <a:blip r:embed="rId2" cstate="print"/>
          <a:srcRect/>
          <a:stretch>
            <a:fillRect/>
          </a:stretch>
        </p:blipFill>
        <p:spPr bwMode="auto">
          <a:xfrm>
            <a:off x="914400" y="1447800"/>
            <a:ext cx="6548438" cy="4910138"/>
          </a:xfrm>
          <a:prstGeom prst="rect">
            <a:avLst/>
          </a:prstGeom>
          <a:noFill/>
          <a:ln w="9525">
            <a:noFill/>
            <a:miter lim="800000"/>
            <a:headEnd/>
            <a:tailEnd/>
          </a:ln>
        </p:spPr>
      </p:pic>
    </p:spTree>
    <p:extLst>
      <p:ext uri="{BB962C8B-B14F-4D97-AF65-F5344CB8AC3E}">
        <p14:creationId xmlns:p14="http://schemas.microsoft.com/office/powerpoint/2010/main" val="1756842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Yield is highly variable</a:t>
            </a:r>
            <a:endParaRPr lang="en-US" dirty="0"/>
          </a:p>
        </p:txBody>
      </p:sp>
      <p:sp>
        <p:nvSpPr>
          <p:cNvPr id="5" name="Content Placeholder 4"/>
          <p:cNvSpPr>
            <a:spLocks noGrp="1"/>
          </p:cNvSpPr>
          <p:nvPr>
            <p:ph idx="1"/>
          </p:nvPr>
        </p:nvSpPr>
        <p:spPr/>
        <p:txBody>
          <a:bodyPr>
            <a:normAutofit/>
          </a:bodyPr>
          <a:lstStyle/>
          <a:p>
            <a:r>
              <a:rPr lang="en-US" sz="1800" dirty="0" smtClean="0"/>
              <a:t>Long term trials show annual </a:t>
            </a:r>
            <a:br>
              <a:rPr lang="en-US" sz="1800" dirty="0" smtClean="0"/>
            </a:br>
            <a:r>
              <a:rPr lang="en-US" sz="1800" dirty="0" smtClean="0"/>
              <a:t>variability in yield.  </a:t>
            </a:r>
          </a:p>
          <a:p>
            <a:endParaRPr lang="en-US" sz="1800" dirty="0"/>
          </a:p>
          <a:p>
            <a:endParaRPr lang="en-US" sz="1800" dirty="0" smtClean="0"/>
          </a:p>
          <a:p>
            <a:r>
              <a:rPr lang="en-US" sz="1800" dirty="0" smtClean="0"/>
              <a:t>Data base of yield x NDVI</a:t>
            </a:r>
          </a:p>
          <a:p>
            <a:r>
              <a:rPr lang="en-US" sz="1800" dirty="0" smtClean="0"/>
              <a:t>Normalized by weather data.</a:t>
            </a:r>
            <a:br>
              <a:rPr lang="en-US" sz="1800" dirty="0" smtClean="0"/>
            </a:br>
            <a:r>
              <a:rPr lang="en-US" sz="1800" dirty="0" smtClean="0"/>
              <a:t>Day’s of Growth post planting.  </a:t>
            </a:r>
          </a:p>
          <a:p>
            <a:r>
              <a:rPr lang="en-US" sz="1800" dirty="0" smtClean="0"/>
              <a:t>INSEY – </a:t>
            </a:r>
            <a:r>
              <a:rPr lang="en-US" sz="1800" dirty="0" smtClean="0"/>
              <a:t/>
            </a:r>
            <a:br>
              <a:rPr lang="en-US" sz="1800" dirty="0" smtClean="0"/>
            </a:br>
            <a:r>
              <a:rPr lang="en-US" sz="1800" dirty="0" smtClean="0"/>
              <a:t>In </a:t>
            </a:r>
            <a:r>
              <a:rPr lang="en-US" sz="1800" dirty="0" smtClean="0"/>
              <a:t>season Estimate of Yield</a:t>
            </a:r>
          </a:p>
          <a:p>
            <a:r>
              <a:rPr lang="en-US" sz="1800" dirty="0" smtClean="0"/>
              <a:t>Yield Potential </a:t>
            </a:r>
            <a:r>
              <a:rPr lang="en-US" sz="1800" dirty="0" smtClean="0"/>
              <a:t/>
            </a:r>
            <a:br>
              <a:rPr lang="en-US" sz="1800" dirty="0" smtClean="0"/>
            </a:br>
            <a:r>
              <a:rPr lang="en-US" sz="1800" dirty="0" smtClean="0"/>
              <a:t>not </a:t>
            </a:r>
            <a:r>
              <a:rPr lang="en-US" sz="1800" dirty="0" smtClean="0"/>
              <a:t>Yield Prediction. </a:t>
            </a:r>
          </a:p>
          <a:p>
            <a:endParaRPr lang="en-US" sz="1800" dirty="0"/>
          </a:p>
        </p:txBody>
      </p:sp>
      <p:pic>
        <p:nvPicPr>
          <p:cNvPr id="6" name="Content Placeholder 3"/>
          <p:cNvPicPr>
            <a:picLocks noChangeAspect="1"/>
          </p:cNvPicPr>
          <p:nvPr/>
        </p:nvPicPr>
        <p:blipFill>
          <a:blip r:embed="rId2"/>
          <a:stretch>
            <a:fillRect/>
          </a:stretch>
        </p:blipFill>
        <p:spPr>
          <a:xfrm>
            <a:off x="3845467" y="1828800"/>
            <a:ext cx="5304032" cy="3371573"/>
          </a:xfrm>
          <a:prstGeom prst="rect">
            <a:avLst/>
          </a:prstGeom>
        </p:spPr>
      </p:pic>
      <p:pic>
        <p:nvPicPr>
          <p:cNvPr id="3" name="Picture 2"/>
          <p:cNvPicPr>
            <a:picLocks noChangeAspect="1"/>
          </p:cNvPicPr>
          <p:nvPr/>
        </p:nvPicPr>
        <p:blipFill>
          <a:blip r:embed="rId3"/>
          <a:stretch>
            <a:fillRect/>
          </a:stretch>
        </p:blipFill>
        <p:spPr>
          <a:xfrm>
            <a:off x="304800" y="2367794"/>
            <a:ext cx="3120913" cy="355822"/>
          </a:xfrm>
          <a:prstGeom prst="rect">
            <a:avLst/>
          </a:prstGeom>
        </p:spPr>
      </p:pic>
      <p:sp>
        <p:nvSpPr>
          <p:cNvPr id="7" name="Right Arrow 6"/>
          <p:cNvSpPr/>
          <p:nvPr/>
        </p:nvSpPr>
        <p:spPr>
          <a:xfrm rot="16200000">
            <a:off x="1241323" y="2701493"/>
            <a:ext cx="221226" cy="265471"/>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0193310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0" y="274638"/>
            <a:ext cx="3505200" cy="2239962"/>
          </a:xfrm>
        </p:spPr>
        <p:txBody>
          <a:bodyPr>
            <a:normAutofit/>
          </a:bodyPr>
          <a:lstStyle/>
          <a:p>
            <a:r>
              <a:rPr lang="en-US" dirty="0" smtClean="0"/>
              <a:t>SBNRC</a:t>
            </a:r>
            <a:br>
              <a:rPr lang="en-US" dirty="0" smtClean="0"/>
            </a:br>
            <a:r>
              <a:rPr lang="en-US" dirty="0" smtClean="0"/>
              <a:t>Online</a:t>
            </a:r>
          </a:p>
        </p:txBody>
      </p:sp>
      <p:sp>
        <p:nvSpPr>
          <p:cNvPr id="219140" name="Rectangle 3"/>
          <p:cNvSpPr>
            <a:spLocks noGrp="1" noChangeArrowheads="1"/>
          </p:cNvSpPr>
          <p:nvPr>
            <p:ph type="body" idx="4294967295"/>
          </p:nvPr>
        </p:nvSpPr>
        <p:spPr>
          <a:xfrm>
            <a:off x="0" y="1143000"/>
            <a:ext cx="2819400" cy="4525963"/>
          </a:xfrm>
        </p:spPr>
        <p:txBody>
          <a:bodyPr>
            <a:normAutofit/>
          </a:bodyPr>
          <a:lstStyle/>
          <a:p>
            <a:pPr>
              <a:buFontTx/>
              <a:buNone/>
            </a:pPr>
            <a:r>
              <a:rPr lang="en-US" sz="2800" dirty="0" smtClean="0"/>
              <a:t/>
            </a:r>
            <a:br>
              <a:rPr lang="en-US" sz="2800" dirty="0" smtClean="0"/>
            </a:br>
            <a:endParaRPr lang="en-US" sz="2800" dirty="0" smtClean="0"/>
          </a:p>
        </p:txBody>
      </p:sp>
      <p:sp>
        <p:nvSpPr>
          <p:cNvPr id="5" name="TextBox 4"/>
          <p:cNvSpPr txBox="1"/>
          <p:nvPr/>
        </p:nvSpPr>
        <p:spPr>
          <a:xfrm>
            <a:off x="0" y="3048000"/>
            <a:ext cx="2592376" cy="369332"/>
          </a:xfrm>
          <a:prstGeom prst="rect">
            <a:avLst/>
          </a:prstGeom>
          <a:noFill/>
        </p:spPr>
        <p:txBody>
          <a:bodyPr wrap="none" rtlCol="0">
            <a:spAutoFit/>
          </a:bodyPr>
          <a:lstStyle/>
          <a:p>
            <a:r>
              <a:rPr lang="en-US" dirty="0" smtClean="0"/>
              <a:t>www.nue.osktate.edu</a:t>
            </a:r>
            <a:endParaRPr lang="en-US" dirty="0"/>
          </a:p>
        </p:txBody>
      </p:sp>
      <p:pic>
        <p:nvPicPr>
          <p:cNvPr id="2" name="Picture 1"/>
          <p:cNvPicPr>
            <a:picLocks noChangeAspect="1"/>
          </p:cNvPicPr>
          <p:nvPr/>
        </p:nvPicPr>
        <p:blipFill rotWithShape="1">
          <a:blip r:embed="rId3"/>
          <a:srcRect l="20208" t="17726" r="64375" b="20246"/>
          <a:stretch/>
        </p:blipFill>
        <p:spPr>
          <a:xfrm>
            <a:off x="3200400" y="740159"/>
            <a:ext cx="4853711" cy="6102699"/>
          </a:xfrm>
          <a:prstGeom prst="rect">
            <a:avLst/>
          </a:prstGeom>
        </p:spPr>
      </p:pic>
    </p:spTree>
    <p:extLst>
      <p:ext uri="{BB962C8B-B14F-4D97-AF65-F5344CB8AC3E}">
        <p14:creationId xmlns:p14="http://schemas.microsoft.com/office/powerpoint/2010/main" val="16454584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100" name="Picture 4" descr="sbnrc2"/>
          <p:cNvPicPr>
            <a:picLocks noChangeAspect="1" noChangeArrowheads="1"/>
          </p:cNvPicPr>
          <p:nvPr/>
        </p:nvPicPr>
        <p:blipFill>
          <a:blip r:embed="rId3" cstate="print"/>
          <a:srcRect/>
          <a:stretch>
            <a:fillRect/>
          </a:stretch>
        </p:blipFill>
        <p:spPr bwMode="auto">
          <a:xfrm>
            <a:off x="0" y="485775"/>
            <a:ext cx="9144000" cy="6019800"/>
          </a:xfrm>
          <a:prstGeom prst="rect">
            <a:avLst/>
          </a:prstGeom>
          <a:noFill/>
          <a:ln w="28575">
            <a:solidFill>
              <a:srgbClr val="080808"/>
            </a:solidFill>
            <a:miter lim="800000"/>
            <a:headEnd/>
            <a:tailEnd/>
          </a:ln>
          <a:effectLst/>
        </p:spPr>
      </p:pic>
    </p:spTree>
    <p:extLst>
      <p:ext uri="{BB962C8B-B14F-4D97-AF65-F5344CB8AC3E}">
        <p14:creationId xmlns:p14="http://schemas.microsoft.com/office/powerpoint/2010/main" val="3421941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Mesonet</a:t>
            </a:r>
            <a:r>
              <a:rPr lang="en-US" dirty="0" smtClean="0"/>
              <a:t> tie</a:t>
            </a:r>
            <a:endParaRPr lang="en-US" dirty="0"/>
          </a:p>
        </p:txBody>
      </p:sp>
      <p:pic>
        <p:nvPicPr>
          <p:cNvPr id="4" name="Content Placeholder 3"/>
          <p:cNvPicPr>
            <a:picLocks noGrp="1" noChangeAspect="1"/>
          </p:cNvPicPr>
          <p:nvPr>
            <p:ph idx="1"/>
          </p:nvPr>
        </p:nvPicPr>
        <p:blipFill rotWithShape="1">
          <a:blip r:embed="rId2"/>
          <a:srcRect l="9000" t="16400" r="56000" b="10000"/>
          <a:stretch/>
        </p:blipFill>
        <p:spPr>
          <a:xfrm>
            <a:off x="685800" y="1676400"/>
            <a:ext cx="7010400" cy="4606837"/>
          </a:xfrm>
          <a:prstGeom prst="rect">
            <a:avLst/>
          </a:prstGeom>
        </p:spPr>
      </p:pic>
    </p:spTree>
    <p:extLst>
      <p:ext uri="{BB962C8B-B14F-4D97-AF65-F5344CB8AC3E}">
        <p14:creationId xmlns:p14="http://schemas.microsoft.com/office/powerpoint/2010/main" val="39995163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a:t>
            </a:r>
            <a:endParaRPr lang="en-US" dirty="0"/>
          </a:p>
        </p:txBody>
      </p:sp>
      <p:sp>
        <p:nvSpPr>
          <p:cNvPr id="3" name="Content Placeholder 2"/>
          <p:cNvSpPr>
            <a:spLocks noGrp="1"/>
          </p:cNvSpPr>
          <p:nvPr>
            <p:ph idx="1"/>
          </p:nvPr>
        </p:nvSpPr>
        <p:spPr>
          <a:xfrm>
            <a:off x="457200" y="1600200"/>
            <a:ext cx="8229600" cy="5105400"/>
          </a:xfrm>
        </p:spPr>
        <p:txBody>
          <a:bodyPr>
            <a:normAutofit/>
          </a:bodyPr>
          <a:lstStyle/>
          <a:p>
            <a:r>
              <a:rPr lang="en-US" dirty="0" smtClean="0"/>
              <a:t>Econ at 11 of 14 sites SBNRC &gt; FP  ($0.5 N and $5 Wheat, and $0.4 N and $4 Wheat)</a:t>
            </a:r>
          </a:p>
          <a:p>
            <a:r>
              <a:rPr lang="en-US" dirty="0" smtClean="0"/>
              <a:t>Over all site years SBNRC N rate was 19 lbs less than FP with equal yield.  So average saving is dependent on N price. </a:t>
            </a:r>
          </a:p>
          <a:p>
            <a:r>
              <a:rPr lang="en-US" dirty="0" smtClean="0"/>
              <a:t>6 of 14 site SBNRC recommended more N than FP.</a:t>
            </a:r>
          </a:p>
          <a:p>
            <a:r>
              <a:rPr lang="en-US" dirty="0" smtClean="0"/>
              <a:t>5 of 14 Protein was affected by method. </a:t>
            </a:r>
            <a:br>
              <a:rPr lang="en-US" dirty="0" smtClean="0"/>
            </a:br>
            <a:r>
              <a:rPr lang="en-US" dirty="0" smtClean="0"/>
              <a:t>FP higher 3 times and SBNRC higher 2 times.</a:t>
            </a:r>
          </a:p>
          <a:p>
            <a:endParaRPr lang="en-US" dirty="0" smtClean="0"/>
          </a:p>
          <a:p>
            <a:endParaRPr lang="en-US" dirty="0" smtClean="0"/>
          </a:p>
        </p:txBody>
      </p:sp>
    </p:spTree>
    <p:extLst>
      <p:ext uri="{BB962C8B-B14F-4D97-AF65-F5344CB8AC3E}">
        <p14:creationId xmlns:p14="http://schemas.microsoft.com/office/powerpoint/2010/main" val="2732269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Estimated use in 2019 1 million acres. </a:t>
            </a:r>
            <a:endParaRPr lang="en-US" dirty="0"/>
          </a:p>
        </p:txBody>
      </p:sp>
      <p:sp>
        <p:nvSpPr>
          <p:cNvPr id="6" name="Content Placeholder 5"/>
          <p:cNvSpPr>
            <a:spLocks noGrp="1"/>
          </p:cNvSpPr>
          <p:nvPr>
            <p:ph idx="1"/>
          </p:nvPr>
        </p:nvSpPr>
        <p:spPr/>
        <p:txBody>
          <a:bodyPr/>
          <a:lstStyle/>
          <a:p>
            <a:endParaRPr lang="en-US" dirty="0"/>
          </a:p>
        </p:txBody>
      </p:sp>
      <p:pic>
        <p:nvPicPr>
          <p:cNvPr id="7"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0322" y="2190751"/>
            <a:ext cx="3358421" cy="346808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8743" y="2160271"/>
            <a:ext cx="3355258" cy="3464817"/>
          </a:xfrm>
          <a:prstGeom prst="rect">
            <a:avLst/>
          </a:prstGeom>
        </p:spPr>
      </p:pic>
      <p:pic>
        <p:nvPicPr>
          <p:cNvPr id="3" name="Picture 2"/>
          <p:cNvPicPr>
            <a:picLocks noChangeAspect="1"/>
          </p:cNvPicPr>
          <p:nvPr/>
        </p:nvPicPr>
        <p:blipFill>
          <a:blip r:embed="rId4"/>
          <a:stretch>
            <a:fillRect/>
          </a:stretch>
        </p:blipFill>
        <p:spPr>
          <a:xfrm>
            <a:off x="-177706" y="4175206"/>
            <a:ext cx="2608028" cy="1521728"/>
          </a:xfrm>
          <a:prstGeom prst="rect">
            <a:avLst/>
          </a:prstGeom>
        </p:spPr>
      </p:pic>
    </p:spTree>
    <p:extLst>
      <p:ext uri="{BB962C8B-B14F-4D97-AF65-F5344CB8AC3E}">
        <p14:creationId xmlns:p14="http://schemas.microsoft.com/office/powerpoint/2010/main" val="26747185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Testimonials </a:t>
            </a:r>
            <a:endParaRPr lang="en-US" dirty="0"/>
          </a:p>
        </p:txBody>
      </p:sp>
      <p:sp>
        <p:nvSpPr>
          <p:cNvPr id="6" name="Rectangle 5"/>
          <p:cNvSpPr/>
          <p:nvPr/>
        </p:nvSpPr>
        <p:spPr>
          <a:xfrm>
            <a:off x="165950" y="1735609"/>
            <a:ext cx="2267803" cy="1338828"/>
          </a:xfrm>
          <a:prstGeom prst="rect">
            <a:avLst/>
          </a:prstGeom>
        </p:spPr>
        <p:txBody>
          <a:bodyPr wrap="square">
            <a:spAutoFit/>
          </a:bodyPr>
          <a:lstStyle/>
          <a:p>
            <a:r>
              <a:rPr lang="en-US" sz="1350" b="1" dirty="0"/>
              <a:t>West central Kansas </a:t>
            </a:r>
            <a:r>
              <a:rPr lang="en-US" sz="1350" dirty="0"/>
              <a:t/>
            </a:r>
            <a:br>
              <a:rPr lang="en-US" sz="1350" dirty="0"/>
            </a:br>
            <a:r>
              <a:rPr lang="en-US" sz="1350" dirty="0"/>
              <a:t>1 </a:t>
            </a:r>
            <a:r>
              <a:rPr lang="en-US" sz="1350" dirty="0"/>
              <a:t>farmer spent 10 hours (total) applying &amp; sensing NRS over 2,200 acres of wheat for a net return of $42K aka $4,200 per hr.</a:t>
            </a:r>
          </a:p>
        </p:txBody>
      </p:sp>
      <p:sp>
        <p:nvSpPr>
          <p:cNvPr id="7" name="Rectangle 6"/>
          <p:cNvSpPr/>
          <p:nvPr/>
        </p:nvSpPr>
        <p:spPr>
          <a:xfrm>
            <a:off x="158330" y="4039528"/>
            <a:ext cx="3296897" cy="1546577"/>
          </a:xfrm>
          <a:prstGeom prst="rect">
            <a:avLst/>
          </a:prstGeom>
        </p:spPr>
        <p:txBody>
          <a:bodyPr wrap="square">
            <a:spAutoFit/>
          </a:bodyPr>
          <a:lstStyle/>
          <a:p>
            <a:r>
              <a:rPr lang="en-US" sz="1350" b="1" dirty="0"/>
              <a:t>South west Oklahoma </a:t>
            </a:r>
            <a:r>
              <a:rPr lang="en-US" sz="1350" dirty="0"/>
              <a:t/>
            </a:r>
            <a:br>
              <a:rPr lang="en-US" sz="1350" dirty="0"/>
            </a:br>
            <a:r>
              <a:rPr lang="en-US" sz="1350" dirty="0"/>
              <a:t>I spend 8 hours a year applying strips </a:t>
            </a:r>
          </a:p>
          <a:p>
            <a:r>
              <a:rPr lang="en-US" sz="1350" dirty="0"/>
              <a:t>I spend 8 hours a year reading strips </a:t>
            </a:r>
          </a:p>
          <a:p>
            <a:r>
              <a:rPr lang="en-US" sz="1350" dirty="0"/>
              <a:t>Last 10 years that’s 160 hours. </a:t>
            </a:r>
          </a:p>
          <a:p>
            <a:r>
              <a:rPr lang="en-US" sz="1350" dirty="0"/>
              <a:t>I have saved fertilizer and increased yields.  At an est. $768,000 </a:t>
            </a:r>
            <a:br>
              <a:rPr lang="en-US" sz="1350" dirty="0"/>
            </a:br>
            <a:r>
              <a:rPr lang="en-US" sz="1350" dirty="0"/>
              <a:t>So its making be $4,800 per hour invested. </a:t>
            </a:r>
            <a:endParaRPr lang="en-US" sz="1350" dirty="0"/>
          </a:p>
        </p:txBody>
      </p:sp>
      <p:sp>
        <p:nvSpPr>
          <p:cNvPr id="3" name="Rectangle 2"/>
          <p:cNvSpPr/>
          <p:nvPr/>
        </p:nvSpPr>
        <p:spPr>
          <a:xfrm>
            <a:off x="4572000" y="3962400"/>
            <a:ext cx="3083313" cy="1546577"/>
          </a:xfrm>
          <a:prstGeom prst="rect">
            <a:avLst/>
          </a:prstGeom>
        </p:spPr>
        <p:txBody>
          <a:bodyPr wrap="square">
            <a:spAutoFit/>
          </a:bodyPr>
          <a:lstStyle/>
          <a:p>
            <a:r>
              <a:rPr lang="en-US" sz="1350" b="1" dirty="0"/>
              <a:t>North east Oklahoma</a:t>
            </a:r>
          </a:p>
          <a:p>
            <a:r>
              <a:rPr lang="en-US" sz="1350" dirty="0"/>
              <a:t>I </a:t>
            </a:r>
            <a:r>
              <a:rPr lang="en-US" sz="1350" dirty="0"/>
              <a:t>averaged $15/ac net increase in income on wheat using N strips &amp; </a:t>
            </a:r>
            <a:r>
              <a:rPr lang="en-US" sz="1350" dirty="0" err="1"/>
              <a:t>GreenSeeker</a:t>
            </a:r>
            <a:r>
              <a:rPr lang="en-US" sz="1350" dirty="0"/>
              <a:t>.</a:t>
            </a:r>
            <a:br>
              <a:rPr lang="en-US" sz="1350" dirty="0"/>
            </a:br>
            <a:r>
              <a:rPr lang="en-US" sz="1350" dirty="0"/>
              <a:t> </a:t>
            </a:r>
            <a:r>
              <a:rPr lang="en-US" sz="1350" dirty="0"/>
              <a:t>I figure 0.5 </a:t>
            </a:r>
            <a:r>
              <a:rPr lang="en-US" sz="1350" dirty="0" err="1"/>
              <a:t>hr</a:t>
            </a:r>
            <a:r>
              <a:rPr lang="en-US" sz="1350" dirty="0"/>
              <a:t> total per N strip per crop season to put out and read. Average field for me is 60 ac so $1800 - $2000 added income per hour of effort.</a:t>
            </a:r>
          </a:p>
        </p:txBody>
      </p:sp>
      <p:sp>
        <p:nvSpPr>
          <p:cNvPr id="10" name="Rectangle 9"/>
          <p:cNvSpPr/>
          <p:nvPr/>
        </p:nvSpPr>
        <p:spPr>
          <a:xfrm>
            <a:off x="3733800" y="1735609"/>
            <a:ext cx="3366079" cy="1131079"/>
          </a:xfrm>
          <a:prstGeom prst="rect">
            <a:avLst/>
          </a:prstGeom>
        </p:spPr>
        <p:txBody>
          <a:bodyPr wrap="square">
            <a:spAutoFit/>
          </a:bodyPr>
          <a:lstStyle/>
          <a:p>
            <a:r>
              <a:rPr lang="en-US" sz="1350" b="1" dirty="0"/>
              <a:t>North west Oklahoma </a:t>
            </a:r>
            <a:r>
              <a:rPr lang="en-US" sz="1350" dirty="0"/>
              <a:t/>
            </a:r>
            <a:br>
              <a:rPr lang="en-US" sz="1350" dirty="0"/>
            </a:br>
            <a:r>
              <a:rPr lang="en-US" sz="1350" dirty="0"/>
              <a:t>I spend about ¾ of a day with a truck and spinner spreader to hit 3,000 acres of wheat. </a:t>
            </a:r>
          </a:p>
          <a:p>
            <a:r>
              <a:rPr lang="en-US" sz="1350" dirty="0"/>
              <a:t>I since while scouting so the time is marginal. </a:t>
            </a:r>
            <a:br>
              <a:rPr lang="en-US" sz="1350" dirty="0"/>
            </a:br>
            <a:r>
              <a:rPr lang="en-US" sz="1350" dirty="0"/>
              <a:t>Each year its worth about $12 an acre</a:t>
            </a:r>
            <a:endParaRPr lang="en-US" sz="1350" dirty="0"/>
          </a:p>
        </p:txBody>
      </p:sp>
    </p:spTree>
    <p:extLst>
      <p:ext uri="{BB962C8B-B14F-4D97-AF65-F5344CB8AC3E}">
        <p14:creationId xmlns:p14="http://schemas.microsoft.com/office/powerpoint/2010/main" val="14070236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Sensors and No-till</a:t>
            </a:r>
            <a:endParaRPr lang="en-US" dirty="0"/>
          </a:p>
        </p:txBody>
      </p:sp>
      <p:sp>
        <p:nvSpPr>
          <p:cNvPr id="3" name="Content Placeholder 2"/>
          <p:cNvSpPr>
            <a:spLocks noGrp="1"/>
          </p:cNvSpPr>
          <p:nvPr>
            <p:ph idx="1"/>
          </p:nvPr>
        </p:nvSpPr>
        <p:spPr/>
        <p:txBody>
          <a:bodyPr/>
          <a:lstStyle/>
          <a:p>
            <a:r>
              <a:rPr lang="en-US" dirty="0" smtClean="0"/>
              <a:t>There is no cookie cutter recipe</a:t>
            </a:r>
          </a:p>
          <a:p>
            <a:r>
              <a:rPr lang="en-US" dirty="0" smtClean="0"/>
              <a:t>No Text Book</a:t>
            </a:r>
          </a:p>
          <a:p>
            <a:r>
              <a:rPr lang="en-US" dirty="0" smtClean="0"/>
              <a:t>Learn from others Mistakes</a:t>
            </a:r>
          </a:p>
          <a:p>
            <a:r>
              <a:rPr lang="en-US" dirty="0" smtClean="0"/>
              <a:t>Adopt to your farm, soil, machinery, management and mindset. </a:t>
            </a:r>
          </a:p>
          <a:p>
            <a:r>
              <a:rPr lang="en-US" dirty="0" smtClean="0"/>
              <a:t>Do not go 100% the first year, but put out 100% of the strips. </a:t>
            </a:r>
          </a:p>
          <a:p>
            <a:r>
              <a:rPr lang="en-US" dirty="0" smtClean="0"/>
              <a:t>Art</a:t>
            </a:r>
            <a:endParaRPr lang="en-US" dirty="0"/>
          </a:p>
          <a:p>
            <a:endParaRPr lang="en-US" dirty="0"/>
          </a:p>
        </p:txBody>
      </p:sp>
    </p:spTree>
    <p:extLst>
      <p:ext uri="{BB962C8B-B14F-4D97-AF65-F5344CB8AC3E}">
        <p14:creationId xmlns:p14="http://schemas.microsoft.com/office/powerpoint/2010/main" val="32775885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Variable Rate Technologies</a:t>
            </a:r>
          </a:p>
          <a:p>
            <a:endParaRPr lang="en-US" dirty="0" smtClean="0"/>
          </a:p>
          <a:p>
            <a:r>
              <a:rPr lang="en-US" dirty="0" smtClean="0"/>
              <a:t>Zones</a:t>
            </a:r>
          </a:p>
          <a:p>
            <a:pPr lvl="1"/>
            <a:r>
              <a:rPr lang="en-US" dirty="0" smtClean="0"/>
              <a:t>Can easily apply different flat rates in Management Zones</a:t>
            </a:r>
          </a:p>
          <a:p>
            <a:endParaRPr lang="en-US" dirty="0" smtClean="0"/>
          </a:p>
          <a:p>
            <a:r>
              <a:rPr lang="en-US" dirty="0" smtClean="0"/>
              <a:t>RT-200</a:t>
            </a:r>
          </a:p>
          <a:p>
            <a:pPr lvl="1"/>
            <a:r>
              <a:rPr lang="en-US" dirty="0" smtClean="0"/>
              <a:t>Utilizes the </a:t>
            </a:r>
            <a:r>
              <a:rPr lang="en-US" dirty="0" err="1" smtClean="0"/>
              <a:t>GreenSeeker</a:t>
            </a:r>
            <a:r>
              <a:rPr lang="en-US" dirty="0" smtClean="0"/>
              <a:t> Technology to make decisions and apply N on the go. </a:t>
            </a:r>
            <a:endParaRPr lang="en-US" dirty="0"/>
          </a:p>
        </p:txBody>
      </p:sp>
      <p:sp>
        <p:nvSpPr>
          <p:cNvPr id="3" name="Title 2"/>
          <p:cNvSpPr>
            <a:spLocks noGrp="1"/>
          </p:cNvSpPr>
          <p:nvPr>
            <p:ph type="title"/>
          </p:nvPr>
        </p:nvSpPr>
        <p:spPr/>
        <p:txBody>
          <a:bodyPr/>
          <a:lstStyle/>
          <a:p>
            <a:r>
              <a:rPr lang="en-US" dirty="0" smtClean="0"/>
              <a:t>VRT</a:t>
            </a:r>
            <a:endParaRPr lang="en-US" dirty="0"/>
          </a:p>
        </p:txBody>
      </p:sp>
    </p:spTree>
    <p:extLst>
      <p:ext uri="{BB962C8B-B14F-4D97-AF65-F5344CB8AC3E}">
        <p14:creationId xmlns:p14="http://schemas.microsoft.com/office/powerpoint/2010/main" val="1144790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359525" y="4424363"/>
            <a:ext cx="641350" cy="1414462"/>
            <a:chOff x="3826" y="2922"/>
            <a:chExt cx="404" cy="891"/>
          </a:xfrm>
        </p:grpSpPr>
        <p:sp>
          <p:nvSpPr>
            <p:cNvPr id="314371" name="Line 3"/>
            <p:cNvSpPr>
              <a:spLocks noChangeShapeType="1"/>
            </p:cNvSpPr>
            <p:nvPr/>
          </p:nvSpPr>
          <p:spPr bwMode="auto">
            <a:xfrm flipH="1">
              <a:off x="3826" y="2922"/>
              <a:ext cx="230" cy="843"/>
            </a:xfrm>
            <a:prstGeom prst="line">
              <a:avLst/>
            </a:prstGeom>
            <a:noFill/>
            <a:ln w="25400">
              <a:solidFill>
                <a:srgbClr val="00FFFF"/>
              </a:solidFill>
              <a:prstDash val="sysDot"/>
              <a:round/>
              <a:headEnd/>
              <a:tailEnd type="arrow" w="med" len="med"/>
            </a:ln>
            <a:effectLst/>
          </p:spPr>
          <p:txBody>
            <a:bodyPr/>
            <a:lstStyle/>
            <a:p>
              <a:endParaRPr lang="en-US"/>
            </a:p>
          </p:txBody>
        </p:sp>
        <p:sp>
          <p:nvSpPr>
            <p:cNvPr id="314372" name="Line 4"/>
            <p:cNvSpPr>
              <a:spLocks noChangeShapeType="1"/>
            </p:cNvSpPr>
            <p:nvPr/>
          </p:nvSpPr>
          <p:spPr bwMode="auto">
            <a:xfrm flipH="1">
              <a:off x="4012" y="2927"/>
              <a:ext cx="36" cy="886"/>
            </a:xfrm>
            <a:prstGeom prst="line">
              <a:avLst/>
            </a:prstGeom>
            <a:noFill/>
            <a:ln w="25400">
              <a:solidFill>
                <a:srgbClr val="00FFFF"/>
              </a:solidFill>
              <a:prstDash val="sysDot"/>
              <a:round/>
              <a:headEnd/>
              <a:tailEnd type="arrow" w="med" len="med"/>
            </a:ln>
            <a:effectLst/>
          </p:spPr>
          <p:txBody>
            <a:bodyPr/>
            <a:lstStyle/>
            <a:p>
              <a:endParaRPr lang="en-US"/>
            </a:p>
          </p:txBody>
        </p:sp>
        <p:sp>
          <p:nvSpPr>
            <p:cNvPr id="314373" name="Line 5"/>
            <p:cNvSpPr>
              <a:spLocks noChangeShapeType="1"/>
            </p:cNvSpPr>
            <p:nvPr/>
          </p:nvSpPr>
          <p:spPr bwMode="auto">
            <a:xfrm>
              <a:off x="4048" y="2933"/>
              <a:ext cx="182" cy="806"/>
            </a:xfrm>
            <a:prstGeom prst="line">
              <a:avLst/>
            </a:prstGeom>
            <a:noFill/>
            <a:ln w="25400">
              <a:solidFill>
                <a:srgbClr val="00FFFF"/>
              </a:solidFill>
              <a:prstDash val="sysDot"/>
              <a:round/>
              <a:headEnd/>
              <a:tailEnd type="arrow" w="med" len="med"/>
            </a:ln>
            <a:effectLst/>
          </p:spPr>
          <p:txBody>
            <a:bodyPr/>
            <a:lstStyle/>
            <a:p>
              <a:endParaRPr lang="en-US"/>
            </a:p>
          </p:txBody>
        </p:sp>
      </p:grpSp>
      <p:grpSp>
        <p:nvGrpSpPr>
          <p:cNvPr id="3" name="Group 6"/>
          <p:cNvGrpSpPr>
            <a:grpSpLocks/>
          </p:cNvGrpSpPr>
          <p:nvPr/>
        </p:nvGrpSpPr>
        <p:grpSpPr bwMode="auto">
          <a:xfrm>
            <a:off x="5113338" y="290513"/>
            <a:ext cx="3816350" cy="2773362"/>
            <a:chOff x="480" y="1296"/>
            <a:chExt cx="2088" cy="1613"/>
          </a:xfrm>
        </p:grpSpPr>
        <p:pic>
          <p:nvPicPr>
            <p:cNvPr id="314375" name="Picture 7" descr="GreenSeeker System"/>
            <p:cNvPicPr>
              <a:picLocks noChangeAspect="1" noChangeArrowheads="1"/>
            </p:cNvPicPr>
            <p:nvPr/>
          </p:nvPicPr>
          <p:blipFill>
            <a:blip r:embed="rId3" cstate="print"/>
            <a:srcRect/>
            <a:stretch>
              <a:fillRect/>
            </a:stretch>
          </p:blipFill>
          <p:spPr bwMode="auto">
            <a:xfrm>
              <a:off x="480" y="1296"/>
              <a:ext cx="2088" cy="878"/>
            </a:xfrm>
            <a:prstGeom prst="rect">
              <a:avLst/>
            </a:prstGeom>
            <a:noFill/>
          </p:spPr>
        </p:pic>
        <p:pic>
          <p:nvPicPr>
            <p:cNvPr id="314376" name="Picture 8" descr="unit_hookup_02text"/>
            <p:cNvPicPr>
              <a:picLocks noChangeAspect="1" noChangeArrowheads="1"/>
            </p:cNvPicPr>
            <p:nvPr/>
          </p:nvPicPr>
          <p:blipFill>
            <a:blip r:embed="rId4" cstate="print"/>
            <a:srcRect/>
            <a:stretch>
              <a:fillRect/>
            </a:stretch>
          </p:blipFill>
          <p:spPr bwMode="auto">
            <a:xfrm>
              <a:off x="480" y="2160"/>
              <a:ext cx="2088" cy="749"/>
            </a:xfrm>
            <a:prstGeom prst="rect">
              <a:avLst/>
            </a:prstGeom>
            <a:noFill/>
          </p:spPr>
        </p:pic>
      </p:grpSp>
      <p:sp>
        <p:nvSpPr>
          <p:cNvPr id="314377" name="Rectangle 9"/>
          <p:cNvSpPr>
            <a:spLocks noGrp="1" noChangeArrowheads="1"/>
          </p:cNvSpPr>
          <p:nvPr>
            <p:ph type="title"/>
          </p:nvPr>
        </p:nvSpPr>
        <p:spPr>
          <a:xfrm>
            <a:off x="-76200" y="152400"/>
            <a:ext cx="5913438" cy="1143000"/>
          </a:xfrm>
        </p:spPr>
        <p:txBody>
          <a:bodyPr/>
          <a:lstStyle/>
          <a:p>
            <a:r>
              <a:rPr lang="en-US" smtClean="0"/>
              <a:t>Sensor Function</a:t>
            </a:r>
          </a:p>
        </p:txBody>
      </p:sp>
      <p:sp>
        <p:nvSpPr>
          <p:cNvPr id="314378" name="Freeform 10"/>
          <p:cNvSpPr>
            <a:spLocks/>
          </p:cNvSpPr>
          <p:nvPr/>
        </p:nvSpPr>
        <p:spPr bwMode="auto">
          <a:xfrm>
            <a:off x="376238" y="2681288"/>
            <a:ext cx="4973637" cy="2447925"/>
          </a:xfrm>
          <a:custGeom>
            <a:avLst/>
            <a:gdLst/>
            <a:ahLst/>
            <a:cxnLst>
              <a:cxn ang="0">
                <a:pos x="12166" y="3001"/>
              </a:cxn>
              <a:cxn ang="0">
                <a:pos x="12395" y="751"/>
              </a:cxn>
              <a:cxn ang="0">
                <a:pos x="12166" y="0"/>
              </a:cxn>
              <a:cxn ang="0">
                <a:pos x="451" y="0"/>
              </a:cxn>
              <a:cxn ang="0">
                <a:pos x="0" y="751"/>
              </a:cxn>
              <a:cxn ang="0">
                <a:pos x="451" y="3001"/>
              </a:cxn>
              <a:cxn ang="0">
                <a:pos x="1743" y="4517"/>
              </a:cxn>
              <a:cxn ang="0">
                <a:pos x="5407" y="5252"/>
              </a:cxn>
              <a:cxn ang="0">
                <a:pos x="5407" y="3001"/>
              </a:cxn>
              <a:cxn ang="0">
                <a:pos x="8561" y="3001"/>
              </a:cxn>
              <a:cxn ang="0">
                <a:pos x="8561" y="6503"/>
              </a:cxn>
              <a:cxn ang="0">
                <a:pos x="11715" y="6002"/>
              </a:cxn>
              <a:cxn ang="0">
                <a:pos x="12166" y="3001"/>
              </a:cxn>
            </a:cxnLst>
            <a:rect l="0" t="0" r="r" b="b"/>
            <a:pathLst>
              <a:path w="12395" h="6503">
                <a:moveTo>
                  <a:pt x="12166" y="3001"/>
                </a:moveTo>
                <a:lnTo>
                  <a:pt x="12395" y="751"/>
                </a:lnTo>
                <a:lnTo>
                  <a:pt x="12166" y="0"/>
                </a:lnTo>
                <a:lnTo>
                  <a:pt x="451" y="0"/>
                </a:lnTo>
                <a:lnTo>
                  <a:pt x="0" y="751"/>
                </a:lnTo>
                <a:lnTo>
                  <a:pt x="451" y="3001"/>
                </a:lnTo>
                <a:cubicBezTo>
                  <a:pt x="535" y="3730"/>
                  <a:pt x="1129" y="4192"/>
                  <a:pt x="1743" y="4517"/>
                </a:cubicBezTo>
                <a:cubicBezTo>
                  <a:pt x="2860" y="5108"/>
                  <a:pt x="4040" y="5243"/>
                  <a:pt x="5407" y="5252"/>
                </a:cubicBezTo>
                <a:lnTo>
                  <a:pt x="5407" y="3001"/>
                </a:lnTo>
                <a:lnTo>
                  <a:pt x="8561" y="3001"/>
                </a:lnTo>
                <a:lnTo>
                  <a:pt x="8561" y="6503"/>
                </a:lnTo>
                <a:lnTo>
                  <a:pt x="11715" y="6002"/>
                </a:lnTo>
                <a:lnTo>
                  <a:pt x="12166" y="3001"/>
                </a:lnTo>
                <a:close/>
              </a:path>
            </a:pathLst>
          </a:custGeom>
          <a:solidFill>
            <a:srgbClr val="C0C0C0"/>
          </a:solidFill>
          <a:ln w="0">
            <a:solidFill>
              <a:srgbClr val="000000"/>
            </a:solidFill>
            <a:prstDash val="solid"/>
            <a:round/>
            <a:headEnd/>
            <a:tailEnd/>
          </a:ln>
        </p:spPr>
        <p:txBody>
          <a:bodyPr/>
          <a:lstStyle/>
          <a:p>
            <a:endParaRPr lang="en-US"/>
          </a:p>
        </p:txBody>
      </p:sp>
      <p:sp>
        <p:nvSpPr>
          <p:cNvPr id="314379" name="Freeform 11"/>
          <p:cNvSpPr>
            <a:spLocks/>
          </p:cNvSpPr>
          <p:nvPr/>
        </p:nvSpPr>
        <p:spPr bwMode="auto">
          <a:xfrm>
            <a:off x="376238" y="2681288"/>
            <a:ext cx="4973637" cy="2447925"/>
          </a:xfrm>
          <a:custGeom>
            <a:avLst/>
            <a:gdLst/>
            <a:ahLst/>
            <a:cxnLst>
              <a:cxn ang="0">
                <a:pos x="12166" y="3001"/>
              </a:cxn>
              <a:cxn ang="0">
                <a:pos x="12395" y="751"/>
              </a:cxn>
              <a:cxn ang="0">
                <a:pos x="12166" y="0"/>
              </a:cxn>
              <a:cxn ang="0">
                <a:pos x="451" y="0"/>
              </a:cxn>
              <a:cxn ang="0">
                <a:pos x="0" y="751"/>
              </a:cxn>
              <a:cxn ang="0">
                <a:pos x="451" y="3001"/>
              </a:cxn>
              <a:cxn ang="0">
                <a:pos x="1743" y="4517"/>
              </a:cxn>
              <a:cxn ang="0">
                <a:pos x="5407" y="5252"/>
              </a:cxn>
              <a:cxn ang="0">
                <a:pos x="5407" y="3001"/>
              </a:cxn>
              <a:cxn ang="0">
                <a:pos x="8561" y="3001"/>
              </a:cxn>
              <a:cxn ang="0">
                <a:pos x="8561" y="6503"/>
              </a:cxn>
              <a:cxn ang="0">
                <a:pos x="11715" y="6002"/>
              </a:cxn>
              <a:cxn ang="0">
                <a:pos x="12166" y="3001"/>
              </a:cxn>
            </a:cxnLst>
            <a:rect l="0" t="0" r="r" b="b"/>
            <a:pathLst>
              <a:path w="12395" h="6503">
                <a:moveTo>
                  <a:pt x="12166" y="3001"/>
                </a:moveTo>
                <a:lnTo>
                  <a:pt x="12395" y="751"/>
                </a:lnTo>
                <a:lnTo>
                  <a:pt x="12166" y="0"/>
                </a:lnTo>
                <a:lnTo>
                  <a:pt x="451" y="0"/>
                </a:lnTo>
                <a:lnTo>
                  <a:pt x="0" y="751"/>
                </a:lnTo>
                <a:lnTo>
                  <a:pt x="451" y="3001"/>
                </a:lnTo>
                <a:cubicBezTo>
                  <a:pt x="535" y="3730"/>
                  <a:pt x="1129" y="4192"/>
                  <a:pt x="1743" y="4517"/>
                </a:cubicBezTo>
                <a:cubicBezTo>
                  <a:pt x="2860" y="5108"/>
                  <a:pt x="4040" y="5243"/>
                  <a:pt x="5407" y="5252"/>
                </a:cubicBezTo>
                <a:lnTo>
                  <a:pt x="5407" y="3001"/>
                </a:lnTo>
                <a:lnTo>
                  <a:pt x="8561" y="3001"/>
                </a:lnTo>
                <a:lnTo>
                  <a:pt x="8561" y="6503"/>
                </a:lnTo>
                <a:lnTo>
                  <a:pt x="11715" y="6002"/>
                </a:lnTo>
                <a:lnTo>
                  <a:pt x="12166" y="3001"/>
                </a:lnTo>
                <a:close/>
              </a:path>
            </a:pathLst>
          </a:custGeom>
          <a:noFill/>
          <a:ln w="7938" cap="rnd">
            <a:solidFill>
              <a:srgbClr val="000000"/>
            </a:solidFill>
            <a:prstDash val="solid"/>
            <a:round/>
            <a:headEnd/>
            <a:tailEnd/>
          </a:ln>
        </p:spPr>
        <p:txBody>
          <a:bodyPr/>
          <a:lstStyle/>
          <a:p>
            <a:endParaRPr lang="en-US"/>
          </a:p>
        </p:txBody>
      </p:sp>
      <p:sp>
        <p:nvSpPr>
          <p:cNvPr id="314380" name="Line 12"/>
          <p:cNvSpPr>
            <a:spLocks noChangeShapeType="1"/>
          </p:cNvSpPr>
          <p:nvPr/>
        </p:nvSpPr>
        <p:spPr bwMode="auto">
          <a:xfrm>
            <a:off x="377825" y="2970213"/>
            <a:ext cx="568325" cy="1587"/>
          </a:xfrm>
          <a:prstGeom prst="line">
            <a:avLst/>
          </a:prstGeom>
          <a:noFill/>
          <a:ln w="7938" cap="rnd">
            <a:solidFill>
              <a:srgbClr val="000000"/>
            </a:solidFill>
            <a:round/>
            <a:headEnd/>
            <a:tailEnd/>
          </a:ln>
        </p:spPr>
        <p:txBody>
          <a:bodyPr/>
          <a:lstStyle/>
          <a:p>
            <a:endParaRPr lang="en-US"/>
          </a:p>
        </p:txBody>
      </p:sp>
      <p:sp>
        <p:nvSpPr>
          <p:cNvPr id="314381" name="Line 13"/>
          <p:cNvSpPr>
            <a:spLocks noChangeShapeType="1"/>
          </p:cNvSpPr>
          <p:nvPr/>
        </p:nvSpPr>
        <p:spPr bwMode="auto">
          <a:xfrm flipH="1">
            <a:off x="1509713" y="3606800"/>
            <a:ext cx="454025" cy="2498725"/>
          </a:xfrm>
          <a:prstGeom prst="line">
            <a:avLst/>
          </a:prstGeom>
          <a:noFill/>
          <a:ln w="41275" cap="rnd">
            <a:solidFill>
              <a:srgbClr val="FF0000"/>
            </a:solidFill>
            <a:round/>
            <a:headEnd/>
            <a:tailEnd/>
          </a:ln>
        </p:spPr>
        <p:txBody>
          <a:bodyPr/>
          <a:lstStyle/>
          <a:p>
            <a:endParaRPr lang="en-US"/>
          </a:p>
        </p:txBody>
      </p:sp>
      <p:sp>
        <p:nvSpPr>
          <p:cNvPr id="314382" name="Freeform 14"/>
          <p:cNvSpPr>
            <a:spLocks/>
          </p:cNvSpPr>
          <p:nvPr/>
        </p:nvSpPr>
        <p:spPr bwMode="auto">
          <a:xfrm>
            <a:off x="1470025" y="6081713"/>
            <a:ext cx="117475" cy="185737"/>
          </a:xfrm>
          <a:custGeom>
            <a:avLst/>
            <a:gdLst/>
            <a:ahLst/>
            <a:cxnLst>
              <a:cxn ang="0">
                <a:pos x="85" y="13"/>
              </a:cxn>
              <a:cxn ang="0">
                <a:pos x="24" y="142"/>
              </a:cxn>
              <a:cxn ang="0">
                <a:pos x="0" y="0"/>
              </a:cxn>
              <a:cxn ang="0">
                <a:pos x="85" y="13"/>
              </a:cxn>
            </a:cxnLst>
            <a:rect l="0" t="0" r="r" b="b"/>
            <a:pathLst>
              <a:path w="85" h="142">
                <a:moveTo>
                  <a:pt x="85" y="13"/>
                </a:moveTo>
                <a:lnTo>
                  <a:pt x="24" y="142"/>
                </a:lnTo>
                <a:lnTo>
                  <a:pt x="0" y="0"/>
                </a:lnTo>
                <a:lnTo>
                  <a:pt x="85" y="13"/>
                </a:lnTo>
                <a:close/>
              </a:path>
            </a:pathLst>
          </a:custGeom>
          <a:solidFill>
            <a:srgbClr val="FF0000"/>
          </a:solidFill>
          <a:ln w="9525">
            <a:noFill/>
            <a:round/>
            <a:headEnd/>
            <a:tailEnd/>
          </a:ln>
        </p:spPr>
        <p:txBody>
          <a:bodyPr/>
          <a:lstStyle/>
          <a:p>
            <a:endParaRPr lang="en-US"/>
          </a:p>
        </p:txBody>
      </p:sp>
      <p:sp>
        <p:nvSpPr>
          <p:cNvPr id="314383" name="Line 15"/>
          <p:cNvSpPr>
            <a:spLocks noChangeShapeType="1"/>
          </p:cNvSpPr>
          <p:nvPr/>
        </p:nvSpPr>
        <p:spPr bwMode="auto">
          <a:xfrm flipH="1" flipV="1">
            <a:off x="1006475" y="3741738"/>
            <a:ext cx="455613" cy="2312987"/>
          </a:xfrm>
          <a:prstGeom prst="line">
            <a:avLst/>
          </a:prstGeom>
          <a:noFill/>
          <a:ln w="41275" cap="rnd">
            <a:solidFill>
              <a:srgbClr val="FF0000"/>
            </a:solidFill>
            <a:round/>
            <a:headEnd/>
            <a:tailEnd/>
          </a:ln>
        </p:spPr>
        <p:txBody>
          <a:bodyPr/>
          <a:lstStyle/>
          <a:p>
            <a:endParaRPr lang="en-US"/>
          </a:p>
        </p:txBody>
      </p:sp>
      <p:sp>
        <p:nvSpPr>
          <p:cNvPr id="314384" name="Freeform 16"/>
          <p:cNvSpPr>
            <a:spLocks/>
          </p:cNvSpPr>
          <p:nvPr/>
        </p:nvSpPr>
        <p:spPr bwMode="auto">
          <a:xfrm>
            <a:off x="949325" y="3578225"/>
            <a:ext cx="119063" cy="185738"/>
          </a:xfrm>
          <a:custGeom>
            <a:avLst/>
            <a:gdLst/>
            <a:ahLst/>
            <a:cxnLst>
              <a:cxn ang="0">
                <a:pos x="0" y="142"/>
              </a:cxn>
              <a:cxn ang="0">
                <a:pos x="27" y="0"/>
              </a:cxn>
              <a:cxn ang="0">
                <a:pos x="85" y="131"/>
              </a:cxn>
              <a:cxn ang="0">
                <a:pos x="0" y="142"/>
              </a:cxn>
            </a:cxnLst>
            <a:rect l="0" t="0" r="r" b="b"/>
            <a:pathLst>
              <a:path w="85" h="142">
                <a:moveTo>
                  <a:pt x="0" y="142"/>
                </a:moveTo>
                <a:lnTo>
                  <a:pt x="27" y="0"/>
                </a:lnTo>
                <a:lnTo>
                  <a:pt x="85" y="131"/>
                </a:lnTo>
                <a:lnTo>
                  <a:pt x="0" y="142"/>
                </a:lnTo>
                <a:close/>
              </a:path>
            </a:pathLst>
          </a:custGeom>
          <a:solidFill>
            <a:srgbClr val="FF0000"/>
          </a:solidFill>
          <a:ln w="9525">
            <a:noFill/>
            <a:round/>
            <a:headEnd/>
            <a:tailEnd/>
          </a:ln>
        </p:spPr>
        <p:txBody>
          <a:bodyPr/>
          <a:lstStyle/>
          <a:p>
            <a:endParaRPr lang="en-US"/>
          </a:p>
        </p:txBody>
      </p:sp>
      <p:sp>
        <p:nvSpPr>
          <p:cNvPr id="314385" name="Rectangle 17"/>
          <p:cNvSpPr>
            <a:spLocks noChangeArrowheads="1"/>
          </p:cNvSpPr>
          <p:nvPr/>
        </p:nvSpPr>
        <p:spPr bwMode="auto">
          <a:xfrm>
            <a:off x="1639888" y="3252788"/>
            <a:ext cx="733425" cy="325437"/>
          </a:xfrm>
          <a:prstGeom prst="rect">
            <a:avLst/>
          </a:prstGeom>
          <a:solidFill>
            <a:srgbClr val="FFFFFF"/>
          </a:solidFill>
          <a:ln w="9525">
            <a:noFill/>
            <a:miter lim="800000"/>
            <a:headEnd/>
            <a:tailEnd/>
          </a:ln>
        </p:spPr>
        <p:txBody>
          <a:bodyPr/>
          <a:lstStyle/>
          <a:p>
            <a:endParaRPr lang="en-US"/>
          </a:p>
        </p:txBody>
      </p:sp>
      <p:sp>
        <p:nvSpPr>
          <p:cNvPr id="314386" name="Rectangle 18"/>
          <p:cNvSpPr>
            <a:spLocks noChangeArrowheads="1"/>
          </p:cNvSpPr>
          <p:nvPr/>
        </p:nvSpPr>
        <p:spPr bwMode="auto">
          <a:xfrm>
            <a:off x="1639888" y="3252788"/>
            <a:ext cx="874712" cy="325437"/>
          </a:xfrm>
          <a:prstGeom prst="rect">
            <a:avLst/>
          </a:prstGeom>
          <a:solidFill>
            <a:srgbClr val="FFFFFF"/>
          </a:solidFill>
          <a:ln w="12700" cap="rnd">
            <a:solidFill>
              <a:srgbClr val="000000"/>
            </a:solidFill>
            <a:round/>
            <a:headEnd/>
            <a:tailEnd/>
          </a:ln>
        </p:spPr>
        <p:txBody>
          <a:bodyPr/>
          <a:lstStyle/>
          <a:p>
            <a:endParaRPr lang="en-US"/>
          </a:p>
        </p:txBody>
      </p:sp>
      <p:sp>
        <p:nvSpPr>
          <p:cNvPr id="314387" name="Rectangle 19"/>
          <p:cNvSpPr>
            <a:spLocks noChangeArrowheads="1"/>
          </p:cNvSpPr>
          <p:nvPr/>
        </p:nvSpPr>
        <p:spPr bwMode="auto">
          <a:xfrm>
            <a:off x="1852613" y="3257550"/>
            <a:ext cx="374650" cy="182563"/>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200" b="1">
                <a:solidFill>
                  <a:srgbClr val="000000"/>
                </a:solidFill>
                <a:cs typeface="Arial" pitchFamily="34" charset="0"/>
              </a:rPr>
              <a:t>Light</a:t>
            </a:r>
            <a:endParaRPr lang="en-US" sz="1800">
              <a:cs typeface="Arial" pitchFamily="34" charset="0"/>
            </a:endParaRPr>
          </a:p>
        </p:txBody>
      </p:sp>
      <p:sp>
        <p:nvSpPr>
          <p:cNvPr id="314388" name="Rectangle 20"/>
          <p:cNvSpPr>
            <a:spLocks noChangeArrowheads="1"/>
          </p:cNvSpPr>
          <p:nvPr/>
        </p:nvSpPr>
        <p:spPr bwMode="auto">
          <a:xfrm>
            <a:off x="1682750" y="3408363"/>
            <a:ext cx="779463" cy="182562"/>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200" b="1">
                <a:solidFill>
                  <a:srgbClr val="000000"/>
                </a:solidFill>
                <a:cs typeface="Arial" pitchFamily="34" charset="0"/>
              </a:rPr>
              <a:t>generation</a:t>
            </a:r>
            <a:endParaRPr lang="en-US" sz="1800">
              <a:cs typeface="Arial" pitchFamily="34" charset="0"/>
            </a:endParaRPr>
          </a:p>
        </p:txBody>
      </p:sp>
      <p:sp>
        <p:nvSpPr>
          <p:cNvPr id="314389" name="Freeform 21"/>
          <p:cNvSpPr>
            <a:spLocks/>
          </p:cNvSpPr>
          <p:nvPr/>
        </p:nvSpPr>
        <p:spPr bwMode="auto">
          <a:xfrm>
            <a:off x="1028700" y="2967038"/>
            <a:ext cx="1384300" cy="285750"/>
          </a:xfrm>
          <a:custGeom>
            <a:avLst/>
            <a:gdLst/>
            <a:ahLst/>
            <a:cxnLst>
              <a:cxn ang="0">
                <a:pos x="0" y="758"/>
              </a:cxn>
              <a:cxn ang="0">
                <a:pos x="772" y="0"/>
              </a:cxn>
              <a:cxn ang="0">
                <a:pos x="772" y="0"/>
              </a:cxn>
              <a:cxn ang="0">
                <a:pos x="3451" y="0"/>
              </a:cxn>
            </a:cxnLst>
            <a:rect l="0" t="0" r="r" b="b"/>
            <a:pathLst>
              <a:path w="3451" h="758">
                <a:moveTo>
                  <a:pt x="0" y="758"/>
                </a:moveTo>
                <a:cubicBezTo>
                  <a:pt x="0" y="339"/>
                  <a:pt x="345" y="0"/>
                  <a:pt x="772" y="0"/>
                </a:cubicBezTo>
                <a:lnTo>
                  <a:pt x="772" y="0"/>
                </a:lnTo>
                <a:lnTo>
                  <a:pt x="3451" y="0"/>
                </a:lnTo>
              </a:path>
            </a:pathLst>
          </a:custGeom>
          <a:noFill/>
          <a:ln w="41275" cap="rnd">
            <a:solidFill>
              <a:srgbClr val="0000FF"/>
            </a:solidFill>
            <a:prstDash val="solid"/>
            <a:round/>
            <a:headEnd/>
            <a:tailEnd/>
          </a:ln>
        </p:spPr>
        <p:txBody>
          <a:bodyPr/>
          <a:lstStyle/>
          <a:p>
            <a:endParaRPr lang="en-US"/>
          </a:p>
        </p:txBody>
      </p:sp>
      <p:sp>
        <p:nvSpPr>
          <p:cNvPr id="314390" name="Rectangle 22"/>
          <p:cNvSpPr>
            <a:spLocks noChangeArrowheads="1"/>
          </p:cNvSpPr>
          <p:nvPr/>
        </p:nvSpPr>
        <p:spPr bwMode="auto">
          <a:xfrm>
            <a:off x="1371600" y="2743200"/>
            <a:ext cx="868363" cy="192088"/>
          </a:xfrm>
          <a:prstGeom prst="rect">
            <a:avLst/>
          </a:prstGeom>
          <a:solidFill>
            <a:srgbClr val="FFFFFF"/>
          </a:solidFill>
          <a:ln w="9525">
            <a:solidFill>
              <a:schemeClr val="tx1"/>
            </a:solidFill>
            <a:miter lim="800000"/>
            <a:headEnd/>
            <a:tailEnd/>
          </a:ln>
        </p:spPr>
        <p:txBody>
          <a:bodyPr wrap="none" lIns="0" tIns="0" rIns="0" bIns="0">
            <a:spAutoFit/>
          </a:bodyPr>
          <a:lstStyle/>
          <a:p>
            <a:pPr eaLnBrk="1" hangingPunct="1">
              <a:lnSpc>
                <a:spcPct val="100000"/>
              </a:lnSpc>
              <a:spcBef>
                <a:spcPct val="0"/>
              </a:spcBef>
              <a:buFontTx/>
              <a:buNone/>
            </a:pPr>
            <a:r>
              <a:rPr lang="en-US" sz="1200" b="1">
                <a:solidFill>
                  <a:srgbClr val="000000"/>
                </a:solidFill>
                <a:cs typeface="Arial" pitchFamily="34" charset="0"/>
              </a:rPr>
              <a:t>Light signal</a:t>
            </a:r>
            <a:endParaRPr lang="en-US" sz="1800">
              <a:cs typeface="Arial" pitchFamily="34" charset="0"/>
            </a:endParaRPr>
          </a:p>
        </p:txBody>
      </p:sp>
      <p:sp>
        <p:nvSpPr>
          <p:cNvPr id="314391" name="Rectangle 23"/>
          <p:cNvSpPr>
            <a:spLocks noChangeArrowheads="1"/>
          </p:cNvSpPr>
          <p:nvPr/>
        </p:nvSpPr>
        <p:spPr bwMode="auto">
          <a:xfrm>
            <a:off x="620713" y="3252788"/>
            <a:ext cx="733425" cy="325437"/>
          </a:xfrm>
          <a:prstGeom prst="rect">
            <a:avLst/>
          </a:prstGeom>
          <a:solidFill>
            <a:srgbClr val="FFFFFF"/>
          </a:solidFill>
          <a:ln w="9525">
            <a:noFill/>
            <a:miter lim="800000"/>
            <a:headEnd/>
            <a:tailEnd/>
          </a:ln>
        </p:spPr>
        <p:txBody>
          <a:bodyPr/>
          <a:lstStyle/>
          <a:p>
            <a:endParaRPr lang="en-US"/>
          </a:p>
        </p:txBody>
      </p:sp>
      <p:sp>
        <p:nvSpPr>
          <p:cNvPr id="314392" name="Rectangle 24"/>
          <p:cNvSpPr>
            <a:spLocks noChangeArrowheads="1"/>
          </p:cNvSpPr>
          <p:nvPr/>
        </p:nvSpPr>
        <p:spPr bwMode="auto">
          <a:xfrm>
            <a:off x="620713" y="3252788"/>
            <a:ext cx="827087" cy="325437"/>
          </a:xfrm>
          <a:prstGeom prst="rect">
            <a:avLst/>
          </a:prstGeom>
          <a:solidFill>
            <a:srgbClr val="FFFFFF"/>
          </a:solidFill>
          <a:ln w="12700" cap="rnd">
            <a:solidFill>
              <a:srgbClr val="000000"/>
            </a:solidFill>
            <a:round/>
            <a:headEnd/>
            <a:tailEnd/>
          </a:ln>
        </p:spPr>
        <p:txBody>
          <a:bodyPr/>
          <a:lstStyle/>
          <a:p>
            <a:endParaRPr lang="en-US"/>
          </a:p>
        </p:txBody>
      </p:sp>
      <p:sp>
        <p:nvSpPr>
          <p:cNvPr id="314393" name="Rectangle 25"/>
          <p:cNvSpPr>
            <a:spLocks noChangeArrowheads="1"/>
          </p:cNvSpPr>
          <p:nvPr/>
        </p:nvSpPr>
        <p:spPr bwMode="auto">
          <a:xfrm>
            <a:off x="831850" y="3257550"/>
            <a:ext cx="374650" cy="182563"/>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200" b="1">
                <a:solidFill>
                  <a:srgbClr val="000000"/>
                </a:solidFill>
                <a:cs typeface="Arial" pitchFamily="34" charset="0"/>
              </a:rPr>
              <a:t>Light</a:t>
            </a:r>
            <a:endParaRPr lang="en-US" sz="1800">
              <a:cs typeface="Arial" pitchFamily="34" charset="0"/>
            </a:endParaRPr>
          </a:p>
        </p:txBody>
      </p:sp>
      <p:sp>
        <p:nvSpPr>
          <p:cNvPr id="314394" name="Rectangle 26"/>
          <p:cNvSpPr>
            <a:spLocks noChangeArrowheads="1"/>
          </p:cNvSpPr>
          <p:nvPr/>
        </p:nvSpPr>
        <p:spPr bwMode="auto">
          <a:xfrm>
            <a:off x="703263" y="3408363"/>
            <a:ext cx="677862" cy="182562"/>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200" b="1">
                <a:solidFill>
                  <a:srgbClr val="000000"/>
                </a:solidFill>
                <a:cs typeface="Arial" pitchFamily="34" charset="0"/>
              </a:rPr>
              <a:t>detection</a:t>
            </a:r>
            <a:endParaRPr lang="en-US" sz="1800">
              <a:cs typeface="Arial" pitchFamily="34" charset="0"/>
            </a:endParaRPr>
          </a:p>
        </p:txBody>
      </p:sp>
      <p:sp>
        <p:nvSpPr>
          <p:cNvPr id="314395" name="Rectangle 27"/>
          <p:cNvSpPr>
            <a:spLocks noChangeArrowheads="1"/>
          </p:cNvSpPr>
          <p:nvPr/>
        </p:nvSpPr>
        <p:spPr bwMode="auto">
          <a:xfrm>
            <a:off x="6438900" y="3416300"/>
            <a:ext cx="487363" cy="652463"/>
          </a:xfrm>
          <a:prstGeom prst="rect">
            <a:avLst/>
          </a:prstGeom>
          <a:solidFill>
            <a:srgbClr val="808080"/>
          </a:solidFill>
          <a:ln w="9525">
            <a:noFill/>
            <a:miter lim="800000"/>
            <a:headEnd/>
            <a:tailEnd/>
          </a:ln>
        </p:spPr>
        <p:txBody>
          <a:bodyPr/>
          <a:lstStyle/>
          <a:p>
            <a:endParaRPr lang="en-US"/>
          </a:p>
        </p:txBody>
      </p:sp>
      <p:sp>
        <p:nvSpPr>
          <p:cNvPr id="314396" name="Rectangle 28"/>
          <p:cNvSpPr>
            <a:spLocks noChangeArrowheads="1"/>
          </p:cNvSpPr>
          <p:nvPr/>
        </p:nvSpPr>
        <p:spPr bwMode="auto">
          <a:xfrm>
            <a:off x="6438900" y="3416300"/>
            <a:ext cx="487363" cy="652463"/>
          </a:xfrm>
          <a:prstGeom prst="rect">
            <a:avLst/>
          </a:prstGeom>
          <a:noFill/>
          <a:ln w="1588" cap="rnd">
            <a:solidFill>
              <a:srgbClr val="000000"/>
            </a:solidFill>
            <a:round/>
            <a:headEnd/>
            <a:tailEnd/>
          </a:ln>
        </p:spPr>
        <p:txBody>
          <a:bodyPr/>
          <a:lstStyle/>
          <a:p>
            <a:endParaRPr lang="en-US"/>
          </a:p>
        </p:txBody>
      </p:sp>
      <p:sp>
        <p:nvSpPr>
          <p:cNvPr id="314397" name="Rectangle 29"/>
          <p:cNvSpPr>
            <a:spLocks noChangeArrowheads="1"/>
          </p:cNvSpPr>
          <p:nvPr/>
        </p:nvSpPr>
        <p:spPr bwMode="auto">
          <a:xfrm>
            <a:off x="6519863" y="4151313"/>
            <a:ext cx="325437" cy="163512"/>
          </a:xfrm>
          <a:prstGeom prst="rect">
            <a:avLst/>
          </a:prstGeom>
          <a:solidFill>
            <a:srgbClr val="808080"/>
          </a:solidFill>
          <a:ln w="9525">
            <a:noFill/>
            <a:miter lim="800000"/>
            <a:headEnd/>
            <a:tailEnd/>
          </a:ln>
        </p:spPr>
        <p:txBody>
          <a:bodyPr/>
          <a:lstStyle/>
          <a:p>
            <a:endParaRPr lang="en-US"/>
          </a:p>
        </p:txBody>
      </p:sp>
      <p:sp>
        <p:nvSpPr>
          <p:cNvPr id="314398" name="Rectangle 30"/>
          <p:cNvSpPr>
            <a:spLocks noChangeArrowheads="1"/>
          </p:cNvSpPr>
          <p:nvPr/>
        </p:nvSpPr>
        <p:spPr bwMode="auto">
          <a:xfrm>
            <a:off x="6519863" y="4151313"/>
            <a:ext cx="325437" cy="163512"/>
          </a:xfrm>
          <a:prstGeom prst="rect">
            <a:avLst/>
          </a:prstGeom>
          <a:noFill/>
          <a:ln w="1588" cap="rnd">
            <a:solidFill>
              <a:srgbClr val="000000"/>
            </a:solidFill>
            <a:round/>
            <a:headEnd/>
            <a:tailEnd/>
          </a:ln>
        </p:spPr>
        <p:txBody>
          <a:bodyPr/>
          <a:lstStyle/>
          <a:p>
            <a:endParaRPr lang="en-US"/>
          </a:p>
        </p:txBody>
      </p:sp>
      <p:sp>
        <p:nvSpPr>
          <p:cNvPr id="314399" name="Rectangle 31"/>
          <p:cNvSpPr>
            <a:spLocks noChangeArrowheads="1"/>
          </p:cNvSpPr>
          <p:nvPr/>
        </p:nvSpPr>
        <p:spPr bwMode="auto">
          <a:xfrm>
            <a:off x="6580188" y="4314825"/>
            <a:ext cx="204787" cy="101600"/>
          </a:xfrm>
          <a:prstGeom prst="rect">
            <a:avLst/>
          </a:prstGeom>
          <a:solidFill>
            <a:srgbClr val="808080"/>
          </a:solidFill>
          <a:ln w="9525">
            <a:noFill/>
            <a:miter lim="800000"/>
            <a:headEnd/>
            <a:tailEnd/>
          </a:ln>
        </p:spPr>
        <p:txBody>
          <a:bodyPr/>
          <a:lstStyle/>
          <a:p>
            <a:endParaRPr lang="en-US"/>
          </a:p>
        </p:txBody>
      </p:sp>
      <p:sp>
        <p:nvSpPr>
          <p:cNvPr id="314400" name="Rectangle 32"/>
          <p:cNvSpPr>
            <a:spLocks noChangeArrowheads="1"/>
          </p:cNvSpPr>
          <p:nvPr/>
        </p:nvSpPr>
        <p:spPr bwMode="auto">
          <a:xfrm>
            <a:off x="6580188" y="4314825"/>
            <a:ext cx="204787" cy="101600"/>
          </a:xfrm>
          <a:prstGeom prst="rect">
            <a:avLst/>
          </a:prstGeom>
          <a:noFill/>
          <a:ln w="1588" cap="rnd">
            <a:solidFill>
              <a:srgbClr val="000000"/>
            </a:solidFill>
            <a:round/>
            <a:headEnd/>
            <a:tailEnd/>
          </a:ln>
        </p:spPr>
        <p:txBody>
          <a:bodyPr/>
          <a:lstStyle/>
          <a:p>
            <a:endParaRPr lang="en-US"/>
          </a:p>
        </p:txBody>
      </p:sp>
      <p:sp>
        <p:nvSpPr>
          <p:cNvPr id="314401" name="Rectangle 33"/>
          <p:cNvSpPr>
            <a:spLocks noChangeArrowheads="1"/>
          </p:cNvSpPr>
          <p:nvPr/>
        </p:nvSpPr>
        <p:spPr bwMode="auto">
          <a:xfrm>
            <a:off x="6580188" y="4068763"/>
            <a:ext cx="204787" cy="82550"/>
          </a:xfrm>
          <a:prstGeom prst="rect">
            <a:avLst/>
          </a:prstGeom>
          <a:solidFill>
            <a:srgbClr val="808080"/>
          </a:solidFill>
          <a:ln w="9525">
            <a:noFill/>
            <a:miter lim="800000"/>
            <a:headEnd/>
            <a:tailEnd/>
          </a:ln>
        </p:spPr>
        <p:txBody>
          <a:bodyPr/>
          <a:lstStyle/>
          <a:p>
            <a:endParaRPr lang="en-US"/>
          </a:p>
        </p:txBody>
      </p:sp>
      <p:sp>
        <p:nvSpPr>
          <p:cNvPr id="314402" name="Rectangle 34"/>
          <p:cNvSpPr>
            <a:spLocks noChangeArrowheads="1"/>
          </p:cNvSpPr>
          <p:nvPr/>
        </p:nvSpPr>
        <p:spPr bwMode="auto">
          <a:xfrm>
            <a:off x="6580188" y="4068763"/>
            <a:ext cx="204787" cy="82550"/>
          </a:xfrm>
          <a:prstGeom prst="rect">
            <a:avLst/>
          </a:prstGeom>
          <a:noFill/>
          <a:ln w="1588" cap="rnd">
            <a:solidFill>
              <a:srgbClr val="000000"/>
            </a:solidFill>
            <a:round/>
            <a:headEnd/>
            <a:tailEnd/>
          </a:ln>
        </p:spPr>
        <p:txBody>
          <a:bodyPr/>
          <a:lstStyle/>
          <a:p>
            <a:endParaRPr lang="en-US"/>
          </a:p>
        </p:txBody>
      </p:sp>
      <p:sp>
        <p:nvSpPr>
          <p:cNvPr id="314403" name="Freeform 35"/>
          <p:cNvSpPr>
            <a:spLocks/>
          </p:cNvSpPr>
          <p:nvPr/>
        </p:nvSpPr>
        <p:spPr bwMode="auto">
          <a:xfrm>
            <a:off x="4127500" y="2925763"/>
            <a:ext cx="2541588" cy="327025"/>
          </a:xfrm>
          <a:custGeom>
            <a:avLst/>
            <a:gdLst/>
            <a:ahLst/>
            <a:cxnLst>
              <a:cxn ang="0">
                <a:pos x="4419" y="867"/>
              </a:cxn>
              <a:cxn ang="0">
                <a:pos x="3577" y="0"/>
              </a:cxn>
              <a:cxn ang="0">
                <a:pos x="3577" y="0"/>
              </a:cxn>
              <a:cxn ang="0">
                <a:pos x="0" y="0"/>
              </a:cxn>
            </a:cxnLst>
            <a:rect l="0" t="0" r="r" b="b"/>
            <a:pathLst>
              <a:path w="4419" h="867">
                <a:moveTo>
                  <a:pt x="4419" y="867"/>
                </a:moveTo>
                <a:cubicBezTo>
                  <a:pt x="4293" y="348"/>
                  <a:pt x="3955" y="0"/>
                  <a:pt x="3577" y="0"/>
                </a:cubicBezTo>
                <a:lnTo>
                  <a:pt x="3577" y="0"/>
                </a:lnTo>
                <a:lnTo>
                  <a:pt x="0" y="0"/>
                </a:lnTo>
              </a:path>
            </a:pathLst>
          </a:custGeom>
          <a:noFill/>
          <a:ln w="41275" cap="rnd">
            <a:solidFill>
              <a:srgbClr val="0000FF"/>
            </a:solidFill>
            <a:prstDash val="solid"/>
            <a:round/>
            <a:headEnd/>
            <a:tailEnd/>
          </a:ln>
        </p:spPr>
        <p:txBody>
          <a:bodyPr/>
          <a:lstStyle/>
          <a:p>
            <a:endParaRPr lang="en-US"/>
          </a:p>
        </p:txBody>
      </p:sp>
      <p:sp>
        <p:nvSpPr>
          <p:cNvPr id="314404" name="Freeform 36"/>
          <p:cNvSpPr>
            <a:spLocks/>
          </p:cNvSpPr>
          <p:nvPr/>
        </p:nvSpPr>
        <p:spPr bwMode="auto">
          <a:xfrm>
            <a:off x="6600825" y="3230563"/>
            <a:ext cx="119063" cy="185737"/>
          </a:xfrm>
          <a:custGeom>
            <a:avLst/>
            <a:gdLst/>
            <a:ahLst/>
            <a:cxnLst>
              <a:cxn ang="0">
                <a:pos x="0" y="11"/>
              </a:cxn>
              <a:cxn ang="0">
                <a:pos x="58" y="142"/>
              </a:cxn>
              <a:cxn ang="0">
                <a:pos x="85" y="0"/>
              </a:cxn>
              <a:cxn ang="0">
                <a:pos x="0" y="11"/>
              </a:cxn>
            </a:cxnLst>
            <a:rect l="0" t="0" r="r" b="b"/>
            <a:pathLst>
              <a:path w="85" h="142">
                <a:moveTo>
                  <a:pt x="0" y="11"/>
                </a:moveTo>
                <a:lnTo>
                  <a:pt x="58" y="142"/>
                </a:lnTo>
                <a:lnTo>
                  <a:pt x="85" y="0"/>
                </a:lnTo>
                <a:lnTo>
                  <a:pt x="0" y="11"/>
                </a:lnTo>
                <a:close/>
              </a:path>
            </a:pathLst>
          </a:custGeom>
          <a:solidFill>
            <a:srgbClr val="0000FF"/>
          </a:solidFill>
          <a:ln w="9525">
            <a:noFill/>
            <a:round/>
            <a:headEnd/>
            <a:tailEnd/>
          </a:ln>
        </p:spPr>
        <p:txBody>
          <a:bodyPr/>
          <a:lstStyle/>
          <a:p>
            <a:endParaRPr lang="en-US"/>
          </a:p>
        </p:txBody>
      </p:sp>
      <p:sp>
        <p:nvSpPr>
          <p:cNvPr id="314405" name="Rectangle 37"/>
          <p:cNvSpPr>
            <a:spLocks noChangeArrowheads="1"/>
          </p:cNvSpPr>
          <p:nvPr/>
        </p:nvSpPr>
        <p:spPr bwMode="auto">
          <a:xfrm>
            <a:off x="4714875" y="3124200"/>
            <a:ext cx="1033463" cy="192088"/>
          </a:xfrm>
          <a:prstGeom prst="rect">
            <a:avLst/>
          </a:prstGeom>
          <a:solidFill>
            <a:srgbClr val="FFFFFF"/>
          </a:solidFill>
          <a:ln w="9525">
            <a:solidFill>
              <a:schemeClr val="tx1"/>
            </a:solidFill>
            <a:miter lim="800000"/>
            <a:headEnd/>
            <a:tailEnd/>
          </a:ln>
        </p:spPr>
        <p:txBody>
          <a:bodyPr wrap="none" lIns="0" tIns="0" rIns="0" bIns="0">
            <a:spAutoFit/>
          </a:bodyPr>
          <a:lstStyle/>
          <a:p>
            <a:pPr eaLnBrk="1" hangingPunct="1">
              <a:lnSpc>
                <a:spcPct val="100000"/>
              </a:lnSpc>
              <a:spcBef>
                <a:spcPct val="0"/>
              </a:spcBef>
              <a:buFontTx/>
              <a:buNone/>
            </a:pPr>
            <a:r>
              <a:rPr lang="en-US" sz="1200" b="1">
                <a:solidFill>
                  <a:srgbClr val="000000"/>
                </a:solidFill>
                <a:cs typeface="Arial" pitchFamily="34" charset="0"/>
              </a:rPr>
              <a:t>Valve settings</a:t>
            </a:r>
            <a:endParaRPr lang="en-US" sz="1800">
              <a:cs typeface="Arial" pitchFamily="34" charset="0"/>
            </a:endParaRPr>
          </a:p>
        </p:txBody>
      </p:sp>
      <p:sp>
        <p:nvSpPr>
          <p:cNvPr id="314406" name="Rectangle 38"/>
          <p:cNvSpPr>
            <a:spLocks noChangeArrowheads="1"/>
          </p:cNvSpPr>
          <p:nvPr/>
        </p:nvSpPr>
        <p:spPr bwMode="auto">
          <a:xfrm>
            <a:off x="6356350" y="3497263"/>
            <a:ext cx="488950" cy="654050"/>
          </a:xfrm>
          <a:prstGeom prst="rect">
            <a:avLst/>
          </a:prstGeom>
          <a:solidFill>
            <a:srgbClr val="808080"/>
          </a:solidFill>
          <a:ln w="9525">
            <a:noFill/>
            <a:miter lim="800000"/>
            <a:headEnd/>
            <a:tailEnd/>
          </a:ln>
        </p:spPr>
        <p:txBody>
          <a:bodyPr/>
          <a:lstStyle/>
          <a:p>
            <a:endParaRPr lang="en-US"/>
          </a:p>
        </p:txBody>
      </p:sp>
      <p:sp>
        <p:nvSpPr>
          <p:cNvPr id="314407" name="Rectangle 39"/>
          <p:cNvSpPr>
            <a:spLocks noChangeArrowheads="1"/>
          </p:cNvSpPr>
          <p:nvPr/>
        </p:nvSpPr>
        <p:spPr bwMode="auto">
          <a:xfrm>
            <a:off x="6356350" y="3497263"/>
            <a:ext cx="488950" cy="654050"/>
          </a:xfrm>
          <a:prstGeom prst="rect">
            <a:avLst/>
          </a:prstGeom>
          <a:noFill/>
          <a:ln w="1588" cap="rnd">
            <a:solidFill>
              <a:srgbClr val="000000"/>
            </a:solidFill>
            <a:round/>
            <a:headEnd/>
            <a:tailEnd/>
          </a:ln>
        </p:spPr>
        <p:txBody>
          <a:bodyPr/>
          <a:lstStyle/>
          <a:p>
            <a:endParaRPr lang="en-US"/>
          </a:p>
        </p:txBody>
      </p:sp>
      <p:sp>
        <p:nvSpPr>
          <p:cNvPr id="314408" name="Rectangle 40"/>
          <p:cNvSpPr>
            <a:spLocks noChangeArrowheads="1"/>
          </p:cNvSpPr>
          <p:nvPr/>
        </p:nvSpPr>
        <p:spPr bwMode="auto">
          <a:xfrm>
            <a:off x="6438900" y="4232275"/>
            <a:ext cx="325438" cy="163513"/>
          </a:xfrm>
          <a:prstGeom prst="rect">
            <a:avLst/>
          </a:prstGeom>
          <a:solidFill>
            <a:srgbClr val="808080"/>
          </a:solidFill>
          <a:ln w="9525">
            <a:noFill/>
            <a:miter lim="800000"/>
            <a:headEnd/>
            <a:tailEnd/>
          </a:ln>
        </p:spPr>
        <p:txBody>
          <a:bodyPr/>
          <a:lstStyle/>
          <a:p>
            <a:endParaRPr lang="en-US"/>
          </a:p>
        </p:txBody>
      </p:sp>
      <p:sp>
        <p:nvSpPr>
          <p:cNvPr id="314409" name="Rectangle 41"/>
          <p:cNvSpPr>
            <a:spLocks noChangeArrowheads="1"/>
          </p:cNvSpPr>
          <p:nvPr/>
        </p:nvSpPr>
        <p:spPr bwMode="auto">
          <a:xfrm>
            <a:off x="6438900" y="4232275"/>
            <a:ext cx="325438" cy="163513"/>
          </a:xfrm>
          <a:prstGeom prst="rect">
            <a:avLst/>
          </a:prstGeom>
          <a:noFill/>
          <a:ln w="1588" cap="rnd">
            <a:solidFill>
              <a:srgbClr val="000000"/>
            </a:solidFill>
            <a:round/>
            <a:headEnd/>
            <a:tailEnd/>
          </a:ln>
        </p:spPr>
        <p:txBody>
          <a:bodyPr/>
          <a:lstStyle/>
          <a:p>
            <a:endParaRPr lang="en-US"/>
          </a:p>
        </p:txBody>
      </p:sp>
      <p:sp>
        <p:nvSpPr>
          <p:cNvPr id="314410" name="Rectangle 42"/>
          <p:cNvSpPr>
            <a:spLocks noChangeArrowheads="1"/>
          </p:cNvSpPr>
          <p:nvPr/>
        </p:nvSpPr>
        <p:spPr bwMode="auto">
          <a:xfrm>
            <a:off x="6497638" y="4395788"/>
            <a:ext cx="206375" cy="101600"/>
          </a:xfrm>
          <a:prstGeom prst="rect">
            <a:avLst/>
          </a:prstGeom>
          <a:solidFill>
            <a:srgbClr val="808080"/>
          </a:solidFill>
          <a:ln w="9525">
            <a:noFill/>
            <a:miter lim="800000"/>
            <a:headEnd/>
            <a:tailEnd/>
          </a:ln>
        </p:spPr>
        <p:txBody>
          <a:bodyPr/>
          <a:lstStyle/>
          <a:p>
            <a:endParaRPr lang="en-US"/>
          </a:p>
        </p:txBody>
      </p:sp>
      <p:sp>
        <p:nvSpPr>
          <p:cNvPr id="314411" name="Rectangle 43"/>
          <p:cNvSpPr>
            <a:spLocks noChangeArrowheads="1"/>
          </p:cNvSpPr>
          <p:nvPr/>
        </p:nvSpPr>
        <p:spPr bwMode="auto">
          <a:xfrm>
            <a:off x="6497638" y="4395788"/>
            <a:ext cx="206375" cy="101600"/>
          </a:xfrm>
          <a:prstGeom prst="rect">
            <a:avLst/>
          </a:prstGeom>
          <a:noFill/>
          <a:ln w="1588" cap="rnd">
            <a:solidFill>
              <a:srgbClr val="000000"/>
            </a:solidFill>
            <a:round/>
            <a:headEnd/>
            <a:tailEnd/>
          </a:ln>
        </p:spPr>
        <p:txBody>
          <a:bodyPr/>
          <a:lstStyle/>
          <a:p>
            <a:endParaRPr lang="en-US"/>
          </a:p>
        </p:txBody>
      </p:sp>
      <p:sp>
        <p:nvSpPr>
          <p:cNvPr id="314412" name="Rectangle 44"/>
          <p:cNvSpPr>
            <a:spLocks noChangeArrowheads="1"/>
          </p:cNvSpPr>
          <p:nvPr/>
        </p:nvSpPr>
        <p:spPr bwMode="auto">
          <a:xfrm>
            <a:off x="6497638" y="4151313"/>
            <a:ext cx="206375" cy="80962"/>
          </a:xfrm>
          <a:prstGeom prst="rect">
            <a:avLst/>
          </a:prstGeom>
          <a:solidFill>
            <a:srgbClr val="808080"/>
          </a:solidFill>
          <a:ln w="9525">
            <a:noFill/>
            <a:miter lim="800000"/>
            <a:headEnd/>
            <a:tailEnd/>
          </a:ln>
        </p:spPr>
        <p:txBody>
          <a:bodyPr/>
          <a:lstStyle/>
          <a:p>
            <a:endParaRPr lang="en-US"/>
          </a:p>
        </p:txBody>
      </p:sp>
      <p:sp>
        <p:nvSpPr>
          <p:cNvPr id="314413" name="Rectangle 45"/>
          <p:cNvSpPr>
            <a:spLocks noChangeArrowheads="1"/>
          </p:cNvSpPr>
          <p:nvPr/>
        </p:nvSpPr>
        <p:spPr bwMode="auto">
          <a:xfrm>
            <a:off x="6497638" y="4151313"/>
            <a:ext cx="206375" cy="80962"/>
          </a:xfrm>
          <a:prstGeom prst="rect">
            <a:avLst/>
          </a:prstGeom>
          <a:noFill/>
          <a:ln w="1588" cap="rnd">
            <a:solidFill>
              <a:srgbClr val="000000"/>
            </a:solidFill>
            <a:round/>
            <a:headEnd/>
            <a:tailEnd/>
          </a:ln>
        </p:spPr>
        <p:txBody>
          <a:bodyPr/>
          <a:lstStyle/>
          <a:p>
            <a:endParaRPr lang="en-US"/>
          </a:p>
        </p:txBody>
      </p:sp>
      <p:sp>
        <p:nvSpPr>
          <p:cNvPr id="314414" name="Rectangle 46"/>
          <p:cNvSpPr>
            <a:spLocks noChangeArrowheads="1"/>
          </p:cNvSpPr>
          <p:nvPr/>
        </p:nvSpPr>
        <p:spPr bwMode="auto">
          <a:xfrm>
            <a:off x="6275388" y="3578225"/>
            <a:ext cx="488950" cy="654050"/>
          </a:xfrm>
          <a:prstGeom prst="rect">
            <a:avLst/>
          </a:prstGeom>
          <a:solidFill>
            <a:srgbClr val="808080"/>
          </a:solidFill>
          <a:ln w="9525">
            <a:noFill/>
            <a:miter lim="800000"/>
            <a:headEnd/>
            <a:tailEnd/>
          </a:ln>
        </p:spPr>
        <p:txBody>
          <a:bodyPr/>
          <a:lstStyle/>
          <a:p>
            <a:endParaRPr lang="en-US"/>
          </a:p>
        </p:txBody>
      </p:sp>
      <p:sp>
        <p:nvSpPr>
          <p:cNvPr id="314415" name="Rectangle 47"/>
          <p:cNvSpPr>
            <a:spLocks noChangeArrowheads="1"/>
          </p:cNvSpPr>
          <p:nvPr/>
        </p:nvSpPr>
        <p:spPr bwMode="auto">
          <a:xfrm>
            <a:off x="6275388" y="3578225"/>
            <a:ext cx="488950" cy="654050"/>
          </a:xfrm>
          <a:prstGeom prst="rect">
            <a:avLst/>
          </a:prstGeom>
          <a:noFill/>
          <a:ln w="1588" cap="rnd">
            <a:solidFill>
              <a:srgbClr val="000000"/>
            </a:solidFill>
            <a:round/>
            <a:headEnd/>
            <a:tailEnd/>
          </a:ln>
        </p:spPr>
        <p:txBody>
          <a:bodyPr/>
          <a:lstStyle/>
          <a:p>
            <a:endParaRPr lang="en-US"/>
          </a:p>
        </p:txBody>
      </p:sp>
      <p:sp>
        <p:nvSpPr>
          <p:cNvPr id="314416" name="Rectangle 48"/>
          <p:cNvSpPr>
            <a:spLocks noChangeArrowheads="1"/>
          </p:cNvSpPr>
          <p:nvPr/>
        </p:nvSpPr>
        <p:spPr bwMode="auto">
          <a:xfrm>
            <a:off x="6356350" y="4314825"/>
            <a:ext cx="325438" cy="161925"/>
          </a:xfrm>
          <a:prstGeom prst="rect">
            <a:avLst/>
          </a:prstGeom>
          <a:solidFill>
            <a:srgbClr val="808080"/>
          </a:solidFill>
          <a:ln w="9525">
            <a:noFill/>
            <a:miter lim="800000"/>
            <a:headEnd/>
            <a:tailEnd/>
          </a:ln>
        </p:spPr>
        <p:txBody>
          <a:bodyPr/>
          <a:lstStyle/>
          <a:p>
            <a:endParaRPr lang="en-US"/>
          </a:p>
        </p:txBody>
      </p:sp>
      <p:sp>
        <p:nvSpPr>
          <p:cNvPr id="314417" name="Rectangle 49"/>
          <p:cNvSpPr>
            <a:spLocks noChangeArrowheads="1"/>
          </p:cNvSpPr>
          <p:nvPr/>
        </p:nvSpPr>
        <p:spPr bwMode="auto">
          <a:xfrm>
            <a:off x="6356350" y="4314825"/>
            <a:ext cx="325438" cy="161925"/>
          </a:xfrm>
          <a:prstGeom prst="rect">
            <a:avLst/>
          </a:prstGeom>
          <a:noFill/>
          <a:ln w="1588" cap="rnd">
            <a:solidFill>
              <a:srgbClr val="000000"/>
            </a:solidFill>
            <a:round/>
            <a:headEnd/>
            <a:tailEnd/>
          </a:ln>
        </p:spPr>
        <p:txBody>
          <a:bodyPr/>
          <a:lstStyle/>
          <a:p>
            <a:endParaRPr lang="en-US"/>
          </a:p>
        </p:txBody>
      </p:sp>
      <p:sp>
        <p:nvSpPr>
          <p:cNvPr id="314418" name="Rectangle 50"/>
          <p:cNvSpPr>
            <a:spLocks noChangeArrowheads="1"/>
          </p:cNvSpPr>
          <p:nvPr/>
        </p:nvSpPr>
        <p:spPr bwMode="auto">
          <a:xfrm>
            <a:off x="6416675" y="4476750"/>
            <a:ext cx="204788" cy="101600"/>
          </a:xfrm>
          <a:prstGeom prst="rect">
            <a:avLst/>
          </a:prstGeom>
          <a:solidFill>
            <a:srgbClr val="808080"/>
          </a:solidFill>
          <a:ln w="9525">
            <a:noFill/>
            <a:miter lim="800000"/>
            <a:headEnd/>
            <a:tailEnd/>
          </a:ln>
        </p:spPr>
        <p:txBody>
          <a:bodyPr/>
          <a:lstStyle/>
          <a:p>
            <a:endParaRPr lang="en-US"/>
          </a:p>
        </p:txBody>
      </p:sp>
      <p:sp>
        <p:nvSpPr>
          <p:cNvPr id="314419" name="Rectangle 51"/>
          <p:cNvSpPr>
            <a:spLocks noChangeArrowheads="1"/>
          </p:cNvSpPr>
          <p:nvPr/>
        </p:nvSpPr>
        <p:spPr bwMode="auto">
          <a:xfrm>
            <a:off x="6416675" y="4476750"/>
            <a:ext cx="204788" cy="101600"/>
          </a:xfrm>
          <a:prstGeom prst="rect">
            <a:avLst/>
          </a:prstGeom>
          <a:noFill/>
          <a:ln w="1588" cap="rnd">
            <a:solidFill>
              <a:srgbClr val="000000"/>
            </a:solidFill>
            <a:round/>
            <a:headEnd/>
            <a:tailEnd/>
          </a:ln>
        </p:spPr>
        <p:txBody>
          <a:bodyPr/>
          <a:lstStyle/>
          <a:p>
            <a:endParaRPr lang="en-US"/>
          </a:p>
        </p:txBody>
      </p:sp>
      <p:sp>
        <p:nvSpPr>
          <p:cNvPr id="314420" name="Rectangle 52"/>
          <p:cNvSpPr>
            <a:spLocks noChangeArrowheads="1"/>
          </p:cNvSpPr>
          <p:nvPr/>
        </p:nvSpPr>
        <p:spPr bwMode="auto">
          <a:xfrm>
            <a:off x="6416675" y="4232275"/>
            <a:ext cx="204788" cy="82550"/>
          </a:xfrm>
          <a:prstGeom prst="rect">
            <a:avLst/>
          </a:prstGeom>
          <a:solidFill>
            <a:srgbClr val="808080"/>
          </a:solidFill>
          <a:ln w="9525">
            <a:noFill/>
            <a:miter lim="800000"/>
            <a:headEnd/>
            <a:tailEnd/>
          </a:ln>
        </p:spPr>
        <p:txBody>
          <a:bodyPr/>
          <a:lstStyle/>
          <a:p>
            <a:endParaRPr lang="en-US"/>
          </a:p>
        </p:txBody>
      </p:sp>
      <p:sp>
        <p:nvSpPr>
          <p:cNvPr id="314421" name="Rectangle 53"/>
          <p:cNvSpPr>
            <a:spLocks noChangeArrowheads="1"/>
          </p:cNvSpPr>
          <p:nvPr/>
        </p:nvSpPr>
        <p:spPr bwMode="auto">
          <a:xfrm>
            <a:off x="6416675" y="4232275"/>
            <a:ext cx="204788" cy="82550"/>
          </a:xfrm>
          <a:prstGeom prst="rect">
            <a:avLst/>
          </a:prstGeom>
          <a:noFill/>
          <a:ln w="1588" cap="rnd">
            <a:solidFill>
              <a:srgbClr val="000000"/>
            </a:solidFill>
            <a:round/>
            <a:headEnd/>
            <a:tailEnd/>
          </a:ln>
        </p:spPr>
        <p:txBody>
          <a:bodyPr/>
          <a:lstStyle/>
          <a:p>
            <a:endParaRPr lang="en-US"/>
          </a:p>
        </p:txBody>
      </p:sp>
      <p:sp>
        <p:nvSpPr>
          <p:cNvPr id="314422" name="Freeform 54"/>
          <p:cNvSpPr>
            <a:spLocks/>
          </p:cNvSpPr>
          <p:nvPr/>
        </p:nvSpPr>
        <p:spPr bwMode="auto">
          <a:xfrm>
            <a:off x="4127500" y="3008313"/>
            <a:ext cx="2441575" cy="325437"/>
          </a:xfrm>
          <a:custGeom>
            <a:avLst/>
            <a:gdLst/>
            <a:ahLst/>
            <a:cxnLst>
              <a:cxn ang="0">
                <a:pos x="4218" y="867"/>
              </a:cxn>
              <a:cxn ang="0">
                <a:pos x="3414" y="0"/>
              </a:cxn>
              <a:cxn ang="0">
                <a:pos x="3414" y="0"/>
              </a:cxn>
              <a:cxn ang="0">
                <a:pos x="0" y="0"/>
              </a:cxn>
            </a:cxnLst>
            <a:rect l="0" t="0" r="r" b="b"/>
            <a:pathLst>
              <a:path w="4218" h="867">
                <a:moveTo>
                  <a:pt x="4218" y="867"/>
                </a:moveTo>
                <a:cubicBezTo>
                  <a:pt x="4098" y="347"/>
                  <a:pt x="3776" y="0"/>
                  <a:pt x="3414" y="0"/>
                </a:cubicBezTo>
                <a:lnTo>
                  <a:pt x="3414" y="0"/>
                </a:lnTo>
                <a:lnTo>
                  <a:pt x="0" y="0"/>
                </a:lnTo>
              </a:path>
            </a:pathLst>
          </a:custGeom>
          <a:noFill/>
          <a:ln w="41275" cap="rnd">
            <a:solidFill>
              <a:srgbClr val="0000FF"/>
            </a:solidFill>
            <a:prstDash val="solid"/>
            <a:round/>
            <a:headEnd/>
            <a:tailEnd/>
          </a:ln>
        </p:spPr>
        <p:txBody>
          <a:bodyPr/>
          <a:lstStyle/>
          <a:p>
            <a:endParaRPr lang="en-US"/>
          </a:p>
        </p:txBody>
      </p:sp>
      <p:sp>
        <p:nvSpPr>
          <p:cNvPr id="314423" name="Freeform 55"/>
          <p:cNvSpPr>
            <a:spLocks/>
          </p:cNvSpPr>
          <p:nvPr/>
        </p:nvSpPr>
        <p:spPr bwMode="auto">
          <a:xfrm>
            <a:off x="6519863" y="3311525"/>
            <a:ext cx="119062" cy="185738"/>
          </a:xfrm>
          <a:custGeom>
            <a:avLst/>
            <a:gdLst/>
            <a:ahLst/>
            <a:cxnLst>
              <a:cxn ang="0">
                <a:pos x="0" y="11"/>
              </a:cxn>
              <a:cxn ang="0">
                <a:pos x="58" y="142"/>
              </a:cxn>
              <a:cxn ang="0">
                <a:pos x="85" y="0"/>
              </a:cxn>
              <a:cxn ang="0">
                <a:pos x="0" y="11"/>
              </a:cxn>
            </a:cxnLst>
            <a:rect l="0" t="0" r="r" b="b"/>
            <a:pathLst>
              <a:path w="85" h="142">
                <a:moveTo>
                  <a:pt x="0" y="11"/>
                </a:moveTo>
                <a:lnTo>
                  <a:pt x="58" y="142"/>
                </a:lnTo>
                <a:lnTo>
                  <a:pt x="85" y="0"/>
                </a:lnTo>
                <a:lnTo>
                  <a:pt x="0" y="11"/>
                </a:lnTo>
                <a:close/>
              </a:path>
            </a:pathLst>
          </a:custGeom>
          <a:solidFill>
            <a:srgbClr val="0000FF"/>
          </a:solidFill>
          <a:ln w="9525">
            <a:noFill/>
            <a:round/>
            <a:headEnd/>
            <a:tailEnd/>
          </a:ln>
        </p:spPr>
        <p:txBody>
          <a:bodyPr/>
          <a:lstStyle/>
          <a:p>
            <a:endParaRPr lang="en-US"/>
          </a:p>
        </p:txBody>
      </p:sp>
      <p:sp>
        <p:nvSpPr>
          <p:cNvPr id="314424" name="Freeform 56"/>
          <p:cNvSpPr>
            <a:spLocks/>
          </p:cNvSpPr>
          <p:nvPr/>
        </p:nvSpPr>
        <p:spPr bwMode="auto">
          <a:xfrm>
            <a:off x="4127500" y="3089275"/>
            <a:ext cx="2371725" cy="325438"/>
          </a:xfrm>
          <a:custGeom>
            <a:avLst/>
            <a:gdLst/>
            <a:ahLst/>
            <a:cxnLst>
              <a:cxn ang="0">
                <a:pos x="4018" y="866"/>
              </a:cxn>
              <a:cxn ang="0">
                <a:pos x="3251" y="0"/>
              </a:cxn>
              <a:cxn ang="0">
                <a:pos x="3251" y="0"/>
              </a:cxn>
              <a:cxn ang="0">
                <a:pos x="0" y="0"/>
              </a:cxn>
            </a:cxnLst>
            <a:rect l="0" t="0" r="r" b="b"/>
            <a:pathLst>
              <a:path w="4018" h="866">
                <a:moveTo>
                  <a:pt x="4018" y="866"/>
                </a:moveTo>
                <a:cubicBezTo>
                  <a:pt x="3903" y="347"/>
                  <a:pt x="3596" y="0"/>
                  <a:pt x="3251" y="0"/>
                </a:cubicBezTo>
                <a:lnTo>
                  <a:pt x="3251" y="0"/>
                </a:lnTo>
                <a:lnTo>
                  <a:pt x="0" y="0"/>
                </a:lnTo>
              </a:path>
            </a:pathLst>
          </a:custGeom>
          <a:noFill/>
          <a:ln w="41275" cap="rnd">
            <a:solidFill>
              <a:srgbClr val="0000FF"/>
            </a:solidFill>
            <a:prstDash val="solid"/>
            <a:round/>
            <a:headEnd/>
            <a:tailEnd/>
          </a:ln>
        </p:spPr>
        <p:txBody>
          <a:bodyPr/>
          <a:lstStyle/>
          <a:p>
            <a:endParaRPr lang="en-US"/>
          </a:p>
        </p:txBody>
      </p:sp>
      <p:sp>
        <p:nvSpPr>
          <p:cNvPr id="314425" name="Freeform 57"/>
          <p:cNvSpPr>
            <a:spLocks/>
          </p:cNvSpPr>
          <p:nvPr/>
        </p:nvSpPr>
        <p:spPr bwMode="auto">
          <a:xfrm>
            <a:off x="6438900" y="3394075"/>
            <a:ext cx="119063" cy="184150"/>
          </a:xfrm>
          <a:custGeom>
            <a:avLst/>
            <a:gdLst/>
            <a:ahLst/>
            <a:cxnLst>
              <a:cxn ang="0">
                <a:pos x="0" y="10"/>
              </a:cxn>
              <a:cxn ang="0">
                <a:pos x="57" y="141"/>
              </a:cxn>
              <a:cxn ang="0">
                <a:pos x="85" y="0"/>
              </a:cxn>
              <a:cxn ang="0">
                <a:pos x="0" y="10"/>
              </a:cxn>
            </a:cxnLst>
            <a:rect l="0" t="0" r="r" b="b"/>
            <a:pathLst>
              <a:path w="85" h="141">
                <a:moveTo>
                  <a:pt x="0" y="10"/>
                </a:moveTo>
                <a:lnTo>
                  <a:pt x="57" y="141"/>
                </a:lnTo>
                <a:lnTo>
                  <a:pt x="85" y="0"/>
                </a:lnTo>
                <a:lnTo>
                  <a:pt x="0" y="10"/>
                </a:lnTo>
                <a:close/>
              </a:path>
            </a:pathLst>
          </a:custGeom>
          <a:solidFill>
            <a:srgbClr val="0000FF"/>
          </a:solidFill>
          <a:ln w="9525">
            <a:noFill/>
            <a:round/>
            <a:headEnd/>
            <a:tailEnd/>
          </a:ln>
        </p:spPr>
        <p:txBody>
          <a:bodyPr/>
          <a:lstStyle/>
          <a:p>
            <a:endParaRPr lang="en-US"/>
          </a:p>
        </p:txBody>
      </p:sp>
      <p:grpSp>
        <p:nvGrpSpPr>
          <p:cNvPr id="4" name="Group 58"/>
          <p:cNvGrpSpPr>
            <a:grpSpLocks/>
          </p:cNvGrpSpPr>
          <p:nvPr/>
        </p:nvGrpSpPr>
        <p:grpSpPr bwMode="auto">
          <a:xfrm>
            <a:off x="2398713" y="2763838"/>
            <a:ext cx="1941512" cy="896937"/>
            <a:chOff x="1511" y="1734"/>
            <a:chExt cx="1223" cy="565"/>
          </a:xfrm>
        </p:grpSpPr>
        <p:sp>
          <p:nvSpPr>
            <p:cNvPr id="314427" name="Freeform 59"/>
            <p:cNvSpPr>
              <a:spLocks/>
            </p:cNvSpPr>
            <p:nvPr/>
          </p:nvSpPr>
          <p:spPr bwMode="auto">
            <a:xfrm>
              <a:off x="1511" y="1825"/>
              <a:ext cx="112" cy="75"/>
            </a:xfrm>
            <a:custGeom>
              <a:avLst/>
              <a:gdLst/>
              <a:ahLst/>
              <a:cxnLst>
                <a:cxn ang="0">
                  <a:pos x="0" y="0"/>
                </a:cxn>
                <a:cxn ang="0">
                  <a:pos x="128" y="46"/>
                </a:cxn>
                <a:cxn ang="0">
                  <a:pos x="0" y="91"/>
                </a:cxn>
                <a:cxn ang="0">
                  <a:pos x="0" y="0"/>
                </a:cxn>
              </a:cxnLst>
              <a:rect l="0" t="0" r="r" b="b"/>
              <a:pathLst>
                <a:path w="128" h="91">
                  <a:moveTo>
                    <a:pt x="0" y="0"/>
                  </a:moveTo>
                  <a:lnTo>
                    <a:pt x="128" y="46"/>
                  </a:lnTo>
                  <a:lnTo>
                    <a:pt x="0" y="91"/>
                  </a:lnTo>
                  <a:lnTo>
                    <a:pt x="0" y="0"/>
                  </a:lnTo>
                  <a:close/>
                </a:path>
              </a:pathLst>
            </a:custGeom>
            <a:solidFill>
              <a:srgbClr val="0000FF"/>
            </a:solidFill>
            <a:ln w="9525">
              <a:noFill/>
              <a:round/>
              <a:headEnd/>
              <a:tailEnd/>
            </a:ln>
          </p:spPr>
          <p:txBody>
            <a:bodyPr/>
            <a:lstStyle/>
            <a:p>
              <a:endParaRPr lang="en-US"/>
            </a:p>
          </p:txBody>
        </p:sp>
        <p:sp>
          <p:nvSpPr>
            <p:cNvPr id="314428" name="Freeform 60"/>
            <p:cNvSpPr>
              <a:spLocks/>
            </p:cNvSpPr>
            <p:nvPr/>
          </p:nvSpPr>
          <p:spPr bwMode="auto">
            <a:xfrm>
              <a:off x="1623" y="1734"/>
              <a:ext cx="1111" cy="565"/>
            </a:xfrm>
            <a:custGeom>
              <a:avLst/>
              <a:gdLst/>
              <a:ahLst/>
              <a:cxnLst>
                <a:cxn ang="0">
                  <a:pos x="204" y="2384"/>
                </a:cxn>
                <a:cxn ang="0">
                  <a:pos x="3658" y="2384"/>
                </a:cxn>
                <a:cxn ang="0">
                  <a:pos x="3861" y="2167"/>
                </a:cxn>
                <a:cxn ang="0">
                  <a:pos x="3861" y="2167"/>
                </a:cxn>
                <a:cxn ang="0">
                  <a:pos x="3861" y="2167"/>
                </a:cxn>
                <a:cxn ang="0">
                  <a:pos x="3861" y="217"/>
                </a:cxn>
                <a:cxn ang="0">
                  <a:pos x="3658" y="0"/>
                </a:cxn>
                <a:cxn ang="0">
                  <a:pos x="3658" y="0"/>
                </a:cxn>
                <a:cxn ang="0">
                  <a:pos x="204" y="0"/>
                </a:cxn>
                <a:cxn ang="0">
                  <a:pos x="0" y="217"/>
                </a:cxn>
                <a:cxn ang="0">
                  <a:pos x="0" y="217"/>
                </a:cxn>
                <a:cxn ang="0">
                  <a:pos x="0" y="2167"/>
                </a:cxn>
                <a:cxn ang="0">
                  <a:pos x="204" y="2384"/>
                </a:cxn>
              </a:cxnLst>
              <a:rect l="0" t="0" r="r" b="b"/>
              <a:pathLst>
                <a:path w="3861" h="2384">
                  <a:moveTo>
                    <a:pt x="204" y="2384"/>
                  </a:moveTo>
                  <a:lnTo>
                    <a:pt x="3658" y="2384"/>
                  </a:lnTo>
                  <a:cubicBezTo>
                    <a:pt x="3770" y="2384"/>
                    <a:pt x="3861" y="2287"/>
                    <a:pt x="3861" y="2167"/>
                  </a:cubicBezTo>
                  <a:cubicBezTo>
                    <a:pt x="3861" y="2167"/>
                    <a:pt x="3861" y="2167"/>
                    <a:pt x="3861" y="2167"/>
                  </a:cubicBezTo>
                  <a:lnTo>
                    <a:pt x="3861" y="2167"/>
                  </a:lnTo>
                  <a:lnTo>
                    <a:pt x="3861" y="217"/>
                  </a:lnTo>
                  <a:cubicBezTo>
                    <a:pt x="3861" y="97"/>
                    <a:pt x="3770" y="0"/>
                    <a:pt x="3658" y="0"/>
                  </a:cubicBezTo>
                  <a:lnTo>
                    <a:pt x="3658" y="0"/>
                  </a:lnTo>
                  <a:lnTo>
                    <a:pt x="204" y="0"/>
                  </a:lnTo>
                  <a:cubicBezTo>
                    <a:pt x="91" y="0"/>
                    <a:pt x="0" y="97"/>
                    <a:pt x="0" y="217"/>
                  </a:cubicBezTo>
                  <a:lnTo>
                    <a:pt x="0" y="217"/>
                  </a:lnTo>
                  <a:lnTo>
                    <a:pt x="0" y="2167"/>
                  </a:lnTo>
                  <a:cubicBezTo>
                    <a:pt x="0" y="2287"/>
                    <a:pt x="91" y="2384"/>
                    <a:pt x="204" y="2384"/>
                  </a:cubicBezTo>
                  <a:close/>
                </a:path>
              </a:pathLst>
            </a:custGeom>
            <a:solidFill>
              <a:srgbClr val="FFFFFF"/>
            </a:solidFill>
            <a:ln w="0">
              <a:solidFill>
                <a:srgbClr val="000000"/>
              </a:solidFill>
              <a:prstDash val="solid"/>
              <a:round/>
              <a:headEnd/>
              <a:tailEnd/>
            </a:ln>
          </p:spPr>
          <p:txBody>
            <a:bodyPr/>
            <a:lstStyle/>
            <a:p>
              <a:endParaRPr lang="en-US"/>
            </a:p>
          </p:txBody>
        </p:sp>
        <p:sp>
          <p:nvSpPr>
            <p:cNvPr id="314429" name="Freeform 61"/>
            <p:cNvSpPr>
              <a:spLocks/>
            </p:cNvSpPr>
            <p:nvPr/>
          </p:nvSpPr>
          <p:spPr bwMode="auto">
            <a:xfrm>
              <a:off x="1623" y="1734"/>
              <a:ext cx="1103" cy="565"/>
            </a:xfrm>
            <a:custGeom>
              <a:avLst/>
              <a:gdLst/>
              <a:ahLst/>
              <a:cxnLst>
                <a:cxn ang="0">
                  <a:pos x="204" y="2384"/>
                </a:cxn>
                <a:cxn ang="0">
                  <a:pos x="3658" y="2384"/>
                </a:cxn>
                <a:cxn ang="0">
                  <a:pos x="3861" y="2167"/>
                </a:cxn>
                <a:cxn ang="0">
                  <a:pos x="3861" y="2167"/>
                </a:cxn>
                <a:cxn ang="0">
                  <a:pos x="3861" y="2167"/>
                </a:cxn>
                <a:cxn ang="0">
                  <a:pos x="3861" y="217"/>
                </a:cxn>
                <a:cxn ang="0">
                  <a:pos x="3658" y="0"/>
                </a:cxn>
                <a:cxn ang="0">
                  <a:pos x="3658" y="0"/>
                </a:cxn>
                <a:cxn ang="0">
                  <a:pos x="204" y="0"/>
                </a:cxn>
                <a:cxn ang="0">
                  <a:pos x="0" y="217"/>
                </a:cxn>
                <a:cxn ang="0">
                  <a:pos x="0" y="217"/>
                </a:cxn>
                <a:cxn ang="0">
                  <a:pos x="0" y="2167"/>
                </a:cxn>
                <a:cxn ang="0">
                  <a:pos x="204" y="2384"/>
                </a:cxn>
              </a:cxnLst>
              <a:rect l="0" t="0" r="r" b="b"/>
              <a:pathLst>
                <a:path w="3861" h="2384">
                  <a:moveTo>
                    <a:pt x="204" y="2384"/>
                  </a:moveTo>
                  <a:lnTo>
                    <a:pt x="3658" y="2384"/>
                  </a:lnTo>
                  <a:cubicBezTo>
                    <a:pt x="3770" y="2384"/>
                    <a:pt x="3861" y="2287"/>
                    <a:pt x="3861" y="2167"/>
                  </a:cubicBezTo>
                  <a:cubicBezTo>
                    <a:pt x="3861" y="2167"/>
                    <a:pt x="3861" y="2167"/>
                    <a:pt x="3861" y="2167"/>
                  </a:cubicBezTo>
                  <a:lnTo>
                    <a:pt x="3861" y="2167"/>
                  </a:lnTo>
                  <a:lnTo>
                    <a:pt x="3861" y="217"/>
                  </a:lnTo>
                  <a:cubicBezTo>
                    <a:pt x="3861" y="97"/>
                    <a:pt x="3770" y="0"/>
                    <a:pt x="3658" y="0"/>
                  </a:cubicBezTo>
                  <a:lnTo>
                    <a:pt x="3658" y="0"/>
                  </a:lnTo>
                  <a:lnTo>
                    <a:pt x="204" y="0"/>
                  </a:lnTo>
                  <a:cubicBezTo>
                    <a:pt x="91" y="0"/>
                    <a:pt x="0" y="97"/>
                    <a:pt x="0" y="217"/>
                  </a:cubicBezTo>
                  <a:lnTo>
                    <a:pt x="0" y="217"/>
                  </a:lnTo>
                  <a:lnTo>
                    <a:pt x="0" y="2167"/>
                  </a:lnTo>
                  <a:cubicBezTo>
                    <a:pt x="0" y="2287"/>
                    <a:pt x="91" y="2384"/>
                    <a:pt x="204" y="2384"/>
                  </a:cubicBezTo>
                  <a:close/>
                </a:path>
              </a:pathLst>
            </a:custGeom>
            <a:noFill/>
            <a:ln w="1588" cap="rnd">
              <a:solidFill>
                <a:srgbClr val="000000"/>
              </a:solidFill>
              <a:prstDash val="solid"/>
              <a:round/>
              <a:headEnd/>
              <a:tailEnd/>
            </a:ln>
          </p:spPr>
          <p:txBody>
            <a:bodyPr/>
            <a:lstStyle/>
            <a:p>
              <a:endParaRPr lang="en-US"/>
            </a:p>
          </p:txBody>
        </p:sp>
        <p:sp>
          <p:nvSpPr>
            <p:cNvPr id="314430" name="Rectangle 62"/>
            <p:cNvSpPr>
              <a:spLocks noChangeArrowheads="1"/>
            </p:cNvSpPr>
            <p:nvPr/>
          </p:nvSpPr>
          <p:spPr bwMode="auto">
            <a:xfrm>
              <a:off x="1664" y="1825"/>
              <a:ext cx="87" cy="11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200">
                  <a:solidFill>
                    <a:srgbClr val="000000"/>
                  </a:solidFill>
                  <a:latin typeface="Wingdings" pitchFamily="2" charset="2"/>
                  <a:cs typeface="Arial" pitchFamily="34" charset="0"/>
                </a:rPr>
                <a:t>?</a:t>
              </a:r>
              <a:endParaRPr lang="en-US" sz="1800">
                <a:cs typeface="Arial" pitchFamily="34" charset="0"/>
              </a:endParaRPr>
            </a:p>
          </p:txBody>
        </p:sp>
        <p:sp>
          <p:nvSpPr>
            <p:cNvPr id="314431" name="Rectangle 63"/>
            <p:cNvSpPr>
              <a:spLocks noChangeArrowheads="1"/>
            </p:cNvSpPr>
            <p:nvPr/>
          </p:nvSpPr>
          <p:spPr bwMode="auto">
            <a:xfrm>
              <a:off x="1746" y="1821"/>
              <a:ext cx="682" cy="11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200" b="1">
                  <a:solidFill>
                    <a:srgbClr val="000000"/>
                  </a:solidFill>
                  <a:cs typeface="Arial" pitchFamily="34" charset="0"/>
                </a:rPr>
                <a:t>Calculate NDVI</a:t>
              </a:r>
              <a:endParaRPr lang="en-US" sz="1800">
                <a:cs typeface="Arial" pitchFamily="34" charset="0"/>
              </a:endParaRPr>
            </a:p>
          </p:txBody>
        </p:sp>
        <p:sp>
          <p:nvSpPr>
            <p:cNvPr id="314432" name="Rectangle 64"/>
            <p:cNvSpPr>
              <a:spLocks noChangeArrowheads="1"/>
            </p:cNvSpPr>
            <p:nvPr/>
          </p:nvSpPr>
          <p:spPr bwMode="auto">
            <a:xfrm>
              <a:off x="1664" y="1922"/>
              <a:ext cx="87" cy="11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200">
                  <a:solidFill>
                    <a:srgbClr val="000000"/>
                  </a:solidFill>
                  <a:latin typeface="Wingdings" pitchFamily="2" charset="2"/>
                  <a:cs typeface="Arial" pitchFamily="34" charset="0"/>
                </a:rPr>
                <a:t>?</a:t>
              </a:r>
              <a:endParaRPr lang="en-US" sz="1800">
                <a:cs typeface="Arial" pitchFamily="34" charset="0"/>
              </a:endParaRPr>
            </a:p>
          </p:txBody>
        </p:sp>
        <p:sp>
          <p:nvSpPr>
            <p:cNvPr id="314433" name="Rectangle 65"/>
            <p:cNvSpPr>
              <a:spLocks noChangeArrowheads="1"/>
            </p:cNvSpPr>
            <p:nvPr/>
          </p:nvSpPr>
          <p:spPr bwMode="auto">
            <a:xfrm>
              <a:off x="1746" y="1916"/>
              <a:ext cx="956" cy="11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200" b="1">
                  <a:solidFill>
                    <a:srgbClr val="000000"/>
                  </a:solidFill>
                  <a:cs typeface="Arial" pitchFamily="34" charset="0"/>
                </a:rPr>
                <a:t>Lookup valve setting</a:t>
              </a:r>
              <a:endParaRPr lang="en-US" sz="1800">
                <a:cs typeface="Arial" pitchFamily="34" charset="0"/>
              </a:endParaRPr>
            </a:p>
          </p:txBody>
        </p:sp>
        <p:sp>
          <p:nvSpPr>
            <p:cNvPr id="314434" name="Rectangle 66"/>
            <p:cNvSpPr>
              <a:spLocks noChangeArrowheads="1"/>
            </p:cNvSpPr>
            <p:nvPr/>
          </p:nvSpPr>
          <p:spPr bwMode="auto">
            <a:xfrm>
              <a:off x="1664" y="2017"/>
              <a:ext cx="87" cy="11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200">
                  <a:solidFill>
                    <a:srgbClr val="000000"/>
                  </a:solidFill>
                  <a:latin typeface="Wingdings" pitchFamily="2" charset="2"/>
                  <a:cs typeface="Arial" pitchFamily="34" charset="0"/>
                </a:rPr>
                <a:t>?</a:t>
              </a:r>
              <a:endParaRPr lang="en-US" sz="1800">
                <a:cs typeface="Arial" pitchFamily="34" charset="0"/>
              </a:endParaRPr>
            </a:p>
          </p:txBody>
        </p:sp>
        <p:sp>
          <p:nvSpPr>
            <p:cNvPr id="314435" name="Rectangle 67"/>
            <p:cNvSpPr>
              <a:spLocks noChangeArrowheads="1"/>
            </p:cNvSpPr>
            <p:nvPr/>
          </p:nvSpPr>
          <p:spPr bwMode="auto">
            <a:xfrm>
              <a:off x="1746" y="2013"/>
              <a:ext cx="875" cy="11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200" b="1">
                  <a:solidFill>
                    <a:srgbClr val="000000"/>
                  </a:solidFill>
                  <a:cs typeface="Arial" pitchFamily="34" charset="0"/>
                </a:rPr>
                <a:t>Apply valve setting</a:t>
              </a:r>
              <a:endParaRPr lang="en-US" sz="1800">
                <a:cs typeface="Arial" pitchFamily="34" charset="0"/>
              </a:endParaRPr>
            </a:p>
          </p:txBody>
        </p:sp>
        <p:sp>
          <p:nvSpPr>
            <p:cNvPr id="314436" name="Rectangle 68"/>
            <p:cNvSpPr>
              <a:spLocks noChangeArrowheads="1"/>
            </p:cNvSpPr>
            <p:nvPr/>
          </p:nvSpPr>
          <p:spPr bwMode="auto">
            <a:xfrm>
              <a:off x="1664" y="2114"/>
              <a:ext cx="87" cy="11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200">
                  <a:solidFill>
                    <a:srgbClr val="000000"/>
                  </a:solidFill>
                  <a:latin typeface="Wingdings" pitchFamily="2" charset="2"/>
                  <a:cs typeface="Arial" pitchFamily="34" charset="0"/>
                </a:rPr>
                <a:t>?</a:t>
              </a:r>
              <a:endParaRPr lang="en-US" sz="1800">
                <a:cs typeface="Arial" pitchFamily="34" charset="0"/>
              </a:endParaRPr>
            </a:p>
          </p:txBody>
        </p:sp>
        <p:sp>
          <p:nvSpPr>
            <p:cNvPr id="314437" name="Rectangle 69"/>
            <p:cNvSpPr>
              <a:spLocks noChangeArrowheads="1"/>
            </p:cNvSpPr>
            <p:nvPr/>
          </p:nvSpPr>
          <p:spPr bwMode="auto">
            <a:xfrm>
              <a:off x="1746" y="2111"/>
              <a:ext cx="700" cy="11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1200" b="1">
                  <a:solidFill>
                    <a:srgbClr val="000000"/>
                  </a:solidFill>
                  <a:cs typeface="Arial" pitchFamily="34" charset="0"/>
                </a:rPr>
                <a:t>Send data to UI</a:t>
              </a:r>
              <a:endParaRPr lang="en-US" sz="1800">
                <a:cs typeface="Arial" pitchFamily="34" charset="0"/>
              </a:endParaRPr>
            </a:p>
          </p:txBody>
        </p:sp>
      </p:grpSp>
      <p:sp>
        <p:nvSpPr>
          <p:cNvPr id="314438" name="Rectangle 70"/>
          <p:cNvSpPr>
            <a:spLocks noChangeArrowheads="1"/>
          </p:cNvSpPr>
          <p:nvPr/>
        </p:nvSpPr>
        <p:spPr bwMode="auto">
          <a:xfrm>
            <a:off x="2424113" y="4843463"/>
            <a:ext cx="1169987" cy="320675"/>
          </a:xfrm>
          <a:prstGeom prst="rect">
            <a:avLst/>
          </a:prstGeom>
          <a:noFill/>
          <a:ln w="9525">
            <a:noFill/>
            <a:miter lim="800000"/>
            <a:headEnd/>
            <a:tailEnd/>
          </a:ln>
        </p:spPr>
        <p:txBody>
          <a:bodyPr wrap="none" lIns="0" tIns="0" rIns="0" bIns="0">
            <a:spAutoFit/>
          </a:bodyPr>
          <a:lstStyle/>
          <a:p>
            <a:pPr eaLnBrk="1" hangingPunct="1">
              <a:lnSpc>
                <a:spcPct val="100000"/>
              </a:lnSpc>
              <a:spcBef>
                <a:spcPct val="0"/>
              </a:spcBef>
              <a:buFontTx/>
              <a:buNone/>
            </a:pPr>
            <a:r>
              <a:rPr lang="en-US" sz="2100" b="1">
                <a:cs typeface="Arial" pitchFamily="34" charset="0"/>
              </a:rPr>
              <a:t>“Sensor”</a:t>
            </a:r>
            <a:endParaRPr lang="en-US" sz="1800">
              <a:cs typeface="Arial" pitchFamily="34" charset="0"/>
            </a:endParaRPr>
          </a:p>
        </p:txBody>
      </p:sp>
      <p:sp>
        <p:nvSpPr>
          <p:cNvPr id="314439" name="Text Box 71"/>
          <p:cNvSpPr txBox="1">
            <a:spLocks noChangeArrowheads="1"/>
          </p:cNvSpPr>
          <p:nvPr/>
        </p:nvSpPr>
        <p:spPr bwMode="auto">
          <a:xfrm>
            <a:off x="6892925" y="3273425"/>
            <a:ext cx="1320800" cy="1006475"/>
          </a:xfrm>
          <a:prstGeom prst="rect">
            <a:avLst/>
          </a:prstGeom>
          <a:noFill/>
          <a:ln w="9525">
            <a:noFill/>
            <a:miter lim="800000"/>
            <a:headEnd/>
            <a:tailEnd/>
          </a:ln>
          <a:effectLst/>
        </p:spPr>
        <p:txBody>
          <a:bodyPr>
            <a:spAutoFit/>
          </a:bodyPr>
          <a:lstStyle/>
          <a:p>
            <a:pPr algn="ctr" eaLnBrk="1" hangingPunct="1">
              <a:lnSpc>
                <a:spcPct val="100000"/>
              </a:lnSpc>
              <a:spcBef>
                <a:spcPct val="50000"/>
              </a:spcBef>
              <a:buFontTx/>
              <a:buNone/>
            </a:pPr>
            <a:r>
              <a:rPr lang="en-US" sz="2000" b="1">
                <a:cs typeface="Arial" pitchFamily="34" charset="0"/>
              </a:rPr>
              <a:t>Valves and</a:t>
            </a:r>
            <a:br>
              <a:rPr lang="en-US" sz="2000" b="1">
                <a:cs typeface="Arial" pitchFamily="34" charset="0"/>
              </a:rPr>
            </a:br>
            <a:r>
              <a:rPr lang="en-US" sz="2000" b="1">
                <a:cs typeface="Arial" pitchFamily="34" charset="0"/>
              </a:rPr>
              <a:t>Nozzles</a:t>
            </a:r>
          </a:p>
        </p:txBody>
      </p:sp>
      <p:grpSp>
        <p:nvGrpSpPr>
          <p:cNvPr id="5" name="Group 72"/>
          <p:cNvGrpSpPr>
            <a:grpSpLocks/>
          </p:cNvGrpSpPr>
          <p:nvPr/>
        </p:nvGrpSpPr>
        <p:grpSpPr bwMode="auto">
          <a:xfrm>
            <a:off x="352425" y="6159500"/>
            <a:ext cx="4143375" cy="468313"/>
            <a:chOff x="2939" y="3868"/>
            <a:chExt cx="2610" cy="295"/>
          </a:xfrm>
        </p:grpSpPr>
        <p:sp>
          <p:nvSpPr>
            <p:cNvPr id="314441" name="Rectangle 73"/>
            <p:cNvSpPr>
              <a:spLocks noChangeArrowheads="1"/>
            </p:cNvSpPr>
            <p:nvPr/>
          </p:nvSpPr>
          <p:spPr bwMode="auto">
            <a:xfrm>
              <a:off x="2959" y="4089"/>
              <a:ext cx="2590" cy="74"/>
            </a:xfrm>
            <a:prstGeom prst="rect">
              <a:avLst/>
            </a:prstGeom>
            <a:solidFill>
              <a:srgbClr val="800000"/>
            </a:solidFill>
            <a:ln w="3175">
              <a:solidFill>
                <a:srgbClr val="000000"/>
              </a:solidFill>
              <a:miter lim="800000"/>
              <a:headEnd/>
              <a:tailEnd/>
            </a:ln>
          </p:spPr>
          <p:txBody>
            <a:bodyPr/>
            <a:lstStyle/>
            <a:p>
              <a:endParaRPr lang="en-US"/>
            </a:p>
          </p:txBody>
        </p:sp>
        <p:sp>
          <p:nvSpPr>
            <p:cNvPr id="314442" name="Freeform 74"/>
            <p:cNvSpPr>
              <a:spLocks/>
            </p:cNvSpPr>
            <p:nvPr/>
          </p:nvSpPr>
          <p:spPr bwMode="auto">
            <a:xfrm>
              <a:off x="2939" y="3874"/>
              <a:ext cx="54" cy="252"/>
            </a:xfrm>
            <a:custGeom>
              <a:avLst/>
              <a:gdLst/>
              <a:ahLst/>
              <a:cxnLst>
                <a:cxn ang="0">
                  <a:pos x="54" y="252"/>
                </a:cxn>
                <a:cxn ang="0">
                  <a:pos x="43" y="248"/>
                </a:cxn>
                <a:cxn ang="0">
                  <a:pos x="31" y="239"/>
                </a:cxn>
                <a:cxn ang="0">
                  <a:pos x="21" y="223"/>
                </a:cxn>
                <a:cxn ang="0">
                  <a:pos x="12" y="204"/>
                </a:cxn>
                <a:cxn ang="0">
                  <a:pos x="6" y="181"/>
                </a:cxn>
                <a:cxn ang="0">
                  <a:pos x="2" y="154"/>
                </a:cxn>
                <a:cxn ang="0">
                  <a:pos x="0" y="125"/>
                </a:cxn>
                <a:cxn ang="0">
                  <a:pos x="2" y="98"/>
                </a:cxn>
                <a:cxn ang="0">
                  <a:pos x="2" y="71"/>
                </a:cxn>
                <a:cxn ang="0">
                  <a:pos x="4" y="46"/>
                </a:cxn>
                <a:cxn ang="0">
                  <a:pos x="8" y="27"/>
                </a:cxn>
                <a:cxn ang="0">
                  <a:pos x="12" y="12"/>
                </a:cxn>
                <a:cxn ang="0">
                  <a:pos x="16" y="2"/>
                </a:cxn>
                <a:cxn ang="0">
                  <a:pos x="20" y="0"/>
                </a:cxn>
                <a:cxn ang="0">
                  <a:pos x="20" y="31"/>
                </a:cxn>
                <a:cxn ang="0">
                  <a:pos x="20" y="62"/>
                </a:cxn>
                <a:cxn ang="0">
                  <a:pos x="21" y="89"/>
                </a:cxn>
                <a:cxn ang="0">
                  <a:pos x="23" y="114"/>
                </a:cxn>
                <a:cxn ang="0">
                  <a:pos x="27" y="135"/>
                </a:cxn>
                <a:cxn ang="0">
                  <a:pos x="29" y="148"/>
                </a:cxn>
                <a:cxn ang="0">
                  <a:pos x="33" y="158"/>
                </a:cxn>
                <a:cxn ang="0">
                  <a:pos x="37" y="162"/>
                </a:cxn>
                <a:cxn ang="0">
                  <a:pos x="37" y="185"/>
                </a:cxn>
                <a:cxn ang="0">
                  <a:pos x="39" y="206"/>
                </a:cxn>
                <a:cxn ang="0">
                  <a:pos x="43" y="225"/>
                </a:cxn>
                <a:cxn ang="0">
                  <a:pos x="46" y="239"/>
                </a:cxn>
                <a:cxn ang="0">
                  <a:pos x="50" y="248"/>
                </a:cxn>
                <a:cxn ang="0">
                  <a:pos x="54" y="252"/>
                </a:cxn>
              </a:cxnLst>
              <a:rect l="0" t="0" r="r" b="b"/>
              <a:pathLst>
                <a:path w="54" h="252">
                  <a:moveTo>
                    <a:pt x="54" y="252"/>
                  </a:moveTo>
                  <a:lnTo>
                    <a:pt x="43" y="248"/>
                  </a:lnTo>
                  <a:lnTo>
                    <a:pt x="31" y="239"/>
                  </a:lnTo>
                  <a:lnTo>
                    <a:pt x="21" y="223"/>
                  </a:lnTo>
                  <a:lnTo>
                    <a:pt x="12" y="204"/>
                  </a:lnTo>
                  <a:lnTo>
                    <a:pt x="6" y="181"/>
                  </a:lnTo>
                  <a:lnTo>
                    <a:pt x="2" y="154"/>
                  </a:lnTo>
                  <a:lnTo>
                    <a:pt x="0" y="125"/>
                  </a:lnTo>
                  <a:lnTo>
                    <a:pt x="2" y="98"/>
                  </a:lnTo>
                  <a:lnTo>
                    <a:pt x="2" y="71"/>
                  </a:lnTo>
                  <a:lnTo>
                    <a:pt x="4" y="46"/>
                  </a:lnTo>
                  <a:lnTo>
                    <a:pt x="8" y="27"/>
                  </a:lnTo>
                  <a:lnTo>
                    <a:pt x="12" y="12"/>
                  </a:lnTo>
                  <a:lnTo>
                    <a:pt x="16" y="2"/>
                  </a:lnTo>
                  <a:lnTo>
                    <a:pt x="20" y="0"/>
                  </a:lnTo>
                  <a:lnTo>
                    <a:pt x="20" y="31"/>
                  </a:lnTo>
                  <a:lnTo>
                    <a:pt x="20" y="62"/>
                  </a:lnTo>
                  <a:lnTo>
                    <a:pt x="21" y="89"/>
                  </a:lnTo>
                  <a:lnTo>
                    <a:pt x="23" y="114"/>
                  </a:lnTo>
                  <a:lnTo>
                    <a:pt x="27" y="135"/>
                  </a:lnTo>
                  <a:lnTo>
                    <a:pt x="29" y="148"/>
                  </a:lnTo>
                  <a:lnTo>
                    <a:pt x="33" y="158"/>
                  </a:lnTo>
                  <a:lnTo>
                    <a:pt x="37" y="162"/>
                  </a:lnTo>
                  <a:lnTo>
                    <a:pt x="37" y="185"/>
                  </a:lnTo>
                  <a:lnTo>
                    <a:pt x="39" y="206"/>
                  </a:lnTo>
                  <a:lnTo>
                    <a:pt x="43" y="225"/>
                  </a:lnTo>
                  <a:lnTo>
                    <a:pt x="46" y="239"/>
                  </a:lnTo>
                  <a:lnTo>
                    <a:pt x="50" y="248"/>
                  </a:lnTo>
                  <a:lnTo>
                    <a:pt x="54" y="252"/>
                  </a:lnTo>
                  <a:close/>
                </a:path>
              </a:pathLst>
            </a:custGeom>
            <a:solidFill>
              <a:srgbClr val="00FF00"/>
            </a:solidFill>
            <a:ln w="9525">
              <a:solidFill>
                <a:srgbClr val="000000"/>
              </a:solidFill>
              <a:prstDash val="solid"/>
              <a:round/>
              <a:headEnd/>
              <a:tailEnd/>
            </a:ln>
          </p:spPr>
          <p:txBody>
            <a:bodyPr/>
            <a:lstStyle/>
            <a:p>
              <a:endParaRPr lang="en-US"/>
            </a:p>
          </p:txBody>
        </p:sp>
        <p:sp>
          <p:nvSpPr>
            <p:cNvPr id="314443" name="Freeform 75"/>
            <p:cNvSpPr>
              <a:spLocks/>
            </p:cNvSpPr>
            <p:nvPr/>
          </p:nvSpPr>
          <p:spPr bwMode="auto">
            <a:xfrm>
              <a:off x="2976" y="3963"/>
              <a:ext cx="54" cy="171"/>
            </a:xfrm>
            <a:custGeom>
              <a:avLst/>
              <a:gdLst/>
              <a:ahLst/>
              <a:cxnLst>
                <a:cxn ang="0">
                  <a:pos x="54" y="0"/>
                </a:cxn>
                <a:cxn ang="0">
                  <a:pos x="44" y="3"/>
                </a:cxn>
                <a:cxn ang="0">
                  <a:pos x="32" y="13"/>
                </a:cxn>
                <a:cxn ang="0">
                  <a:pos x="25" y="28"/>
                </a:cxn>
                <a:cxn ang="0">
                  <a:pos x="15" y="50"/>
                </a:cxn>
                <a:cxn ang="0">
                  <a:pos x="9" y="76"/>
                </a:cxn>
                <a:cxn ang="0">
                  <a:pos x="4" y="105"/>
                </a:cxn>
                <a:cxn ang="0">
                  <a:pos x="2" y="138"/>
                </a:cxn>
                <a:cxn ang="0">
                  <a:pos x="0" y="171"/>
                </a:cxn>
                <a:cxn ang="0">
                  <a:pos x="11" y="169"/>
                </a:cxn>
                <a:cxn ang="0">
                  <a:pos x="21" y="159"/>
                </a:cxn>
                <a:cxn ang="0">
                  <a:pos x="31" y="142"/>
                </a:cxn>
                <a:cxn ang="0">
                  <a:pos x="38" y="121"/>
                </a:cxn>
                <a:cxn ang="0">
                  <a:pos x="44" y="96"/>
                </a:cxn>
                <a:cxn ang="0">
                  <a:pos x="50" y="65"/>
                </a:cxn>
                <a:cxn ang="0">
                  <a:pos x="54" y="34"/>
                </a:cxn>
                <a:cxn ang="0">
                  <a:pos x="54" y="0"/>
                </a:cxn>
              </a:cxnLst>
              <a:rect l="0" t="0" r="r" b="b"/>
              <a:pathLst>
                <a:path w="54" h="171">
                  <a:moveTo>
                    <a:pt x="54" y="0"/>
                  </a:moveTo>
                  <a:lnTo>
                    <a:pt x="44" y="3"/>
                  </a:lnTo>
                  <a:lnTo>
                    <a:pt x="32" y="13"/>
                  </a:lnTo>
                  <a:lnTo>
                    <a:pt x="25" y="28"/>
                  </a:lnTo>
                  <a:lnTo>
                    <a:pt x="15" y="50"/>
                  </a:lnTo>
                  <a:lnTo>
                    <a:pt x="9" y="76"/>
                  </a:lnTo>
                  <a:lnTo>
                    <a:pt x="4" y="105"/>
                  </a:lnTo>
                  <a:lnTo>
                    <a:pt x="2" y="138"/>
                  </a:lnTo>
                  <a:lnTo>
                    <a:pt x="0" y="171"/>
                  </a:lnTo>
                  <a:lnTo>
                    <a:pt x="11" y="169"/>
                  </a:lnTo>
                  <a:lnTo>
                    <a:pt x="21" y="159"/>
                  </a:lnTo>
                  <a:lnTo>
                    <a:pt x="31" y="142"/>
                  </a:lnTo>
                  <a:lnTo>
                    <a:pt x="38" y="121"/>
                  </a:lnTo>
                  <a:lnTo>
                    <a:pt x="44" y="96"/>
                  </a:lnTo>
                  <a:lnTo>
                    <a:pt x="50" y="65"/>
                  </a:lnTo>
                  <a:lnTo>
                    <a:pt x="54" y="34"/>
                  </a:lnTo>
                  <a:lnTo>
                    <a:pt x="54" y="0"/>
                  </a:lnTo>
                  <a:close/>
                </a:path>
              </a:pathLst>
            </a:custGeom>
            <a:solidFill>
              <a:srgbClr val="00FF00"/>
            </a:solidFill>
            <a:ln w="9525">
              <a:solidFill>
                <a:srgbClr val="000000"/>
              </a:solidFill>
              <a:prstDash val="solid"/>
              <a:round/>
              <a:headEnd/>
              <a:tailEnd/>
            </a:ln>
          </p:spPr>
          <p:txBody>
            <a:bodyPr/>
            <a:lstStyle/>
            <a:p>
              <a:endParaRPr lang="en-US"/>
            </a:p>
          </p:txBody>
        </p:sp>
        <p:sp>
          <p:nvSpPr>
            <p:cNvPr id="314444" name="Freeform 76"/>
            <p:cNvSpPr>
              <a:spLocks/>
            </p:cNvSpPr>
            <p:nvPr/>
          </p:nvSpPr>
          <p:spPr bwMode="auto">
            <a:xfrm>
              <a:off x="3003" y="3909"/>
              <a:ext cx="90" cy="198"/>
            </a:xfrm>
            <a:custGeom>
              <a:avLst/>
              <a:gdLst/>
              <a:ahLst/>
              <a:cxnLst>
                <a:cxn ang="0">
                  <a:pos x="90" y="198"/>
                </a:cxn>
                <a:cxn ang="0">
                  <a:pos x="73" y="194"/>
                </a:cxn>
                <a:cxn ang="0">
                  <a:pos x="55" y="184"/>
                </a:cxn>
                <a:cxn ang="0">
                  <a:pos x="40" y="165"/>
                </a:cxn>
                <a:cxn ang="0">
                  <a:pos x="27" y="140"/>
                </a:cxn>
                <a:cxn ang="0">
                  <a:pos x="15" y="111"/>
                </a:cxn>
                <a:cxn ang="0">
                  <a:pos x="7" y="77"/>
                </a:cxn>
                <a:cxn ang="0">
                  <a:pos x="2" y="38"/>
                </a:cxn>
                <a:cxn ang="0">
                  <a:pos x="0" y="0"/>
                </a:cxn>
                <a:cxn ang="0">
                  <a:pos x="17" y="4"/>
                </a:cxn>
                <a:cxn ang="0">
                  <a:pos x="34" y="15"/>
                </a:cxn>
                <a:cxn ang="0">
                  <a:pos x="50" y="34"/>
                </a:cxn>
                <a:cxn ang="0">
                  <a:pos x="63" y="57"/>
                </a:cxn>
                <a:cxn ang="0">
                  <a:pos x="75" y="88"/>
                </a:cxn>
                <a:cxn ang="0">
                  <a:pos x="82" y="123"/>
                </a:cxn>
                <a:cxn ang="0">
                  <a:pos x="88" y="159"/>
                </a:cxn>
                <a:cxn ang="0">
                  <a:pos x="90" y="198"/>
                </a:cxn>
              </a:cxnLst>
              <a:rect l="0" t="0" r="r" b="b"/>
              <a:pathLst>
                <a:path w="90" h="198">
                  <a:moveTo>
                    <a:pt x="90" y="198"/>
                  </a:moveTo>
                  <a:lnTo>
                    <a:pt x="73" y="194"/>
                  </a:lnTo>
                  <a:lnTo>
                    <a:pt x="55" y="184"/>
                  </a:lnTo>
                  <a:lnTo>
                    <a:pt x="40" y="165"/>
                  </a:lnTo>
                  <a:lnTo>
                    <a:pt x="27" y="140"/>
                  </a:lnTo>
                  <a:lnTo>
                    <a:pt x="15" y="111"/>
                  </a:lnTo>
                  <a:lnTo>
                    <a:pt x="7" y="77"/>
                  </a:lnTo>
                  <a:lnTo>
                    <a:pt x="2" y="38"/>
                  </a:lnTo>
                  <a:lnTo>
                    <a:pt x="0" y="0"/>
                  </a:lnTo>
                  <a:lnTo>
                    <a:pt x="17" y="4"/>
                  </a:lnTo>
                  <a:lnTo>
                    <a:pt x="34" y="15"/>
                  </a:lnTo>
                  <a:lnTo>
                    <a:pt x="50" y="34"/>
                  </a:lnTo>
                  <a:lnTo>
                    <a:pt x="63" y="57"/>
                  </a:lnTo>
                  <a:lnTo>
                    <a:pt x="75" y="88"/>
                  </a:lnTo>
                  <a:lnTo>
                    <a:pt x="82" y="123"/>
                  </a:lnTo>
                  <a:lnTo>
                    <a:pt x="88" y="159"/>
                  </a:lnTo>
                  <a:lnTo>
                    <a:pt x="9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45" name="Freeform 77"/>
            <p:cNvSpPr>
              <a:spLocks/>
            </p:cNvSpPr>
            <p:nvPr/>
          </p:nvSpPr>
          <p:spPr bwMode="auto">
            <a:xfrm>
              <a:off x="3030" y="3928"/>
              <a:ext cx="36" cy="179"/>
            </a:xfrm>
            <a:custGeom>
              <a:avLst/>
              <a:gdLst/>
              <a:ahLst/>
              <a:cxnLst>
                <a:cxn ang="0">
                  <a:pos x="0" y="179"/>
                </a:cxn>
                <a:cxn ang="0">
                  <a:pos x="7" y="177"/>
                </a:cxn>
                <a:cxn ang="0">
                  <a:pos x="13" y="165"/>
                </a:cxn>
                <a:cxn ang="0">
                  <a:pos x="21" y="150"/>
                </a:cxn>
                <a:cxn ang="0">
                  <a:pos x="24" y="127"/>
                </a:cxn>
                <a:cxn ang="0">
                  <a:pos x="30" y="100"/>
                </a:cxn>
                <a:cxn ang="0">
                  <a:pos x="34" y="69"/>
                </a:cxn>
                <a:cxn ang="0">
                  <a:pos x="36" y="35"/>
                </a:cxn>
                <a:cxn ang="0">
                  <a:pos x="36" y="0"/>
                </a:cxn>
                <a:cxn ang="0">
                  <a:pos x="28" y="2"/>
                </a:cxn>
                <a:cxn ang="0">
                  <a:pos x="23" y="13"/>
                </a:cxn>
                <a:cxn ang="0">
                  <a:pos x="17" y="29"/>
                </a:cxn>
                <a:cxn ang="0">
                  <a:pos x="11" y="52"/>
                </a:cxn>
                <a:cxn ang="0">
                  <a:pos x="5" y="79"/>
                </a:cxn>
                <a:cxn ang="0">
                  <a:pos x="3" y="110"/>
                </a:cxn>
                <a:cxn ang="0">
                  <a:pos x="1" y="144"/>
                </a:cxn>
                <a:cxn ang="0">
                  <a:pos x="0" y="179"/>
                </a:cxn>
              </a:cxnLst>
              <a:rect l="0" t="0" r="r" b="b"/>
              <a:pathLst>
                <a:path w="36" h="179">
                  <a:moveTo>
                    <a:pt x="0" y="179"/>
                  </a:moveTo>
                  <a:lnTo>
                    <a:pt x="7" y="177"/>
                  </a:lnTo>
                  <a:lnTo>
                    <a:pt x="13" y="165"/>
                  </a:lnTo>
                  <a:lnTo>
                    <a:pt x="21" y="150"/>
                  </a:lnTo>
                  <a:lnTo>
                    <a:pt x="24" y="127"/>
                  </a:lnTo>
                  <a:lnTo>
                    <a:pt x="30" y="100"/>
                  </a:lnTo>
                  <a:lnTo>
                    <a:pt x="34" y="69"/>
                  </a:lnTo>
                  <a:lnTo>
                    <a:pt x="36" y="35"/>
                  </a:lnTo>
                  <a:lnTo>
                    <a:pt x="36" y="0"/>
                  </a:lnTo>
                  <a:lnTo>
                    <a:pt x="28" y="2"/>
                  </a:lnTo>
                  <a:lnTo>
                    <a:pt x="23" y="13"/>
                  </a:lnTo>
                  <a:lnTo>
                    <a:pt x="17" y="29"/>
                  </a:lnTo>
                  <a:lnTo>
                    <a:pt x="11" y="52"/>
                  </a:lnTo>
                  <a:lnTo>
                    <a:pt x="5" y="79"/>
                  </a:lnTo>
                  <a:lnTo>
                    <a:pt x="3" y="110"/>
                  </a:lnTo>
                  <a:lnTo>
                    <a:pt x="1" y="144"/>
                  </a:lnTo>
                  <a:lnTo>
                    <a:pt x="0" y="179"/>
                  </a:lnTo>
                  <a:close/>
                </a:path>
              </a:pathLst>
            </a:custGeom>
            <a:solidFill>
              <a:srgbClr val="00FF00"/>
            </a:solidFill>
            <a:ln w="9525">
              <a:solidFill>
                <a:srgbClr val="000000"/>
              </a:solidFill>
              <a:prstDash val="solid"/>
              <a:round/>
              <a:headEnd/>
              <a:tailEnd/>
            </a:ln>
          </p:spPr>
          <p:txBody>
            <a:bodyPr/>
            <a:lstStyle/>
            <a:p>
              <a:endParaRPr lang="en-US"/>
            </a:p>
          </p:txBody>
        </p:sp>
        <p:sp>
          <p:nvSpPr>
            <p:cNvPr id="314446" name="Freeform 78"/>
            <p:cNvSpPr>
              <a:spLocks/>
            </p:cNvSpPr>
            <p:nvPr/>
          </p:nvSpPr>
          <p:spPr bwMode="auto">
            <a:xfrm>
              <a:off x="3066" y="3945"/>
              <a:ext cx="71" cy="181"/>
            </a:xfrm>
            <a:custGeom>
              <a:avLst/>
              <a:gdLst/>
              <a:ahLst/>
              <a:cxnLst>
                <a:cxn ang="0">
                  <a:pos x="0" y="181"/>
                </a:cxn>
                <a:cxn ang="0">
                  <a:pos x="2" y="144"/>
                </a:cxn>
                <a:cxn ang="0">
                  <a:pos x="6" y="112"/>
                </a:cxn>
                <a:cxn ang="0">
                  <a:pos x="12" y="81"/>
                </a:cxn>
                <a:cxn ang="0">
                  <a:pos x="21" y="52"/>
                </a:cxn>
                <a:cxn ang="0">
                  <a:pos x="33" y="31"/>
                </a:cxn>
                <a:cxn ang="0">
                  <a:pos x="44" y="14"/>
                </a:cxn>
                <a:cxn ang="0">
                  <a:pos x="58" y="4"/>
                </a:cxn>
                <a:cxn ang="0">
                  <a:pos x="71" y="0"/>
                </a:cxn>
                <a:cxn ang="0">
                  <a:pos x="71" y="35"/>
                </a:cxn>
                <a:cxn ang="0">
                  <a:pos x="67" y="69"/>
                </a:cxn>
                <a:cxn ang="0">
                  <a:pos x="59" y="100"/>
                </a:cxn>
                <a:cxn ang="0">
                  <a:pos x="50" y="127"/>
                </a:cxn>
                <a:cxn ang="0">
                  <a:pos x="40" y="150"/>
                </a:cxn>
                <a:cxn ang="0">
                  <a:pos x="27" y="168"/>
                </a:cxn>
                <a:cxn ang="0">
                  <a:pos x="13" y="177"/>
                </a:cxn>
                <a:cxn ang="0">
                  <a:pos x="0" y="181"/>
                </a:cxn>
              </a:cxnLst>
              <a:rect l="0" t="0" r="r" b="b"/>
              <a:pathLst>
                <a:path w="71" h="181">
                  <a:moveTo>
                    <a:pt x="0" y="181"/>
                  </a:moveTo>
                  <a:lnTo>
                    <a:pt x="2" y="144"/>
                  </a:lnTo>
                  <a:lnTo>
                    <a:pt x="6" y="112"/>
                  </a:lnTo>
                  <a:lnTo>
                    <a:pt x="12" y="81"/>
                  </a:lnTo>
                  <a:lnTo>
                    <a:pt x="21" y="52"/>
                  </a:lnTo>
                  <a:lnTo>
                    <a:pt x="33" y="31"/>
                  </a:lnTo>
                  <a:lnTo>
                    <a:pt x="44" y="14"/>
                  </a:lnTo>
                  <a:lnTo>
                    <a:pt x="58" y="4"/>
                  </a:lnTo>
                  <a:lnTo>
                    <a:pt x="71" y="0"/>
                  </a:lnTo>
                  <a:lnTo>
                    <a:pt x="71" y="35"/>
                  </a:lnTo>
                  <a:lnTo>
                    <a:pt x="67" y="69"/>
                  </a:lnTo>
                  <a:lnTo>
                    <a:pt x="59" y="100"/>
                  </a:lnTo>
                  <a:lnTo>
                    <a:pt x="50" y="127"/>
                  </a:lnTo>
                  <a:lnTo>
                    <a:pt x="40" y="150"/>
                  </a:lnTo>
                  <a:lnTo>
                    <a:pt x="27" y="168"/>
                  </a:lnTo>
                  <a:lnTo>
                    <a:pt x="13" y="177"/>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447" name="Freeform 79"/>
            <p:cNvSpPr>
              <a:spLocks/>
            </p:cNvSpPr>
            <p:nvPr/>
          </p:nvSpPr>
          <p:spPr bwMode="auto">
            <a:xfrm>
              <a:off x="3102" y="3945"/>
              <a:ext cx="71" cy="181"/>
            </a:xfrm>
            <a:custGeom>
              <a:avLst/>
              <a:gdLst/>
              <a:ahLst/>
              <a:cxnLst>
                <a:cxn ang="0">
                  <a:pos x="0" y="181"/>
                </a:cxn>
                <a:cxn ang="0">
                  <a:pos x="14" y="177"/>
                </a:cxn>
                <a:cxn ang="0">
                  <a:pos x="27" y="168"/>
                </a:cxn>
                <a:cxn ang="0">
                  <a:pos x="41" y="150"/>
                </a:cxn>
                <a:cxn ang="0">
                  <a:pos x="50" y="127"/>
                </a:cxn>
                <a:cxn ang="0">
                  <a:pos x="60" y="100"/>
                </a:cxn>
                <a:cxn ang="0">
                  <a:pos x="66" y="69"/>
                </a:cxn>
                <a:cxn ang="0">
                  <a:pos x="70" y="35"/>
                </a:cxn>
                <a:cxn ang="0">
                  <a:pos x="71" y="0"/>
                </a:cxn>
                <a:cxn ang="0">
                  <a:pos x="62" y="6"/>
                </a:cxn>
                <a:cxn ang="0">
                  <a:pos x="52" y="18"/>
                </a:cxn>
                <a:cxn ang="0">
                  <a:pos x="41" y="35"/>
                </a:cxn>
                <a:cxn ang="0">
                  <a:pos x="31" y="58"/>
                </a:cxn>
                <a:cxn ang="0">
                  <a:pos x="22" y="85"/>
                </a:cxn>
                <a:cxn ang="0">
                  <a:pos x="12" y="114"/>
                </a:cxn>
                <a:cxn ang="0">
                  <a:pos x="6" y="146"/>
                </a:cxn>
                <a:cxn ang="0">
                  <a:pos x="0" y="181"/>
                </a:cxn>
              </a:cxnLst>
              <a:rect l="0" t="0" r="r" b="b"/>
              <a:pathLst>
                <a:path w="71" h="181">
                  <a:moveTo>
                    <a:pt x="0" y="181"/>
                  </a:moveTo>
                  <a:lnTo>
                    <a:pt x="14" y="177"/>
                  </a:lnTo>
                  <a:lnTo>
                    <a:pt x="27" y="168"/>
                  </a:lnTo>
                  <a:lnTo>
                    <a:pt x="41" y="150"/>
                  </a:lnTo>
                  <a:lnTo>
                    <a:pt x="50" y="127"/>
                  </a:lnTo>
                  <a:lnTo>
                    <a:pt x="60" y="100"/>
                  </a:lnTo>
                  <a:lnTo>
                    <a:pt x="66" y="69"/>
                  </a:lnTo>
                  <a:lnTo>
                    <a:pt x="70" y="35"/>
                  </a:lnTo>
                  <a:lnTo>
                    <a:pt x="71" y="0"/>
                  </a:lnTo>
                  <a:lnTo>
                    <a:pt x="62" y="6"/>
                  </a:lnTo>
                  <a:lnTo>
                    <a:pt x="52" y="18"/>
                  </a:lnTo>
                  <a:lnTo>
                    <a:pt x="41" y="35"/>
                  </a:lnTo>
                  <a:lnTo>
                    <a:pt x="31" y="58"/>
                  </a:lnTo>
                  <a:lnTo>
                    <a:pt x="22" y="85"/>
                  </a:lnTo>
                  <a:lnTo>
                    <a:pt x="12" y="114"/>
                  </a:lnTo>
                  <a:lnTo>
                    <a:pt x="6"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448" name="Freeform 80"/>
            <p:cNvSpPr>
              <a:spLocks/>
            </p:cNvSpPr>
            <p:nvPr/>
          </p:nvSpPr>
          <p:spPr bwMode="auto">
            <a:xfrm>
              <a:off x="3120" y="3999"/>
              <a:ext cx="73" cy="108"/>
            </a:xfrm>
            <a:custGeom>
              <a:avLst/>
              <a:gdLst/>
              <a:ahLst/>
              <a:cxnLst>
                <a:cxn ang="0">
                  <a:pos x="73" y="108"/>
                </a:cxn>
                <a:cxn ang="0">
                  <a:pos x="69" y="81"/>
                </a:cxn>
                <a:cxn ang="0">
                  <a:pos x="63" y="54"/>
                </a:cxn>
                <a:cxn ang="0">
                  <a:pos x="52" y="33"/>
                </a:cxn>
                <a:cxn ang="0">
                  <a:pos x="36" y="15"/>
                </a:cxn>
                <a:cxn ang="0">
                  <a:pos x="19" y="4"/>
                </a:cxn>
                <a:cxn ang="0">
                  <a:pos x="0" y="0"/>
                </a:cxn>
                <a:cxn ang="0">
                  <a:pos x="2" y="29"/>
                </a:cxn>
                <a:cxn ang="0">
                  <a:pos x="9" y="54"/>
                </a:cxn>
                <a:cxn ang="0">
                  <a:pos x="21" y="77"/>
                </a:cxn>
                <a:cxn ang="0">
                  <a:pos x="36" y="94"/>
                </a:cxn>
                <a:cxn ang="0">
                  <a:pos x="53" y="104"/>
                </a:cxn>
                <a:cxn ang="0">
                  <a:pos x="73" y="108"/>
                </a:cxn>
              </a:cxnLst>
              <a:rect l="0" t="0" r="r" b="b"/>
              <a:pathLst>
                <a:path w="73" h="108">
                  <a:moveTo>
                    <a:pt x="73" y="108"/>
                  </a:moveTo>
                  <a:lnTo>
                    <a:pt x="69" y="81"/>
                  </a:lnTo>
                  <a:lnTo>
                    <a:pt x="63" y="54"/>
                  </a:lnTo>
                  <a:lnTo>
                    <a:pt x="52" y="33"/>
                  </a:lnTo>
                  <a:lnTo>
                    <a:pt x="36" y="15"/>
                  </a:lnTo>
                  <a:lnTo>
                    <a:pt x="19" y="4"/>
                  </a:lnTo>
                  <a:lnTo>
                    <a:pt x="0" y="0"/>
                  </a:lnTo>
                  <a:lnTo>
                    <a:pt x="2" y="29"/>
                  </a:lnTo>
                  <a:lnTo>
                    <a:pt x="9" y="54"/>
                  </a:lnTo>
                  <a:lnTo>
                    <a:pt x="21" y="77"/>
                  </a:lnTo>
                  <a:lnTo>
                    <a:pt x="36" y="94"/>
                  </a:lnTo>
                  <a:lnTo>
                    <a:pt x="53" y="104"/>
                  </a:lnTo>
                  <a:lnTo>
                    <a:pt x="73" y="108"/>
                  </a:lnTo>
                  <a:close/>
                </a:path>
              </a:pathLst>
            </a:custGeom>
            <a:solidFill>
              <a:srgbClr val="00FF00"/>
            </a:solidFill>
            <a:ln w="9525">
              <a:solidFill>
                <a:srgbClr val="000000"/>
              </a:solidFill>
              <a:prstDash val="solid"/>
              <a:round/>
              <a:headEnd/>
              <a:tailEnd/>
            </a:ln>
          </p:spPr>
          <p:txBody>
            <a:bodyPr/>
            <a:lstStyle/>
            <a:p>
              <a:endParaRPr lang="en-US"/>
            </a:p>
          </p:txBody>
        </p:sp>
        <p:sp>
          <p:nvSpPr>
            <p:cNvPr id="314449" name="Freeform 81"/>
            <p:cNvSpPr>
              <a:spLocks/>
            </p:cNvSpPr>
            <p:nvPr/>
          </p:nvSpPr>
          <p:spPr bwMode="auto">
            <a:xfrm>
              <a:off x="3154" y="3928"/>
              <a:ext cx="73" cy="200"/>
            </a:xfrm>
            <a:custGeom>
              <a:avLst/>
              <a:gdLst/>
              <a:ahLst/>
              <a:cxnLst>
                <a:cxn ang="0">
                  <a:pos x="2" y="198"/>
                </a:cxn>
                <a:cxn ang="0">
                  <a:pos x="4" y="160"/>
                </a:cxn>
                <a:cxn ang="0">
                  <a:pos x="8" y="121"/>
                </a:cxn>
                <a:cxn ang="0">
                  <a:pos x="14" y="86"/>
                </a:cxn>
                <a:cxn ang="0">
                  <a:pos x="23" y="58"/>
                </a:cxn>
                <a:cxn ang="0">
                  <a:pos x="33" y="33"/>
                </a:cxn>
                <a:cxn ang="0">
                  <a:pos x="46" y="13"/>
                </a:cxn>
                <a:cxn ang="0">
                  <a:pos x="60" y="4"/>
                </a:cxn>
                <a:cxn ang="0">
                  <a:pos x="73" y="0"/>
                </a:cxn>
                <a:cxn ang="0">
                  <a:pos x="67" y="4"/>
                </a:cxn>
                <a:cxn ang="0">
                  <a:pos x="60" y="13"/>
                </a:cxn>
                <a:cxn ang="0">
                  <a:pos x="54" y="33"/>
                </a:cxn>
                <a:cxn ang="0">
                  <a:pos x="48" y="58"/>
                </a:cxn>
                <a:cxn ang="0">
                  <a:pos x="44" y="86"/>
                </a:cxn>
                <a:cxn ang="0">
                  <a:pos x="41" y="121"/>
                </a:cxn>
                <a:cxn ang="0">
                  <a:pos x="39" y="160"/>
                </a:cxn>
                <a:cxn ang="0">
                  <a:pos x="39" y="198"/>
                </a:cxn>
                <a:cxn ang="0">
                  <a:pos x="39" y="198"/>
                </a:cxn>
                <a:cxn ang="0">
                  <a:pos x="35" y="198"/>
                </a:cxn>
                <a:cxn ang="0">
                  <a:pos x="25" y="200"/>
                </a:cxn>
                <a:cxn ang="0">
                  <a:pos x="14" y="200"/>
                </a:cxn>
                <a:cxn ang="0">
                  <a:pos x="4" y="198"/>
                </a:cxn>
                <a:cxn ang="0">
                  <a:pos x="0" y="198"/>
                </a:cxn>
                <a:cxn ang="0">
                  <a:pos x="2" y="198"/>
                </a:cxn>
              </a:cxnLst>
              <a:rect l="0" t="0" r="r" b="b"/>
              <a:pathLst>
                <a:path w="73" h="200">
                  <a:moveTo>
                    <a:pt x="2" y="198"/>
                  </a:moveTo>
                  <a:lnTo>
                    <a:pt x="4" y="160"/>
                  </a:lnTo>
                  <a:lnTo>
                    <a:pt x="8" y="121"/>
                  </a:lnTo>
                  <a:lnTo>
                    <a:pt x="14" y="86"/>
                  </a:lnTo>
                  <a:lnTo>
                    <a:pt x="23" y="58"/>
                  </a:lnTo>
                  <a:lnTo>
                    <a:pt x="33" y="33"/>
                  </a:lnTo>
                  <a:lnTo>
                    <a:pt x="46" y="13"/>
                  </a:lnTo>
                  <a:lnTo>
                    <a:pt x="60" y="4"/>
                  </a:lnTo>
                  <a:lnTo>
                    <a:pt x="73" y="0"/>
                  </a:lnTo>
                  <a:lnTo>
                    <a:pt x="67" y="4"/>
                  </a:lnTo>
                  <a:lnTo>
                    <a:pt x="60" y="13"/>
                  </a:lnTo>
                  <a:lnTo>
                    <a:pt x="54" y="33"/>
                  </a:lnTo>
                  <a:lnTo>
                    <a:pt x="48" y="58"/>
                  </a:lnTo>
                  <a:lnTo>
                    <a:pt x="44" y="86"/>
                  </a:lnTo>
                  <a:lnTo>
                    <a:pt x="41" y="121"/>
                  </a:lnTo>
                  <a:lnTo>
                    <a:pt x="39" y="160"/>
                  </a:lnTo>
                  <a:lnTo>
                    <a:pt x="39" y="198"/>
                  </a:lnTo>
                  <a:lnTo>
                    <a:pt x="39" y="198"/>
                  </a:lnTo>
                  <a:lnTo>
                    <a:pt x="35" y="198"/>
                  </a:lnTo>
                  <a:lnTo>
                    <a:pt x="25" y="200"/>
                  </a:lnTo>
                  <a:lnTo>
                    <a:pt x="14" y="200"/>
                  </a:lnTo>
                  <a:lnTo>
                    <a:pt x="4" y="198"/>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50" name="Freeform 82"/>
            <p:cNvSpPr>
              <a:spLocks/>
            </p:cNvSpPr>
            <p:nvPr/>
          </p:nvSpPr>
          <p:spPr bwMode="auto">
            <a:xfrm>
              <a:off x="3183" y="3945"/>
              <a:ext cx="71" cy="181"/>
            </a:xfrm>
            <a:custGeom>
              <a:avLst/>
              <a:gdLst/>
              <a:ahLst/>
              <a:cxnLst>
                <a:cxn ang="0">
                  <a:pos x="71" y="181"/>
                </a:cxn>
                <a:cxn ang="0">
                  <a:pos x="71" y="144"/>
                </a:cxn>
                <a:cxn ang="0">
                  <a:pos x="67" y="112"/>
                </a:cxn>
                <a:cxn ang="0">
                  <a:pos x="60" y="81"/>
                </a:cxn>
                <a:cxn ang="0">
                  <a:pos x="50" y="52"/>
                </a:cxn>
                <a:cxn ang="0">
                  <a:pos x="40" y="31"/>
                </a:cxn>
                <a:cxn ang="0">
                  <a:pos x="27" y="14"/>
                </a:cxn>
                <a:cxn ang="0">
                  <a:pos x="13" y="4"/>
                </a:cxn>
                <a:cxn ang="0">
                  <a:pos x="0" y="0"/>
                </a:cxn>
                <a:cxn ang="0">
                  <a:pos x="2" y="35"/>
                </a:cxn>
                <a:cxn ang="0">
                  <a:pos x="6" y="69"/>
                </a:cxn>
                <a:cxn ang="0">
                  <a:pos x="12" y="100"/>
                </a:cxn>
                <a:cxn ang="0">
                  <a:pos x="21" y="127"/>
                </a:cxn>
                <a:cxn ang="0">
                  <a:pos x="33" y="150"/>
                </a:cxn>
                <a:cxn ang="0">
                  <a:pos x="44" y="168"/>
                </a:cxn>
                <a:cxn ang="0">
                  <a:pos x="58" y="177"/>
                </a:cxn>
                <a:cxn ang="0">
                  <a:pos x="71" y="181"/>
                </a:cxn>
              </a:cxnLst>
              <a:rect l="0" t="0" r="r" b="b"/>
              <a:pathLst>
                <a:path w="71" h="181">
                  <a:moveTo>
                    <a:pt x="71" y="181"/>
                  </a:moveTo>
                  <a:lnTo>
                    <a:pt x="71" y="144"/>
                  </a:lnTo>
                  <a:lnTo>
                    <a:pt x="67" y="112"/>
                  </a:lnTo>
                  <a:lnTo>
                    <a:pt x="60" y="81"/>
                  </a:lnTo>
                  <a:lnTo>
                    <a:pt x="50" y="52"/>
                  </a:lnTo>
                  <a:lnTo>
                    <a:pt x="40" y="31"/>
                  </a:lnTo>
                  <a:lnTo>
                    <a:pt x="27" y="14"/>
                  </a:lnTo>
                  <a:lnTo>
                    <a:pt x="13" y="4"/>
                  </a:lnTo>
                  <a:lnTo>
                    <a:pt x="0" y="0"/>
                  </a:lnTo>
                  <a:lnTo>
                    <a:pt x="2" y="35"/>
                  </a:lnTo>
                  <a:lnTo>
                    <a:pt x="6" y="69"/>
                  </a:lnTo>
                  <a:lnTo>
                    <a:pt x="12" y="100"/>
                  </a:lnTo>
                  <a:lnTo>
                    <a:pt x="21" y="127"/>
                  </a:lnTo>
                  <a:lnTo>
                    <a:pt x="33" y="150"/>
                  </a:lnTo>
                  <a:lnTo>
                    <a:pt x="44" y="168"/>
                  </a:lnTo>
                  <a:lnTo>
                    <a:pt x="58" y="177"/>
                  </a:lnTo>
                  <a:lnTo>
                    <a:pt x="71" y="181"/>
                  </a:lnTo>
                  <a:close/>
                </a:path>
              </a:pathLst>
            </a:custGeom>
            <a:solidFill>
              <a:srgbClr val="00FF00"/>
            </a:solidFill>
            <a:ln w="9525">
              <a:solidFill>
                <a:srgbClr val="000000"/>
              </a:solidFill>
              <a:prstDash val="solid"/>
              <a:round/>
              <a:headEnd/>
              <a:tailEnd/>
            </a:ln>
          </p:spPr>
          <p:txBody>
            <a:bodyPr/>
            <a:lstStyle/>
            <a:p>
              <a:endParaRPr lang="en-US"/>
            </a:p>
          </p:txBody>
        </p:sp>
        <p:sp>
          <p:nvSpPr>
            <p:cNvPr id="314451" name="Freeform 83"/>
            <p:cNvSpPr>
              <a:spLocks/>
            </p:cNvSpPr>
            <p:nvPr/>
          </p:nvSpPr>
          <p:spPr bwMode="auto">
            <a:xfrm>
              <a:off x="3219" y="3945"/>
              <a:ext cx="71" cy="181"/>
            </a:xfrm>
            <a:custGeom>
              <a:avLst/>
              <a:gdLst/>
              <a:ahLst/>
              <a:cxnLst>
                <a:cxn ang="0">
                  <a:pos x="71" y="181"/>
                </a:cxn>
                <a:cxn ang="0">
                  <a:pos x="58" y="177"/>
                </a:cxn>
                <a:cxn ang="0">
                  <a:pos x="45" y="168"/>
                </a:cxn>
                <a:cxn ang="0">
                  <a:pos x="31" y="150"/>
                </a:cxn>
                <a:cxn ang="0">
                  <a:pos x="22" y="127"/>
                </a:cxn>
                <a:cxn ang="0">
                  <a:pos x="12" y="100"/>
                </a:cxn>
                <a:cxn ang="0">
                  <a:pos x="4" y="69"/>
                </a:cxn>
                <a:cxn ang="0">
                  <a:pos x="0" y="35"/>
                </a:cxn>
                <a:cxn ang="0">
                  <a:pos x="0" y="0"/>
                </a:cxn>
                <a:cxn ang="0">
                  <a:pos x="10" y="6"/>
                </a:cxn>
                <a:cxn ang="0">
                  <a:pos x="20" y="18"/>
                </a:cxn>
                <a:cxn ang="0">
                  <a:pos x="31" y="35"/>
                </a:cxn>
                <a:cxn ang="0">
                  <a:pos x="41" y="58"/>
                </a:cxn>
                <a:cxn ang="0">
                  <a:pos x="50" y="85"/>
                </a:cxn>
                <a:cxn ang="0">
                  <a:pos x="58" y="114"/>
                </a:cxn>
                <a:cxn ang="0">
                  <a:pos x="66" y="146"/>
                </a:cxn>
                <a:cxn ang="0">
                  <a:pos x="71" y="181"/>
                </a:cxn>
              </a:cxnLst>
              <a:rect l="0" t="0" r="r" b="b"/>
              <a:pathLst>
                <a:path w="71" h="181">
                  <a:moveTo>
                    <a:pt x="71" y="181"/>
                  </a:moveTo>
                  <a:lnTo>
                    <a:pt x="58" y="177"/>
                  </a:lnTo>
                  <a:lnTo>
                    <a:pt x="45" y="168"/>
                  </a:lnTo>
                  <a:lnTo>
                    <a:pt x="31" y="150"/>
                  </a:lnTo>
                  <a:lnTo>
                    <a:pt x="22" y="127"/>
                  </a:lnTo>
                  <a:lnTo>
                    <a:pt x="12" y="100"/>
                  </a:lnTo>
                  <a:lnTo>
                    <a:pt x="4" y="69"/>
                  </a:lnTo>
                  <a:lnTo>
                    <a:pt x="0" y="35"/>
                  </a:lnTo>
                  <a:lnTo>
                    <a:pt x="0" y="0"/>
                  </a:lnTo>
                  <a:lnTo>
                    <a:pt x="10" y="6"/>
                  </a:lnTo>
                  <a:lnTo>
                    <a:pt x="20" y="18"/>
                  </a:lnTo>
                  <a:lnTo>
                    <a:pt x="31" y="35"/>
                  </a:lnTo>
                  <a:lnTo>
                    <a:pt x="41" y="58"/>
                  </a:lnTo>
                  <a:lnTo>
                    <a:pt x="50" y="85"/>
                  </a:lnTo>
                  <a:lnTo>
                    <a:pt x="58" y="114"/>
                  </a:lnTo>
                  <a:lnTo>
                    <a:pt x="66" y="146"/>
                  </a:lnTo>
                  <a:lnTo>
                    <a:pt x="71" y="181"/>
                  </a:lnTo>
                  <a:close/>
                </a:path>
              </a:pathLst>
            </a:custGeom>
            <a:solidFill>
              <a:srgbClr val="00FF00"/>
            </a:solidFill>
            <a:ln w="9525">
              <a:solidFill>
                <a:srgbClr val="000000"/>
              </a:solidFill>
              <a:prstDash val="solid"/>
              <a:round/>
              <a:headEnd/>
              <a:tailEnd/>
            </a:ln>
          </p:spPr>
          <p:txBody>
            <a:bodyPr/>
            <a:lstStyle/>
            <a:p>
              <a:endParaRPr lang="en-US"/>
            </a:p>
          </p:txBody>
        </p:sp>
        <p:sp>
          <p:nvSpPr>
            <p:cNvPr id="314452" name="Freeform 84"/>
            <p:cNvSpPr>
              <a:spLocks/>
            </p:cNvSpPr>
            <p:nvPr/>
          </p:nvSpPr>
          <p:spPr bwMode="auto">
            <a:xfrm>
              <a:off x="3237" y="3999"/>
              <a:ext cx="73" cy="108"/>
            </a:xfrm>
            <a:custGeom>
              <a:avLst/>
              <a:gdLst/>
              <a:ahLst/>
              <a:cxnLst>
                <a:cxn ang="0">
                  <a:pos x="0" y="108"/>
                </a:cxn>
                <a:cxn ang="0">
                  <a:pos x="2" y="81"/>
                </a:cxn>
                <a:cxn ang="0">
                  <a:pos x="9" y="54"/>
                </a:cxn>
                <a:cxn ang="0">
                  <a:pos x="21" y="33"/>
                </a:cxn>
                <a:cxn ang="0">
                  <a:pos x="36" y="15"/>
                </a:cxn>
                <a:cxn ang="0">
                  <a:pos x="53" y="4"/>
                </a:cxn>
                <a:cxn ang="0">
                  <a:pos x="73" y="0"/>
                </a:cxn>
                <a:cxn ang="0">
                  <a:pos x="69" y="29"/>
                </a:cxn>
                <a:cxn ang="0">
                  <a:pos x="61" y="54"/>
                </a:cxn>
                <a:cxn ang="0">
                  <a:pos x="52" y="77"/>
                </a:cxn>
                <a:cxn ang="0">
                  <a:pos x="36" y="94"/>
                </a:cxn>
                <a:cxn ang="0">
                  <a:pos x="19" y="104"/>
                </a:cxn>
                <a:cxn ang="0">
                  <a:pos x="0" y="108"/>
                </a:cxn>
              </a:cxnLst>
              <a:rect l="0" t="0" r="r" b="b"/>
              <a:pathLst>
                <a:path w="73" h="108">
                  <a:moveTo>
                    <a:pt x="0" y="108"/>
                  </a:moveTo>
                  <a:lnTo>
                    <a:pt x="2" y="81"/>
                  </a:lnTo>
                  <a:lnTo>
                    <a:pt x="9" y="54"/>
                  </a:lnTo>
                  <a:lnTo>
                    <a:pt x="21" y="33"/>
                  </a:lnTo>
                  <a:lnTo>
                    <a:pt x="36" y="15"/>
                  </a:lnTo>
                  <a:lnTo>
                    <a:pt x="53" y="4"/>
                  </a:lnTo>
                  <a:lnTo>
                    <a:pt x="73" y="0"/>
                  </a:lnTo>
                  <a:lnTo>
                    <a:pt x="69" y="29"/>
                  </a:lnTo>
                  <a:lnTo>
                    <a:pt x="61" y="54"/>
                  </a:lnTo>
                  <a:lnTo>
                    <a:pt x="52" y="77"/>
                  </a:lnTo>
                  <a:lnTo>
                    <a:pt x="36" y="94"/>
                  </a:lnTo>
                  <a:lnTo>
                    <a:pt x="19" y="104"/>
                  </a:lnTo>
                  <a:lnTo>
                    <a:pt x="0" y="108"/>
                  </a:lnTo>
                  <a:close/>
                </a:path>
              </a:pathLst>
            </a:custGeom>
            <a:solidFill>
              <a:srgbClr val="00FF00"/>
            </a:solidFill>
            <a:ln w="9525">
              <a:solidFill>
                <a:srgbClr val="000000"/>
              </a:solidFill>
              <a:prstDash val="solid"/>
              <a:round/>
              <a:headEnd/>
              <a:tailEnd/>
            </a:ln>
          </p:spPr>
          <p:txBody>
            <a:bodyPr/>
            <a:lstStyle/>
            <a:p>
              <a:endParaRPr lang="en-US"/>
            </a:p>
          </p:txBody>
        </p:sp>
        <p:sp>
          <p:nvSpPr>
            <p:cNvPr id="314453" name="Freeform 85"/>
            <p:cNvSpPr>
              <a:spLocks/>
            </p:cNvSpPr>
            <p:nvPr/>
          </p:nvSpPr>
          <p:spPr bwMode="auto">
            <a:xfrm>
              <a:off x="3271" y="3928"/>
              <a:ext cx="73" cy="200"/>
            </a:xfrm>
            <a:custGeom>
              <a:avLst/>
              <a:gdLst/>
              <a:ahLst/>
              <a:cxnLst>
                <a:cxn ang="0">
                  <a:pos x="71" y="198"/>
                </a:cxn>
                <a:cxn ang="0">
                  <a:pos x="71" y="160"/>
                </a:cxn>
                <a:cxn ang="0">
                  <a:pos x="66" y="121"/>
                </a:cxn>
                <a:cxn ang="0">
                  <a:pos x="60" y="86"/>
                </a:cxn>
                <a:cxn ang="0">
                  <a:pos x="50" y="58"/>
                </a:cxn>
                <a:cxn ang="0">
                  <a:pos x="41" y="33"/>
                </a:cxn>
                <a:cxn ang="0">
                  <a:pos x="27" y="13"/>
                </a:cxn>
                <a:cxn ang="0">
                  <a:pos x="14" y="4"/>
                </a:cxn>
                <a:cxn ang="0">
                  <a:pos x="0" y="0"/>
                </a:cxn>
                <a:cxn ang="0">
                  <a:pos x="6" y="4"/>
                </a:cxn>
                <a:cxn ang="0">
                  <a:pos x="14" y="13"/>
                </a:cxn>
                <a:cxn ang="0">
                  <a:pos x="19" y="33"/>
                </a:cxn>
                <a:cxn ang="0">
                  <a:pos x="25" y="58"/>
                </a:cxn>
                <a:cxn ang="0">
                  <a:pos x="29" y="86"/>
                </a:cxn>
                <a:cxn ang="0">
                  <a:pos x="33" y="121"/>
                </a:cxn>
                <a:cxn ang="0">
                  <a:pos x="35" y="160"/>
                </a:cxn>
                <a:cxn ang="0">
                  <a:pos x="37" y="198"/>
                </a:cxn>
                <a:cxn ang="0">
                  <a:pos x="35" y="198"/>
                </a:cxn>
                <a:cxn ang="0">
                  <a:pos x="39" y="198"/>
                </a:cxn>
                <a:cxn ang="0">
                  <a:pos x="48" y="200"/>
                </a:cxn>
                <a:cxn ang="0">
                  <a:pos x="60" y="200"/>
                </a:cxn>
                <a:cxn ang="0">
                  <a:pos x="69" y="198"/>
                </a:cxn>
                <a:cxn ang="0">
                  <a:pos x="73" y="198"/>
                </a:cxn>
                <a:cxn ang="0">
                  <a:pos x="71" y="198"/>
                </a:cxn>
              </a:cxnLst>
              <a:rect l="0" t="0" r="r" b="b"/>
              <a:pathLst>
                <a:path w="73" h="200">
                  <a:moveTo>
                    <a:pt x="71" y="198"/>
                  </a:moveTo>
                  <a:lnTo>
                    <a:pt x="71" y="160"/>
                  </a:lnTo>
                  <a:lnTo>
                    <a:pt x="66" y="121"/>
                  </a:lnTo>
                  <a:lnTo>
                    <a:pt x="60" y="86"/>
                  </a:lnTo>
                  <a:lnTo>
                    <a:pt x="50" y="58"/>
                  </a:lnTo>
                  <a:lnTo>
                    <a:pt x="41" y="33"/>
                  </a:lnTo>
                  <a:lnTo>
                    <a:pt x="27" y="13"/>
                  </a:lnTo>
                  <a:lnTo>
                    <a:pt x="14" y="4"/>
                  </a:lnTo>
                  <a:lnTo>
                    <a:pt x="0" y="0"/>
                  </a:lnTo>
                  <a:lnTo>
                    <a:pt x="6" y="4"/>
                  </a:lnTo>
                  <a:lnTo>
                    <a:pt x="14" y="13"/>
                  </a:lnTo>
                  <a:lnTo>
                    <a:pt x="19" y="33"/>
                  </a:lnTo>
                  <a:lnTo>
                    <a:pt x="25" y="58"/>
                  </a:lnTo>
                  <a:lnTo>
                    <a:pt x="29" y="86"/>
                  </a:lnTo>
                  <a:lnTo>
                    <a:pt x="33" y="121"/>
                  </a:lnTo>
                  <a:lnTo>
                    <a:pt x="35" y="160"/>
                  </a:lnTo>
                  <a:lnTo>
                    <a:pt x="37" y="198"/>
                  </a:lnTo>
                  <a:lnTo>
                    <a:pt x="35" y="198"/>
                  </a:lnTo>
                  <a:lnTo>
                    <a:pt x="39" y="198"/>
                  </a:lnTo>
                  <a:lnTo>
                    <a:pt x="48" y="200"/>
                  </a:lnTo>
                  <a:lnTo>
                    <a:pt x="60" y="200"/>
                  </a:lnTo>
                  <a:lnTo>
                    <a:pt x="69" y="198"/>
                  </a:lnTo>
                  <a:lnTo>
                    <a:pt x="73" y="198"/>
                  </a:lnTo>
                  <a:lnTo>
                    <a:pt x="71"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54" name="Freeform 86"/>
            <p:cNvSpPr>
              <a:spLocks/>
            </p:cNvSpPr>
            <p:nvPr/>
          </p:nvSpPr>
          <p:spPr bwMode="auto">
            <a:xfrm>
              <a:off x="3317" y="3918"/>
              <a:ext cx="91" cy="198"/>
            </a:xfrm>
            <a:custGeom>
              <a:avLst/>
              <a:gdLst/>
              <a:ahLst/>
              <a:cxnLst>
                <a:cxn ang="0">
                  <a:pos x="91" y="198"/>
                </a:cxn>
                <a:cxn ang="0">
                  <a:pos x="73" y="195"/>
                </a:cxn>
                <a:cxn ang="0">
                  <a:pos x="56" y="183"/>
                </a:cxn>
                <a:cxn ang="0">
                  <a:pos x="41" y="166"/>
                </a:cxn>
                <a:cxn ang="0">
                  <a:pos x="27" y="141"/>
                </a:cxn>
                <a:cxn ang="0">
                  <a:pos x="16" y="110"/>
                </a:cxn>
                <a:cxn ang="0">
                  <a:pos x="8" y="75"/>
                </a:cxn>
                <a:cxn ang="0">
                  <a:pos x="2" y="39"/>
                </a:cxn>
                <a:cxn ang="0">
                  <a:pos x="0" y="0"/>
                </a:cxn>
                <a:cxn ang="0">
                  <a:pos x="18" y="4"/>
                </a:cxn>
                <a:cxn ang="0">
                  <a:pos x="35" y="16"/>
                </a:cxn>
                <a:cxn ang="0">
                  <a:pos x="50" y="33"/>
                </a:cxn>
                <a:cxn ang="0">
                  <a:pos x="64" y="58"/>
                </a:cxn>
                <a:cxn ang="0">
                  <a:pos x="75" y="89"/>
                </a:cxn>
                <a:cxn ang="0">
                  <a:pos x="85" y="123"/>
                </a:cxn>
                <a:cxn ang="0">
                  <a:pos x="89" y="160"/>
                </a:cxn>
                <a:cxn ang="0">
                  <a:pos x="91" y="198"/>
                </a:cxn>
              </a:cxnLst>
              <a:rect l="0" t="0" r="r" b="b"/>
              <a:pathLst>
                <a:path w="91" h="198">
                  <a:moveTo>
                    <a:pt x="91" y="198"/>
                  </a:moveTo>
                  <a:lnTo>
                    <a:pt x="73" y="195"/>
                  </a:lnTo>
                  <a:lnTo>
                    <a:pt x="56" y="183"/>
                  </a:lnTo>
                  <a:lnTo>
                    <a:pt x="41" y="166"/>
                  </a:lnTo>
                  <a:lnTo>
                    <a:pt x="27" y="141"/>
                  </a:lnTo>
                  <a:lnTo>
                    <a:pt x="16" y="110"/>
                  </a:lnTo>
                  <a:lnTo>
                    <a:pt x="8" y="75"/>
                  </a:lnTo>
                  <a:lnTo>
                    <a:pt x="2" y="39"/>
                  </a:lnTo>
                  <a:lnTo>
                    <a:pt x="0" y="0"/>
                  </a:lnTo>
                  <a:lnTo>
                    <a:pt x="18" y="4"/>
                  </a:lnTo>
                  <a:lnTo>
                    <a:pt x="35" y="16"/>
                  </a:lnTo>
                  <a:lnTo>
                    <a:pt x="50" y="33"/>
                  </a:lnTo>
                  <a:lnTo>
                    <a:pt x="64" y="58"/>
                  </a:lnTo>
                  <a:lnTo>
                    <a:pt x="75" y="89"/>
                  </a:lnTo>
                  <a:lnTo>
                    <a:pt x="85" y="123"/>
                  </a:lnTo>
                  <a:lnTo>
                    <a:pt x="89" y="160"/>
                  </a:lnTo>
                  <a:lnTo>
                    <a:pt x="91"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55" name="Freeform 87"/>
            <p:cNvSpPr>
              <a:spLocks/>
            </p:cNvSpPr>
            <p:nvPr/>
          </p:nvSpPr>
          <p:spPr bwMode="auto">
            <a:xfrm>
              <a:off x="3344" y="3936"/>
              <a:ext cx="37" cy="180"/>
            </a:xfrm>
            <a:custGeom>
              <a:avLst/>
              <a:gdLst/>
              <a:ahLst/>
              <a:cxnLst>
                <a:cxn ang="0">
                  <a:pos x="0" y="180"/>
                </a:cxn>
                <a:cxn ang="0">
                  <a:pos x="8" y="177"/>
                </a:cxn>
                <a:cxn ang="0">
                  <a:pos x="14" y="167"/>
                </a:cxn>
                <a:cxn ang="0">
                  <a:pos x="21" y="150"/>
                </a:cxn>
                <a:cxn ang="0">
                  <a:pos x="27" y="128"/>
                </a:cxn>
                <a:cxn ang="0">
                  <a:pos x="31" y="100"/>
                </a:cxn>
                <a:cxn ang="0">
                  <a:pos x="35" y="69"/>
                </a:cxn>
                <a:cxn ang="0">
                  <a:pos x="37" y="36"/>
                </a:cxn>
                <a:cxn ang="0">
                  <a:pos x="37" y="0"/>
                </a:cxn>
                <a:cxn ang="0">
                  <a:pos x="29" y="4"/>
                </a:cxn>
                <a:cxn ang="0">
                  <a:pos x="23" y="13"/>
                </a:cxn>
                <a:cxn ang="0">
                  <a:pos x="17" y="30"/>
                </a:cxn>
                <a:cxn ang="0">
                  <a:pos x="12" y="53"/>
                </a:cxn>
                <a:cxn ang="0">
                  <a:pos x="6" y="80"/>
                </a:cxn>
                <a:cxn ang="0">
                  <a:pos x="4" y="111"/>
                </a:cxn>
                <a:cxn ang="0">
                  <a:pos x="2" y="146"/>
                </a:cxn>
                <a:cxn ang="0">
                  <a:pos x="0" y="180"/>
                </a:cxn>
              </a:cxnLst>
              <a:rect l="0" t="0" r="r" b="b"/>
              <a:pathLst>
                <a:path w="37" h="180">
                  <a:moveTo>
                    <a:pt x="0" y="180"/>
                  </a:moveTo>
                  <a:lnTo>
                    <a:pt x="8" y="177"/>
                  </a:lnTo>
                  <a:lnTo>
                    <a:pt x="14" y="167"/>
                  </a:lnTo>
                  <a:lnTo>
                    <a:pt x="21" y="150"/>
                  </a:lnTo>
                  <a:lnTo>
                    <a:pt x="27" y="128"/>
                  </a:lnTo>
                  <a:lnTo>
                    <a:pt x="31" y="100"/>
                  </a:lnTo>
                  <a:lnTo>
                    <a:pt x="35" y="69"/>
                  </a:lnTo>
                  <a:lnTo>
                    <a:pt x="37" y="36"/>
                  </a:lnTo>
                  <a:lnTo>
                    <a:pt x="37" y="0"/>
                  </a:lnTo>
                  <a:lnTo>
                    <a:pt x="29" y="4"/>
                  </a:lnTo>
                  <a:lnTo>
                    <a:pt x="23" y="13"/>
                  </a:lnTo>
                  <a:lnTo>
                    <a:pt x="17" y="30"/>
                  </a:lnTo>
                  <a:lnTo>
                    <a:pt x="12" y="53"/>
                  </a:lnTo>
                  <a:lnTo>
                    <a:pt x="6" y="80"/>
                  </a:lnTo>
                  <a:lnTo>
                    <a:pt x="4" y="111"/>
                  </a:lnTo>
                  <a:lnTo>
                    <a:pt x="2"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456" name="Freeform 88"/>
            <p:cNvSpPr>
              <a:spLocks/>
            </p:cNvSpPr>
            <p:nvPr/>
          </p:nvSpPr>
          <p:spPr bwMode="auto">
            <a:xfrm>
              <a:off x="3384" y="3936"/>
              <a:ext cx="73" cy="180"/>
            </a:xfrm>
            <a:custGeom>
              <a:avLst/>
              <a:gdLst/>
              <a:ahLst/>
              <a:cxnLst>
                <a:cxn ang="0">
                  <a:pos x="0" y="180"/>
                </a:cxn>
                <a:cxn ang="0">
                  <a:pos x="16" y="177"/>
                </a:cxn>
                <a:cxn ang="0">
                  <a:pos x="29" y="165"/>
                </a:cxn>
                <a:cxn ang="0">
                  <a:pos x="41" y="150"/>
                </a:cxn>
                <a:cxn ang="0">
                  <a:pos x="52" y="127"/>
                </a:cxn>
                <a:cxn ang="0">
                  <a:pos x="62" y="100"/>
                </a:cxn>
                <a:cxn ang="0">
                  <a:pos x="68" y="69"/>
                </a:cxn>
                <a:cxn ang="0">
                  <a:pos x="71" y="34"/>
                </a:cxn>
                <a:cxn ang="0">
                  <a:pos x="73" y="0"/>
                </a:cxn>
                <a:cxn ang="0">
                  <a:pos x="64" y="5"/>
                </a:cxn>
                <a:cxn ang="0">
                  <a:pos x="52" y="17"/>
                </a:cxn>
                <a:cxn ang="0">
                  <a:pos x="43" y="34"/>
                </a:cxn>
                <a:cxn ang="0">
                  <a:pos x="33" y="55"/>
                </a:cxn>
                <a:cxn ang="0">
                  <a:pos x="24" y="84"/>
                </a:cxn>
                <a:cxn ang="0">
                  <a:pos x="14" y="113"/>
                </a:cxn>
                <a:cxn ang="0">
                  <a:pos x="6" y="146"/>
                </a:cxn>
                <a:cxn ang="0">
                  <a:pos x="0" y="180"/>
                </a:cxn>
              </a:cxnLst>
              <a:rect l="0" t="0" r="r" b="b"/>
              <a:pathLst>
                <a:path w="73" h="180">
                  <a:moveTo>
                    <a:pt x="0" y="180"/>
                  </a:moveTo>
                  <a:lnTo>
                    <a:pt x="16" y="177"/>
                  </a:lnTo>
                  <a:lnTo>
                    <a:pt x="29" y="165"/>
                  </a:lnTo>
                  <a:lnTo>
                    <a:pt x="41" y="150"/>
                  </a:lnTo>
                  <a:lnTo>
                    <a:pt x="52" y="127"/>
                  </a:lnTo>
                  <a:lnTo>
                    <a:pt x="62" y="100"/>
                  </a:lnTo>
                  <a:lnTo>
                    <a:pt x="68" y="69"/>
                  </a:lnTo>
                  <a:lnTo>
                    <a:pt x="71" y="34"/>
                  </a:lnTo>
                  <a:lnTo>
                    <a:pt x="73" y="0"/>
                  </a:lnTo>
                  <a:lnTo>
                    <a:pt x="64" y="5"/>
                  </a:lnTo>
                  <a:lnTo>
                    <a:pt x="52" y="17"/>
                  </a:lnTo>
                  <a:lnTo>
                    <a:pt x="43" y="34"/>
                  </a:lnTo>
                  <a:lnTo>
                    <a:pt x="33" y="55"/>
                  </a:lnTo>
                  <a:lnTo>
                    <a:pt x="24" y="84"/>
                  </a:lnTo>
                  <a:lnTo>
                    <a:pt x="14" y="113"/>
                  </a:lnTo>
                  <a:lnTo>
                    <a:pt x="6"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457" name="Freeform 89"/>
            <p:cNvSpPr>
              <a:spLocks/>
            </p:cNvSpPr>
            <p:nvPr/>
          </p:nvSpPr>
          <p:spPr bwMode="auto">
            <a:xfrm>
              <a:off x="3404" y="3989"/>
              <a:ext cx="71" cy="108"/>
            </a:xfrm>
            <a:custGeom>
              <a:avLst/>
              <a:gdLst/>
              <a:ahLst/>
              <a:cxnLst>
                <a:cxn ang="0">
                  <a:pos x="71" y="108"/>
                </a:cxn>
                <a:cxn ang="0">
                  <a:pos x="69" y="81"/>
                </a:cxn>
                <a:cxn ang="0">
                  <a:pos x="61" y="54"/>
                </a:cxn>
                <a:cxn ang="0">
                  <a:pos x="50" y="31"/>
                </a:cxn>
                <a:cxn ang="0">
                  <a:pos x="34" y="16"/>
                </a:cxn>
                <a:cxn ang="0">
                  <a:pos x="17" y="4"/>
                </a:cxn>
                <a:cxn ang="0">
                  <a:pos x="0" y="0"/>
                </a:cxn>
                <a:cxn ang="0">
                  <a:pos x="2" y="29"/>
                </a:cxn>
                <a:cxn ang="0">
                  <a:pos x="9" y="54"/>
                </a:cxn>
                <a:cxn ang="0">
                  <a:pos x="21" y="77"/>
                </a:cxn>
                <a:cxn ang="0">
                  <a:pos x="34" y="95"/>
                </a:cxn>
                <a:cxn ang="0">
                  <a:pos x="53" y="104"/>
                </a:cxn>
                <a:cxn ang="0">
                  <a:pos x="71" y="108"/>
                </a:cxn>
              </a:cxnLst>
              <a:rect l="0" t="0" r="r" b="b"/>
              <a:pathLst>
                <a:path w="71" h="108">
                  <a:moveTo>
                    <a:pt x="71" y="108"/>
                  </a:moveTo>
                  <a:lnTo>
                    <a:pt x="69" y="81"/>
                  </a:lnTo>
                  <a:lnTo>
                    <a:pt x="61" y="54"/>
                  </a:lnTo>
                  <a:lnTo>
                    <a:pt x="50" y="31"/>
                  </a:lnTo>
                  <a:lnTo>
                    <a:pt x="34" y="16"/>
                  </a:lnTo>
                  <a:lnTo>
                    <a:pt x="17" y="4"/>
                  </a:lnTo>
                  <a:lnTo>
                    <a:pt x="0" y="0"/>
                  </a:lnTo>
                  <a:lnTo>
                    <a:pt x="2" y="29"/>
                  </a:lnTo>
                  <a:lnTo>
                    <a:pt x="9" y="54"/>
                  </a:lnTo>
                  <a:lnTo>
                    <a:pt x="21" y="77"/>
                  </a:lnTo>
                  <a:lnTo>
                    <a:pt x="34" y="95"/>
                  </a:lnTo>
                  <a:lnTo>
                    <a:pt x="53" y="104"/>
                  </a:lnTo>
                  <a:lnTo>
                    <a:pt x="71" y="108"/>
                  </a:lnTo>
                  <a:close/>
                </a:path>
              </a:pathLst>
            </a:custGeom>
            <a:solidFill>
              <a:srgbClr val="00FF00"/>
            </a:solidFill>
            <a:ln w="9525">
              <a:solidFill>
                <a:srgbClr val="000000"/>
              </a:solidFill>
              <a:prstDash val="solid"/>
              <a:round/>
              <a:headEnd/>
              <a:tailEnd/>
            </a:ln>
          </p:spPr>
          <p:txBody>
            <a:bodyPr/>
            <a:lstStyle/>
            <a:p>
              <a:endParaRPr lang="en-US"/>
            </a:p>
          </p:txBody>
        </p:sp>
        <p:sp>
          <p:nvSpPr>
            <p:cNvPr id="314458" name="Freeform 90"/>
            <p:cNvSpPr>
              <a:spLocks/>
            </p:cNvSpPr>
            <p:nvPr/>
          </p:nvSpPr>
          <p:spPr bwMode="auto">
            <a:xfrm>
              <a:off x="3438" y="3918"/>
              <a:ext cx="73" cy="198"/>
            </a:xfrm>
            <a:custGeom>
              <a:avLst/>
              <a:gdLst/>
              <a:ahLst/>
              <a:cxnLst>
                <a:cxn ang="0">
                  <a:pos x="0" y="198"/>
                </a:cxn>
                <a:cxn ang="0">
                  <a:pos x="2" y="160"/>
                </a:cxn>
                <a:cxn ang="0">
                  <a:pos x="6" y="121"/>
                </a:cxn>
                <a:cxn ang="0">
                  <a:pos x="14" y="87"/>
                </a:cxn>
                <a:cxn ang="0">
                  <a:pos x="21" y="58"/>
                </a:cxn>
                <a:cxn ang="0">
                  <a:pos x="33" y="33"/>
                </a:cxn>
                <a:cxn ang="0">
                  <a:pos x="46" y="14"/>
                </a:cxn>
                <a:cxn ang="0">
                  <a:pos x="60" y="2"/>
                </a:cxn>
                <a:cxn ang="0">
                  <a:pos x="73" y="0"/>
                </a:cxn>
                <a:cxn ang="0">
                  <a:pos x="65" y="2"/>
                </a:cxn>
                <a:cxn ang="0">
                  <a:pos x="60" y="14"/>
                </a:cxn>
                <a:cxn ang="0">
                  <a:pos x="54" y="33"/>
                </a:cxn>
                <a:cxn ang="0">
                  <a:pos x="48" y="58"/>
                </a:cxn>
                <a:cxn ang="0">
                  <a:pos x="42" y="87"/>
                </a:cxn>
                <a:cxn ang="0">
                  <a:pos x="41" y="121"/>
                </a:cxn>
                <a:cxn ang="0">
                  <a:pos x="39" y="160"/>
                </a:cxn>
                <a:cxn ang="0">
                  <a:pos x="37" y="198"/>
                </a:cxn>
                <a:cxn ang="0">
                  <a:pos x="39" y="198"/>
                </a:cxn>
                <a:cxn ang="0">
                  <a:pos x="35" y="198"/>
                </a:cxn>
                <a:cxn ang="0">
                  <a:pos x="25" y="198"/>
                </a:cxn>
                <a:cxn ang="0">
                  <a:pos x="14" y="198"/>
                </a:cxn>
                <a:cxn ang="0">
                  <a:pos x="4" y="198"/>
                </a:cxn>
                <a:cxn ang="0">
                  <a:pos x="0" y="198"/>
                </a:cxn>
                <a:cxn ang="0">
                  <a:pos x="0" y="198"/>
                </a:cxn>
              </a:cxnLst>
              <a:rect l="0" t="0" r="r" b="b"/>
              <a:pathLst>
                <a:path w="73" h="198">
                  <a:moveTo>
                    <a:pt x="0" y="198"/>
                  </a:moveTo>
                  <a:lnTo>
                    <a:pt x="2" y="160"/>
                  </a:lnTo>
                  <a:lnTo>
                    <a:pt x="6" y="121"/>
                  </a:lnTo>
                  <a:lnTo>
                    <a:pt x="14" y="87"/>
                  </a:lnTo>
                  <a:lnTo>
                    <a:pt x="21" y="58"/>
                  </a:lnTo>
                  <a:lnTo>
                    <a:pt x="33" y="33"/>
                  </a:lnTo>
                  <a:lnTo>
                    <a:pt x="46" y="14"/>
                  </a:lnTo>
                  <a:lnTo>
                    <a:pt x="60" y="2"/>
                  </a:lnTo>
                  <a:lnTo>
                    <a:pt x="73" y="0"/>
                  </a:lnTo>
                  <a:lnTo>
                    <a:pt x="65" y="2"/>
                  </a:lnTo>
                  <a:lnTo>
                    <a:pt x="60" y="14"/>
                  </a:lnTo>
                  <a:lnTo>
                    <a:pt x="54" y="33"/>
                  </a:lnTo>
                  <a:lnTo>
                    <a:pt x="48" y="58"/>
                  </a:lnTo>
                  <a:lnTo>
                    <a:pt x="42" y="87"/>
                  </a:lnTo>
                  <a:lnTo>
                    <a:pt x="41" y="121"/>
                  </a:lnTo>
                  <a:lnTo>
                    <a:pt x="39" y="160"/>
                  </a:lnTo>
                  <a:lnTo>
                    <a:pt x="37" y="198"/>
                  </a:lnTo>
                  <a:lnTo>
                    <a:pt x="39" y="198"/>
                  </a:lnTo>
                  <a:lnTo>
                    <a:pt x="35" y="198"/>
                  </a:lnTo>
                  <a:lnTo>
                    <a:pt x="25" y="198"/>
                  </a:lnTo>
                  <a:lnTo>
                    <a:pt x="14" y="198"/>
                  </a:lnTo>
                  <a:lnTo>
                    <a:pt x="4" y="198"/>
                  </a:lnTo>
                  <a:lnTo>
                    <a:pt x="0" y="198"/>
                  </a:lnTo>
                  <a:lnTo>
                    <a:pt x="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59" name="Freeform 91"/>
            <p:cNvSpPr>
              <a:spLocks/>
            </p:cNvSpPr>
            <p:nvPr/>
          </p:nvSpPr>
          <p:spPr bwMode="auto">
            <a:xfrm>
              <a:off x="3467" y="3936"/>
              <a:ext cx="71" cy="180"/>
            </a:xfrm>
            <a:custGeom>
              <a:avLst/>
              <a:gdLst/>
              <a:ahLst/>
              <a:cxnLst>
                <a:cxn ang="0">
                  <a:pos x="71" y="180"/>
                </a:cxn>
                <a:cxn ang="0">
                  <a:pos x="69" y="144"/>
                </a:cxn>
                <a:cxn ang="0">
                  <a:pos x="65" y="111"/>
                </a:cxn>
                <a:cxn ang="0">
                  <a:pos x="59" y="80"/>
                </a:cxn>
                <a:cxn ang="0">
                  <a:pos x="50" y="52"/>
                </a:cxn>
                <a:cxn ang="0">
                  <a:pos x="38" y="30"/>
                </a:cxn>
                <a:cxn ang="0">
                  <a:pos x="27" y="13"/>
                </a:cxn>
                <a:cxn ang="0">
                  <a:pos x="13" y="4"/>
                </a:cxn>
                <a:cxn ang="0">
                  <a:pos x="0" y="0"/>
                </a:cxn>
                <a:cxn ang="0">
                  <a:pos x="0" y="34"/>
                </a:cxn>
                <a:cxn ang="0">
                  <a:pos x="4" y="69"/>
                </a:cxn>
                <a:cxn ang="0">
                  <a:pos x="12" y="100"/>
                </a:cxn>
                <a:cxn ang="0">
                  <a:pos x="21" y="127"/>
                </a:cxn>
                <a:cxn ang="0">
                  <a:pos x="31" y="150"/>
                </a:cxn>
                <a:cxn ang="0">
                  <a:pos x="44" y="165"/>
                </a:cxn>
                <a:cxn ang="0">
                  <a:pos x="58" y="177"/>
                </a:cxn>
                <a:cxn ang="0">
                  <a:pos x="71" y="180"/>
                </a:cxn>
              </a:cxnLst>
              <a:rect l="0" t="0" r="r" b="b"/>
              <a:pathLst>
                <a:path w="71" h="180">
                  <a:moveTo>
                    <a:pt x="71" y="180"/>
                  </a:moveTo>
                  <a:lnTo>
                    <a:pt x="69" y="144"/>
                  </a:lnTo>
                  <a:lnTo>
                    <a:pt x="65" y="111"/>
                  </a:lnTo>
                  <a:lnTo>
                    <a:pt x="59" y="80"/>
                  </a:lnTo>
                  <a:lnTo>
                    <a:pt x="50" y="52"/>
                  </a:lnTo>
                  <a:lnTo>
                    <a:pt x="38" y="30"/>
                  </a:lnTo>
                  <a:lnTo>
                    <a:pt x="27" y="13"/>
                  </a:lnTo>
                  <a:lnTo>
                    <a:pt x="13" y="4"/>
                  </a:lnTo>
                  <a:lnTo>
                    <a:pt x="0" y="0"/>
                  </a:lnTo>
                  <a:lnTo>
                    <a:pt x="0" y="34"/>
                  </a:lnTo>
                  <a:lnTo>
                    <a:pt x="4" y="69"/>
                  </a:lnTo>
                  <a:lnTo>
                    <a:pt x="12" y="100"/>
                  </a:lnTo>
                  <a:lnTo>
                    <a:pt x="21" y="127"/>
                  </a:lnTo>
                  <a:lnTo>
                    <a:pt x="31" y="150"/>
                  </a:lnTo>
                  <a:lnTo>
                    <a:pt x="44" y="165"/>
                  </a:lnTo>
                  <a:lnTo>
                    <a:pt x="58" y="177"/>
                  </a:lnTo>
                  <a:lnTo>
                    <a:pt x="71" y="180"/>
                  </a:lnTo>
                  <a:close/>
                </a:path>
              </a:pathLst>
            </a:custGeom>
            <a:solidFill>
              <a:srgbClr val="00FF00"/>
            </a:solidFill>
            <a:ln w="9525">
              <a:solidFill>
                <a:srgbClr val="000000"/>
              </a:solidFill>
              <a:prstDash val="solid"/>
              <a:round/>
              <a:headEnd/>
              <a:tailEnd/>
            </a:ln>
          </p:spPr>
          <p:txBody>
            <a:bodyPr/>
            <a:lstStyle/>
            <a:p>
              <a:endParaRPr lang="en-US"/>
            </a:p>
          </p:txBody>
        </p:sp>
        <p:sp>
          <p:nvSpPr>
            <p:cNvPr id="314460" name="Freeform 92"/>
            <p:cNvSpPr>
              <a:spLocks/>
            </p:cNvSpPr>
            <p:nvPr/>
          </p:nvSpPr>
          <p:spPr bwMode="auto">
            <a:xfrm>
              <a:off x="3507" y="3868"/>
              <a:ext cx="54" cy="252"/>
            </a:xfrm>
            <a:custGeom>
              <a:avLst/>
              <a:gdLst/>
              <a:ahLst/>
              <a:cxnLst>
                <a:cxn ang="0">
                  <a:pos x="54" y="252"/>
                </a:cxn>
                <a:cxn ang="0">
                  <a:pos x="43" y="250"/>
                </a:cxn>
                <a:cxn ang="0">
                  <a:pos x="31" y="241"/>
                </a:cxn>
                <a:cxn ang="0">
                  <a:pos x="19" y="225"/>
                </a:cxn>
                <a:cxn ang="0">
                  <a:pos x="12" y="206"/>
                </a:cxn>
                <a:cxn ang="0">
                  <a:pos x="4" y="181"/>
                </a:cxn>
                <a:cxn ang="0">
                  <a:pos x="0" y="154"/>
                </a:cxn>
                <a:cxn ang="0">
                  <a:pos x="0" y="127"/>
                </a:cxn>
                <a:cxn ang="0">
                  <a:pos x="0" y="98"/>
                </a:cxn>
                <a:cxn ang="0">
                  <a:pos x="2" y="72"/>
                </a:cxn>
                <a:cxn ang="0">
                  <a:pos x="4" y="48"/>
                </a:cxn>
                <a:cxn ang="0">
                  <a:pos x="6" y="27"/>
                </a:cxn>
                <a:cxn ang="0">
                  <a:pos x="10" y="14"/>
                </a:cxn>
                <a:cxn ang="0">
                  <a:pos x="14" y="4"/>
                </a:cxn>
                <a:cxn ang="0">
                  <a:pos x="18" y="0"/>
                </a:cxn>
                <a:cxn ang="0">
                  <a:pos x="18" y="33"/>
                </a:cxn>
                <a:cxn ang="0">
                  <a:pos x="19" y="62"/>
                </a:cxn>
                <a:cxn ang="0">
                  <a:pos x="21" y="91"/>
                </a:cxn>
                <a:cxn ang="0">
                  <a:pos x="23" y="116"/>
                </a:cxn>
                <a:cxn ang="0">
                  <a:pos x="25" y="135"/>
                </a:cxn>
                <a:cxn ang="0">
                  <a:pos x="29" y="150"/>
                </a:cxn>
                <a:cxn ang="0">
                  <a:pos x="33" y="160"/>
                </a:cxn>
                <a:cxn ang="0">
                  <a:pos x="35" y="164"/>
                </a:cxn>
                <a:cxn ang="0">
                  <a:pos x="37" y="187"/>
                </a:cxn>
                <a:cxn ang="0">
                  <a:pos x="39" y="208"/>
                </a:cxn>
                <a:cxn ang="0">
                  <a:pos x="41" y="227"/>
                </a:cxn>
                <a:cxn ang="0">
                  <a:pos x="44" y="241"/>
                </a:cxn>
                <a:cxn ang="0">
                  <a:pos x="48" y="250"/>
                </a:cxn>
                <a:cxn ang="0">
                  <a:pos x="54" y="252"/>
                </a:cxn>
              </a:cxnLst>
              <a:rect l="0" t="0" r="r" b="b"/>
              <a:pathLst>
                <a:path w="54" h="252">
                  <a:moveTo>
                    <a:pt x="54" y="252"/>
                  </a:moveTo>
                  <a:lnTo>
                    <a:pt x="43" y="250"/>
                  </a:lnTo>
                  <a:lnTo>
                    <a:pt x="31" y="241"/>
                  </a:lnTo>
                  <a:lnTo>
                    <a:pt x="19" y="225"/>
                  </a:lnTo>
                  <a:lnTo>
                    <a:pt x="12" y="206"/>
                  </a:lnTo>
                  <a:lnTo>
                    <a:pt x="4" y="181"/>
                  </a:lnTo>
                  <a:lnTo>
                    <a:pt x="0" y="154"/>
                  </a:lnTo>
                  <a:lnTo>
                    <a:pt x="0" y="127"/>
                  </a:lnTo>
                  <a:lnTo>
                    <a:pt x="0" y="98"/>
                  </a:lnTo>
                  <a:lnTo>
                    <a:pt x="2" y="72"/>
                  </a:lnTo>
                  <a:lnTo>
                    <a:pt x="4" y="48"/>
                  </a:lnTo>
                  <a:lnTo>
                    <a:pt x="6" y="27"/>
                  </a:lnTo>
                  <a:lnTo>
                    <a:pt x="10" y="14"/>
                  </a:lnTo>
                  <a:lnTo>
                    <a:pt x="14" y="4"/>
                  </a:lnTo>
                  <a:lnTo>
                    <a:pt x="18" y="0"/>
                  </a:lnTo>
                  <a:lnTo>
                    <a:pt x="18" y="33"/>
                  </a:lnTo>
                  <a:lnTo>
                    <a:pt x="19" y="62"/>
                  </a:lnTo>
                  <a:lnTo>
                    <a:pt x="21" y="91"/>
                  </a:lnTo>
                  <a:lnTo>
                    <a:pt x="23" y="116"/>
                  </a:lnTo>
                  <a:lnTo>
                    <a:pt x="25" y="135"/>
                  </a:lnTo>
                  <a:lnTo>
                    <a:pt x="29" y="150"/>
                  </a:lnTo>
                  <a:lnTo>
                    <a:pt x="33" y="160"/>
                  </a:lnTo>
                  <a:lnTo>
                    <a:pt x="35" y="164"/>
                  </a:lnTo>
                  <a:lnTo>
                    <a:pt x="37" y="187"/>
                  </a:lnTo>
                  <a:lnTo>
                    <a:pt x="39" y="208"/>
                  </a:lnTo>
                  <a:lnTo>
                    <a:pt x="41" y="227"/>
                  </a:lnTo>
                  <a:lnTo>
                    <a:pt x="44" y="241"/>
                  </a:lnTo>
                  <a:lnTo>
                    <a:pt x="48" y="250"/>
                  </a:lnTo>
                  <a:lnTo>
                    <a:pt x="54" y="252"/>
                  </a:lnTo>
                  <a:close/>
                </a:path>
              </a:pathLst>
            </a:custGeom>
            <a:solidFill>
              <a:srgbClr val="00FF00"/>
            </a:solidFill>
            <a:ln w="9525">
              <a:solidFill>
                <a:srgbClr val="000000"/>
              </a:solidFill>
              <a:prstDash val="solid"/>
              <a:round/>
              <a:headEnd/>
              <a:tailEnd/>
            </a:ln>
          </p:spPr>
          <p:txBody>
            <a:bodyPr/>
            <a:lstStyle/>
            <a:p>
              <a:endParaRPr lang="en-US"/>
            </a:p>
          </p:txBody>
        </p:sp>
        <p:sp>
          <p:nvSpPr>
            <p:cNvPr id="314461" name="Freeform 93"/>
            <p:cNvSpPr>
              <a:spLocks/>
            </p:cNvSpPr>
            <p:nvPr/>
          </p:nvSpPr>
          <p:spPr bwMode="auto">
            <a:xfrm>
              <a:off x="3542" y="3959"/>
              <a:ext cx="55" cy="171"/>
            </a:xfrm>
            <a:custGeom>
              <a:avLst/>
              <a:gdLst/>
              <a:ahLst/>
              <a:cxnLst>
                <a:cxn ang="0">
                  <a:pos x="55" y="0"/>
                </a:cxn>
                <a:cxn ang="0">
                  <a:pos x="44" y="4"/>
                </a:cxn>
                <a:cxn ang="0">
                  <a:pos x="34" y="13"/>
                </a:cxn>
                <a:cxn ang="0">
                  <a:pos x="25" y="29"/>
                </a:cxn>
                <a:cxn ang="0">
                  <a:pos x="17" y="50"/>
                </a:cxn>
                <a:cxn ang="0">
                  <a:pos x="9" y="77"/>
                </a:cxn>
                <a:cxn ang="0">
                  <a:pos x="6" y="105"/>
                </a:cxn>
                <a:cxn ang="0">
                  <a:pos x="2" y="138"/>
                </a:cxn>
                <a:cxn ang="0">
                  <a:pos x="0" y="171"/>
                </a:cxn>
                <a:cxn ang="0">
                  <a:pos x="11" y="167"/>
                </a:cxn>
                <a:cxn ang="0">
                  <a:pos x="21" y="157"/>
                </a:cxn>
                <a:cxn ang="0">
                  <a:pos x="31" y="142"/>
                </a:cxn>
                <a:cxn ang="0">
                  <a:pos x="38" y="121"/>
                </a:cxn>
                <a:cxn ang="0">
                  <a:pos x="46" y="96"/>
                </a:cxn>
                <a:cxn ang="0">
                  <a:pos x="50" y="65"/>
                </a:cxn>
                <a:cxn ang="0">
                  <a:pos x="54" y="32"/>
                </a:cxn>
                <a:cxn ang="0">
                  <a:pos x="55" y="0"/>
                </a:cxn>
              </a:cxnLst>
              <a:rect l="0" t="0" r="r" b="b"/>
              <a:pathLst>
                <a:path w="55" h="171">
                  <a:moveTo>
                    <a:pt x="55" y="0"/>
                  </a:moveTo>
                  <a:lnTo>
                    <a:pt x="44" y="4"/>
                  </a:lnTo>
                  <a:lnTo>
                    <a:pt x="34" y="13"/>
                  </a:lnTo>
                  <a:lnTo>
                    <a:pt x="25" y="29"/>
                  </a:lnTo>
                  <a:lnTo>
                    <a:pt x="17" y="50"/>
                  </a:lnTo>
                  <a:lnTo>
                    <a:pt x="9" y="77"/>
                  </a:lnTo>
                  <a:lnTo>
                    <a:pt x="6" y="105"/>
                  </a:lnTo>
                  <a:lnTo>
                    <a:pt x="2" y="138"/>
                  </a:lnTo>
                  <a:lnTo>
                    <a:pt x="0" y="171"/>
                  </a:lnTo>
                  <a:lnTo>
                    <a:pt x="11" y="167"/>
                  </a:lnTo>
                  <a:lnTo>
                    <a:pt x="21" y="157"/>
                  </a:lnTo>
                  <a:lnTo>
                    <a:pt x="31" y="142"/>
                  </a:lnTo>
                  <a:lnTo>
                    <a:pt x="38" y="121"/>
                  </a:lnTo>
                  <a:lnTo>
                    <a:pt x="46" y="96"/>
                  </a:lnTo>
                  <a:lnTo>
                    <a:pt x="50" y="65"/>
                  </a:lnTo>
                  <a:lnTo>
                    <a:pt x="54" y="32"/>
                  </a:lnTo>
                  <a:lnTo>
                    <a:pt x="55" y="0"/>
                  </a:lnTo>
                  <a:close/>
                </a:path>
              </a:pathLst>
            </a:custGeom>
            <a:solidFill>
              <a:srgbClr val="00FF00"/>
            </a:solidFill>
            <a:ln w="9525">
              <a:solidFill>
                <a:srgbClr val="000000"/>
              </a:solidFill>
              <a:prstDash val="solid"/>
              <a:round/>
              <a:headEnd/>
              <a:tailEnd/>
            </a:ln>
          </p:spPr>
          <p:txBody>
            <a:bodyPr/>
            <a:lstStyle/>
            <a:p>
              <a:endParaRPr lang="en-US"/>
            </a:p>
          </p:txBody>
        </p:sp>
        <p:sp>
          <p:nvSpPr>
            <p:cNvPr id="314462" name="Freeform 94"/>
            <p:cNvSpPr>
              <a:spLocks/>
            </p:cNvSpPr>
            <p:nvPr/>
          </p:nvSpPr>
          <p:spPr bwMode="auto">
            <a:xfrm>
              <a:off x="3569" y="3905"/>
              <a:ext cx="90" cy="198"/>
            </a:xfrm>
            <a:custGeom>
              <a:avLst/>
              <a:gdLst/>
              <a:ahLst/>
              <a:cxnLst>
                <a:cxn ang="0">
                  <a:pos x="90" y="198"/>
                </a:cxn>
                <a:cxn ang="0">
                  <a:pos x="73" y="194"/>
                </a:cxn>
                <a:cxn ang="0">
                  <a:pos x="55" y="183"/>
                </a:cxn>
                <a:cxn ang="0">
                  <a:pos x="40" y="165"/>
                </a:cxn>
                <a:cxn ang="0">
                  <a:pos x="27" y="140"/>
                </a:cxn>
                <a:cxn ang="0">
                  <a:pos x="15" y="109"/>
                </a:cxn>
                <a:cxn ang="0">
                  <a:pos x="7" y="75"/>
                </a:cxn>
                <a:cxn ang="0">
                  <a:pos x="2" y="38"/>
                </a:cxn>
                <a:cxn ang="0">
                  <a:pos x="0" y="0"/>
                </a:cxn>
                <a:cxn ang="0">
                  <a:pos x="19" y="4"/>
                </a:cxn>
                <a:cxn ang="0">
                  <a:pos x="34" y="15"/>
                </a:cxn>
                <a:cxn ang="0">
                  <a:pos x="50" y="33"/>
                </a:cxn>
                <a:cxn ang="0">
                  <a:pos x="65" y="58"/>
                </a:cxn>
                <a:cxn ang="0">
                  <a:pos x="75" y="88"/>
                </a:cxn>
                <a:cxn ang="0">
                  <a:pos x="84" y="123"/>
                </a:cxn>
                <a:cxn ang="0">
                  <a:pos x="88" y="159"/>
                </a:cxn>
                <a:cxn ang="0">
                  <a:pos x="90" y="198"/>
                </a:cxn>
              </a:cxnLst>
              <a:rect l="0" t="0" r="r" b="b"/>
              <a:pathLst>
                <a:path w="90" h="198">
                  <a:moveTo>
                    <a:pt x="90" y="198"/>
                  </a:moveTo>
                  <a:lnTo>
                    <a:pt x="73" y="194"/>
                  </a:lnTo>
                  <a:lnTo>
                    <a:pt x="55" y="183"/>
                  </a:lnTo>
                  <a:lnTo>
                    <a:pt x="40" y="165"/>
                  </a:lnTo>
                  <a:lnTo>
                    <a:pt x="27" y="140"/>
                  </a:lnTo>
                  <a:lnTo>
                    <a:pt x="15" y="109"/>
                  </a:lnTo>
                  <a:lnTo>
                    <a:pt x="7" y="75"/>
                  </a:lnTo>
                  <a:lnTo>
                    <a:pt x="2" y="38"/>
                  </a:lnTo>
                  <a:lnTo>
                    <a:pt x="0" y="0"/>
                  </a:lnTo>
                  <a:lnTo>
                    <a:pt x="19" y="4"/>
                  </a:lnTo>
                  <a:lnTo>
                    <a:pt x="34" y="15"/>
                  </a:lnTo>
                  <a:lnTo>
                    <a:pt x="50" y="33"/>
                  </a:lnTo>
                  <a:lnTo>
                    <a:pt x="65" y="58"/>
                  </a:lnTo>
                  <a:lnTo>
                    <a:pt x="75" y="88"/>
                  </a:lnTo>
                  <a:lnTo>
                    <a:pt x="84" y="123"/>
                  </a:lnTo>
                  <a:lnTo>
                    <a:pt x="88" y="159"/>
                  </a:lnTo>
                  <a:lnTo>
                    <a:pt x="9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63" name="Freeform 95"/>
            <p:cNvSpPr>
              <a:spLocks/>
            </p:cNvSpPr>
            <p:nvPr/>
          </p:nvSpPr>
          <p:spPr bwMode="auto">
            <a:xfrm>
              <a:off x="3597" y="3922"/>
              <a:ext cx="35" cy="181"/>
            </a:xfrm>
            <a:custGeom>
              <a:avLst/>
              <a:gdLst/>
              <a:ahLst/>
              <a:cxnLst>
                <a:cxn ang="0">
                  <a:pos x="0" y="181"/>
                </a:cxn>
                <a:cxn ang="0">
                  <a:pos x="6" y="177"/>
                </a:cxn>
                <a:cxn ang="0">
                  <a:pos x="14" y="167"/>
                </a:cxn>
                <a:cxn ang="0">
                  <a:pos x="20" y="150"/>
                </a:cxn>
                <a:cxn ang="0">
                  <a:pos x="25" y="129"/>
                </a:cxn>
                <a:cxn ang="0">
                  <a:pos x="29" y="100"/>
                </a:cxn>
                <a:cxn ang="0">
                  <a:pos x="33" y="69"/>
                </a:cxn>
                <a:cxn ang="0">
                  <a:pos x="35" y="37"/>
                </a:cxn>
                <a:cxn ang="0">
                  <a:pos x="35" y="0"/>
                </a:cxn>
                <a:cxn ang="0">
                  <a:pos x="29" y="4"/>
                </a:cxn>
                <a:cxn ang="0">
                  <a:pos x="22" y="14"/>
                </a:cxn>
                <a:cxn ang="0">
                  <a:pos x="16" y="31"/>
                </a:cxn>
                <a:cxn ang="0">
                  <a:pos x="10" y="54"/>
                </a:cxn>
                <a:cxn ang="0">
                  <a:pos x="6" y="81"/>
                </a:cxn>
                <a:cxn ang="0">
                  <a:pos x="2" y="112"/>
                </a:cxn>
                <a:cxn ang="0">
                  <a:pos x="0" y="146"/>
                </a:cxn>
                <a:cxn ang="0">
                  <a:pos x="0" y="181"/>
                </a:cxn>
              </a:cxnLst>
              <a:rect l="0" t="0" r="r" b="b"/>
              <a:pathLst>
                <a:path w="35" h="181">
                  <a:moveTo>
                    <a:pt x="0" y="181"/>
                  </a:moveTo>
                  <a:lnTo>
                    <a:pt x="6" y="177"/>
                  </a:lnTo>
                  <a:lnTo>
                    <a:pt x="14" y="167"/>
                  </a:lnTo>
                  <a:lnTo>
                    <a:pt x="20" y="150"/>
                  </a:lnTo>
                  <a:lnTo>
                    <a:pt x="25" y="129"/>
                  </a:lnTo>
                  <a:lnTo>
                    <a:pt x="29" y="100"/>
                  </a:lnTo>
                  <a:lnTo>
                    <a:pt x="33" y="69"/>
                  </a:lnTo>
                  <a:lnTo>
                    <a:pt x="35" y="37"/>
                  </a:lnTo>
                  <a:lnTo>
                    <a:pt x="35" y="0"/>
                  </a:lnTo>
                  <a:lnTo>
                    <a:pt x="29" y="4"/>
                  </a:lnTo>
                  <a:lnTo>
                    <a:pt x="22" y="14"/>
                  </a:lnTo>
                  <a:lnTo>
                    <a:pt x="16" y="31"/>
                  </a:lnTo>
                  <a:lnTo>
                    <a:pt x="10" y="54"/>
                  </a:lnTo>
                  <a:lnTo>
                    <a:pt x="6" y="81"/>
                  </a:lnTo>
                  <a:lnTo>
                    <a:pt x="2" y="112"/>
                  </a:lnTo>
                  <a:lnTo>
                    <a:pt x="0"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464" name="Freeform 96"/>
            <p:cNvSpPr>
              <a:spLocks/>
            </p:cNvSpPr>
            <p:nvPr/>
          </p:nvSpPr>
          <p:spPr bwMode="auto">
            <a:xfrm>
              <a:off x="3645" y="3928"/>
              <a:ext cx="37" cy="181"/>
            </a:xfrm>
            <a:custGeom>
              <a:avLst/>
              <a:gdLst/>
              <a:ahLst/>
              <a:cxnLst>
                <a:cxn ang="0">
                  <a:pos x="0" y="181"/>
                </a:cxn>
                <a:cxn ang="0">
                  <a:pos x="8" y="177"/>
                </a:cxn>
                <a:cxn ang="0">
                  <a:pos x="14" y="167"/>
                </a:cxn>
                <a:cxn ang="0">
                  <a:pos x="22" y="150"/>
                </a:cxn>
                <a:cxn ang="0">
                  <a:pos x="27" y="127"/>
                </a:cxn>
                <a:cxn ang="0">
                  <a:pos x="31" y="100"/>
                </a:cxn>
                <a:cxn ang="0">
                  <a:pos x="35" y="69"/>
                </a:cxn>
                <a:cxn ang="0">
                  <a:pos x="37" y="35"/>
                </a:cxn>
                <a:cxn ang="0">
                  <a:pos x="37" y="0"/>
                </a:cxn>
                <a:cxn ang="0">
                  <a:pos x="29" y="4"/>
                </a:cxn>
                <a:cxn ang="0">
                  <a:pos x="23" y="13"/>
                </a:cxn>
                <a:cxn ang="0">
                  <a:pos x="18" y="31"/>
                </a:cxn>
                <a:cxn ang="0">
                  <a:pos x="12" y="54"/>
                </a:cxn>
                <a:cxn ang="0">
                  <a:pos x="6" y="81"/>
                </a:cxn>
                <a:cxn ang="0">
                  <a:pos x="4" y="111"/>
                </a:cxn>
                <a:cxn ang="0">
                  <a:pos x="2" y="146"/>
                </a:cxn>
                <a:cxn ang="0">
                  <a:pos x="0" y="181"/>
                </a:cxn>
              </a:cxnLst>
              <a:rect l="0" t="0" r="r" b="b"/>
              <a:pathLst>
                <a:path w="37" h="181">
                  <a:moveTo>
                    <a:pt x="0" y="181"/>
                  </a:moveTo>
                  <a:lnTo>
                    <a:pt x="8" y="177"/>
                  </a:lnTo>
                  <a:lnTo>
                    <a:pt x="14" y="167"/>
                  </a:lnTo>
                  <a:lnTo>
                    <a:pt x="22" y="150"/>
                  </a:lnTo>
                  <a:lnTo>
                    <a:pt x="27" y="127"/>
                  </a:lnTo>
                  <a:lnTo>
                    <a:pt x="31" y="100"/>
                  </a:lnTo>
                  <a:lnTo>
                    <a:pt x="35" y="69"/>
                  </a:lnTo>
                  <a:lnTo>
                    <a:pt x="37" y="35"/>
                  </a:lnTo>
                  <a:lnTo>
                    <a:pt x="37" y="0"/>
                  </a:lnTo>
                  <a:lnTo>
                    <a:pt x="29" y="4"/>
                  </a:lnTo>
                  <a:lnTo>
                    <a:pt x="23" y="13"/>
                  </a:lnTo>
                  <a:lnTo>
                    <a:pt x="18" y="31"/>
                  </a:lnTo>
                  <a:lnTo>
                    <a:pt x="12" y="54"/>
                  </a:lnTo>
                  <a:lnTo>
                    <a:pt x="6" y="81"/>
                  </a:lnTo>
                  <a:lnTo>
                    <a:pt x="4" y="111"/>
                  </a:lnTo>
                  <a:lnTo>
                    <a:pt x="2"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465" name="Freeform 97"/>
            <p:cNvSpPr>
              <a:spLocks/>
            </p:cNvSpPr>
            <p:nvPr/>
          </p:nvSpPr>
          <p:spPr bwMode="auto">
            <a:xfrm>
              <a:off x="3686" y="3928"/>
              <a:ext cx="73" cy="179"/>
            </a:xfrm>
            <a:custGeom>
              <a:avLst/>
              <a:gdLst/>
              <a:ahLst/>
              <a:cxnLst>
                <a:cxn ang="0">
                  <a:pos x="0" y="179"/>
                </a:cxn>
                <a:cxn ang="0">
                  <a:pos x="15" y="177"/>
                </a:cxn>
                <a:cxn ang="0">
                  <a:pos x="29" y="165"/>
                </a:cxn>
                <a:cxn ang="0">
                  <a:pos x="40" y="150"/>
                </a:cxn>
                <a:cxn ang="0">
                  <a:pos x="52" y="127"/>
                </a:cxn>
                <a:cxn ang="0">
                  <a:pos x="61" y="100"/>
                </a:cxn>
                <a:cxn ang="0">
                  <a:pos x="67" y="69"/>
                </a:cxn>
                <a:cxn ang="0">
                  <a:pos x="71" y="35"/>
                </a:cxn>
                <a:cxn ang="0">
                  <a:pos x="73" y="0"/>
                </a:cxn>
                <a:cxn ang="0">
                  <a:pos x="63" y="4"/>
                </a:cxn>
                <a:cxn ang="0">
                  <a:pos x="52" y="15"/>
                </a:cxn>
                <a:cxn ang="0">
                  <a:pos x="42" y="33"/>
                </a:cxn>
                <a:cxn ang="0">
                  <a:pos x="32" y="56"/>
                </a:cxn>
                <a:cxn ang="0">
                  <a:pos x="23" y="83"/>
                </a:cxn>
                <a:cxn ang="0">
                  <a:pos x="13" y="113"/>
                </a:cxn>
                <a:cxn ang="0">
                  <a:pos x="5" y="146"/>
                </a:cxn>
                <a:cxn ang="0">
                  <a:pos x="0" y="179"/>
                </a:cxn>
              </a:cxnLst>
              <a:rect l="0" t="0" r="r" b="b"/>
              <a:pathLst>
                <a:path w="73" h="179">
                  <a:moveTo>
                    <a:pt x="0" y="179"/>
                  </a:moveTo>
                  <a:lnTo>
                    <a:pt x="15" y="177"/>
                  </a:lnTo>
                  <a:lnTo>
                    <a:pt x="29" y="165"/>
                  </a:lnTo>
                  <a:lnTo>
                    <a:pt x="40" y="150"/>
                  </a:lnTo>
                  <a:lnTo>
                    <a:pt x="52" y="127"/>
                  </a:lnTo>
                  <a:lnTo>
                    <a:pt x="61" y="100"/>
                  </a:lnTo>
                  <a:lnTo>
                    <a:pt x="67" y="69"/>
                  </a:lnTo>
                  <a:lnTo>
                    <a:pt x="71" y="35"/>
                  </a:lnTo>
                  <a:lnTo>
                    <a:pt x="73" y="0"/>
                  </a:lnTo>
                  <a:lnTo>
                    <a:pt x="63" y="4"/>
                  </a:lnTo>
                  <a:lnTo>
                    <a:pt x="52" y="15"/>
                  </a:lnTo>
                  <a:lnTo>
                    <a:pt x="42" y="33"/>
                  </a:lnTo>
                  <a:lnTo>
                    <a:pt x="32" y="56"/>
                  </a:lnTo>
                  <a:lnTo>
                    <a:pt x="23" y="83"/>
                  </a:lnTo>
                  <a:lnTo>
                    <a:pt x="13" y="113"/>
                  </a:lnTo>
                  <a:lnTo>
                    <a:pt x="5" y="146"/>
                  </a:lnTo>
                  <a:lnTo>
                    <a:pt x="0" y="179"/>
                  </a:lnTo>
                  <a:close/>
                </a:path>
              </a:pathLst>
            </a:custGeom>
            <a:solidFill>
              <a:srgbClr val="00FF00"/>
            </a:solidFill>
            <a:ln w="9525">
              <a:solidFill>
                <a:srgbClr val="000000"/>
              </a:solidFill>
              <a:prstDash val="solid"/>
              <a:round/>
              <a:headEnd/>
              <a:tailEnd/>
            </a:ln>
          </p:spPr>
          <p:txBody>
            <a:bodyPr/>
            <a:lstStyle/>
            <a:p>
              <a:endParaRPr lang="en-US"/>
            </a:p>
          </p:txBody>
        </p:sp>
        <p:sp>
          <p:nvSpPr>
            <p:cNvPr id="314466" name="Freeform 98"/>
            <p:cNvSpPr>
              <a:spLocks/>
            </p:cNvSpPr>
            <p:nvPr/>
          </p:nvSpPr>
          <p:spPr bwMode="auto">
            <a:xfrm>
              <a:off x="3705" y="3982"/>
              <a:ext cx="71" cy="107"/>
            </a:xfrm>
            <a:custGeom>
              <a:avLst/>
              <a:gdLst/>
              <a:ahLst/>
              <a:cxnLst>
                <a:cxn ang="0">
                  <a:pos x="71" y="107"/>
                </a:cxn>
                <a:cxn ang="0">
                  <a:pos x="69" y="79"/>
                </a:cxn>
                <a:cxn ang="0">
                  <a:pos x="61" y="54"/>
                </a:cxn>
                <a:cxn ang="0">
                  <a:pos x="50" y="31"/>
                </a:cxn>
                <a:cxn ang="0">
                  <a:pos x="36" y="13"/>
                </a:cxn>
                <a:cxn ang="0">
                  <a:pos x="17" y="4"/>
                </a:cxn>
                <a:cxn ang="0">
                  <a:pos x="0" y="0"/>
                </a:cxn>
                <a:cxn ang="0">
                  <a:pos x="2" y="27"/>
                </a:cxn>
                <a:cxn ang="0">
                  <a:pos x="10" y="54"/>
                </a:cxn>
                <a:cxn ang="0">
                  <a:pos x="21" y="77"/>
                </a:cxn>
                <a:cxn ang="0">
                  <a:pos x="36" y="92"/>
                </a:cxn>
                <a:cxn ang="0">
                  <a:pos x="54" y="104"/>
                </a:cxn>
                <a:cxn ang="0">
                  <a:pos x="71" y="107"/>
                </a:cxn>
              </a:cxnLst>
              <a:rect l="0" t="0" r="r" b="b"/>
              <a:pathLst>
                <a:path w="71" h="107">
                  <a:moveTo>
                    <a:pt x="71" y="107"/>
                  </a:moveTo>
                  <a:lnTo>
                    <a:pt x="69" y="79"/>
                  </a:lnTo>
                  <a:lnTo>
                    <a:pt x="61" y="54"/>
                  </a:lnTo>
                  <a:lnTo>
                    <a:pt x="50" y="31"/>
                  </a:lnTo>
                  <a:lnTo>
                    <a:pt x="36" y="13"/>
                  </a:lnTo>
                  <a:lnTo>
                    <a:pt x="17" y="4"/>
                  </a:lnTo>
                  <a:lnTo>
                    <a:pt x="0" y="0"/>
                  </a:lnTo>
                  <a:lnTo>
                    <a:pt x="2" y="27"/>
                  </a:lnTo>
                  <a:lnTo>
                    <a:pt x="10" y="54"/>
                  </a:lnTo>
                  <a:lnTo>
                    <a:pt x="21" y="77"/>
                  </a:lnTo>
                  <a:lnTo>
                    <a:pt x="36" y="92"/>
                  </a:lnTo>
                  <a:lnTo>
                    <a:pt x="54" y="104"/>
                  </a:lnTo>
                  <a:lnTo>
                    <a:pt x="71" y="107"/>
                  </a:lnTo>
                  <a:close/>
                </a:path>
              </a:pathLst>
            </a:custGeom>
            <a:solidFill>
              <a:srgbClr val="00FF00"/>
            </a:solidFill>
            <a:ln w="9525">
              <a:solidFill>
                <a:srgbClr val="000000"/>
              </a:solidFill>
              <a:prstDash val="solid"/>
              <a:round/>
              <a:headEnd/>
              <a:tailEnd/>
            </a:ln>
          </p:spPr>
          <p:txBody>
            <a:bodyPr/>
            <a:lstStyle/>
            <a:p>
              <a:endParaRPr lang="en-US"/>
            </a:p>
          </p:txBody>
        </p:sp>
        <p:sp>
          <p:nvSpPr>
            <p:cNvPr id="314467" name="Freeform 99"/>
            <p:cNvSpPr>
              <a:spLocks/>
            </p:cNvSpPr>
            <p:nvPr/>
          </p:nvSpPr>
          <p:spPr bwMode="auto">
            <a:xfrm>
              <a:off x="3739" y="3909"/>
              <a:ext cx="73" cy="200"/>
            </a:xfrm>
            <a:custGeom>
              <a:avLst/>
              <a:gdLst/>
              <a:ahLst/>
              <a:cxnLst>
                <a:cxn ang="0">
                  <a:pos x="2" y="198"/>
                </a:cxn>
                <a:cxn ang="0">
                  <a:pos x="2" y="159"/>
                </a:cxn>
                <a:cxn ang="0">
                  <a:pos x="6" y="123"/>
                </a:cxn>
                <a:cxn ang="0">
                  <a:pos x="14" y="88"/>
                </a:cxn>
                <a:cxn ang="0">
                  <a:pos x="23" y="57"/>
                </a:cxn>
                <a:cxn ang="0">
                  <a:pos x="33" y="34"/>
                </a:cxn>
                <a:cxn ang="0">
                  <a:pos x="47" y="15"/>
                </a:cxn>
                <a:cxn ang="0">
                  <a:pos x="60" y="4"/>
                </a:cxn>
                <a:cxn ang="0">
                  <a:pos x="73" y="0"/>
                </a:cxn>
                <a:cxn ang="0">
                  <a:pos x="66" y="4"/>
                </a:cxn>
                <a:cxn ang="0">
                  <a:pos x="60" y="15"/>
                </a:cxn>
                <a:cxn ang="0">
                  <a:pos x="54" y="34"/>
                </a:cxn>
                <a:cxn ang="0">
                  <a:pos x="48" y="57"/>
                </a:cxn>
                <a:cxn ang="0">
                  <a:pos x="43" y="88"/>
                </a:cxn>
                <a:cxn ang="0">
                  <a:pos x="41" y="123"/>
                </a:cxn>
                <a:cxn ang="0">
                  <a:pos x="39" y="159"/>
                </a:cxn>
                <a:cxn ang="0">
                  <a:pos x="37" y="198"/>
                </a:cxn>
                <a:cxn ang="0">
                  <a:pos x="39" y="200"/>
                </a:cxn>
                <a:cxn ang="0">
                  <a:pos x="35" y="200"/>
                </a:cxn>
                <a:cxn ang="0">
                  <a:pos x="25" y="200"/>
                </a:cxn>
                <a:cxn ang="0">
                  <a:pos x="14" y="200"/>
                </a:cxn>
                <a:cxn ang="0">
                  <a:pos x="4" y="200"/>
                </a:cxn>
                <a:cxn ang="0">
                  <a:pos x="0" y="200"/>
                </a:cxn>
                <a:cxn ang="0">
                  <a:pos x="2" y="198"/>
                </a:cxn>
              </a:cxnLst>
              <a:rect l="0" t="0" r="r" b="b"/>
              <a:pathLst>
                <a:path w="73" h="200">
                  <a:moveTo>
                    <a:pt x="2" y="198"/>
                  </a:moveTo>
                  <a:lnTo>
                    <a:pt x="2" y="159"/>
                  </a:lnTo>
                  <a:lnTo>
                    <a:pt x="6" y="123"/>
                  </a:lnTo>
                  <a:lnTo>
                    <a:pt x="14" y="88"/>
                  </a:lnTo>
                  <a:lnTo>
                    <a:pt x="23" y="57"/>
                  </a:lnTo>
                  <a:lnTo>
                    <a:pt x="33" y="34"/>
                  </a:lnTo>
                  <a:lnTo>
                    <a:pt x="47" y="15"/>
                  </a:lnTo>
                  <a:lnTo>
                    <a:pt x="60" y="4"/>
                  </a:lnTo>
                  <a:lnTo>
                    <a:pt x="73" y="0"/>
                  </a:lnTo>
                  <a:lnTo>
                    <a:pt x="66" y="4"/>
                  </a:lnTo>
                  <a:lnTo>
                    <a:pt x="60" y="15"/>
                  </a:lnTo>
                  <a:lnTo>
                    <a:pt x="54" y="34"/>
                  </a:lnTo>
                  <a:lnTo>
                    <a:pt x="48" y="57"/>
                  </a:lnTo>
                  <a:lnTo>
                    <a:pt x="43" y="88"/>
                  </a:lnTo>
                  <a:lnTo>
                    <a:pt x="41" y="123"/>
                  </a:lnTo>
                  <a:lnTo>
                    <a:pt x="39" y="159"/>
                  </a:lnTo>
                  <a:lnTo>
                    <a:pt x="37" y="198"/>
                  </a:lnTo>
                  <a:lnTo>
                    <a:pt x="39" y="200"/>
                  </a:lnTo>
                  <a:lnTo>
                    <a:pt x="35" y="200"/>
                  </a:lnTo>
                  <a:lnTo>
                    <a:pt x="25" y="200"/>
                  </a:lnTo>
                  <a:lnTo>
                    <a:pt x="14" y="200"/>
                  </a:lnTo>
                  <a:lnTo>
                    <a:pt x="4" y="200"/>
                  </a:lnTo>
                  <a:lnTo>
                    <a:pt x="0" y="200"/>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68" name="Freeform 100"/>
            <p:cNvSpPr>
              <a:spLocks/>
            </p:cNvSpPr>
            <p:nvPr/>
          </p:nvSpPr>
          <p:spPr bwMode="auto">
            <a:xfrm>
              <a:off x="3768" y="3928"/>
              <a:ext cx="71" cy="179"/>
            </a:xfrm>
            <a:custGeom>
              <a:avLst/>
              <a:gdLst/>
              <a:ahLst/>
              <a:cxnLst>
                <a:cxn ang="0">
                  <a:pos x="71" y="179"/>
                </a:cxn>
                <a:cxn ang="0">
                  <a:pos x="69" y="144"/>
                </a:cxn>
                <a:cxn ang="0">
                  <a:pos x="65" y="110"/>
                </a:cxn>
                <a:cxn ang="0">
                  <a:pos x="60" y="79"/>
                </a:cxn>
                <a:cxn ang="0">
                  <a:pos x="50" y="52"/>
                </a:cxn>
                <a:cxn ang="0">
                  <a:pos x="39" y="29"/>
                </a:cxn>
                <a:cxn ang="0">
                  <a:pos x="27" y="13"/>
                </a:cxn>
                <a:cxn ang="0">
                  <a:pos x="14" y="2"/>
                </a:cxn>
                <a:cxn ang="0">
                  <a:pos x="0" y="0"/>
                </a:cxn>
                <a:cxn ang="0">
                  <a:pos x="0" y="35"/>
                </a:cxn>
                <a:cxn ang="0">
                  <a:pos x="4" y="69"/>
                </a:cxn>
                <a:cxn ang="0">
                  <a:pos x="12" y="100"/>
                </a:cxn>
                <a:cxn ang="0">
                  <a:pos x="21" y="127"/>
                </a:cxn>
                <a:cxn ang="0">
                  <a:pos x="31" y="150"/>
                </a:cxn>
                <a:cxn ang="0">
                  <a:pos x="44" y="165"/>
                </a:cxn>
                <a:cxn ang="0">
                  <a:pos x="58" y="177"/>
                </a:cxn>
                <a:cxn ang="0">
                  <a:pos x="71" y="179"/>
                </a:cxn>
              </a:cxnLst>
              <a:rect l="0" t="0" r="r" b="b"/>
              <a:pathLst>
                <a:path w="71" h="179">
                  <a:moveTo>
                    <a:pt x="71" y="179"/>
                  </a:moveTo>
                  <a:lnTo>
                    <a:pt x="69" y="144"/>
                  </a:lnTo>
                  <a:lnTo>
                    <a:pt x="65" y="110"/>
                  </a:lnTo>
                  <a:lnTo>
                    <a:pt x="60" y="79"/>
                  </a:lnTo>
                  <a:lnTo>
                    <a:pt x="50" y="52"/>
                  </a:lnTo>
                  <a:lnTo>
                    <a:pt x="39" y="29"/>
                  </a:lnTo>
                  <a:lnTo>
                    <a:pt x="27" y="13"/>
                  </a:lnTo>
                  <a:lnTo>
                    <a:pt x="14" y="2"/>
                  </a:lnTo>
                  <a:lnTo>
                    <a:pt x="0" y="0"/>
                  </a:lnTo>
                  <a:lnTo>
                    <a:pt x="0" y="35"/>
                  </a:lnTo>
                  <a:lnTo>
                    <a:pt x="4" y="69"/>
                  </a:lnTo>
                  <a:lnTo>
                    <a:pt x="12" y="100"/>
                  </a:lnTo>
                  <a:lnTo>
                    <a:pt x="21" y="127"/>
                  </a:lnTo>
                  <a:lnTo>
                    <a:pt x="31" y="150"/>
                  </a:lnTo>
                  <a:lnTo>
                    <a:pt x="44" y="165"/>
                  </a:lnTo>
                  <a:lnTo>
                    <a:pt x="58" y="177"/>
                  </a:lnTo>
                  <a:lnTo>
                    <a:pt x="71" y="179"/>
                  </a:lnTo>
                  <a:close/>
                </a:path>
              </a:pathLst>
            </a:custGeom>
            <a:solidFill>
              <a:srgbClr val="00FF00"/>
            </a:solidFill>
            <a:ln w="9525">
              <a:solidFill>
                <a:srgbClr val="000000"/>
              </a:solidFill>
              <a:prstDash val="solid"/>
              <a:round/>
              <a:headEnd/>
              <a:tailEnd/>
            </a:ln>
          </p:spPr>
          <p:txBody>
            <a:bodyPr/>
            <a:lstStyle/>
            <a:p>
              <a:endParaRPr lang="en-US"/>
            </a:p>
          </p:txBody>
        </p:sp>
        <p:sp>
          <p:nvSpPr>
            <p:cNvPr id="314469" name="Freeform 101"/>
            <p:cNvSpPr>
              <a:spLocks/>
            </p:cNvSpPr>
            <p:nvPr/>
          </p:nvSpPr>
          <p:spPr bwMode="auto">
            <a:xfrm>
              <a:off x="3505" y="3926"/>
              <a:ext cx="73" cy="200"/>
            </a:xfrm>
            <a:custGeom>
              <a:avLst/>
              <a:gdLst/>
              <a:ahLst/>
              <a:cxnLst>
                <a:cxn ang="0">
                  <a:pos x="71" y="198"/>
                </a:cxn>
                <a:cxn ang="0">
                  <a:pos x="69" y="160"/>
                </a:cxn>
                <a:cxn ang="0">
                  <a:pos x="66" y="121"/>
                </a:cxn>
                <a:cxn ang="0">
                  <a:pos x="60" y="88"/>
                </a:cxn>
                <a:cxn ang="0">
                  <a:pos x="50" y="58"/>
                </a:cxn>
                <a:cxn ang="0">
                  <a:pos x="41" y="33"/>
                </a:cxn>
                <a:cxn ang="0">
                  <a:pos x="27" y="15"/>
                </a:cxn>
                <a:cxn ang="0">
                  <a:pos x="14" y="4"/>
                </a:cxn>
                <a:cxn ang="0">
                  <a:pos x="0" y="0"/>
                </a:cxn>
                <a:cxn ang="0">
                  <a:pos x="6" y="4"/>
                </a:cxn>
                <a:cxn ang="0">
                  <a:pos x="14" y="15"/>
                </a:cxn>
                <a:cxn ang="0">
                  <a:pos x="20" y="33"/>
                </a:cxn>
                <a:cxn ang="0">
                  <a:pos x="25" y="58"/>
                </a:cxn>
                <a:cxn ang="0">
                  <a:pos x="29" y="88"/>
                </a:cxn>
                <a:cxn ang="0">
                  <a:pos x="33" y="121"/>
                </a:cxn>
                <a:cxn ang="0">
                  <a:pos x="35" y="160"/>
                </a:cxn>
                <a:cxn ang="0">
                  <a:pos x="35" y="198"/>
                </a:cxn>
                <a:cxn ang="0">
                  <a:pos x="35" y="198"/>
                </a:cxn>
                <a:cxn ang="0">
                  <a:pos x="39" y="200"/>
                </a:cxn>
                <a:cxn ang="0">
                  <a:pos x="48" y="200"/>
                </a:cxn>
                <a:cxn ang="0">
                  <a:pos x="60" y="200"/>
                </a:cxn>
                <a:cxn ang="0">
                  <a:pos x="69" y="200"/>
                </a:cxn>
                <a:cxn ang="0">
                  <a:pos x="73" y="198"/>
                </a:cxn>
                <a:cxn ang="0">
                  <a:pos x="71" y="198"/>
                </a:cxn>
              </a:cxnLst>
              <a:rect l="0" t="0" r="r" b="b"/>
              <a:pathLst>
                <a:path w="73" h="200">
                  <a:moveTo>
                    <a:pt x="71" y="198"/>
                  </a:moveTo>
                  <a:lnTo>
                    <a:pt x="69" y="160"/>
                  </a:lnTo>
                  <a:lnTo>
                    <a:pt x="66" y="121"/>
                  </a:lnTo>
                  <a:lnTo>
                    <a:pt x="60" y="88"/>
                  </a:lnTo>
                  <a:lnTo>
                    <a:pt x="50" y="58"/>
                  </a:lnTo>
                  <a:lnTo>
                    <a:pt x="41" y="33"/>
                  </a:lnTo>
                  <a:lnTo>
                    <a:pt x="27" y="15"/>
                  </a:lnTo>
                  <a:lnTo>
                    <a:pt x="14" y="4"/>
                  </a:lnTo>
                  <a:lnTo>
                    <a:pt x="0" y="0"/>
                  </a:lnTo>
                  <a:lnTo>
                    <a:pt x="6" y="4"/>
                  </a:lnTo>
                  <a:lnTo>
                    <a:pt x="14" y="15"/>
                  </a:lnTo>
                  <a:lnTo>
                    <a:pt x="20" y="33"/>
                  </a:lnTo>
                  <a:lnTo>
                    <a:pt x="25" y="58"/>
                  </a:lnTo>
                  <a:lnTo>
                    <a:pt x="29" y="88"/>
                  </a:lnTo>
                  <a:lnTo>
                    <a:pt x="33" y="121"/>
                  </a:lnTo>
                  <a:lnTo>
                    <a:pt x="35" y="160"/>
                  </a:lnTo>
                  <a:lnTo>
                    <a:pt x="35" y="198"/>
                  </a:lnTo>
                  <a:lnTo>
                    <a:pt x="35" y="198"/>
                  </a:lnTo>
                  <a:lnTo>
                    <a:pt x="39" y="200"/>
                  </a:lnTo>
                  <a:lnTo>
                    <a:pt x="48" y="200"/>
                  </a:lnTo>
                  <a:lnTo>
                    <a:pt x="60" y="200"/>
                  </a:lnTo>
                  <a:lnTo>
                    <a:pt x="69" y="200"/>
                  </a:lnTo>
                  <a:lnTo>
                    <a:pt x="73" y="198"/>
                  </a:lnTo>
                  <a:lnTo>
                    <a:pt x="71"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70" name="Freeform 102"/>
            <p:cNvSpPr>
              <a:spLocks/>
            </p:cNvSpPr>
            <p:nvPr/>
          </p:nvSpPr>
          <p:spPr bwMode="auto">
            <a:xfrm>
              <a:off x="3578" y="3934"/>
              <a:ext cx="37" cy="180"/>
            </a:xfrm>
            <a:custGeom>
              <a:avLst/>
              <a:gdLst/>
              <a:ahLst/>
              <a:cxnLst>
                <a:cxn ang="0">
                  <a:pos x="0" y="180"/>
                </a:cxn>
                <a:cxn ang="0">
                  <a:pos x="8" y="177"/>
                </a:cxn>
                <a:cxn ang="0">
                  <a:pos x="14" y="167"/>
                </a:cxn>
                <a:cxn ang="0">
                  <a:pos x="21" y="150"/>
                </a:cxn>
                <a:cxn ang="0">
                  <a:pos x="25" y="129"/>
                </a:cxn>
                <a:cxn ang="0">
                  <a:pos x="31" y="102"/>
                </a:cxn>
                <a:cxn ang="0">
                  <a:pos x="33" y="69"/>
                </a:cxn>
                <a:cxn ang="0">
                  <a:pos x="37" y="36"/>
                </a:cxn>
                <a:cxn ang="0">
                  <a:pos x="37" y="0"/>
                </a:cxn>
                <a:cxn ang="0">
                  <a:pos x="29" y="4"/>
                </a:cxn>
                <a:cxn ang="0">
                  <a:pos x="23" y="15"/>
                </a:cxn>
                <a:cxn ang="0">
                  <a:pos x="16" y="30"/>
                </a:cxn>
                <a:cxn ang="0">
                  <a:pos x="12" y="54"/>
                </a:cxn>
                <a:cxn ang="0">
                  <a:pos x="6" y="80"/>
                </a:cxn>
                <a:cxn ang="0">
                  <a:pos x="4" y="111"/>
                </a:cxn>
                <a:cxn ang="0">
                  <a:pos x="2" y="146"/>
                </a:cxn>
                <a:cxn ang="0">
                  <a:pos x="0" y="180"/>
                </a:cxn>
              </a:cxnLst>
              <a:rect l="0" t="0" r="r" b="b"/>
              <a:pathLst>
                <a:path w="37" h="180">
                  <a:moveTo>
                    <a:pt x="0" y="180"/>
                  </a:moveTo>
                  <a:lnTo>
                    <a:pt x="8" y="177"/>
                  </a:lnTo>
                  <a:lnTo>
                    <a:pt x="14" y="167"/>
                  </a:lnTo>
                  <a:lnTo>
                    <a:pt x="21" y="150"/>
                  </a:lnTo>
                  <a:lnTo>
                    <a:pt x="25" y="129"/>
                  </a:lnTo>
                  <a:lnTo>
                    <a:pt x="31" y="102"/>
                  </a:lnTo>
                  <a:lnTo>
                    <a:pt x="33" y="69"/>
                  </a:lnTo>
                  <a:lnTo>
                    <a:pt x="37" y="36"/>
                  </a:lnTo>
                  <a:lnTo>
                    <a:pt x="37" y="0"/>
                  </a:lnTo>
                  <a:lnTo>
                    <a:pt x="29" y="4"/>
                  </a:lnTo>
                  <a:lnTo>
                    <a:pt x="23" y="15"/>
                  </a:lnTo>
                  <a:lnTo>
                    <a:pt x="16" y="30"/>
                  </a:lnTo>
                  <a:lnTo>
                    <a:pt x="12" y="54"/>
                  </a:lnTo>
                  <a:lnTo>
                    <a:pt x="6" y="80"/>
                  </a:lnTo>
                  <a:lnTo>
                    <a:pt x="4" y="111"/>
                  </a:lnTo>
                  <a:lnTo>
                    <a:pt x="2"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471" name="Freeform 103"/>
            <p:cNvSpPr>
              <a:spLocks/>
            </p:cNvSpPr>
            <p:nvPr/>
          </p:nvSpPr>
          <p:spPr bwMode="auto">
            <a:xfrm>
              <a:off x="3657" y="3918"/>
              <a:ext cx="75" cy="198"/>
            </a:xfrm>
            <a:custGeom>
              <a:avLst/>
              <a:gdLst/>
              <a:ahLst/>
              <a:cxnLst>
                <a:cxn ang="0">
                  <a:pos x="2" y="198"/>
                </a:cxn>
                <a:cxn ang="0">
                  <a:pos x="4" y="160"/>
                </a:cxn>
                <a:cxn ang="0">
                  <a:pos x="8" y="121"/>
                </a:cxn>
                <a:cxn ang="0">
                  <a:pos x="15" y="87"/>
                </a:cxn>
                <a:cxn ang="0">
                  <a:pos x="23" y="58"/>
                </a:cxn>
                <a:cxn ang="0">
                  <a:pos x="34" y="33"/>
                </a:cxn>
                <a:cxn ang="0">
                  <a:pos x="46" y="14"/>
                </a:cxn>
                <a:cxn ang="0">
                  <a:pos x="61" y="2"/>
                </a:cxn>
                <a:cxn ang="0">
                  <a:pos x="75" y="0"/>
                </a:cxn>
                <a:cxn ang="0">
                  <a:pos x="67" y="2"/>
                </a:cxn>
                <a:cxn ang="0">
                  <a:pos x="61" y="14"/>
                </a:cxn>
                <a:cxn ang="0">
                  <a:pos x="54" y="33"/>
                </a:cxn>
                <a:cxn ang="0">
                  <a:pos x="50" y="58"/>
                </a:cxn>
                <a:cxn ang="0">
                  <a:pos x="44" y="87"/>
                </a:cxn>
                <a:cxn ang="0">
                  <a:pos x="42" y="121"/>
                </a:cxn>
                <a:cxn ang="0">
                  <a:pos x="38" y="160"/>
                </a:cxn>
                <a:cxn ang="0">
                  <a:pos x="38" y="198"/>
                </a:cxn>
                <a:cxn ang="0">
                  <a:pos x="40" y="198"/>
                </a:cxn>
                <a:cxn ang="0">
                  <a:pos x="36" y="198"/>
                </a:cxn>
                <a:cxn ang="0">
                  <a:pos x="27" y="198"/>
                </a:cxn>
                <a:cxn ang="0">
                  <a:pos x="15" y="198"/>
                </a:cxn>
                <a:cxn ang="0">
                  <a:pos x="6" y="198"/>
                </a:cxn>
                <a:cxn ang="0">
                  <a:pos x="0" y="198"/>
                </a:cxn>
                <a:cxn ang="0">
                  <a:pos x="2" y="198"/>
                </a:cxn>
              </a:cxnLst>
              <a:rect l="0" t="0" r="r" b="b"/>
              <a:pathLst>
                <a:path w="75" h="198">
                  <a:moveTo>
                    <a:pt x="2" y="198"/>
                  </a:moveTo>
                  <a:lnTo>
                    <a:pt x="4" y="160"/>
                  </a:lnTo>
                  <a:lnTo>
                    <a:pt x="8" y="121"/>
                  </a:lnTo>
                  <a:lnTo>
                    <a:pt x="15" y="87"/>
                  </a:lnTo>
                  <a:lnTo>
                    <a:pt x="23" y="58"/>
                  </a:lnTo>
                  <a:lnTo>
                    <a:pt x="34" y="33"/>
                  </a:lnTo>
                  <a:lnTo>
                    <a:pt x="46" y="14"/>
                  </a:lnTo>
                  <a:lnTo>
                    <a:pt x="61" y="2"/>
                  </a:lnTo>
                  <a:lnTo>
                    <a:pt x="75" y="0"/>
                  </a:lnTo>
                  <a:lnTo>
                    <a:pt x="67" y="2"/>
                  </a:lnTo>
                  <a:lnTo>
                    <a:pt x="61" y="14"/>
                  </a:lnTo>
                  <a:lnTo>
                    <a:pt x="54" y="33"/>
                  </a:lnTo>
                  <a:lnTo>
                    <a:pt x="50" y="58"/>
                  </a:lnTo>
                  <a:lnTo>
                    <a:pt x="44" y="87"/>
                  </a:lnTo>
                  <a:lnTo>
                    <a:pt x="42" y="121"/>
                  </a:lnTo>
                  <a:lnTo>
                    <a:pt x="38" y="160"/>
                  </a:lnTo>
                  <a:lnTo>
                    <a:pt x="38" y="198"/>
                  </a:lnTo>
                  <a:lnTo>
                    <a:pt x="40" y="198"/>
                  </a:lnTo>
                  <a:lnTo>
                    <a:pt x="36" y="198"/>
                  </a:lnTo>
                  <a:lnTo>
                    <a:pt x="27" y="198"/>
                  </a:lnTo>
                  <a:lnTo>
                    <a:pt x="15" y="198"/>
                  </a:lnTo>
                  <a:lnTo>
                    <a:pt x="6" y="198"/>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72" name="Freeform 104"/>
            <p:cNvSpPr>
              <a:spLocks/>
            </p:cNvSpPr>
            <p:nvPr/>
          </p:nvSpPr>
          <p:spPr bwMode="auto">
            <a:xfrm>
              <a:off x="3762" y="3945"/>
              <a:ext cx="73" cy="181"/>
            </a:xfrm>
            <a:custGeom>
              <a:avLst/>
              <a:gdLst/>
              <a:ahLst/>
              <a:cxnLst>
                <a:cxn ang="0">
                  <a:pos x="73" y="181"/>
                </a:cxn>
                <a:cxn ang="0">
                  <a:pos x="58" y="177"/>
                </a:cxn>
                <a:cxn ang="0">
                  <a:pos x="45" y="168"/>
                </a:cxn>
                <a:cxn ang="0">
                  <a:pos x="33" y="150"/>
                </a:cxn>
                <a:cxn ang="0">
                  <a:pos x="22" y="127"/>
                </a:cxn>
                <a:cxn ang="0">
                  <a:pos x="14" y="100"/>
                </a:cxn>
                <a:cxn ang="0">
                  <a:pos x="6" y="69"/>
                </a:cxn>
                <a:cxn ang="0">
                  <a:pos x="2" y="35"/>
                </a:cxn>
                <a:cxn ang="0">
                  <a:pos x="0" y="0"/>
                </a:cxn>
                <a:cxn ang="0">
                  <a:pos x="10" y="6"/>
                </a:cxn>
                <a:cxn ang="0">
                  <a:pos x="22" y="18"/>
                </a:cxn>
                <a:cxn ang="0">
                  <a:pos x="31" y="35"/>
                </a:cxn>
                <a:cxn ang="0">
                  <a:pos x="41" y="58"/>
                </a:cxn>
                <a:cxn ang="0">
                  <a:pos x="50" y="85"/>
                </a:cxn>
                <a:cxn ang="0">
                  <a:pos x="60" y="114"/>
                </a:cxn>
                <a:cxn ang="0">
                  <a:pos x="68" y="146"/>
                </a:cxn>
                <a:cxn ang="0">
                  <a:pos x="73" y="181"/>
                </a:cxn>
              </a:cxnLst>
              <a:rect l="0" t="0" r="r" b="b"/>
              <a:pathLst>
                <a:path w="73" h="181">
                  <a:moveTo>
                    <a:pt x="73" y="181"/>
                  </a:moveTo>
                  <a:lnTo>
                    <a:pt x="58" y="177"/>
                  </a:lnTo>
                  <a:lnTo>
                    <a:pt x="45" y="168"/>
                  </a:lnTo>
                  <a:lnTo>
                    <a:pt x="33" y="150"/>
                  </a:lnTo>
                  <a:lnTo>
                    <a:pt x="22" y="127"/>
                  </a:lnTo>
                  <a:lnTo>
                    <a:pt x="14" y="100"/>
                  </a:lnTo>
                  <a:lnTo>
                    <a:pt x="6" y="69"/>
                  </a:lnTo>
                  <a:lnTo>
                    <a:pt x="2" y="35"/>
                  </a:lnTo>
                  <a:lnTo>
                    <a:pt x="0" y="0"/>
                  </a:lnTo>
                  <a:lnTo>
                    <a:pt x="10" y="6"/>
                  </a:lnTo>
                  <a:lnTo>
                    <a:pt x="22" y="18"/>
                  </a:lnTo>
                  <a:lnTo>
                    <a:pt x="31" y="35"/>
                  </a:lnTo>
                  <a:lnTo>
                    <a:pt x="41" y="58"/>
                  </a:lnTo>
                  <a:lnTo>
                    <a:pt x="50" y="85"/>
                  </a:lnTo>
                  <a:lnTo>
                    <a:pt x="60" y="114"/>
                  </a:lnTo>
                  <a:lnTo>
                    <a:pt x="68" y="146"/>
                  </a:lnTo>
                  <a:lnTo>
                    <a:pt x="73" y="181"/>
                  </a:lnTo>
                  <a:close/>
                </a:path>
              </a:pathLst>
            </a:custGeom>
            <a:solidFill>
              <a:srgbClr val="00FF00"/>
            </a:solidFill>
            <a:ln w="9525">
              <a:solidFill>
                <a:srgbClr val="000000"/>
              </a:solidFill>
              <a:prstDash val="solid"/>
              <a:round/>
              <a:headEnd/>
              <a:tailEnd/>
            </a:ln>
          </p:spPr>
          <p:txBody>
            <a:bodyPr/>
            <a:lstStyle/>
            <a:p>
              <a:endParaRPr lang="en-US"/>
            </a:p>
          </p:txBody>
        </p:sp>
        <p:sp>
          <p:nvSpPr>
            <p:cNvPr id="314473" name="Freeform 105"/>
            <p:cNvSpPr>
              <a:spLocks/>
            </p:cNvSpPr>
            <p:nvPr/>
          </p:nvSpPr>
          <p:spPr bwMode="auto">
            <a:xfrm>
              <a:off x="3782" y="3999"/>
              <a:ext cx="71" cy="108"/>
            </a:xfrm>
            <a:custGeom>
              <a:avLst/>
              <a:gdLst/>
              <a:ahLst/>
              <a:cxnLst>
                <a:cxn ang="0">
                  <a:pos x="0" y="108"/>
                </a:cxn>
                <a:cxn ang="0">
                  <a:pos x="2" y="81"/>
                </a:cxn>
                <a:cxn ang="0">
                  <a:pos x="9" y="54"/>
                </a:cxn>
                <a:cxn ang="0">
                  <a:pos x="21" y="33"/>
                </a:cxn>
                <a:cxn ang="0">
                  <a:pos x="34" y="15"/>
                </a:cxn>
                <a:cxn ang="0">
                  <a:pos x="51" y="4"/>
                </a:cxn>
                <a:cxn ang="0">
                  <a:pos x="71" y="0"/>
                </a:cxn>
                <a:cxn ang="0">
                  <a:pos x="69" y="29"/>
                </a:cxn>
                <a:cxn ang="0">
                  <a:pos x="61" y="54"/>
                </a:cxn>
                <a:cxn ang="0">
                  <a:pos x="50" y="77"/>
                </a:cxn>
                <a:cxn ang="0">
                  <a:pos x="34" y="94"/>
                </a:cxn>
                <a:cxn ang="0">
                  <a:pos x="17" y="104"/>
                </a:cxn>
                <a:cxn ang="0">
                  <a:pos x="0" y="108"/>
                </a:cxn>
              </a:cxnLst>
              <a:rect l="0" t="0" r="r" b="b"/>
              <a:pathLst>
                <a:path w="71" h="108">
                  <a:moveTo>
                    <a:pt x="0" y="108"/>
                  </a:moveTo>
                  <a:lnTo>
                    <a:pt x="2" y="81"/>
                  </a:lnTo>
                  <a:lnTo>
                    <a:pt x="9" y="54"/>
                  </a:lnTo>
                  <a:lnTo>
                    <a:pt x="21" y="33"/>
                  </a:lnTo>
                  <a:lnTo>
                    <a:pt x="34" y="15"/>
                  </a:lnTo>
                  <a:lnTo>
                    <a:pt x="51" y="4"/>
                  </a:lnTo>
                  <a:lnTo>
                    <a:pt x="71" y="0"/>
                  </a:lnTo>
                  <a:lnTo>
                    <a:pt x="69" y="29"/>
                  </a:lnTo>
                  <a:lnTo>
                    <a:pt x="61" y="54"/>
                  </a:lnTo>
                  <a:lnTo>
                    <a:pt x="50" y="77"/>
                  </a:lnTo>
                  <a:lnTo>
                    <a:pt x="34" y="94"/>
                  </a:lnTo>
                  <a:lnTo>
                    <a:pt x="17" y="104"/>
                  </a:lnTo>
                  <a:lnTo>
                    <a:pt x="0" y="108"/>
                  </a:lnTo>
                  <a:close/>
                </a:path>
              </a:pathLst>
            </a:custGeom>
            <a:solidFill>
              <a:srgbClr val="00FF00"/>
            </a:solidFill>
            <a:ln w="9525">
              <a:solidFill>
                <a:srgbClr val="000000"/>
              </a:solidFill>
              <a:prstDash val="solid"/>
              <a:round/>
              <a:headEnd/>
              <a:tailEnd/>
            </a:ln>
          </p:spPr>
          <p:txBody>
            <a:bodyPr/>
            <a:lstStyle/>
            <a:p>
              <a:endParaRPr lang="en-US"/>
            </a:p>
          </p:txBody>
        </p:sp>
        <p:sp>
          <p:nvSpPr>
            <p:cNvPr id="314474" name="Freeform 106"/>
            <p:cNvSpPr>
              <a:spLocks/>
            </p:cNvSpPr>
            <p:nvPr/>
          </p:nvSpPr>
          <p:spPr bwMode="auto">
            <a:xfrm>
              <a:off x="3814" y="3928"/>
              <a:ext cx="75" cy="200"/>
            </a:xfrm>
            <a:custGeom>
              <a:avLst/>
              <a:gdLst/>
              <a:ahLst/>
              <a:cxnLst>
                <a:cxn ang="0">
                  <a:pos x="73" y="198"/>
                </a:cxn>
                <a:cxn ang="0">
                  <a:pos x="71" y="160"/>
                </a:cxn>
                <a:cxn ang="0">
                  <a:pos x="67" y="121"/>
                </a:cxn>
                <a:cxn ang="0">
                  <a:pos x="62" y="86"/>
                </a:cxn>
                <a:cxn ang="0">
                  <a:pos x="52" y="58"/>
                </a:cxn>
                <a:cxn ang="0">
                  <a:pos x="41" y="33"/>
                </a:cxn>
                <a:cxn ang="0">
                  <a:pos x="29" y="13"/>
                </a:cxn>
                <a:cxn ang="0">
                  <a:pos x="16" y="4"/>
                </a:cxn>
                <a:cxn ang="0">
                  <a:pos x="0" y="0"/>
                </a:cxn>
                <a:cxn ang="0">
                  <a:pos x="8" y="4"/>
                </a:cxn>
                <a:cxn ang="0">
                  <a:pos x="16" y="13"/>
                </a:cxn>
                <a:cxn ang="0">
                  <a:pos x="21" y="33"/>
                </a:cxn>
                <a:cxn ang="0">
                  <a:pos x="27" y="58"/>
                </a:cxn>
                <a:cxn ang="0">
                  <a:pos x="31" y="86"/>
                </a:cxn>
                <a:cxn ang="0">
                  <a:pos x="35" y="121"/>
                </a:cxn>
                <a:cxn ang="0">
                  <a:pos x="37" y="160"/>
                </a:cxn>
                <a:cxn ang="0">
                  <a:pos x="37" y="198"/>
                </a:cxn>
                <a:cxn ang="0">
                  <a:pos x="35" y="198"/>
                </a:cxn>
                <a:cxn ang="0">
                  <a:pos x="41" y="198"/>
                </a:cxn>
                <a:cxn ang="0">
                  <a:pos x="50" y="200"/>
                </a:cxn>
                <a:cxn ang="0">
                  <a:pos x="60" y="200"/>
                </a:cxn>
                <a:cxn ang="0">
                  <a:pos x="69" y="198"/>
                </a:cxn>
                <a:cxn ang="0">
                  <a:pos x="75" y="198"/>
                </a:cxn>
                <a:cxn ang="0">
                  <a:pos x="73" y="198"/>
                </a:cxn>
              </a:cxnLst>
              <a:rect l="0" t="0" r="r" b="b"/>
              <a:pathLst>
                <a:path w="75" h="200">
                  <a:moveTo>
                    <a:pt x="73" y="198"/>
                  </a:moveTo>
                  <a:lnTo>
                    <a:pt x="71" y="160"/>
                  </a:lnTo>
                  <a:lnTo>
                    <a:pt x="67" y="121"/>
                  </a:lnTo>
                  <a:lnTo>
                    <a:pt x="62" y="86"/>
                  </a:lnTo>
                  <a:lnTo>
                    <a:pt x="52" y="58"/>
                  </a:lnTo>
                  <a:lnTo>
                    <a:pt x="41" y="33"/>
                  </a:lnTo>
                  <a:lnTo>
                    <a:pt x="29" y="13"/>
                  </a:lnTo>
                  <a:lnTo>
                    <a:pt x="16" y="4"/>
                  </a:lnTo>
                  <a:lnTo>
                    <a:pt x="0" y="0"/>
                  </a:lnTo>
                  <a:lnTo>
                    <a:pt x="8" y="4"/>
                  </a:lnTo>
                  <a:lnTo>
                    <a:pt x="16" y="13"/>
                  </a:lnTo>
                  <a:lnTo>
                    <a:pt x="21" y="33"/>
                  </a:lnTo>
                  <a:lnTo>
                    <a:pt x="27" y="58"/>
                  </a:lnTo>
                  <a:lnTo>
                    <a:pt x="31" y="86"/>
                  </a:lnTo>
                  <a:lnTo>
                    <a:pt x="35" y="121"/>
                  </a:lnTo>
                  <a:lnTo>
                    <a:pt x="37" y="160"/>
                  </a:lnTo>
                  <a:lnTo>
                    <a:pt x="37" y="198"/>
                  </a:lnTo>
                  <a:lnTo>
                    <a:pt x="35" y="198"/>
                  </a:lnTo>
                  <a:lnTo>
                    <a:pt x="41" y="198"/>
                  </a:lnTo>
                  <a:lnTo>
                    <a:pt x="50" y="200"/>
                  </a:lnTo>
                  <a:lnTo>
                    <a:pt x="60" y="200"/>
                  </a:lnTo>
                  <a:lnTo>
                    <a:pt x="69" y="198"/>
                  </a:lnTo>
                  <a:lnTo>
                    <a:pt x="75" y="198"/>
                  </a:lnTo>
                  <a:lnTo>
                    <a:pt x="73"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75" name="Freeform 107"/>
            <p:cNvSpPr>
              <a:spLocks/>
            </p:cNvSpPr>
            <p:nvPr/>
          </p:nvSpPr>
          <p:spPr bwMode="auto">
            <a:xfrm>
              <a:off x="3862" y="3918"/>
              <a:ext cx="90" cy="198"/>
            </a:xfrm>
            <a:custGeom>
              <a:avLst/>
              <a:gdLst/>
              <a:ahLst/>
              <a:cxnLst>
                <a:cxn ang="0">
                  <a:pos x="90" y="198"/>
                </a:cxn>
                <a:cxn ang="0">
                  <a:pos x="73" y="195"/>
                </a:cxn>
                <a:cxn ang="0">
                  <a:pos x="56" y="183"/>
                </a:cxn>
                <a:cxn ang="0">
                  <a:pos x="41" y="166"/>
                </a:cxn>
                <a:cxn ang="0">
                  <a:pos x="27" y="141"/>
                </a:cxn>
                <a:cxn ang="0">
                  <a:pos x="16" y="110"/>
                </a:cxn>
                <a:cxn ang="0">
                  <a:pos x="6" y="75"/>
                </a:cxn>
                <a:cxn ang="0">
                  <a:pos x="2" y="39"/>
                </a:cxn>
                <a:cxn ang="0">
                  <a:pos x="0" y="0"/>
                </a:cxn>
                <a:cxn ang="0">
                  <a:pos x="18" y="4"/>
                </a:cxn>
                <a:cxn ang="0">
                  <a:pos x="35" y="16"/>
                </a:cxn>
                <a:cxn ang="0">
                  <a:pos x="50" y="33"/>
                </a:cxn>
                <a:cxn ang="0">
                  <a:pos x="64" y="58"/>
                </a:cxn>
                <a:cxn ang="0">
                  <a:pos x="75" y="89"/>
                </a:cxn>
                <a:cxn ang="0">
                  <a:pos x="83" y="123"/>
                </a:cxn>
                <a:cxn ang="0">
                  <a:pos x="89" y="160"/>
                </a:cxn>
                <a:cxn ang="0">
                  <a:pos x="90" y="198"/>
                </a:cxn>
              </a:cxnLst>
              <a:rect l="0" t="0" r="r" b="b"/>
              <a:pathLst>
                <a:path w="90" h="198">
                  <a:moveTo>
                    <a:pt x="90" y="198"/>
                  </a:moveTo>
                  <a:lnTo>
                    <a:pt x="73" y="195"/>
                  </a:lnTo>
                  <a:lnTo>
                    <a:pt x="56" y="183"/>
                  </a:lnTo>
                  <a:lnTo>
                    <a:pt x="41" y="166"/>
                  </a:lnTo>
                  <a:lnTo>
                    <a:pt x="27" y="141"/>
                  </a:lnTo>
                  <a:lnTo>
                    <a:pt x="16" y="110"/>
                  </a:lnTo>
                  <a:lnTo>
                    <a:pt x="6" y="75"/>
                  </a:lnTo>
                  <a:lnTo>
                    <a:pt x="2" y="39"/>
                  </a:lnTo>
                  <a:lnTo>
                    <a:pt x="0" y="0"/>
                  </a:lnTo>
                  <a:lnTo>
                    <a:pt x="18" y="4"/>
                  </a:lnTo>
                  <a:lnTo>
                    <a:pt x="35" y="16"/>
                  </a:lnTo>
                  <a:lnTo>
                    <a:pt x="50" y="33"/>
                  </a:lnTo>
                  <a:lnTo>
                    <a:pt x="64" y="58"/>
                  </a:lnTo>
                  <a:lnTo>
                    <a:pt x="75" y="89"/>
                  </a:lnTo>
                  <a:lnTo>
                    <a:pt x="83" y="123"/>
                  </a:lnTo>
                  <a:lnTo>
                    <a:pt x="89" y="160"/>
                  </a:lnTo>
                  <a:lnTo>
                    <a:pt x="9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76" name="Freeform 108"/>
            <p:cNvSpPr>
              <a:spLocks/>
            </p:cNvSpPr>
            <p:nvPr/>
          </p:nvSpPr>
          <p:spPr bwMode="auto">
            <a:xfrm>
              <a:off x="3889" y="3936"/>
              <a:ext cx="37" cy="180"/>
            </a:xfrm>
            <a:custGeom>
              <a:avLst/>
              <a:gdLst/>
              <a:ahLst/>
              <a:cxnLst>
                <a:cxn ang="0">
                  <a:pos x="0" y="180"/>
                </a:cxn>
                <a:cxn ang="0">
                  <a:pos x="8" y="177"/>
                </a:cxn>
                <a:cxn ang="0">
                  <a:pos x="14" y="167"/>
                </a:cxn>
                <a:cxn ang="0">
                  <a:pos x="19" y="150"/>
                </a:cxn>
                <a:cxn ang="0">
                  <a:pos x="25" y="128"/>
                </a:cxn>
                <a:cxn ang="0">
                  <a:pos x="29" y="100"/>
                </a:cxn>
                <a:cxn ang="0">
                  <a:pos x="33" y="69"/>
                </a:cxn>
                <a:cxn ang="0">
                  <a:pos x="35" y="36"/>
                </a:cxn>
                <a:cxn ang="0">
                  <a:pos x="37" y="0"/>
                </a:cxn>
                <a:cxn ang="0">
                  <a:pos x="29" y="4"/>
                </a:cxn>
                <a:cxn ang="0">
                  <a:pos x="21" y="13"/>
                </a:cxn>
                <a:cxn ang="0">
                  <a:pos x="15" y="30"/>
                </a:cxn>
                <a:cxn ang="0">
                  <a:pos x="10" y="53"/>
                </a:cxn>
                <a:cxn ang="0">
                  <a:pos x="6" y="80"/>
                </a:cxn>
                <a:cxn ang="0">
                  <a:pos x="2" y="111"/>
                </a:cxn>
                <a:cxn ang="0">
                  <a:pos x="0" y="146"/>
                </a:cxn>
                <a:cxn ang="0">
                  <a:pos x="0" y="180"/>
                </a:cxn>
              </a:cxnLst>
              <a:rect l="0" t="0" r="r" b="b"/>
              <a:pathLst>
                <a:path w="37" h="180">
                  <a:moveTo>
                    <a:pt x="0" y="180"/>
                  </a:moveTo>
                  <a:lnTo>
                    <a:pt x="8" y="177"/>
                  </a:lnTo>
                  <a:lnTo>
                    <a:pt x="14" y="167"/>
                  </a:lnTo>
                  <a:lnTo>
                    <a:pt x="19" y="150"/>
                  </a:lnTo>
                  <a:lnTo>
                    <a:pt x="25" y="128"/>
                  </a:lnTo>
                  <a:lnTo>
                    <a:pt x="29" y="100"/>
                  </a:lnTo>
                  <a:lnTo>
                    <a:pt x="33" y="69"/>
                  </a:lnTo>
                  <a:lnTo>
                    <a:pt x="35" y="36"/>
                  </a:lnTo>
                  <a:lnTo>
                    <a:pt x="37" y="0"/>
                  </a:lnTo>
                  <a:lnTo>
                    <a:pt x="29" y="4"/>
                  </a:lnTo>
                  <a:lnTo>
                    <a:pt x="21" y="13"/>
                  </a:lnTo>
                  <a:lnTo>
                    <a:pt x="15" y="30"/>
                  </a:lnTo>
                  <a:lnTo>
                    <a:pt x="10" y="53"/>
                  </a:lnTo>
                  <a:lnTo>
                    <a:pt x="6" y="80"/>
                  </a:lnTo>
                  <a:lnTo>
                    <a:pt x="2" y="111"/>
                  </a:lnTo>
                  <a:lnTo>
                    <a:pt x="0"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477" name="Freeform 109"/>
            <p:cNvSpPr>
              <a:spLocks/>
            </p:cNvSpPr>
            <p:nvPr/>
          </p:nvSpPr>
          <p:spPr bwMode="auto">
            <a:xfrm>
              <a:off x="3929" y="3936"/>
              <a:ext cx="71" cy="180"/>
            </a:xfrm>
            <a:custGeom>
              <a:avLst/>
              <a:gdLst/>
              <a:ahLst/>
              <a:cxnLst>
                <a:cxn ang="0">
                  <a:pos x="0" y="180"/>
                </a:cxn>
                <a:cxn ang="0">
                  <a:pos x="14" y="177"/>
                </a:cxn>
                <a:cxn ang="0">
                  <a:pos x="27" y="165"/>
                </a:cxn>
                <a:cxn ang="0">
                  <a:pos x="41" y="150"/>
                </a:cxn>
                <a:cxn ang="0">
                  <a:pos x="50" y="127"/>
                </a:cxn>
                <a:cxn ang="0">
                  <a:pos x="60" y="100"/>
                </a:cxn>
                <a:cxn ang="0">
                  <a:pos x="68" y="69"/>
                </a:cxn>
                <a:cxn ang="0">
                  <a:pos x="71" y="34"/>
                </a:cxn>
                <a:cxn ang="0">
                  <a:pos x="71" y="0"/>
                </a:cxn>
                <a:cxn ang="0">
                  <a:pos x="62" y="5"/>
                </a:cxn>
                <a:cxn ang="0">
                  <a:pos x="52" y="17"/>
                </a:cxn>
                <a:cxn ang="0">
                  <a:pos x="43" y="34"/>
                </a:cxn>
                <a:cxn ang="0">
                  <a:pos x="31" y="55"/>
                </a:cxn>
                <a:cxn ang="0">
                  <a:pos x="22" y="84"/>
                </a:cxn>
                <a:cxn ang="0">
                  <a:pos x="14" y="113"/>
                </a:cxn>
                <a:cxn ang="0">
                  <a:pos x="6" y="146"/>
                </a:cxn>
                <a:cxn ang="0">
                  <a:pos x="0" y="180"/>
                </a:cxn>
              </a:cxnLst>
              <a:rect l="0" t="0" r="r" b="b"/>
              <a:pathLst>
                <a:path w="71" h="180">
                  <a:moveTo>
                    <a:pt x="0" y="180"/>
                  </a:moveTo>
                  <a:lnTo>
                    <a:pt x="14" y="177"/>
                  </a:lnTo>
                  <a:lnTo>
                    <a:pt x="27" y="165"/>
                  </a:lnTo>
                  <a:lnTo>
                    <a:pt x="41" y="150"/>
                  </a:lnTo>
                  <a:lnTo>
                    <a:pt x="50" y="127"/>
                  </a:lnTo>
                  <a:lnTo>
                    <a:pt x="60" y="100"/>
                  </a:lnTo>
                  <a:lnTo>
                    <a:pt x="68" y="69"/>
                  </a:lnTo>
                  <a:lnTo>
                    <a:pt x="71" y="34"/>
                  </a:lnTo>
                  <a:lnTo>
                    <a:pt x="71" y="0"/>
                  </a:lnTo>
                  <a:lnTo>
                    <a:pt x="62" y="5"/>
                  </a:lnTo>
                  <a:lnTo>
                    <a:pt x="52" y="17"/>
                  </a:lnTo>
                  <a:lnTo>
                    <a:pt x="43" y="34"/>
                  </a:lnTo>
                  <a:lnTo>
                    <a:pt x="31" y="55"/>
                  </a:lnTo>
                  <a:lnTo>
                    <a:pt x="22" y="84"/>
                  </a:lnTo>
                  <a:lnTo>
                    <a:pt x="14" y="113"/>
                  </a:lnTo>
                  <a:lnTo>
                    <a:pt x="6"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478" name="Freeform 110"/>
            <p:cNvSpPr>
              <a:spLocks/>
            </p:cNvSpPr>
            <p:nvPr/>
          </p:nvSpPr>
          <p:spPr bwMode="auto">
            <a:xfrm>
              <a:off x="3947" y="3989"/>
              <a:ext cx="73" cy="108"/>
            </a:xfrm>
            <a:custGeom>
              <a:avLst/>
              <a:gdLst/>
              <a:ahLst/>
              <a:cxnLst>
                <a:cxn ang="0">
                  <a:pos x="73" y="108"/>
                </a:cxn>
                <a:cxn ang="0">
                  <a:pos x="71" y="81"/>
                </a:cxn>
                <a:cxn ang="0">
                  <a:pos x="63" y="54"/>
                </a:cxn>
                <a:cxn ang="0">
                  <a:pos x="51" y="31"/>
                </a:cxn>
                <a:cxn ang="0">
                  <a:pos x="36" y="16"/>
                </a:cxn>
                <a:cxn ang="0">
                  <a:pos x="19" y="4"/>
                </a:cxn>
                <a:cxn ang="0">
                  <a:pos x="0" y="0"/>
                </a:cxn>
                <a:cxn ang="0">
                  <a:pos x="4" y="29"/>
                </a:cxn>
                <a:cxn ang="0">
                  <a:pos x="9" y="54"/>
                </a:cxn>
                <a:cxn ang="0">
                  <a:pos x="21" y="77"/>
                </a:cxn>
                <a:cxn ang="0">
                  <a:pos x="36" y="95"/>
                </a:cxn>
                <a:cxn ang="0">
                  <a:pos x="53" y="104"/>
                </a:cxn>
                <a:cxn ang="0">
                  <a:pos x="73" y="108"/>
                </a:cxn>
              </a:cxnLst>
              <a:rect l="0" t="0" r="r" b="b"/>
              <a:pathLst>
                <a:path w="73" h="108">
                  <a:moveTo>
                    <a:pt x="73" y="108"/>
                  </a:moveTo>
                  <a:lnTo>
                    <a:pt x="71" y="81"/>
                  </a:lnTo>
                  <a:lnTo>
                    <a:pt x="63" y="54"/>
                  </a:lnTo>
                  <a:lnTo>
                    <a:pt x="51" y="31"/>
                  </a:lnTo>
                  <a:lnTo>
                    <a:pt x="36" y="16"/>
                  </a:lnTo>
                  <a:lnTo>
                    <a:pt x="19" y="4"/>
                  </a:lnTo>
                  <a:lnTo>
                    <a:pt x="0" y="0"/>
                  </a:lnTo>
                  <a:lnTo>
                    <a:pt x="4" y="29"/>
                  </a:lnTo>
                  <a:lnTo>
                    <a:pt x="9" y="54"/>
                  </a:lnTo>
                  <a:lnTo>
                    <a:pt x="21" y="77"/>
                  </a:lnTo>
                  <a:lnTo>
                    <a:pt x="36" y="95"/>
                  </a:lnTo>
                  <a:lnTo>
                    <a:pt x="53" y="104"/>
                  </a:lnTo>
                  <a:lnTo>
                    <a:pt x="73" y="108"/>
                  </a:lnTo>
                  <a:close/>
                </a:path>
              </a:pathLst>
            </a:custGeom>
            <a:solidFill>
              <a:srgbClr val="00FF00"/>
            </a:solidFill>
            <a:ln w="9525">
              <a:solidFill>
                <a:srgbClr val="000000"/>
              </a:solidFill>
              <a:prstDash val="solid"/>
              <a:round/>
              <a:headEnd/>
              <a:tailEnd/>
            </a:ln>
          </p:spPr>
          <p:txBody>
            <a:bodyPr/>
            <a:lstStyle/>
            <a:p>
              <a:endParaRPr lang="en-US"/>
            </a:p>
          </p:txBody>
        </p:sp>
        <p:sp>
          <p:nvSpPr>
            <p:cNvPr id="314479" name="Freeform 111"/>
            <p:cNvSpPr>
              <a:spLocks/>
            </p:cNvSpPr>
            <p:nvPr/>
          </p:nvSpPr>
          <p:spPr bwMode="auto">
            <a:xfrm>
              <a:off x="3981" y="3918"/>
              <a:ext cx="75" cy="198"/>
            </a:xfrm>
            <a:custGeom>
              <a:avLst/>
              <a:gdLst/>
              <a:ahLst/>
              <a:cxnLst>
                <a:cxn ang="0">
                  <a:pos x="2" y="198"/>
                </a:cxn>
                <a:cxn ang="0">
                  <a:pos x="4" y="160"/>
                </a:cxn>
                <a:cxn ang="0">
                  <a:pos x="8" y="121"/>
                </a:cxn>
                <a:cxn ang="0">
                  <a:pos x="14" y="87"/>
                </a:cxn>
                <a:cxn ang="0">
                  <a:pos x="23" y="58"/>
                </a:cxn>
                <a:cxn ang="0">
                  <a:pos x="35" y="33"/>
                </a:cxn>
                <a:cxn ang="0">
                  <a:pos x="46" y="14"/>
                </a:cxn>
                <a:cxn ang="0">
                  <a:pos x="60" y="2"/>
                </a:cxn>
                <a:cxn ang="0">
                  <a:pos x="75" y="0"/>
                </a:cxn>
                <a:cxn ang="0">
                  <a:pos x="67" y="2"/>
                </a:cxn>
                <a:cxn ang="0">
                  <a:pos x="60" y="14"/>
                </a:cxn>
                <a:cxn ang="0">
                  <a:pos x="54" y="33"/>
                </a:cxn>
                <a:cxn ang="0">
                  <a:pos x="48" y="58"/>
                </a:cxn>
                <a:cxn ang="0">
                  <a:pos x="44" y="87"/>
                </a:cxn>
                <a:cxn ang="0">
                  <a:pos x="41" y="121"/>
                </a:cxn>
                <a:cxn ang="0">
                  <a:pos x="39" y="160"/>
                </a:cxn>
                <a:cxn ang="0">
                  <a:pos x="39" y="198"/>
                </a:cxn>
                <a:cxn ang="0">
                  <a:pos x="41" y="198"/>
                </a:cxn>
                <a:cxn ang="0">
                  <a:pos x="35" y="198"/>
                </a:cxn>
                <a:cxn ang="0">
                  <a:pos x="25" y="198"/>
                </a:cxn>
                <a:cxn ang="0">
                  <a:pos x="16" y="198"/>
                </a:cxn>
                <a:cxn ang="0">
                  <a:pos x="6" y="198"/>
                </a:cxn>
                <a:cxn ang="0">
                  <a:pos x="0" y="198"/>
                </a:cxn>
                <a:cxn ang="0">
                  <a:pos x="2" y="198"/>
                </a:cxn>
              </a:cxnLst>
              <a:rect l="0" t="0" r="r" b="b"/>
              <a:pathLst>
                <a:path w="75" h="198">
                  <a:moveTo>
                    <a:pt x="2" y="198"/>
                  </a:moveTo>
                  <a:lnTo>
                    <a:pt x="4" y="160"/>
                  </a:lnTo>
                  <a:lnTo>
                    <a:pt x="8" y="121"/>
                  </a:lnTo>
                  <a:lnTo>
                    <a:pt x="14" y="87"/>
                  </a:lnTo>
                  <a:lnTo>
                    <a:pt x="23" y="58"/>
                  </a:lnTo>
                  <a:lnTo>
                    <a:pt x="35" y="33"/>
                  </a:lnTo>
                  <a:lnTo>
                    <a:pt x="46" y="14"/>
                  </a:lnTo>
                  <a:lnTo>
                    <a:pt x="60" y="2"/>
                  </a:lnTo>
                  <a:lnTo>
                    <a:pt x="75" y="0"/>
                  </a:lnTo>
                  <a:lnTo>
                    <a:pt x="67" y="2"/>
                  </a:lnTo>
                  <a:lnTo>
                    <a:pt x="60" y="14"/>
                  </a:lnTo>
                  <a:lnTo>
                    <a:pt x="54" y="33"/>
                  </a:lnTo>
                  <a:lnTo>
                    <a:pt x="48" y="58"/>
                  </a:lnTo>
                  <a:lnTo>
                    <a:pt x="44" y="87"/>
                  </a:lnTo>
                  <a:lnTo>
                    <a:pt x="41" y="121"/>
                  </a:lnTo>
                  <a:lnTo>
                    <a:pt x="39" y="160"/>
                  </a:lnTo>
                  <a:lnTo>
                    <a:pt x="39" y="198"/>
                  </a:lnTo>
                  <a:lnTo>
                    <a:pt x="41" y="198"/>
                  </a:lnTo>
                  <a:lnTo>
                    <a:pt x="35" y="198"/>
                  </a:lnTo>
                  <a:lnTo>
                    <a:pt x="25" y="198"/>
                  </a:lnTo>
                  <a:lnTo>
                    <a:pt x="16" y="198"/>
                  </a:lnTo>
                  <a:lnTo>
                    <a:pt x="6" y="198"/>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80" name="Freeform 112"/>
            <p:cNvSpPr>
              <a:spLocks/>
            </p:cNvSpPr>
            <p:nvPr/>
          </p:nvSpPr>
          <p:spPr bwMode="auto">
            <a:xfrm>
              <a:off x="4010" y="3936"/>
              <a:ext cx="73" cy="180"/>
            </a:xfrm>
            <a:custGeom>
              <a:avLst/>
              <a:gdLst/>
              <a:ahLst/>
              <a:cxnLst>
                <a:cxn ang="0">
                  <a:pos x="73" y="180"/>
                </a:cxn>
                <a:cxn ang="0">
                  <a:pos x="71" y="144"/>
                </a:cxn>
                <a:cxn ang="0">
                  <a:pos x="67" y="111"/>
                </a:cxn>
                <a:cxn ang="0">
                  <a:pos x="59" y="80"/>
                </a:cxn>
                <a:cxn ang="0">
                  <a:pos x="52" y="52"/>
                </a:cxn>
                <a:cxn ang="0">
                  <a:pos x="40" y="30"/>
                </a:cxn>
                <a:cxn ang="0">
                  <a:pos x="27" y="13"/>
                </a:cxn>
                <a:cxn ang="0">
                  <a:pos x="13" y="4"/>
                </a:cxn>
                <a:cxn ang="0">
                  <a:pos x="0" y="0"/>
                </a:cxn>
                <a:cxn ang="0">
                  <a:pos x="2" y="34"/>
                </a:cxn>
                <a:cxn ang="0">
                  <a:pos x="6" y="69"/>
                </a:cxn>
                <a:cxn ang="0">
                  <a:pos x="12" y="100"/>
                </a:cxn>
                <a:cxn ang="0">
                  <a:pos x="21" y="127"/>
                </a:cxn>
                <a:cxn ang="0">
                  <a:pos x="33" y="150"/>
                </a:cxn>
                <a:cxn ang="0">
                  <a:pos x="44" y="165"/>
                </a:cxn>
                <a:cxn ang="0">
                  <a:pos x="58" y="177"/>
                </a:cxn>
                <a:cxn ang="0">
                  <a:pos x="73" y="180"/>
                </a:cxn>
              </a:cxnLst>
              <a:rect l="0" t="0" r="r" b="b"/>
              <a:pathLst>
                <a:path w="73" h="180">
                  <a:moveTo>
                    <a:pt x="73" y="180"/>
                  </a:moveTo>
                  <a:lnTo>
                    <a:pt x="71" y="144"/>
                  </a:lnTo>
                  <a:lnTo>
                    <a:pt x="67" y="111"/>
                  </a:lnTo>
                  <a:lnTo>
                    <a:pt x="59" y="80"/>
                  </a:lnTo>
                  <a:lnTo>
                    <a:pt x="52" y="52"/>
                  </a:lnTo>
                  <a:lnTo>
                    <a:pt x="40" y="30"/>
                  </a:lnTo>
                  <a:lnTo>
                    <a:pt x="27" y="13"/>
                  </a:lnTo>
                  <a:lnTo>
                    <a:pt x="13" y="4"/>
                  </a:lnTo>
                  <a:lnTo>
                    <a:pt x="0" y="0"/>
                  </a:lnTo>
                  <a:lnTo>
                    <a:pt x="2" y="34"/>
                  </a:lnTo>
                  <a:lnTo>
                    <a:pt x="6" y="69"/>
                  </a:lnTo>
                  <a:lnTo>
                    <a:pt x="12" y="100"/>
                  </a:lnTo>
                  <a:lnTo>
                    <a:pt x="21" y="127"/>
                  </a:lnTo>
                  <a:lnTo>
                    <a:pt x="33" y="150"/>
                  </a:lnTo>
                  <a:lnTo>
                    <a:pt x="44" y="165"/>
                  </a:lnTo>
                  <a:lnTo>
                    <a:pt x="58" y="177"/>
                  </a:lnTo>
                  <a:lnTo>
                    <a:pt x="73" y="180"/>
                  </a:lnTo>
                  <a:close/>
                </a:path>
              </a:pathLst>
            </a:custGeom>
            <a:solidFill>
              <a:srgbClr val="00FF00"/>
            </a:solidFill>
            <a:ln w="9525">
              <a:solidFill>
                <a:srgbClr val="000000"/>
              </a:solidFill>
              <a:prstDash val="solid"/>
              <a:round/>
              <a:headEnd/>
              <a:tailEnd/>
            </a:ln>
          </p:spPr>
          <p:txBody>
            <a:bodyPr/>
            <a:lstStyle/>
            <a:p>
              <a:endParaRPr lang="en-US"/>
            </a:p>
          </p:txBody>
        </p:sp>
        <p:sp>
          <p:nvSpPr>
            <p:cNvPr id="314481" name="Freeform 113"/>
            <p:cNvSpPr>
              <a:spLocks/>
            </p:cNvSpPr>
            <p:nvPr/>
          </p:nvSpPr>
          <p:spPr bwMode="auto">
            <a:xfrm>
              <a:off x="4087" y="3959"/>
              <a:ext cx="53" cy="171"/>
            </a:xfrm>
            <a:custGeom>
              <a:avLst/>
              <a:gdLst/>
              <a:ahLst/>
              <a:cxnLst>
                <a:cxn ang="0">
                  <a:pos x="53" y="0"/>
                </a:cxn>
                <a:cxn ang="0">
                  <a:pos x="44" y="4"/>
                </a:cxn>
                <a:cxn ang="0">
                  <a:pos x="32" y="13"/>
                </a:cxn>
                <a:cxn ang="0">
                  <a:pos x="23" y="29"/>
                </a:cxn>
                <a:cxn ang="0">
                  <a:pos x="15" y="50"/>
                </a:cxn>
                <a:cxn ang="0">
                  <a:pos x="9" y="77"/>
                </a:cxn>
                <a:cxn ang="0">
                  <a:pos x="4" y="105"/>
                </a:cxn>
                <a:cxn ang="0">
                  <a:pos x="2" y="138"/>
                </a:cxn>
                <a:cxn ang="0">
                  <a:pos x="0" y="171"/>
                </a:cxn>
                <a:cxn ang="0">
                  <a:pos x="9" y="167"/>
                </a:cxn>
                <a:cxn ang="0">
                  <a:pos x="21" y="157"/>
                </a:cxn>
                <a:cxn ang="0">
                  <a:pos x="30" y="142"/>
                </a:cxn>
                <a:cxn ang="0">
                  <a:pos x="38" y="121"/>
                </a:cxn>
                <a:cxn ang="0">
                  <a:pos x="44" y="96"/>
                </a:cxn>
                <a:cxn ang="0">
                  <a:pos x="50" y="65"/>
                </a:cxn>
                <a:cxn ang="0">
                  <a:pos x="53" y="32"/>
                </a:cxn>
                <a:cxn ang="0">
                  <a:pos x="53" y="0"/>
                </a:cxn>
              </a:cxnLst>
              <a:rect l="0" t="0" r="r" b="b"/>
              <a:pathLst>
                <a:path w="53" h="171">
                  <a:moveTo>
                    <a:pt x="53" y="0"/>
                  </a:moveTo>
                  <a:lnTo>
                    <a:pt x="44" y="4"/>
                  </a:lnTo>
                  <a:lnTo>
                    <a:pt x="32" y="13"/>
                  </a:lnTo>
                  <a:lnTo>
                    <a:pt x="23" y="29"/>
                  </a:lnTo>
                  <a:lnTo>
                    <a:pt x="15" y="50"/>
                  </a:lnTo>
                  <a:lnTo>
                    <a:pt x="9" y="77"/>
                  </a:lnTo>
                  <a:lnTo>
                    <a:pt x="4" y="105"/>
                  </a:lnTo>
                  <a:lnTo>
                    <a:pt x="2" y="138"/>
                  </a:lnTo>
                  <a:lnTo>
                    <a:pt x="0" y="171"/>
                  </a:lnTo>
                  <a:lnTo>
                    <a:pt x="9" y="167"/>
                  </a:lnTo>
                  <a:lnTo>
                    <a:pt x="21" y="157"/>
                  </a:lnTo>
                  <a:lnTo>
                    <a:pt x="30" y="142"/>
                  </a:lnTo>
                  <a:lnTo>
                    <a:pt x="38" y="121"/>
                  </a:lnTo>
                  <a:lnTo>
                    <a:pt x="44" y="96"/>
                  </a:lnTo>
                  <a:lnTo>
                    <a:pt x="50" y="65"/>
                  </a:lnTo>
                  <a:lnTo>
                    <a:pt x="53" y="32"/>
                  </a:lnTo>
                  <a:lnTo>
                    <a:pt x="53" y="0"/>
                  </a:lnTo>
                  <a:close/>
                </a:path>
              </a:pathLst>
            </a:custGeom>
            <a:solidFill>
              <a:srgbClr val="00FF00"/>
            </a:solidFill>
            <a:ln w="9525">
              <a:solidFill>
                <a:srgbClr val="000000"/>
              </a:solidFill>
              <a:prstDash val="solid"/>
              <a:round/>
              <a:headEnd/>
              <a:tailEnd/>
            </a:ln>
          </p:spPr>
          <p:txBody>
            <a:bodyPr/>
            <a:lstStyle/>
            <a:p>
              <a:endParaRPr lang="en-US"/>
            </a:p>
          </p:txBody>
        </p:sp>
        <p:sp>
          <p:nvSpPr>
            <p:cNvPr id="314482" name="Freeform 114"/>
            <p:cNvSpPr>
              <a:spLocks/>
            </p:cNvSpPr>
            <p:nvPr/>
          </p:nvSpPr>
          <p:spPr bwMode="auto">
            <a:xfrm>
              <a:off x="4114" y="3905"/>
              <a:ext cx="90" cy="198"/>
            </a:xfrm>
            <a:custGeom>
              <a:avLst/>
              <a:gdLst/>
              <a:ahLst/>
              <a:cxnLst>
                <a:cxn ang="0">
                  <a:pos x="90" y="198"/>
                </a:cxn>
                <a:cxn ang="0">
                  <a:pos x="73" y="194"/>
                </a:cxn>
                <a:cxn ang="0">
                  <a:pos x="55" y="183"/>
                </a:cxn>
                <a:cxn ang="0">
                  <a:pos x="40" y="165"/>
                </a:cxn>
                <a:cxn ang="0">
                  <a:pos x="26" y="140"/>
                </a:cxn>
                <a:cxn ang="0">
                  <a:pos x="15" y="109"/>
                </a:cxn>
                <a:cxn ang="0">
                  <a:pos x="7" y="75"/>
                </a:cxn>
                <a:cxn ang="0">
                  <a:pos x="2" y="38"/>
                </a:cxn>
                <a:cxn ang="0">
                  <a:pos x="0" y="0"/>
                </a:cxn>
                <a:cxn ang="0">
                  <a:pos x="17" y="4"/>
                </a:cxn>
                <a:cxn ang="0">
                  <a:pos x="34" y="15"/>
                </a:cxn>
                <a:cxn ang="0">
                  <a:pos x="50" y="33"/>
                </a:cxn>
                <a:cxn ang="0">
                  <a:pos x="63" y="58"/>
                </a:cxn>
                <a:cxn ang="0">
                  <a:pos x="74" y="88"/>
                </a:cxn>
                <a:cxn ang="0">
                  <a:pos x="82" y="123"/>
                </a:cxn>
                <a:cxn ang="0">
                  <a:pos x="88" y="159"/>
                </a:cxn>
                <a:cxn ang="0">
                  <a:pos x="90" y="198"/>
                </a:cxn>
              </a:cxnLst>
              <a:rect l="0" t="0" r="r" b="b"/>
              <a:pathLst>
                <a:path w="90" h="198">
                  <a:moveTo>
                    <a:pt x="90" y="198"/>
                  </a:moveTo>
                  <a:lnTo>
                    <a:pt x="73" y="194"/>
                  </a:lnTo>
                  <a:lnTo>
                    <a:pt x="55" y="183"/>
                  </a:lnTo>
                  <a:lnTo>
                    <a:pt x="40" y="165"/>
                  </a:lnTo>
                  <a:lnTo>
                    <a:pt x="26" y="140"/>
                  </a:lnTo>
                  <a:lnTo>
                    <a:pt x="15" y="109"/>
                  </a:lnTo>
                  <a:lnTo>
                    <a:pt x="7" y="75"/>
                  </a:lnTo>
                  <a:lnTo>
                    <a:pt x="2" y="38"/>
                  </a:lnTo>
                  <a:lnTo>
                    <a:pt x="0" y="0"/>
                  </a:lnTo>
                  <a:lnTo>
                    <a:pt x="17" y="4"/>
                  </a:lnTo>
                  <a:lnTo>
                    <a:pt x="34" y="15"/>
                  </a:lnTo>
                  <a:lnTo>
                    <a:pt x="50" y="33"/>
                  </a:lnTo>
                  <a:lnTo>
                    <a:pt x="63" y="58"/>
                  </a:lnTo>
                  <a:lnTo>
                    <a:pt x="74" y="88"/>
                  </a:lnTo>
                  <a:lnTo>
                    <a:pt x="82" y="123"/>
                  </a:lnTo>
                  <a:lnTo>
                    <a:pt x="88" y="159"/>
                  </a:lnTo>
                  <a:lnTo>
                    <a:pt x="9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83" name="Freeform 115"/>
            <p:cNvSpPr>
              <a:spLocks/>
            </p:cNvSpPr>
            <p:nvPr/>
          </p:nvSpPr>
          <p:spPr bwMode="auto">
            <a:xfrm>
              <a:off x="4140" y="3922"/>
              <a:ext cx="37" cy="181"/>
            </a:xfrm>
            <a:custGeom>
              <a:avLst/>
              <a:gdLst/>
              <a:ahLst/>
              <a:cxnLst>
                <a:cxn ang="0">
                  <a:pos x="0" y="181"/>
                </a:cxn>
                <a:cxn ang="0">
                  <a:pos x="8" y="177"/>
                </a:cxn>
                <a:cxn ang="0">
                  <a:pos x="14" y="167"/>
                </a:cxn>
                <a:cxn ang="0">
                  <a:pos x="22" y="150"/>
                </a:cxn>
                <a:cxn ang="0">
                  <a:pos x="25" y="129"/>
                </a:cxn>
                <a:cxn ang="0">
                  <a:pos x="31" y="100"/>
                </a:cxn>
                <a:cxn ang="0">
                  <a:pos x="33" y="69"/>
                </a:cxn>
                <a:cxn ang="0">
                  <a:pos x="37" y="37"/>
                </a:cxn>
                <a:cxn ang="0">
                  <a:pos x="37" y="0"/>
                </a:cxn>
                <a:cxn ang="0">
                  <a:pos x="29" y="4"/>
                </a:cxn>
                <a:cxn ang="0">
                  <a:pos x="24" y="14"/>
                </a:cxn>
                <a:cxn ang="0">
                  <a:pos x="16" y="31"/>
                </a:cxn>
                <a:cxn ang="0">
                  <a:pos x="12" y="54"/>
                </a:cxn>
                <a:cxn ang="0">
                  <a:pos x="6" y="81"/>
                </a:cxn>
                <a:cxn ang="0">
                  <a:pos x="4" y="112"/>
                </a:cxn>
                <a:cxn ang="0">
                  <a:pos x="0" y="146"/>
                </a:cxn>
                <a:cxn ang="0">
                  <a:pos x="0" y="181"/>
                </a:cxn>
              </a:cxnLst>
              <a:rect l="0" t="0" r="r" b="b"/>
              <a:pathLst>
                <a:path w="37" h="181">
                  <a:moveTo>
                    <a:pt x="0" y="181"/>
                  </a:moveTo>
                  <a:lnTo>
                    <a:pt x="8" y="177"/>
                  </a:lnTo>
                  <a:lnTo>
                    <a:pt x="14" y="167"/>
                  </a:lnTo>
                  <a:lnTo>
                    <a:pt x="22" y="150"/>
                  </a:lnTo>
                  <a:lnTo>
                    <a:pt x="25" y="129"/>
                  </a:lnTo>
                  <a:lnTo>
                    <a:pt x="31" y="100"/>
                  </a:lnTo>
                  <a:lnTo>
                    <a:pt x="33" y="69"/>
                  </a:lnTo>
                  <a:lnTo>
                    <a:pt x="37" y="37"/>
                  </a:lnTo>
                  <a:lnTo>
                    <a:pt x="37" y="0"/>
                  </a:lnTo>
                  <a:lnTo>
                    <a:pt x="29" y="4"/>
                  </a:lnTo>
                  <a:lnTo>
                    <a:pt x="24" y="14"/>
                  </a:lnTo>
                  <a:lnTo>
                    <a:pt x="16" y="31"/>
                  </a:lnTo>
                  <a:lnTo>
                    <a:pt x="12" y="54"/>
                  </a:lnTo>
                  <a:lnTo>
                    <a:pt x="6" y="81"/>
                  </a:lnTo>
                  <a:lnTo>
                    <a:pt x="4" y="112"/>
                  </a:lnTo>
                  <a:lnTo>
                    <a:pt x="0"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484" name="Freeform 116"/>
            <p:cNvSpPr>
              <a:spLocks/>
            </p:cNvSpPr>
            <p:nvPr/>
          </p:nvSpPr>
          <p:spPr bwMode="auto">
            <a:xfrm>
              <a:off x="4190" y="3928"/>
              <a:ext cx="37" cy="181"/>
            </a:xfrm>
            <a:custGeom>
              <a:avLst/>
              <a:gdLst/>
              <a:ahLst/>
              <a:cxnLst>
                <a:cxn ang="0">
                  <a:pos x="0" y="181"/>
                </a:cxn>
                <a:cxn ang="0">
                  <a:pos x="8" y="177"/>
                </a:cxn>
                <a:cxn ang="0">
                  <a:pos x="14" y="167"/>
                </a:cxn>
                <a:cxn ang="0">
                  <a:pos x="20" y="150"/>
                </a:cxn>
                <a:cxn ang="0">
                  <a:pos x="25" y="127"/>
                </a:cxn>
                <a:cxn ang="0">
                  <a:pos x="29" y="100"/>
                </a:cxn>
                <a:cxn ang="0">
                  <a:pos x="33" y="69"/>
                </a:cxn>
                <a:cxn ang="0">
                  <a:pos x="35" y="35"/>
                </a:cxn>
                <a:cxn ang="0">
                  <a:pos x="37" y="0"/>
                </a:cxn>
                <a:cxn ang="0">
                  <a:pos x="29" y="4"/>
                </a:cxn>
                <a:cxn ang="0">
                  <a:pos x="21" y="13"/>
                </a:cxn>
                <a:cxn ang="0">
                  <a:pos x="16" y="31"/>
                </a:cxn>
                <a:cxn ang="0">
                  <a:pos x="10" y="54"/>
                </a:cxn>
                <a:cxn ang="0">
                  <a:pos x="6" y="81"/>
                </a:cxn>
                <a:cxn ang="0">
                  <a:pos x="2" y="111"/>
                </a:cxn>
                <a:cxn ang="0">
                  <a:pos x="0" y="146"/>
                </a:cxn>
                <a:cxn ang="0">
                  <a:pos x="0" y="181"/>
                </a:cxn>
              </a:cxnLst>
              <a:rect l="0" t="0" r="r" b="b"/>
              <a:pathLst>
                <a:path w="37" h="181">
                  <a:moveTo>
                    <a:pt x="0" y="181"/>
                  </a:moveTo>
                  <a:lnTo>
                    <a:pt x="8" y="177"/>
                  </a:lnTo>
                  <a:lnTo>
                    <a:pt x="14" y="167"/>
                  </a:lnTo>
                  <a:lnTo>
                    <a:pt x="20" y="150"/>
                  </a:lnTo>
                  <a:lnTo>
                    <a:pt x="25" y="127"/>
                  </a:lnTo>
                  <a:lnTo>
                    <a:pt x="29" y="100"/>
                  </a:lnTo>
                  <a:lnTo>
                    <a:pt x="33" y="69"/>
                  </a:lnTo>
                  <a:lnTo>
                    <a:pt x="35" y="35"/>
                  </a:lnTo>
                  <a:lnTo>
                    <a:pt x="37" y="0"/>
                  </a:lnTo>
                  <a:lnTo>
                    <a:pt x="29" y="4"/>
                  </a:lnTo>
                  <a:lnTo>
                    <a:pt x="21" y="13"/>
                  </a:lnTo>
                  <a:lnTo>
                    <a:pt x="16" y="31"/>
                  </a:lnTo>
                  <a:lnTo>
                    <a:pt x="10" y="54"/>
                  </a:lnTo>
                  <a:lnTo>
                    <a:pt x="6" y="81"/>
                  </a:lnTo>
                  <a:lnTo>
                    <a:pt x="2" y="111"/>
                  </a:lnTo>
                  <a:lnTo>
                    <a:pt x="0"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485" name="Freeform 117"/>
            <p:cNvSpPr>
              <a:spLocks/>
            </p:cNvSpPr>
            <p:nvPr/>
          </p:nvSpPr>
          <p:spPr bwMode="auto">
            <a:xfrm>
              <a:off x="4231" y="3928"/>
              <a:ext cx="71" cy="179"/>
            </a:xfrm>
            <a:custGeom>
              <a:avLst/>
              <a:gdLst/>
              <a:ahLst/>
              <a:cxnLst>
                <a:cxn ang="0">
                  <a:pos x="0" y="179"/>
                </a:cxn>
                <a:cxn ang="0">
                  <a:pos x="13" y="177"/>
                </a:cxn>
                <a:cxn ang="0">
                  <a:pos x="27" y="165"/>
                </a:cxn>
                <a:cxn ang="0">
                  <a:pos x="40" y="150"/>
                </a:cxn>
                <a:cxn ang="0">
                  <a:pos x="51" y="127"/>
                </a:cxn>
                <a:cxn ang="0">
                  <a:pos x="59" y="100"/>
                </a:cxn>
                <a:cxn ang="0">
                  <a:pos x="67" y="69"/>
                </a:cxn>
                <a:cxn ang="0">
                  <a:pos x="71" y="35"/>
                </a:cxn>
                <a:cxn ang="0">
                  <a:pos x="71" y="0"/>
                </a:cxn>
                <a:cxn ang="0">
                  <a:pos x="61" y="4"/>
                </a:cxn>
                <a:cxn ang="0">
                  <a:pos x="51" y="15"/>
                </a:cxn>
                <a:cxn ang="0">
                  <a:pos x="42" y="33"/>
                </a:cxn>
                <a:cxn ang="0">
                  <a:pos x="30" y="56"/>
                </a:cxn>
                <a:cxn ang="0">
                  <a:pos x="21" y="83"/>
                </a:cxn>
                <a:cxn ang="0">
                  <a:pos x="13" y="113"/>
                </a:cxn>
                <a:cxn ang="0">
                  <a:pos x="5" y="146"/>
                </a:cxn>
                <a:cxn ang="0">
                  <a:pos x="0" y="179"/>
                </a:cxn>
              </a:cxnLst>
              <a:rect l="0" t="0" r="r" b="b"/>
              <a:pathLst>
                <a:path w="71" h="179">
                  <a:moveTo>
                    <a:pt x="0" y="179"/>
                  </a:moveTo>
                  <a:lnTo>
                    <a:pt x="13" y="177"/>
                  </a:lnTo>
                  <a:lnTo>
                    <a:pt x="27" y="165"/>
                  </a:lnTo>
                  <a:lnTo>
                    <a:pt x="40" y="150"/>
                  </a:lnTo>
                  <a:lnTo>
                    <a:pt x="51" y="127"/>
                  </a:lnTo>
                  <a:lnTo>
                    <a:pt x="59" y="100"/>
                  </a:lnTo>
                  <a:lnTo>
                    <a:pt x="67" y="69"/>
                  </a:lnTo>
                  <a:lnTo>
                    <a:pt x="71" y="35"/>
                  </a:lnTo>
                  <a:lnTo>
                    <a:pt x="71" y="0"/>
                  </a:lnTo>
                  <a:lnTo>
                    <a:pt x="61" y="4"/>
                  </a:lnTo>
                  <a:lnTo>
                    <a:pt x="51" y="15"/>
                  </a:lnTo>
                  <a:lnTo>
                    <a:pt x="42" y="33"/>
                  </a:lnTo>
                  <a:lnTo>
                    <a:pt x="30" y="56"/>
                  </a:lnTo>
                  <a:lnTo>
                    <a:pt x="21" y="83"/>
                  </a:lnTo>
                  <a:lnTo>
                    <a:pt x="13" y="113"/>
                  </a:lnTo>
                  <a:lnTo>
                    <a:pt x="5" y="146"/>
                  </a:lnTo>
                  <a:lnTo>
                    <a:pt x="0" y="179"/>
                  </a:lnTo>
                  <a:close/>
                </a:path>
              </a:pathLst>
            </a:custGeom>
            <a:solidFill>
              <a:srgbClr val="00FF00"/>
            </a:solidFill>
            <a:ln w="9525">
              <a:solidFill>
                <a:srgbClr val="000000"/>
              </a:solidFill>
              <a:prstDash val="solid"/>
              <a:round/>
              <a:headEnd/>
              <a:tailEnd/>
            </a:ln>
          </p:spPr>
          <p:txBody>
            <a:bodyPr/>
            <a:lstStyle/>
            <a:p>
              <a:endParaRPr lang="en-US"/>
            </a:p>
          </p:txBody>
        </p:sp>
        <p:sp>
          <p:nvSpPr>
            <p:cNvPr id="314486" name="Freeform 118"/>
            <p:cNvSpPr>
              <a:spLocks/>
            </p:cNvSpPr>
            <p:nvPr/>
          </p:nvSpPr>
          <p:spPr bwMode="auto">
            <a:xfrm>
              <a:off x="4248" y="3982"/>
              <a:ext cx="73" cy="107"/>
            </a:xfrm>
            <a:custGeom>
              <a:avLst/>
              <a:gdLst/>
              <a:ahLst/>
              <a:cxnLst>
                <a:cxn ang="0">
                  <a:pos x="73" y="107"/>
                </a:cxn>
                <a:cxn ang="0">
                  <a:pos x="71" y="79"/>
                </a:cxn>
                <a:cxn ang="0">
                  <a:pos x="63" y="54"/>
                </a:cxn>
                <a:cxn ang="0">
                  <a:pos x="52" y="31"/>
                </a:cxn>
                <a:cxn ang="0">
                  <a:pos x="36" y="13"/>
                </a:cxn>
                <a:cxn ang="0">
                  <a:pos x="19" y="4"/>
                </a:cxn>
                <a:cxn ang="0">
                  <a:pos x="0" y="0"/>
                </a:cxn>
                <a:cxn ang="0">
                  <a:pos x="4" y="27"/>
                </a:cxn>
                <a:cxn ang="0">
                  <a:pos x="10" y="54"/>
                </a:cxn>
                <a:cxn ang="0">
                  <a:pos x="21" y="77"/>
                </a:cxn>
                <a:cxn ang="0">
                  <a:pos x="36" y="92"/>
                </a:cxn>
                <a:cxn ang="0">
                  <a:pos x="54" y="104"/>
                </a:cxn>
                <a:cxn ang="0">
                  <a:pos x="73" y="107"/>
                </a:cxn>
              </a:cxnLst>
              <a:rect l="0" t="0" r="r" b="b"/>
              <a:pathLst>
                <a:path w="73" h="107">
                  <a:moveTo>
                    <a:pt x="73" y="107"/>
                  </a:moveTo>
                  <a:lnTo>
                    <a:pt x="71" y="79"/>
                  </a:lnTo>
                  <a:lnTo>
                    <a:pt x="63" y="54"/>
                  </a:lnTo>
                  <a:lnTo>
                    <a:pt x="52" y="31"/>
                  </a:lnTo>
                  <a:lnTo>
                    <a:pt x="36" y="13"/>
                  </a:lnTo>
                  <a:lnTo>
                    <a:pt x="19" y="4"/>
                  </a:lnTo>
                  <a:lnTo>
                    <a:pt x="0" y="0"/>
                  </a:lnTo>
                  <a:lnTo>
                    <a:pt x="4" y="27"/>
                  </a:lnTo>
                  <a:lnTo>
                    <a:pt x="10" y="54"/>
                  </a:lnTo>
                  <a:lnTo>
                    <a:pt x="21" y="77"/>
                  </a:lnTo>
                  <a:lnTo>
                    <a:pt x="36" y="92"/>
                  </a:lnTo>
                  <a:lnTo>
                    <a:pt x="54" y="104"/>
                  </a:lnTo>
                  <a:lnTo>
                    <a:pt x="73" y="107"/>
                  </a:lnTo>
                  <a:close/>
                </a:path>
              </a:pathLst>
            </a:custGeom>
            <a:solidFill>
              <a:srgbClr val="00FF00"/>
            </a:solidFill>
            <a:ln w="9525">
              <a:solidFill>
                <a:srgbClr val="000000"/>
              </a:solidFill>
              <a:prstDash val="solid"/>
              <a:round/>
              <a:headEnd/>
              <a:tailEnd/>
            </a:ln>
          </p:spPr>
          <p:txBody>
            <a:bodyPr/>
            <a:lstStyle/>
            <a:p>
              <a:endParaRPr lang="en-US"/>
            </a:p>
          </p:txBody>
        </p:sp>
        <p:sp>
          <p:nvSpPr>
            <p:cNvPr id="314487" name="Freeform 119"/>
            <p:cNvSpPr>
              <a:spLocks/>
            </p:cNvSpPr>
            <p:nvPr/>
          </p:nvSpPr>
          <p:spPr bwMode="auto">
            <a:xfrm>
              <a:off x="4282" y="3909"/>
              <a:ext cx="75" cy="200"/>
            </a:xfrm>
            <a:custGeom>
              <a:avLst/>
              <a:gdLst/>
              <a:ahLst/>
              <a:cxnLst>
                <a:cxn ang="0">
                  <a:pos x="2" y="198"/>
                </a:cxn>
                <a:cxn ang="0">
                  <a:pos x="4" y="159"/>
                </a:cxn>
                <a:cxn ang="0">
                  <a:pos x="8" y="123"/>
                </a:cxn>
                <a:cxn ang="0">
                  <a:pos x="14" y="88"/>
                </a:cxn>
                <a:cxn ang="0">
                  <a:pos x="23" y="57"/>
                </a:cxn>
                <a:cxn ang="0">
                  <a:pos x="35" y="34"/>
                </a:cxn>
                <a:cxn ang="0">
                  <a:pos x="47" y="15"/>
                </a:cxn>
                <a:cxn ang="0">
                  <a:pos x="60" y="4"/>
                </a:cxn>
                <a:cxn ang="0">
                  <a:pos x="75" y="0"/>
                </a:cxn>
                <a:cxn ang="0">
                  <a:pos x="68" y="4"/>
                </a:cxn>
                <a:cxn ang="0">
                  <a:pos x="60" y="15"/>
                </a:cxn>
                <a:cxn ang="0">
                  <a:pos x="54" y="34"/>
                </a:cxn>
                <a:cxn ang="0">
                  <a:pos x="48" y="57"/>
                </a:cxn>
                <a:cxn ang="0">
                  <a:pos x="45" y="88"/>
                </a:cxn>
                <a:cxn ang="0">
                  <a:pos x="41" y="123"/>
                </a:cxn>
                <a:cxn ang="0">
                  <a:pos x="39" y="159"/>
                </a:cxn>
                <a:cxn ang="0">
                  <a:pos x="39" y="198"/>
                </a:cxn>
                <a:cxn ang="0">
                  <a:pos x="41" y="200"/>
                </a:cxn>
                <a:cxn ang="0">
                  <a:pos x="35" y="200"/>
                </a:cxn>
                <a:cxn ang="0">
                  <a:pos x="25" y="200"/>
                </a:cxn>
                <a:cxn ang="0">
                  <a:pos x="16" y="200"/>
                </a:cxn>
                <a:cxn ang="0">
                  <a:pos x="6" y="200"/>
                </a:cxn>
                <a:cxn ang="0">
                  <a:pos x="0" y="200"/>
                </a:cxn>
                <a:cxn ang="0">
                  <a:pos x="2" y="198"/>
                </a:cxn>
              </a:cxnLst>
              <a:rect l="0" t="0" r="r" b="b"/>
              <a:pathLst>
                <a:path w="75" h="200">
                  <a:moveTo>
                    <a:pt x="2" y="198"/>
                  </a:moveTo>
                  <a:lnTo>
                    <a:pt x="4" y="159"/>
                  </a:lnTo>
                  <a:lnTo>
                    <a:pt x="8" y="123"/>
                  </a:lnTo>
                  <a:lnTo>
                    <a:pt x="14" y="88"/>
                  </a:lnTo>
                  <a:lnTo>
                    <a:pt x="23" y="57"/>
                  </a:lnTo>
                  <a:lnTo>
                    <a:pt x="35" y="34"/>
                  </a:lnTo>
                  <a:lnTo>
                    <a:pt x="47" y="15"/>
                  </a:lnTo>
                  <a:lnTo>
                    <a:pt x="60" y="4"/>
                  </a:lnTo>
                  <a:lnTo>
                    <a:pt x="75" y="0"/>
                  </a:lnTo>
                  <a:lnTo>
                    <a:pt x="68" y="4"/>
                  </a:lnTo>
                  <a:lnTo>
                    <a:pt x="60" y="15"/>
                  </a:lnTo>
                  <a:lnTo>
                    <a:pt x="54" y="34"/>
                  </a:lnTo>
                  <a:lnTo>
                    <a:pt x="48" y="57"/>
                  </a:lnTo>
                  <a:lnTo>
                    <a:pt x="45" y="88"/>
                  </a:lnTo>
                  <a:lnTo>
                    <a:pt x="41" y="123"/>
                  </a:lnTo>
                  <a:lnTo>
                    <a:pt x="39" y="159"/>
                  </a:lnTo>
                  <a:lnTo>
                    <a:pt x="39" y="198"/>
                  </a:lnTo>
                  <a:lnTo>
                    <a:pt x="41" y="200"/>
                  </a:lnTo>
                  <a:lnTo>
                    <a:pt x="35" y="200"/>
                  </a:lnTo>
                  <a:lnTo>
                    <a:pt x="25" y="200"/>
                  </a:lnTo>
                  <a:lnTo>
                    <a:pt x="16" y="200"/>
                  </a:lnTo>
                  <a:lnTo>
                    <a:pt x="6" y="200"/>
                  </a:lnTo>
                  <a:lnTo>
                    <a:pt x="0" y="200"/>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88" name="Freeform 120"/>
            <p:cNvSpPr>
              <a:spLocks/>
            </p:cNvSpPr>
            <p:nvPr/>
          </p:nvSpPr>
          <p:spPr bwMode="auto">
            <a:xfrm>
              <a:off x="4311" y="3928"/>
              <a:ext cx="73" cy="179"/>
            </a:xfrm>
            <a:custGeom>
              <a:avLst/>
              <a:gdLst/>
              <a:ahLst/>
              <a:cxnLst>
                <a:cxn ang="0">
                  <a:pos x="73" y="179"/>
                </a:cxn>
                <a:cxn ang="0">
                  <a:pos x="71" y="144"/>
                </a:cxn>
                <a:cxn ang="0">
                  <a:pos x="67" y="110"/>
                </a:cxn>
                <a:cxn ang="0">
                  <a:pos x="60" y="79"/>
                </a:cxn>
                <a:cxn ang="0">
                  <a:pos x="52" y="52"/>
                </a:cxn>
                <a:cxn ang="0">
                  <a:pos x="41" y="29"/>
                </a:cxn>
                <a:cxn ang="0">
                  <a:pos x="29" y="13"/>
                </a:cxn>
                <a:cxn ang="0">
                  <a:pos x="14" y="2"/>
                </a:cxn>
                <a:cxn ang="0">
                  <a:pos x="0" y="0"/>
                </a:cxn>
                <a:cxn ang="0">
                  <a:pos x="2" y="35"/>
                </a:cxn>
                <a:cxn ang="0">
                  <a:pos x="6" y="69"/>
                </a:cxn>
                <a:cxn ang="0">
                  <a:pos x="12" y="100"/>
                </a:cxn>
                <a:cxn ang="0">
                  <a:pos x="21" y="127"/>
                </a:cxn>
                <a:cxn ang="0">
                  <a:pos x="33" y="150"/>
                </a:cxn>
                <a:cxn ang="0">
                  <a:pos x="44" y="165"/>
                </a:cxn>
                <a:cxn ang="0">
                  <a:pos x="58" y="177"/>
                </a:cxn>
                <a:cxn ang="0">
                  <a:pos x="73" y="179"/>
                </a:cxn>
              </a:cxnLst>
              <a:rect l="0" t="0" r="r" b="b"/>
              <a:pathLst>
                <a:path w="73" h="179">
                  <a:moveTo>
                    <a:pt x="73" y="179"/>
                  </a:moveTo>
                  <a:lnTo>
                    <a:pt x="71" y="144"/>
                  </a:lnTo>
                  <a:lnTo>
                    <a:pt x="67" y="110"/>
                  </a:lnTo>
                  <a:lnTo>
                    <a:pt x="60" y="79"/>
                  </a:lnTo>
                  <a:lnTo>
                    <a:pt x="52" y="52"/>
                  </a:lnTo>
                  <a:lnTo>
                    <a:pt x="41" y="29"/>
                  </a:lnTo>
                  <a:lnTo>
                    <a:pt x="29" y="13"/>
                  </a:lnTo>
                  <a:lnTo>
                    <a:pt x="14" y="2"/>
                  </a:lnTo>
                  <a:lnTo>
                    <a:pt x="0" y="0"/>
                  </a:lnTo>
                  <a:lnTo>
                    <a:pt x="2" y="35"/>
                  </a:lnTo>
                  <a:lnTo>
                    <a:pt x="6" y="69"/>
                  </a:lnTo>
                  <a:lnTo>
                    <a:pt x="12" y="100"/>
                  </a:lnTo>
                  <a:lnTo>
                    <a:pt x="21" y="127"/>
                  </a:lnTo>
                  <a:lnTo>
                    <a:pt x="33" y="150"/>
                  </a:lnTo>
                  <a:lnTo>
                    <a:pt x="44" y="165"/>
                  </a:lnTo>
                  <a:lnTo>
                    <a:pt x="58" y="177"/>
                  </a:lnTo>
                  <a:lnTo>
                    <a:pt x="73" y="179"/>
                  </a:lnTo>
                  <a:close/>
                </a:path>
              </a:pathLst>
            </a:custGeom>
            <a:solidFill>
              <a:srgbClr val="00FF00"/>
            </a:solidFill>
            <a:ln w="9525">
              <a:solidFill>
                <a:srgbClr val="000000"/>
              </a:solidFill>
              <a:prstDash val="solid"/>
              <a:round/>
              <a:headEnd/>
              <a:tailEnd/>
            </a:ln>
          </p:spPr>
          <p:txBody>
            <a:bodyPr/>
            <a:lstStyle/>
            <a:p>
              <a:endParaRPr lang="en-US"/>
            </a:p>
          </p:txBody>
        </p:sp>
        <p:sp>
          <p:nvSpPr>
            <p:cNvPr id="314489" name="Freeform 121"/>
            <p:cNvSpPr>
              <a:spLocks/>
            </p:cNvSpPr>
            <p:nvPr/>
          </p:nvSpPr>
          <p:spPr bwMode="auto">
            <a:xfrm>
              <a:off x="4048" y="3926"/>
              <a:ext cx="75" cy="200"/>
            </a:xfrm>
            <a:custGeom>
              <a:avLst/>
              <a:gdLst/>
              <a:ahLst/>
              <a:cxnLst>
                <a:cxn ang="0">
                  <a:pos x="73" y="198"/>
                </a:cxn>
                <a:cxn ang="0">
                  <a:pos x="71" y="160"/>
                </a:cxn>
                <a:cxn ang="0">
                  <a:pos x="68" y="121"/>
                </a:cxn>
                <a:cxn ang="0">
                  <a:pos x="60" y="88"/>
                </a:cxn>
                <a:cxn ang="0">
                  <a:pos x="52" y="58"/>
                </a:cxn>
                <a:cxn ang="0">
                  <a:pos x="41" y="33"/>
                </a:cxn>
                <a:cxn ang="0">
                  <a:pos x="29" y="15"/>
                </a:cxn>
                <a:cxn ang="0">
                  <a:pos x="16" y="4"/>
                </a:cxn>
                <a:cxn ang="0">
                  <a:pos x="0" y="0"/>
                </a:cxn>
                <a:cxn ang="0">
                  <a:pos x="8" y="4"/>
                </a:cxn>
                <a:cxn ang="0">
                  <a:pos x="14" y="15"/>
                </a:cxn>
                <a:cxn ang="0">
                  <a:pos x="21" y="33"/>
                </a:cxn>
                <a:cxn ang="0">
                  <a:pos x="27" y="58"/>
                </a:cxn>
                <a:cxn ang="0">
                  <a:pos x="31" y="88"/>
                </a:cxn>
                <a:cxn ang="0">
                  <a:pos x="35" y="121"/>
                </a:cxn>
                <a:cxn ang="0">
                  <a:pos x="37" y="160"/>
                </a:cxn>
                <a:cxn ang="0">
                  <a:pos x="37" y="198"/>
                </a:cxn>
                <a:cxn ang="0">
                  <a:pos x="35" y="198"/>
                </a:cxn>
                <a:cxn ang="0">
                  <a:pos x="41" y="200"/>
                </a:cxn>
                <a:cxn ang="0">
                  <a:pos x="48" y="200"/>
                </a:cxn>
                <a:cxn ang="0">
                  <a:pos x="60" y="200"/>
                </a:cxn>
                <a:cxn ang="0">
                  <a:pos x="69" y="200"/>
                </a:cxn>
                <a:cxn ang="0">
                  <a:pos x="75" y="198"/>
                </a:cxn>
                <a:cxn ang="0">
                  <a:pos x="73" y="198"/>
                </a:cxn>
              </a:cxnLst>
              <a:rect l="0" t="0" r="r" b="b"/>
              <a:pathLst>
                <a:path w="75" h="200">
                  <a:moveTo>
                    <a:pt x="73" y="198"/>
                  </a:moveTo>
                  <a:lnTo>
                    <a:pt x="71" y="160"/>
                  </a:lnTo>
                  <a:lnTo>
                    <a:pt x="68" y="121"/>
                  </a:lnTo>
                  <a:lnTo>
                    <a:pt x="60" y="88"/>
                  </a:lnTo>
                  <a:lnTo>
                    <a:pt x="52" y="58"/>
                  </a:lnTo>
                  <a:lnTo>
                    <a:pt x="41" y="33"/>
                  </a:lnTo>
                  <a:lnTo>
                    <a:pt x="29" y="15"/>
                  </a:lnTo>
                  <a:lnTo>
                    <a:pt x="16" y="4"/>
                  </a:lnTo>
                  <a:lnTo>
                    <a:pt x="0" y="0"/>
                  </a:lnTo>
                  <a:lnTo>
                    <a:pt x="8" y="4"/>
                  </a:lnTo>
                  <a:lnTo>
                    <a:pt x="14" y="15"/>
                  </a:lnTo>
                  <a:lnTo>
                    <a:pt x="21" y="33"/>
                  </a:lnTo>
                  <a:lnTo>
                    <a:pt x="27" y="58"/>
                  </a:lnTo>
                  <a:lnTo>
                    <a:pt x="31" y="88"/>
                  </a:lnTo>
                  <a:lnTo>
                    <a:pt x="35" y="121"/>
                  </a:lnTo>
                  <a:lnTo>
                    <a:pt x="37" y="160"/>
                  </a:lnTo>
                  <a:lnTo>
                    <a:pt x="37" y="198"/>
                  </a:lnTo>
                  <a:lnTo>
                    <a:pt x="35" y="198"/>
                  </a:lnTo>
                  <a:lnTo>
                    <a:pt x="41" y="200"/>
                  </a:lnTo>
                  <a:lnTo>
                    <a:pt x="48" y="200"/>
                  </a:lnTo>
                  <a:lnTo>
                    <a:pt x="60" y="200"/>
                  </a:lnTo>
                  <a:lnTo>
                    <a:pt x="69" y="200"/>
                  </a:lnTo>
                  <a:lnTo>
                    <a:pt x="75" y="198"/>
                  </a:lnTo>
                  <a:lnTo>
                    <a:pt x="73"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90" name="Freeform 122"/>
            <p:cNvSpPr>
              <a:spLocks/>
            </p:cNvSpPr>
            <p:nvPr/>
          </p:nvSpPr>
          <p:spPr bwMode="auto">
            <a:xfrm>
              <a:off x="4123" y="3934"/>
              <a:ext cx="35" cy="180"/>
            </a:xfrm>
            <a:custGeom>
              <a:avLst/>
              <a:gdLst/>
              <a:ahLst/>
              <a:cxnLst>
                <a:cxn ang="0">
                  <a:pos x="0" y="180"/>
                </a:cxn>
                <a:cxn ang="0">
                  <a:pos x="6" y="177"/>
                </a:cxn>
                <a:cxn ang="0">
                  <a:pos x="14" y="167"/>
                </a:cxn>
                <a:cxn ang="0">
                  <a:pos x="19" y="150"/>
                </a:cxn>
                <a:cxn ang="0">
                  <a:pos x="25" y="129"/>
                </a:cxn>
                <a:cxn ang="0">
                  <a:pos x="29" y="102"/>
                </a:cxn>
                <a:cxn ang="0">
                  <a:pos x="33" y="69"/>
                </a:cxn>
                <a:cxn ang="0">
                  <a:pos x="35" y="36"/>
                </a:cxn>
                <a:cxn ang="0">
                  <a:pos x="35" y="0"/>
                </a:cxn>
                <a:cxn ang="0">
                  <a:pos x="29" y="4"/>
                </a:cxn>
                <a:cxn ang="0">
                  <a:pos x="21" y="15"/>
                </a:cxn>
                <a:cxn ang="0">
                  <a:pos x="16" y="30"/>
                </a:cxn>
                <a:cxn ang="0">
                  <a:pos x="10" y="54"/>
                </a:cxn>
                <a:cxn ang="0">
                  <a:pos x="6" y="80"/>
                </a:cxn>
                <a:cxn ang="0">
                  <a:pos x="2" y="111"/>
                </a:cxn>
                <a:cxn ang="0">
                  <a:pos x="0" y="146"/>
                </a:cxn>
                <a:cxn ang="0">
                  <a:pos x="0" y="180"/>
                </a:cxn>
              </a:cxnLst>
              <a:rect l="0" t="0" r="r" b="b"/>
              <a:pathLst>
                <a:path w="35" h="180">
                  <a:moveTo>
                    <a:pt x="0" y="180"/>
                  </a:moveTo>
                  <a:lnTo>
                    <a:pt x="6" y="177"/>
                  </a:lnTo>
                  <a:lnTo>
                    <a:pt x="14" y="167"/>
                  </a:lnTo>
                  <a:lnTo>
                    <a:pt x="19" y="150"/>
                  </a:lnTo>
                  <a:lnTo>
                    <a:pt x="25" y="129"/>
                  </a:lnTo>
                  <a:lnTo>
                    <a:pt x="29" y="102"/>
                  </a:lnTo>
                  <a:lnTo>
                    <a:pt x="33" y="69"/>
                  </a:lnTo>
                  <a:lnTo>
                    <a:pt x="35" y="36"/>
                  </a:lnTo>
                  <a:lnTo>
                    <a:pt x="35" y="0"/>
                  </a:lnTo>
                  <a:lnTo>
                    <a:pt x="29" y="4"/>
                  </a:lnTo>
                  <a:lnTo>
                    <a:pt x="21" y="15"/>
                  </a:lnTo>
                  <a:lnTo>
                    <a:pt x="16" y="30"/>
                  </a:lnTo>
                  <a:lnTo>
                    <a:pt x="10" y="54"/>
                  </a:lnTo>
                  <a:lnTo>
                    <a:pt x="6" y="80"/>
                  </a:lnTo>
                  <a:lnTo>
                    <a:pt x="2" y="111"/>
                  </a:lnTo>
                  <a:lnTo>
                    <a:pt x="0"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491" name="Freeform 123"/>
            <p:cNvSpPr>
              <a:spLocks/>
            </p:cNvSpPr>
            <p:nvPr/>
          </p:nvSpPr>
          <p:spPr bwMode="auto">
            <a:xfrm>
              <a:off x="4202" y="3918"/>
              <a:ext cx="73" cy="198"/>
            </a:xfrm>
            <a:custGeom>
              <a:avLst/>
              <a:gdLst/>
              <a:ahLst/>
              <a:cxnLst>
                <a:cxn ang="0">
                  <a:pos x="2" y="198"/>
                </a:cxn>
                <a:cxn ang="0">
                  <a:pos x="4" y="160"/>
                </a:cxn>
                <a:cxn ang="0">
                  <a:pos x="8" y="121"/>
                </a:cxn>
                <a:cxn ang="0">
                  <a:pos x="13" y="87"/>
                </a:cxn>
                <a:cxn ang="0">
                  <a:pos x="23" y="58"/>
                </a:cxn>
                <a:cxn ang="0">
                  <a:pos x="34" y="33"/>
                </a:cxn>
                <a:cxn ang="0">
                  <a:pos x="46" y="14"/>
                </a:cxn>
                <a:cxn ang="0">
                  <a:pos x="59" y="2"/>
                </a:cxn>
                <a:cxn ang="0">
                  <a:pos x="73" y="0"/>
                </a:cxn>
                <a:cxn ang="0">
                  <a:pos x="67" y="2"/>
                </a:cxn>
                <a:cxn ang="0">
                  <a:pos x="59" y="14"/>
                </a:cxn>
                <a:cxn ang="0">
                  <a:pos x="54" y="33"/>
                </a:cxn>
                <a:cxn ang="0">
                  <a:pos x="48" y="58"/>
                </a:cxn>
                <a:cxn ang="0">
                  <a:pos x="44" y="87"/>
                </a:cxn>
                <a:cxn ang="0">
                  <a:pos x="40" y="121"/>
                </a:cxn>
                <a:cxn ang="0">
                  <a:pos x="38" y="160"/>
                </a:cxn>
                <a:cxn ang="0">
                  <a:pos x="38" y="198"/>
                </a:cxn>
                <a:cxn ang="0">
                  <a:pos x="40" y="198"/>
                </a:cxn>
                <a:cxn ang="0">
                  <a:pos x="34" y="198"/>
                </a:cxn>
                <a:cxn ang="0">
                  <a:pos x="25" y="198"/>
                </a:cxn>
                <a:cxn ang="0">
                  <a:pos x="13" y="198"/>
                </a:cxn>
                <a:cxn ang="0">
                  <a:pos x="4" y="198"/>
                </a:cxn>
                <a:cxn ang="0">
                  <a:pos x="0" y="198"/>
                </a:cxn>
                <a:cxn ang="0">
                  <a:pos x="2" y="198"/>
                </a:cxn>
              </a:cxnLst>
              <a:rect l="0" t="0" r="r" b="b"/>
              <a:pathLst>
                <a:path w="73" h="198">
                  <a:moveTo>
                    <a:pt x="2" y="198"/>
                  </a:moveTo>
                  <a:lnTo>
                    <a:pt x="4" y="160"/>
                  </a:lnTo>
                  <a:lnTo>
                    <a:pt x="8" y="121"/>
                  </a:lnTo>
                  <a:lnTo>
                    <a:pt x="13" y="87"/>
                  </a:lnTo>
                  <a:lnTo>
                    <a:pt x="23" y="58"/>
                  </a:lnTo>
                  <a:lnTo>
                    <a:pt x="34" y="33"/>
                  </a:lnTo>
                  <a:lnTo>
                    <a:pt x="46" y="14"/>
                  </a:lnTo>
                  <a:lnTo>
                    <a:pt x="59" y="2"/>
                  </a:lnTo>
                  <a:lnTo>
                    <a:pt x="73" y="0"/>
                  </a:lnTo>
                  <a:lnTo>
                    <a:pt x="67" y="2"/>
                  </a:lnTo>
                  <a:lnTo>
                    <a:pt x="59" y="14"/>
                  </a:lnTo>
                  <a:lnTo>
                    <a:pt x="54" y="33"/>
                  </a:lnTo>
                  <a:lnTo>
                    <a:pt x="48" y="58"/>
                  </a:lnTo>
                  <a:lnTo>
                    <a:pt x="44" y="87"/>
                  </a:lnTo>
                  <a:lnTo>
                    <a:pt x="40" y="121"/>
                  </a:lnTo>
                  <a:lnTo>
                    <a:pt x="38" y="160"/>
                  </a:lnTo>
                  <a:lnTo>
                    <a:pt x="38" y="198"/>
                  </a:lnTo>
                  <a:lnTo>
                    <a:pt x="40" y="198"/>
                  </a:lnTo>
                  <a:lnTo>
                    <a:pt x="34" y="198"/>
                  </a:lnTo>
                  <a:lnTo>
                    <a:pt x="25" y="198"/>
                  </a:lnTo>
                  <a:lnTo>
                    <a:pt x="13" y="198"/>
                  </a:lnTo>
                  <a:lnTo>
                    <a:pt x="4" y="198"/>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92" name="Freeform 124"/>
            <p:cNvSpPr>
              <a:spLocks/>
            </p:cNvSpPr>
            <p:nvPr/>
          </p:nvSpPr>
          <p:spPr bwMode="auto">
            <a:xfrm>
              <a:off x="4352" y="3949"/>
              <a:ext cx="72" cy="181"/>
            </a:xfrm>
            <a:custGeom>
              <a:avLst/>
              <a:gdLst/>
              <a:ahLst/>
              <a:cxnLst>
                <a:cxn ang="0">
                  <a:pos x="72" y="181"/>
                </a:cxn>
                <a:cxn ang="0">
                  <a:pos x="71" y="146"/>
                </a:cxn>
                <a:cxn ang="0">
                  <a:pos x="67" y="112"/>
                </a:cxn>
                <a:cxn ang="0">
                  <a:pos x="59" y="81"/>
                </a:cxn>
                <a:cxn ang="0">
                  <a:pos x="51" y="54"/>
                </a:cxn>
                <a:cxn ang="0">
                  <a:pos x="40" y="31"/>
                </a:cxn>
                <a:cxn ang="0">
                  <a:pos x="28" y="14"/>
                </a:cxn>
                <a:cxn ang="0">
                  <a:pos x="15" y="4"/>
                </a:cxn>
                <a:cxn ang="0">
                  <a:pos x="0" y="0"/>
                </a:cxn>
                <a:cxn ang="0">
                  <a:pos x="1" y="37"/>
                </a:cxn>
                <a:cxn ang="0">
                  <a:pos x="5" y="69"/>
                </a:cxn>
                <a:cxn ang="0">
                  <a:pos x="13" y="100"/>
                </a:cxn>
                <a:cxn ang="0">
                  <a:pos x="21" y="129"/>
                </a:cxn>
                <a:cxn ang="0">
                  <a:pos x="32" y="150"/>
                </a:cxn>
                <a:cxn ang="0">
                  <a:pos x="44" y="167"/>
                </a:cxn>
                <a:cxn ang="0">
                  <a:pos x="57" y="177"/>
                </a:cxn>
                <a:cxn ang="0">
                  <a:pos x="72" y="181"/>
                </a:cxn>
              </a:cxnLst>
              <a:rect l="0" t="0" r="r" b="b"/>
              <a:pathLst>
                <a:path w="72" h="181">
                  <a:moveTo>
                    <a:pt x="72" y="181"/>
                  </a:moveTo>
                  <a:lnTo>
                    <a:pt x="71" y="146"/>
                  </a:lnTo>
                  <a:lnTo>
                    <a:pt x="67" y="112"/>
                  </a:lnTo>
                  <a:lnTo>
                    <a:pt x="59" y="81"/>
                  </a:lnTo>
                  <a:lnTo>
                    <a:pt x="51" y="54"/>
                  </a:lnTo>
                  <a:lnTo>
                    <a:pt x="40" y="31"/>
                  </a:lnTo>
                  <a:lnTo>
                    <a:pt x="28" y="14"/>
                  </a:lnTo>
                  <a:lnTo>
                    <a:pt x="15" y="4"/>
                  </a:lnTo>
                  <a:lnTo>
                    <a:pt x="0" y="0"/>
                  </a:lnTo>
                  <a:lnTo>
                    <a:pt x="1" y="37"/>
                  </a:lnTo>
                  <a:lnTo>
                    <a:pt x="5" y="69"/>
                  </a:lnTo>
                  <a:lnTo>
                    <a:pt x="13" y="100"/>
                  </a:lnTo>
                  <a:lnTo>
                    <a:pt x="21" y="129"/>
                  </a:lnTo>
                  <a:lnTo>
                    <a:pt x="32" y="150"/>
                  </a:lnTo>
                  <a:lnTo>
                    <a:pt x="44" y="167"/>
                  </a:lnTo>
                  <a:lnTo>
                    <a:pt x="57" y="177"/>
                  </a:lnTo>
                  <a:lnTo>
                    <a:pt x="72" y="181"/>
                  </a:lnTo>
                  <a:close/>
                </a:path>
              </a:pathLst>
            </a:custGeom>
            <a:solidFill>
              <a:srgbClr val="00FF00"/>
            </a:solidFill>
            <a:ln w="9525">
              <a:solidFill>
                <a:srgbClr val="000000"/>
              </a:solidFill>
              <a:prstDash val="solid"/>
              <a:round/>
              <a:headEnd/>
              <a:tailEnd/>
            </a:ln>
          </p:spPr>
          <p:txBody>
            <a:bodyPr/>
            <a:lstStyle/>
            <a:p>
              <a:endParaRPr lang="en-US"/>
            </a:p>
          </p:txBody>
        </p:sp>
        <p:sp>
          <p:nvSpPr>
            <p:cNvPr id="314493" name="Freeform 125"/>
            <p:cNvSpPr>
              <a:spLocks/>
            </p:cNvSpPr>
            <p:nvPr/>
          </p:nvSpPr>
          <p:spPr bwMode="auto">
            <a:xfrm>
              <a:off x="4388" y="3949"/>
              <a:ext cx="73" cy="181"/>
            </a:xfrm>
            <a:custGeom>
              <a:avLst/>
              <a:gdLst/>
              <a:ahLst/>
              <a:cxnLst>
                <a:cxn ang="0">
                  <a:pos x="73" y="181"/>
                </a:cxn>
                <a:cxn ang="0">
                  <a:pos x="58" y="177"/>
                </a:cxn>
                <a:cxn ang="0">
                  <a:pos x="44" y="167"/>
                </a:cxn>
                <a:cxn ang="0">
                  <a:pos x="33" y="150"/>
                </a:cxn>
                <a:cxn ang="0">
                  <a:pos x="21" y="129"/>
                </a:cxn>
                <a:cxn ang="0">
                  <a:pos x="12" y="100"/>
                </a:cxn>
                <a:cxn ang="0">
                  <a:pos x="6" y="69"/>
                </a:cxn>
                <a:cxn ang="0">
                  <a:pos x="2" y="37"/>
                </a:cxn>
                <a:cxn ang="0">
                  <a:pos x="0" y="0"/>
                </a:cxn>
                <a:cxn ang="0">
                  <a:pos x="10" y="6"/>
                </a:cxn>
                <a:cxn ang="0">
                  <a:pos x="19" y="17"/>
                </a:cxn>
                <a:cxn ang="0">
                  <a:pos x="31" y="35"/>
                </a:cxn>
                <a:cxn ang="0">
                  <a:pos x="40" y="58"/>
                </a:cxn>
                <a:cxn ang="0">
                  <a:pos x="50" y="85"/>
                </a:cxn>
                <a:cxn ang="0">
                  <a:pos x="59" y="115"/>
                </a:cxn>
                <a:cxn ang="0">
                  <a:pos x="67" y="148"/>
                </a:cxn>
                <a:cxn ang="0">
                  <a:pos x="73" y="181"/>
                </a:cxn>
              </a:cxnLst>
              <a:rect l="0" t="0" r="r" b="b"/>
              <a:pathLst>
                <a:path w="73" h="181">
                  <a:moveTo>
                    <a:pt x="73" y="181"/>
                  </a:moveTo>
                  <a:lnTo>
                    <a:pt x="58" y="177"/>
                  </a:lnTo>
                  <a:lnTo>
                    <a:pt x="44" y="167"/>
                  </a:lnTo>
                  <a:lnTo>
                    <a:pt x="33" y="150"/>
                  </a:lnTo>
                  <a:lnTo>
                    <a:pt x="21" y="129"/>
                  </a:lnTo>
                  <a:lnTo>
                    <a:pt x="12" y="100"/>
                  </a:lnTo>
                  <a:lnTo>
                    <a:pt x="6" y="69"/>
                  </a:lnTo>
                  <a:lnTo>
                    <a:pt x="2" y="37"/>
                  </a:lnTo>
                  <a:lnTo>
                    <a:pt x="0" y="0"/>
                  </a:lnTo>
                  <a:lnTo>
                    <a:pt x="10" y="6"/>
                  </a:lnTo>
                  <a:lnTo>
                    <a:pt x="19" y="17"/>
                  </a:lnTo>
                  <a:lnTo>
                    <a:pt x="31" y="35"/>
                  </a:lnTo>
                  <a:lnTo>
                    <a:pt x="40" y="58"/>
                  </a:lnTo>
                  <a:lnTo>
                    <a:pt x="50" y="85"/>
                  </a:lnTo>
                  <a:lnTo>
                    <a:pt x="59" y="115"/>
                  </a:lnTo>
                  <a:lnTo>
                    <a:pt x="67" y="148"/>
                  </a:lnTo>
                  <a:lnTo>
                    <a:pt x="73" y="181"/>
                  </a:lnTo>
                  <a:close/>
                </a:path>
              </a:pathLst>
            </a:custGeom>
            <a:solidFill>
              <a:srgbClr val="00FF00"/>
            </a:solidFill>
            <a:ln w="9525">
              <a:solidFill>
                <a:srgbClr val="000000"/>
              </a:solidFill>
              <a:prstDash val="solid"/>
              <a:round/>
              <a:headEnd/>
              <a:tailEnd/>
            </a:ln>
          </p:spPr>
          <p:txBody>
            <a:bodyPr/>
            <a:lstStyle/>
            <a:p>
              <a:endParaRPr lang="en-US"/>
            </a:p>
          </p:txBody>
        </p:sp>
        <p:sp>
          <p:nvSpPr>
            <p:cNvPr id="314494" name="Freeform 126"/>
            <p:cNvSpPr>
              <a:spLocks/>
            </p:cNvSpPr>
            <p:nvPr/>
          </p:nvSpPr>
          <p:spPr bwMode="auto">
            <a:xfrm>
              <a:off x="4405" y="4003"/>
              <a:ext cx="73" cy="110"/>
            </a:xfrm>
            <a:custGeom>
              <a:avLst/>
              <a:gdLst/>
              <a:ahLst/>
              <a:cxnLst>
                <a:cxn ang="0">
                  <a:pos x="0" y="110"/>
                </a:cxn>
                <a:cxn ang="0">
                  <a:pos x="4" y="81"/>
                </a:cxn>
                <a:cxn ang="0">
                  <a:pos x="10" y="56"/>
                </a:cxn>
                <a:cxn ang="0">
                  <a:pos x="21" y="33"/>
                </a:cxn>
                <a:cxn ang="0">
                  <a:pos x="37" y="15"/>
                </a:cxn>
                <a:cxn ang="0">
                  <a:pos x="54" y="4"/>
                </a:cxn>
                <a:cxn ang="0">
                  <a:pos x="73" y="0"/>
                </a:cxn>
                <a:cxn ang="0">
                  <a:pos x="71" y="29"/>
                </a:cxn>
                <a:cxn ang="0">
                  <a:pos x="64" y="56"/>
                </a:cxn>
                <a:cxn ang="0">
                  <a:pos x="52" y="77"/>
                </a:cxn>
                <a:cxn ang="0">
                  <a:pos x="37" y="94"/>
                </a:cxn>
                <a:cxn ang="0">
                  <a:pos x="19" y="106"/>
                </a:cxn>
                <a:cxn ang="0">
                  <a:pos x="0" y="110"/>
                </a:cxn>
              </a:cxnLst>
              <a:rect l="0" t="0" r="r" b="b"/>
              <a:pathLst>
                <a:path w="73" h="110">
                  <a:moveTo>
                    <a:pt x="0" y="110"/>
                  </a:moveTo>
                  <a:lnTo>
                    <a:pt x="4" y="81"/>
                  </a:lnTo>
                  <a:lnTo>
                    <a:pt x="10" y="56"/>
                  </a:lnTo>
                  <a:lnTo>
                    <a:pt x="21" y="33"/>
                  </a:lnTo>
                  <a:lnTo>
                    <a:pt x="37" y="15"/>
                  </a:lnTo>
                  <a:lnTo>
                    <a:pt x="54" y="4"/>
                  </a:lnTo>
                  <a:lnTo>
                    <a:pt x="73" y="0"/>
                  </a:lnTo>
                  <a:lnTo>
                    <a:pt x="71" y="29"/>
                  </a:lnTo>
                  <a:lnTo>
                    <a:pt x="64" y="56"/>
                  </a:lnTo>
                  <a:lnTo>
                    <a:pt x="52" y="77"/>
                  </a:lnTo>
                  <a:lnTo>
                    <a:pt x="37" y="94"/>
                  </a:lnTo>
                  <a:lnTo>
                    <a:pt x="19" y="106"/>
                  </a:lnTo>
                  <a:lnTo>
                    <a:pt x="0" y="110"/>
                  </a:lnTo>
                  <a:close/>
                </a:path>
              </a:pathLst>
            </a:custGeom>
            <a:solidFill>
              <a:srgbClr val="00FF00"/>
            </a:solidFill>
            <a:ln w="9525">
              <a:solidFill>
                <a:srgbClr val="000000"/>
              </a:solidFill>
              <a:prstDash val="solid"/>
              <a:round/>
              <a:headEnd/>
              <a:tailEnd/>
            </a:ln>
          </p:spPr>
          <p:txBody>
            <a:bodyPr/>
            <a:lstStyle/>
            <a:p>
              <a:endParaRPr lang="en-US"/>
            </a:p>
          </p:txBody>
        </p:sp>
        <p:sp>
          <p:nvSpPr>
            <p:cNvPr id="314495" name="Freeform 127"/>
            <p:cNvSpPr>
              <a:spLocks/>
            </p:cNvSpPr>
            <p:nvPr/>
          </p:nvSpPr>
          <p:spPr bwMode="auto">
            <a:xfrm>
              <a:off x="4440" y="3932"/>
              <a:ext cx="75" cy="200"/>
            </a:xfrm>
            <a:custGeom>
              <a:avLst/>
              <a:gdLst/>
              <a:ahLst/>
              <a:cxnLst>
                <a:cxn ang="0">
                  <a:pos x="73" y="198"/>
                </a:cxn>
                <a:cxn ang="0">
                  <a:pos x="71" y="159"/>
                </a:cxn>
                <a:cxn ang="0">
                  <a:pos x="67" y="123"/>
                </a:cxn>
                <a:cxn ang="0">
                  <a:pos x="59" y="88"/>
                </a:cxn>
                <a:cxn ang="0">
                  <a:pos x="52" y="57"/>
                </a:cxn>
                <a:cxn ang="0">
                  <a:pos x="40" y="32"/>
                </a:cxn>
                <a:cxn ang="0">
                  <a:pos x="29" y="15"/>
                </a:cxn>
                <a:cxn ang="0">
                  <a:pos x="13" y="4"/>
                </a:cxn>
                <a:cxn ang="0">
                  <a:pos x="0" y="0"/>
                </a:cxn>
                <a:cxn ang="0">
                  <a:pos x="7" y="4"/>
                </a:cxn>
                <a:cxn ang="0">
                  <a:pos x="13" y="15"/>
                </a:cxn>
                <a:cxn ang="0">
                  <a:pos x="21" y="32"/>
                </a:cxn>
                <a:cxn ang="0">
                  <a:pos x="25" y="57"/>
                </a:cxn>
                <a:cxn ang="0">
                  <a:pos x="30" y="88"/>
                </a:cxn>
                <a:cxn ang="0">
                  <a:pos x="32" y="123"/>
                </a:cxn>
                <a:cxn ang="0">
                  <a:pos x="36" y="159"/>
                </a:cxn>
                <a:cxn ang="0">
                  <a:pos x="36" y="198"/>
                </a:cxn>
                <a:cxn ang="0">
                  <a:pos x="34" y="198"/>
                </a:cxn>
                <a:cxn ang="0">
                  <a:pos x="38" y="200"/>
                </a:cxn>
                <a:cxn ang="0">
                  <a:pos x="48" y="200"/>
                </a:cxn>
                <a:cxn ang="0">
                  <a:pos x="59" y="200"/>
                </a:cxn>
                <a:cxn ang="0">
                  <a:pos x="69" y="200"/>
                </a:cxn>
                <a:cxn ang="0">
                  <a:pos x="75" y="198"/>
                </a:cxn>
                <a:cxn ang="0">
                  <a:pos x="73" y="198"/>
                </a:cxn>
              </a:cxnLst>
              <a:rect l="0" t="0" r="r" b="b"/>
              <a:pathLst>
                <a:path w="75" h="200">
                  <a:moveTo>
                    <a:pt x="73" y="198"/>
                  </a:moveTo>
                  <a:lnTo>
                    <a:pt x="71" y="159"/>
                  </a:lnTo>
                  <a:lnTo>
                    <a:pt x="67" y="123"/>
                  </a:lnTo>
                  <a:lnTo>
                    <a:pt x="59" y="88"/>
                  </a:lnTo>
                  <a:lnTo>
                    <a:pt x="52" y="57"/>
                  </a:lnTo>
                  <a:lnTo>
                    <a:pt x="40" y="32"/>
                  </a:lnTo>
                  <a:lnTo>
                    <a:pt x="29" y="15"/>
                  </a:lnTo>
                  <a:lnTo>
                    <a:pt x="13" y="4"/>
                  </a:lnTo>
                  <a:lnTo>
                    <a:pt x="0" y="0"/>
                  </a:lnTo>
                  <a:lnTo>
                    <a:pt x="7" y="4"/>
                  </a:lnTo>
                  <a:lnTo>
                    <a:pt x="13" y="15"/>
                  </a:lnTo>
                  <a:lnTo>
                    <a:pt x="21" y="32"/>
                  </a:lnTo>
                  <a:lnTo>
                    <a:pt x="25" y="57"/>
                  </a:lnTo>
                  <a:lnTo>
                    <a:pt x="30" y="88"/>
                  </a:lnTo>
                  <a:lnTo>
                    <a:pt x="32" y="123"/>
                  </a:lnTo>
                  <a:lnTo>
                    <a:pt x="36" y="159"/>
                  </a:lnTo>
                  <a:lnTo>
                    <a:pt x="36" y="198"/>
                  </a:lnTo>
                  <a:lnTo>
                    <a:pt x="34" y="198"/>
                  </a:lnTo>
                  <a:lnTo>
                    <a:pt x="38" y="200"/>
                  </a:lnTo>
                  <a:lnTo>
                    <a:pt x="48" y="200"/>
                  </a:lnTo>
                  <a:lnTo>
                    <a:pt x="59" y="200"/>
                  </a:lnTo>
                  <a:lnTo>
                    <a:pt x="69" y="200"/>
                  </a:lnTo>
                  <a:lnTo>
                    <a:pt x="75" y="198"/>
                  </a:lnTo>
                  <a:lnTo>
                    <a:pt x="73"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96" name="Freeform 128"/>
            <p:cNvSpPr>
              <a:spLocks/>
            </p:cNvSpPr>
            <p:nvPr/>
          </p:nvSpPr>
          <p:spPr bwMode="auto">
            <a:xfrm>
              <a:off x="4488" y="3922"/>
              <a:ext cx="88" cy="198"/>
            </a:xfrm>
            <a:custGeom>
              <a:avLst/>
              <a:gdLst/>
              <a:ahLst/>
              <a:cxnLst>
                <a:cxn ang="0">
                  <a:pos x="88" y="198"/>
                </a:cxn>
                <a:cxn ang="0">
                  <a:pos x="71" y="194"/>
                </a:cxn>
                <a:cxn ang="0">
                  <a:pos x="55" y="185"/>
                </a:cxn>
                <a:cxn ang="0">
                  <a:pos x="38" y="166"/>
                </a:cxn>
                <a:cxn ang="0">
                  <a:pos x="25" y="141"/>
                </a:cxn>
                <a:cxn ang="0">
                  <a:pos x="13" y="112"/>
                </a:cxn>
                <a:cxn ang="0">
                  <a:pos x="6" y="77"/>
                </a:cxn>
                <a:cxn ang="0">
                  <a:pos x="0" y="39"/>
                </a:cxn>
                <a:cxn ang="0">
                  <a:pos x="0" y="0"/>
                </a:cxn>
                <a:cxn ang="0">
                  <a:pos x="17" y="4"/>
                </a:cxn>
                <a:cxn ang="0">
                  <a:pos x="34" y="16"/>
                </a:cxn>
                <a:cxn ang="0">
                  <a:pos x="50" y="35"/>
                </a:cxn>
                <a:cxn ang="0">
                  <a:pos x="63" y="58"/>
                </a:cxn>
                <a:cxn ang="0">
                  <a:pos x="75" y="89"/>
                </a:cxn>
                <a:cxn ang="0">
                  <a:pos x="82" y="123"/>
                </a:cxn>
                <a:cxn ang="0">
                  <a:pos x="88" y="160"/>
                </a:cxn>
                <a:cxn ang="0">
                  <a:pos x="88" y="198"/>
                </a:cxn>
              </a:cxnLst>
              <a:rect l="0" t="0" r="r" b="b"/>
              <a:pathLst>
                <a:path w="88" h="198">
                  <a:moveTo>
                    <a:pt x="88" y="198"/>
                  </a:moveTo>
                  <a:lnTo>
                    <a:pt x="71" y="194"/>
                  </a:lnTo>
                  <a:lnTo>
                    <a:pt x="55" y="185"/>
                  </a:lnTo>
                  <a:lnTo>
                    <a:pt x="38" y="166"/>
                  </a:lnTo>
                  <a:lnTo>
                    <a:pt x="25" y="141"/>
                  </a:lnTo>
                  <a:lnTo>
                    <a:pt x="13" y="112"/>
                  </a:lnTo>
                  <a:lnTo>
                    <a:pt x="6" y="77"/>
                  </a:lnTo>
                  <a:lnTo>
                    <a:pt x="0" y="39"/>
                  </a:lnTo>
                  <a:lnTo>
                    <a:pt x="0" y="0"/>
                  </a:lnTo>
                  <a:lnTo>
                    <a:pt x="17" y="4"/>
                  </a:lnTo>
                  <a:lnTo>
                    <a:pt x="34" y="16"/>
                  </a:lnTo>
                  <a:lnTo>
                    <a:pt x="50" y="35"/>
                  </a:lnTo>
                  <a:lnTo>
                    <a:pt x="63" y="58"/>
                  </a:lnTo>
                  <a:lnTo>
                    <a:pt x="75" y="89"/>
                  </a:lnTo>
                  <a:lnTo>
                    <a:pt x="82" y="123"/>
                  </a:lnTo>
                  <a:lnTo>
                    <a:pt x="88" y="160"/>
                  </a:lnTo>
                  <a:lnTo>
                    <a:pt x="88" y="198"/>
                  </a:lnTo>
                  <a:close/>
                </a:path>
              </a:pathLst>
            </a:custGeom>
            <a:solidFill>
              <a:srgbClr val="00FF00"/>
            </a:solidFill>
            <a:ln w="9525">
              <a:solidFill>
                <a:srgbClr val="000000"/>
              </a:solidFill>
              <a:prstDash val="solid"/>
              <a:round/>
              <a:headEnd/>
              <a:tailEnd/>
            </a:ln>
          </p:spPr>
          <p:txBody>
            <a:bodyPr/>
            <a:lstStyle/>
            <a:p>
              <a:endParaRPr lang="en-US"/>
            </a:p>
          </p:txBody>
        </p:sp>
        <p:sp>
          <p:nvSpPr>
            <p:cNvPr id="314497" name="Freeform 129"/>
            <p:cNvSpPr>
              <a:spLocks/>
            </p:cNvSpPr>
            <p:nvPr/>
          </p:nvSpPr>
          <p:spPr bwMode="auto">
            <a:xfrm>
              <a:off x="4515" y="3941"/>
              <a:ext cx="34" cy="179"/>
            </a:xfrm>
            <a:custGeom>
              <a:avLst/>
              <a:gdLst/>
              <a:ahLst/>
              <a:cxnLst>
                <a:cxn ang="0">
                  <a:pos x="0" y="179"/>
                </a:cxn>
                <a:cxn ang="0">
                  <a:pos x="5" y="177"/>
                </a:cxn>
                <a:cxn ang="0">
                  <a:pos x="13" y="166"/>
                </a:cxn>
                <a:cxn ang="0">
                  <a:pos x="19" y="150"/>
                </a:cxn>
                <a:cxn ang="0">
                  <a:pos x="25" y="127"/>
                </a:cxn>
                <a:cxn ang="0">
                  <a:pos x="28" y="100"/>
                </a:cxn>
                <a:cxn ang="0">
                  <a:pos x="32" y="70"/>
                </a:cxn>
                <a:cxn ang="0">
                  <a:pos x="34" y="35"/>
                </a:cxn>
                <a:cxn ang="0">
                  <a:pos x="34" y="0"/>
                </a:cxn>
                <a:cxn ang="0">
                  <a:pos x="28" y="2"/>
                </a:cxn>
                <a:cxn ang="0">
                  <a:pos x="21" y="14"/>
                </a:cxn>
                <a:cxn ang="0">
                  <a:pos x="15" y="29"/>
                </a:cxn>
                <a:cxn ang="0">
                  <a:pos x="9" y="52"/>
                </a:cxn>
                <a:cxn ang="0">
                  <a:pos x="5" y="79"/>
                </a:cxn>
                <a:cxn ang="0">
                  <a:pos x="2" y="112"/>
                </a:cxn>
                <a:cxn ang="0">
                  <a:pos x="0" y="145"/>
                </a:cxn>
                <a:cxn ang="0">
                  <a:pos x="0" y="179"/>
                </a:cxn>
              </a:cxnLst>
              <a:rect l="0" t="0" r="r" b="b"/>
              <a:pathLst>
                <a:path w="34" h="179">
                  <a:moveTo>
                    <a:pt x="0" y="179"/>
                  </a:moveTo>
                  <a:lnTo>
                    <a:pt x="5" y="177"/>
                  </a:lnTo>
                  <a:lnTo>
                    <a:pt x="13" y="166"/>
                  </a:lnTo>
                  <a:lnTo>
                    <a:pt x="19" y="150"/>
                  </a:lnTo>
                  <a:lnTo>
                    <a:pt x="25" y="127"/>
                  </a:lnTo>
                  <a:lnTo>
                    <a:pt x="28" y="100"/>
                  </a:lnTo>
                  <a:lnTo>
                    <a:pt x="32" y="70"/>
                  </a:lnTo>
                  <a:lnTo>
                    <a:pt x="34" y="35"/>
                  </a:lnTo>
                  <a:lnTo>
                    <a:pt x="34" y="0"/>
                  </a:lnTo>
                  <a:lnTo>
                    <a:pt x="28" y="2"/>
                  </a:lnTo>
                  <a:lnTo>
                    <a:pt x="21" y="14"/>
                  </a:lnTo>
                  <a:lnTo>
                    <a:pt x="15" y="29"/>
                  </a:lnTo>
                  <a:lnTo>
                    <a:pt x="9" y="52"/>
                  </a:lnTo>
                  <a:lnTo>
                    <a:pt x="5" y="79"/>
                  </a:lnTo>
                  <a:lnTo>
                    <a:pt x="2" y="112"/>
                  </a:lnTo>
                  <a:lnTo>
                    <a:pt x="0" y="145"/>
                  </a:lnTo>
                  <a:lnTo>
                    <a:pt x="0" y="179"/>
                  </a:lnTo>
                  <a:close/>
                </a:path>
              </a:pathLst>
            </a:custGeom>
            <a:solidFill>
              <a:srgbClr val="00FF00"/>
            </a:solidFill>
            <a:ln w="9525">
              <a:solidFill>
                <a:srgbClr val="000000"/>
              </a:solidFill>
              <a:prstDash val="solid"/>
              <a:round/>
              <a:headEnd/>
              <a:tailEnd/>
            </a:ln>
          </p:spPr>
          <p:txBody>
            <a:bodyPr/>
            <a:lstStyle/>
            <a:p>
              <a:endParaRPr lang="en-US"/>
            </a:p>
          </p:txBody>
        </p:sp>
        <p:sp>
          <p:nvSpPr>
            <p:cNvPr id="314498" name="Freeform 130"/>
            <p:cNvSpPr>
              <a:spLocks/>
            </p:cNvSpPr>
            <p:nvPr/>
          </p:nvSpPr>
          <p:spPr bwMode="auto">
            <a:xfrm>
              <a:off x="4555" y="3940"/>
              <a:ext cx="71" cy="180"/>
            </a:xfrm>
            <a:custGeom>
              <a:avLst/>
              <a:gdLst/>
              <a:ahLst/>
              <a:cxnLst>
                <a:cxn ang="0">
                  <a:pos x="0" y="180"/>
                </a:cxn>
                <a:cxn ang="0">
                  <a:pos x="13" y="176"/>
                </a:cxn>
                <a:cxn ang="0">
                  <a:pos x="27" y="167"/>
                </a:cxn>
                <a:cxn ang="0">
                  <a:pos x="40" y="149"/>
                </a:cxn>
                <a:cxn ang="0">
                  <a:pos x="50" y="128"/>
                </a:cxn>
                <a:cxn ang="0">
                  <a:pos x="59" y="99"/>
                </a:cxn>
                <a:cxn ang="0">
                  <a:pos x="65" y="69"/>
                </a:cxn>
                <a:cxn ang="0">
                  <a:pos x="71" y="36"/>
                </a:cxn>
                <a:cxn ang="0">
                  <a:pos x="71" y="0"/>
                </a:cxn>
                <a:cxn ang="0">
                  <a:pos x="61" y="5"/>
                </a:cxn>
                <a:cxn ang="0">
                  <a:pos x="52" y="17"/>
                </a:cxn>
                <a:cxn ang="0">
                  <a:pos x="40" y="34"/>
                </a:cxn>
                <a:cxn ang="0">
                  <a:pos x="31" y="57"/>
                </a:cxn>
                <a:cxn ang="0">
                  <a:pos x="21" y="84"/>
                </a:cxn>
                <a:cxn ang="0">
                  <a:pos x="13" y="115"/>
                </a:cxn>
                <a:cxn ang="0">
                  <a:pos x="6" y="148"/>
                </a:cxn>
                <a:cxn ang="0">
                  <a:pos x="0" y="180"/>
                </a:cxn>
              </a:cxnLst>
              <a:rect l="0" t="0" r="r" b="b"/>
              <a:pathLst>
                <a:path w="71" h="180">
                  <a:moveTo>
                    <a:pt x="0" y="180"/>
                  </a:moveTo>
                  <a:lnTo>
                    <a:pt x="13" y="176"/>
                  </a:lnTo>
                  <a:lnTo>
                    <a:pt x="27" y="167"/>
                  </a:lnTo>
                  <a:lnTo>
                    <a:pt x="40" y="149"/>
                  </a:lnTo>
                  <a:lnTo>
                    <a:pt x="50" y="128"/>
                  </a:lnTo>
                  <a:lnTo>
                    <a:pt x="59" y="99"/>
                  </a:lnTo>
                  <a:lnTo>
                    <a:pt x="65" y="69"/>
                  </a:lnTo>
                  <a:lnTo>
                    <a:pt x="71" y="36"/>
                  </a:lnTo>
                  <a:lnTo>
                    <a:pt x="71" y="0"/>
                  </a:lnTo>
                  <a:lnTo>
                    <a:pt x="61" y="5"/>
                  </a:lnTo>
                  <a:lnTo>
                    <a:pt x="52" y="17"/>
                  </a:lnTo>
                  <a:lnTo>
                    <a:pt x="40" y="34"/>
                  </a:lnTo>
                  <a:lnTo>
                    <a:pt x="31" y="57"/>
                  </a:lnTo>
                  <a:lnTo>
                    <a:pt x="21" y="84"/>
                  </a:lnTo>
                  <a:lnTo>
                    <a:pt x="13" y="115"/>
                  </a:lnTo>
                  <a:lnTo>
                    <a:pt x="6" y="148"/>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499" name="Freeform 131"/>
            <p:cNvSpPr>
              <a:spLocks/>
            </p:cNvSpPr>
            <p:nvPr/>
          </p:nvSpPr>
          <p:spPr bwMode="auto">
            <a:xfrm>
              <a:off x="4572" y="3993"/>
              <a:ext cx="73" cy="110"/>
            </a:xfrm>
            <a:custGeom>
              <a:avLst/>
              <a:gdLst/>
              <a:ahLst/>
              <a:cxnLst>
                <a:cxn ang="0">
                  <a:pos x="73" y="110"/>
                </a:cxn>
                <a:cxn ang="0">
                  <a:pos x="69" y="81"/>
                </a:cxn>
                <a:cxn ang="0">
                  <a:pos x="64" y="54"/>
                </a:cxn>
                <a:cxn ang="0">
                  <a:pos x="52" y="33"/>
                </a:cxn>
                <a:cxn ang="0">
                  <a:pos x="37" y="16"/>
                </a:cxn>
                <a:cxn ang="0">
                  <a:pos x="19" y="4"/>
                </a:cxn>
                <a:cxn ang="0">
                  <a:pos x="0" y="0"/>
                </a:cxn>
                <a:cxn ang="0">
                  <a:pos x="2" y="29"/>
                </a:cxn>
                <a:cxn ang="0">
                  <a:pos x="10" y="54"/>
                </a:cxn>
                <a:cxn ang="0">
                  <a:pos x="21" y="77"/>
                </a:cxn>
                <a:cxn ang="0">
                  <a:pos x="37" y="95"/>
                </a:cxn>
                <a:cxn ang="0">
                  <a:pos x="54" y="106"/>
                </a:cxn>
                <a:cxn ang="0">
                  <a:pos x="73" y="110"/>
                </a:cxn>
              </a:cxnLst>
              <a:rect l="0" t="0" r="r" b="b"/>
              <a:pathLst>
                <a:path w="73" h="110">
                  <a:moveTo>
                    <a:pt x="73" y="110"/>
                  </a:moveTo>
                  <a:lnTo>
                    <a:pt x="69" y="81"/>
                  </a:lnTo>
                  <a:lnTo>
                    <a:pt x="64" y="54"/>
                  </a:lnTo>
                  <a:lnTo>
                    <a:pt x="52" y="33"/>
                  </a:lnTo>
                  <a:lnTo>
                    <a:pt x="37" y="16"/>
                  </a:lnTo>
                  <a:lnTo>
                    <a:pt x="19" y="4"/>
                  </a:lnTo>
                  <a:lnTo>
                    <a:pt x="0" y="0"/>
                  </a:lnTo>
                  <a:lnTo>
                    <a:pt x="2" y="29"/>
                  </a:lnTo>
                  <a:lnTo>
                    <a:pt x="10" y="54"/>
                  </a:lnTo>
                  <a:lnTo>
                    <a:pt x="21" y="77"/>
                  </a:lnTo>
                  <a:lnTo>
                    <a:pt x="37" y="95"/>
                  </a:lnTo>
                  <a:lnTo>
                    <a:pt x="54" y="106"/>
                  </a:lnTo>
                  <a:lnTo>
                    <a:pt x="73" y="110"/>
                  </a:lnTo>
                  <a:close/>
                </a:path>
              </a:pathLst>
            </a:custGeom>
            <a:solidFill>
              <a:srgbClr val="00FF00"/>
            </a:solidFill>
            <a:ln w="9525">
              <a:solidFill>
                <a:srgbClr val="000000"/>
              </a:solidFill>
              <a:prstDash val="solid"/>
              <a:round/>
              <a:headEnd/>
              <a:tailEnd/>
            </a:ln>
          </p:spPr>
          <p:txBody>
            <a:bodyPr/>
            <a:lstStyle/>
            <a:p>
              <a:endParaRPr lang="en-US"/>
            </a:p>
          </p:txBody>
        </p:sp>
        <p:sp>
          <p:nvSpPr>
            <p:cNvPr id="314500" name="Freeform 132"/>
            <p:cNvSpPr>
              <a:spLocks/>
            </p:cNvSpPr>
            <p:nvPr/>
          </p:nvSpPr>
          <p:spPr bwMode="auto">
            <a:xfrm>
              <a:off x="4607" y="3922"/>
              <a:ext cx="73" cy="200"/>
            </a:xfrm>
            <a:custGeom>
              <a:avLst/>
              <a:gdLst/>
              <a:ahLst/>
              <a:cxnLst>
                <a:cxn ang="0">
                  <a:pos x="2" y="198"/>
                </a:cxn>
                <a:cxn ang="0">
                  <a:pos x="4" y="160"/>
                </a:cxn>
                <a:cxn ang="0">
                  <a:pos x="7" y="123"/>
                </a:cxn>
                <a:cxn ang="0">
                  <a:pos x="13" y="89"/>
                </a:cxn>
                <a:cxn ang="0">
                  <a:pos x="23" y="58"/>
                </a:cxn>
                <a:cxn ang="0">
                  <a:pos x="34" y="33"/>
                </a:cxn>
                <a:cxn ang="0">
                  <a:pos x="46" y="16"/>
                </a:cxn>
                <a:cxn ang="0">
                  <a:pos x="59" y="4"/>
                </a:cxn>
                <a:cxn ang="0">
                  <a:pos x="73" y="0"/>
                </a:cxn>
                <a:cxn ang="0">
                  <a:pos x="67" y="4"/>
                </a:cxn>
                <a:cxn ang="0">
                  <a:pos x="59" y="16"/>
                </a:cxn>
                <a:cxn ang="0">
                  <a:pos x="53" y="33"/>
                </a:cxn>
                <a:cxn ang="0">
                  <a:pos x="48" y="58"/>
                </a:cxn>
                <a:cxn ang="0">
                  <a:pos x="44" y="89"/>
                </a:cxn>
                <a:cxn ang="0">
                  <a:pos x="40" y="123"/>
                </a:cxn>
                <a:cxn ang="0">
                  <a:pos x="38" y="160"/>
                </a:cxn>
                <a:cxn ang="0">
                  <a:pos x="38" y="198"/>
                </a:cxn>
                <a:cxn ang="0">
                  <a:pos x="38" y="198"/>
                </a:cxn>
                <a:cxn ang="0">
                  <a:pos x="34" y="200"/>
                </a:cxn>
                <a:cxn ang="0">
                  <a:pos x="25" y="200"/>
                </a:cxn>
                <a:cxn ang="0">
                  <a:pos x="13" y="200"/>
                </a:cxn>
                <a:cxn ang="0">
                  <a:pos x="4" y="200"/>
                </a:cxn>
                <a:cxn ang="0">
                  <a:pos x="0" y="198"/>
                </a:cxn>
                <a:cxn ang="0">
                  <a:pos x="2" y="198"/>
                </a:cxn>
              </a:cxnLst>
              <a:rect l="0" t="0" r="r" b="b"/>
              <a:pathLst>
                <a:path w="73" h="200">
                  <a:moveTo>
                    <a:pt x="2" y="198"/>
                  </a:moveTo>
                  <a:lnTo>
                    <a:pt x="4" y="160"/>
                  </a:lnTo>
                  <a:lnTo>
                    <a:pt x="7" y="123"/>
                  </a:lnTo>
                  <a:lnTo>
                    <a:pt x="13" y="89"/>
                  </a:lnTo>
                  <a:lnTo>
                    <a:pt x="23" y="58"/>
                  </a:lnTo>
                  <a:lnTo>
                    <a:pt x="34" y="33"/>
                  </a:lnTo>
                  <a:lnTo>
                    <a:pt x="46" y="16"/>
                  </a:lnTo>
                  <a:lnTo>
                    <a:pt x="59" y="4"/>
                  </a:lnTo>
                  <a:lnTo>
                    <a:pt x="73" y="0"/>
                  </a:lnTo>
                  <a:lnTo>
                    <a:pt x="67" y="4"/>
                  </a:lnTo>
                  <a:lnTo>
                    <a:pt x="59" y="16"/>
                  </a:lnTo>
                  <a:lnTo>
                    <a:pt x="53" y="33"/>
                  </a:lnTo>
                  <a:lnTo>
                    <a:pt x="48" y="58"/>
                  </a:lnTo>
                  <a:lnTo>
                    <a:pt x="44" y="89"/>
                  </a:lnTo>
                  <a:lnTo>
                    <a:pt x="40" y="123"/>
                  </a:lnTo>
                  <a:lnTo>
                    <a:pt x="38" y="160"/>
                  </a:lnTo>
                  <a:lnTo>
                    <a:pt x="38" y="198"/>
                  </a:lnTo>
                  <a:lnTo>
                    <a:pt x="38" y="198"/>
                  </a:lnTo>
                  <a:lnTo>
                    <a:pt x="34" y="200"/>
                  </a:lnTo>
                  <a:lnTo>
                    <a:pt x="25" y="200"/>
                  </a:lnTo>
                  <a:lnTo>
                    <a:pt x="13" y="200"/>
                  </a:lnTo>
                  <a:lnTo>
                    <a:pt x="4" y="200"/>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01" name="Freeform 133"/>
            <p:cNvSpPr>
              <a:spLocks/>
            </p:cNvSpPr>
            <p:nvPr/>
          </p:nvSpPr>
          <p:spPr bwMode="auto">
            <a:xfrm>
              <a:off x="4636" y="3940"/>
              <a:ext cx="70" cy="180"/>
            </a:xfrm>
            <a:custGeom>
              <a:avLst/>
              <a:gdLst/>
              <a:ahLst/>
              <a:cxnLst>
                <a:cxn ang="0">
                  <a:pos x="70" y="180"/>
                </a:cxn>
                <a:cxn ang="0">
                  <a:pos x="70" y="146"/>
                </a:cxn>
                <a:cxn ang="0">
                  <a:pos x="67" y="111"/>
                </a:cxn>
                <a:cxn ang="0">
                  <a:pos x="59" y="80"/>
                </a:cxn>
                <a:cxn ang="0">
                  <a:pos x="49" y="53"/>
                </a:cxn>
                <a:cxn ang="0">
                  <a:pos x="40" y="30"/>
                </a:cxn>
                <a:cxn ang="0">
                  <a:pos x="26" y="13"/>
                </a:cxn>
                <a:cxn ang="0">
                  <a:pos x="13" y="3"/>
                </a:cxn>
                <a:cxn ang="0">
                  <a:pos x="0" y="0"/>
                </a:cxn>
                <a:cxn ang="0">
                  <a:pos x="1" y="36"/>
                </a:cxn>
                <a:cxn ang="0">
                  <a:pos x="5" y="69"/>
                </a:cxn>
                <a:cxn ang="0">
                  <a:pos x="11" y="99"/>
                </a:cxn>
                <a:cxn ang="0">
                  <a:pos x="21" y="128"/>
                </a:cxn>
                <a:cxn ang="0">
                  <a:pos x="32" y="149"/>
                </a:cxn>
                <a:cxn ang="0">
                  <a:pos x="44" y="167"/>
                </a:cxn>
                <a:cxn ang="0">
                  <a:pos x="57" y="176"/>
                </a:cxn>
                <a:cxn ang="0">
                  <a:pos x="70" y="180"/>
                </a:cxn>
              </a:cxnLst>
              <a:rect l="0" t="0" r="r" b="b"/>
              <a:pathLst>
                <a:path w="70" h="180">
                  <a:moveTo>
                    <a:pt x="70" y="180"/>
                  </a:moveTo>
                  <a:lnTo>
                    <a:pt x="70" y="146"/>
                  </a:lnTo>
                  <a:lnTo>
                    <a:pt x="67" y="111"/>
                  </a:lnTo>
                  <a:lnTo>
                    <a:pt x="59" y="80"/>
                  </a:lnTo>
                  <a:lnTo>
                    <a:pt x="49" y="53"/>
                  </a:lnTo>
                  <a:lnTo>
                    <a:pt x="40" y="30"/>
                  </a:lnTo>
                  <a:lnTo>
                    <a:pt x="26" y="13"/>
                  </a:lnTo>
                  <a:lnTo>
                    <a:pt x="13" y="3"/>
                  </a:lnTo>
                  <a:lnTo>
                    <a:pt x="0" y="0"/>
                  </a:lnTo>
                  <a:lnTo>
                    <a:pt x="1" y="36"/>
                  </a:lnTo>
                  <a:lnTo>
                    <a:pt x="5" y="69"/>
                  </a:lnTo>
                  <a:lnTo>
                    <a:pt x="11" y="99"/>
                  </a:lnTo>
                  <a:lnTo>
                    <a:pt x="21" y="128"/>
                  </a:lnTo>
                  <a:lnTo>
                    <a:pt x="32" y="149"/>
                  </a:lnTo>
                  <a:lnTo>
                    <a:pt x="44" y="167"/>
                  </a:lnTo>
                  <a:lnTo>
                    <a:pt x="57" y="176"/>
                  </a:lnTo>
                  <a:lnTo>
                    <a:pt x="7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502" name="Freeform 134"/>
            <p:cNvSpPr>
              <a:spLocks/>
            </p:cNvSpPr>
            <p:nvPr/>
          </p:nvSpPr>
          <p:spPr bwMode="auto">
            <a:xfrm>
              <a:off x="4676" y="3874"/>
              <a:ext cx="54" cy="252"/>
            </a:xfrm>
            <a:custGeom>
              <a:avLst/>
              <a:gdLst/>
              <a:ahLst/>
              <a:cxnLst>
                <a:cxn ang="0">
                  <a:pos x="54" y="252"/>
                </a:cxn>
                <a:cxn ang="0">
                  <a:pos x="42" y="248"/>
                </a:cxn>
                <a:cxn ang="0">
                  <a:pos x="30" y="239"/>
                </a:cxn>
                <a:cxn ang="0">
                  <a:pos x="21" y="223"/>
                </a:cxn>
                <a:cxn ang="0">
                  <a:pos x="11" y="204"/>
                </a:cxn>
                <a:cxn ang="0">
                  <a:pos x="6" y="181"/>
                </a:cxn>
                <a:cxn ang="0">
                  <a:pos x="2" y="154"/>
                </a:cxn>
                <a:cxn ang="0">
                  <a:pos x="0" y="125"/>
                </a:cxn>
                <a:cxn ang="0">
                  <a:pos x="0" y="98"/>
                </a:cxn>
                <a:cxn ang="0">
                  <a:pos x="2" y="71"/>
                </a:cxn>
                <a:cxn ang="0">
                  <a:pos x="4" y="46"/>
                </a:cxn>
                <a:cxn ang="0">
                  <a:pos x="7" y="27"/>
                </a:cxn>
                <a:cxn ang="0">
                  <a:pos x="9" y="12"/>
                </a:cxn>
                <a:cxn ang="0">
                  <a:pos x="13" y="2"/>
                </a:cxn>
                <a:cxn ang="0">
                  <a:pos x="17" y="0"/>
                </a:cxn>
                <a:cxn ang="0">
                  <a:pos x="19" y="31"/>
                </a:cxn>
                <a:cxn ang="0">
                  <a:pos x="19" y="62"/>
                </a:cxn>
                <a:cxn ang="0">
                  <a:pos x="21" y="89"/>
                </a:cxn>
                <a:cxn ang="0">
                  <a:pos x="23" y="114"/>
                </a:cxn>
                <a:cxn ang="0">
                  <a:pos x="27" y="135"/>
                </a:cxn>
                <a:cxn ang="0">
                  <a:pos x="29" y="148"/>
                </a:cxn>
                <a:cxn ang="0">
                  <a:pos x="32" y="158"/>
                </a:cxn>
                <a:cxn ang="0">
                  <a:pos x="36" y="162"/>
                </a:cxn>
                <a:cxn ang="0">
                  <a:pos x="36" y="185"/>
                </a:cxn>
                <a:cxn ang="0">
                  <a:pos x="38" y="206"/>
                </a:cxn>
                <a:cxn ang="0">
                  <a:pos x="42" y="225"/>
                </a:cxn>
                <a:cxn ang="0">
                  <a:pos x="44" y="239"/>
                </a:cxn>
                <a:cxn ang="0">
                  <a:pos x="50" y="248"/>
                </a:cxn>
                <a:cxn ang="0">
                  <a:pos x="54" y="252"/>
                </a:cxn>
              </a:cxnLst>
              <a:rect l="0" t="0" r="r" b="b"/>
              <a:pathLst>
                <a:path w="54" h="252">
                  <a:moveTo>
                    <a:pt x="54" y="252"/>
                  </a:moveTo>
                  <a:lnTo>
                    <a:pt x="42" y="248"/>
                  </a:lnTo>
                  <a:lnTo>
                    <a:pt x="30" y="239"/>
                  </a:lnTo>
                  <a:lnTo>
                    <a:pt x="21" y="223"/>
                  </a:lnTo>
                  <a:lnTo>
                    <a:pt x="11" y="204"/>
                  </a:lnTo>
                  <a:lnTo>
                    <a:pt x="6" y="181"/>
                  </a:lnTo>
                  <a:lnTo>
                    <a:pt x="2" y="154"/>
                  </a:lnTo>
                  <a:lnTo>
                    <a:pt x="0" y="125"/>
                  </a:lnTo>
                  <a:lnTo>
                    <a:pt x="0" y="98"/>
                  </a:lnTo>
                  <a:lnTo>
                    <a:pt x="2" y="71"/>
                  </a:lnTo>
                  <a:lnTo>
                    <a:pt x="4" y="46"/>
                  </a:lnTo>
                  <a:lnTo>
                    <a:pt x="7" y="27"/>
                  </a:lnTo>
                  <a:lnTo>
                    <a:pt x="9" y="12"/>
                  </a:lnTo>
                  <a:lnTo>
                    <a:pt x="13" y="2"/>
                  </a:lnTo>
                  <a:lnTo>
                    <a:pt x="17" y="0"/>
                  </a:lnTo>
                  <a:lnTo>
                    <a:pt x="19" y="31"/>
                  </a:lnTo>
                  <a:lnTo>
                    <a:pt x="19" y="62"/>
                  </a:lnTo>
                  <a:lnTo>
                    <a:pt x="21" y="89"/>
                  </a:lnTo>
                  <a:lnTo>
                    <a:pt x="23" y="114"/>
                  </a:lnTo>
                  <a:lnTo>
                    <a:pt x="27" y="135"/>
                  </a:lnTo>
                  <a:lnTo>
                    <a:pt x="29" y="148"/>
                  </a:lnTo>
                  <a:lnTo>
                    <a:pt x="32" y="158"/>
                  </a:lnTo>
                  <a:lnTo>
                    <a:pt x="36" y="162"/>
                  </a:lnTo>
                  <a:lnTo>
                    <a:pt x="36" y="185"/>
                  </a:lnTo>
                  <a:lnTo>
                    <a:pt x="38" y="206"/>
                  </a:lnTo>
                  <a:lnTo>
                    <a:pt x="42" y="225"/>
                  </a:lnTo>
                  <a:lnTo>
                    <a:pt x="44" y="239"/>
                  </a:lnTo>
                  <a:lnTo>
                    <a:pt x="50" y="248"/>
                  </a:lnTo>
                  <a:lnTo>
                    <a:pt x="54" y="252"/>
                  </a:lnTo>
                  <a:close/>
                </a:path>
              </a:pathLst>
            </a:custGeom>
            <a:solidFill>
              <a:srgbClr val="00FF00"/>
            </a:solidFill>
            <a:ln w="9525">
              <a:solidFill>
                <a:srgbClr val="000000"/>
              </a:solidFill>
              <a:prstDash val="solid"/>
              <a:round/>
              <a:headEnd/>
              <a:tailEnd/>
            </a:ln>
          </p:spPr>
          <p:txBody>
            <a:bodyPr/>
            <a:lstStyle/>
            <a:p>
              <a:endParaRPr lang="en-US"/>
            </a:p>
          </p:txBody>
        </p:sp>
        <p:sp>
          <p:nvSpPr>
            <p:cNvPr id="314503" name="Freeform 135"/>
            <p:cNvSpPr>
              <a:spLocks/>
            </p:cNvSpPr>
            <p:nvPr/>
          </p:nvSpPr>
          <p:spPr bwMode="auto">
            <a:xfrm>
              <a:off x="4712" y="3963"/>
              <a:ext cx="54" cy="171"/>
            </a:xfrm>
            <a:custGeom>
              <a:avLst/>
              <a:gdLst/>
              <a:ahLst/>
              <a:cxnLst>
                <a:cxn ang="0">
                  <a:pos x="54" y="0"/>
                </a:cxn>
                <a:cxn ang="0">
                  <a:pos x="42" y="3"/>
                </a:cxn>
                <a:cxn ang="0">
                  <a:pos x="33" y="13"/>
                </a:cxn>
                <a:cxn ang="0">
                  <a:pos x="23" y="28"/>
                </a:cxn>
                <a:cxn ang="0">
                  <a:pos x="16" y="50"/>
                </a:cxn>
                <a:cxn ang="0">
                  <a:pos x="10" y="76"/>
                </a:cxn>
                <a:cxn ang="0">
                  <a:pos x="4" y="105"/>
                </a:cxn>
                <a:cxn ang="0">
                  <a:pos x="0" y="138"/>
                </a:cxn>
                <a:cxn ang="0">
                  <a:pos x="0" y="171"/>
                </a:cxn>
                <a:cxn ang="0">
                  <a:pos x="10" y="169"/>
                </a:cxn>
                <a:cxn ang="0">
                  <a:pos x="21" y="159"/>
                </a:cxn>
                <a:cxn ang="0">
                  <a:pos x="29" y="142"/>
                </a:cxn>
                <a:cxn ang="0">
                  <a:pos x="39" y="121"/>
                </a:cxn>
                <a:cxn ang="0">
                  <a:pos x="44" y="96"/>
                </a:cxn>
                <a:cxn ang="0">
                  <a:pos x="50" y="65"/>
                </a:cxn>
                <a:cxn ang="0">
                  <a:pos x="52" y="34"/>
                </a:cxn>
                <a:cxn ang="0">
                  <a:pos x="54" y="0"/>
                </a:cxn>
              </a:cxnLst>
              <a:rect l="0" t="0" r="r" b="b"/>
              <a:pathLst>
                <a:path w="54" h="171">
                  <a:moveTo>
                    <a:pt x="54" y="0"/>
                  </a:moveTo>
                  <a:lnTo>
                    <a:pt x="42" y="3"/>
                  </a:lnTo>
                  <a:lnTo>
                    <a:pt x="33" y="13"/>
                  </a:lnTo>
                  <a:lnTo>
                    <a:pt x="23" y="28"/>
                  </a:lnTo>
                  <a:lnTo>
                    <a:pt x="16" y="50"/>
                  </a:lnTo>
                  <a:lnTo>
                    <a:pt x="10" y="76"/>
                  </a:lnTo>
                  <a:lnTo>
                    <a:pt x="4" y="105"/>
                  </a:lnTo>
                  <a:lnTo>
                    <a:pt x="0" y="138"/>
                  </a:lnTo>
                  <a:lnTo>
                    <a:pt x="0" y="171"/>
                  </a:lnTo>
                  <a:lnTo>
                    <a:pt x="10" y="169"/>
                  </a:lnTo>
                  <a:lnTo>
                    <a:pt x="21" y="159"/>
                  </a:lnTo>
                  <a:lnTo>
                    <a:pt x="29" y="142"/>
                  </a:lnTo>
                  <a:lnTo>
                    <a:pt x="39" y="121"/>
                  </a:lnTo>
                  <a:lnTo>
                    <a:pt x="44" y="96"/>
                  </a:lnTo>
                  <a:lnTo>
                    <a:pt x="50" y="65"/>
                  </a:lnTo>
                  <a:lnTo>
                    <a:pt x="52" y="34"/>
                  </a:lnTo>
                  <a:lnTo>
                    <a:pt x="54" y="0"/>
                  </a:lnTo>
                  <a:close/>
                </a:path>
              </a:pathLst>
            </a:custGeom>
            <a:solidFill>
              <a:srgbClr val="00FF00"/>
            </a:solidFill>
            <a:ln w="9525">
              <a:solidFill>
                <a:srgbClr val="000000"/>
              </a:solidFill>
              <a:prstDash val="solid"/>
              <a:round/>
              <a:headEnd/>
              <a:tailEnd/>
            </a:ln>
          </p:spPr>
          <p:txBody>
            <a:bodyPr/>
            <a:lstStyle/>
            <a:p>
              <a:endParaRPr lang="en-US"/>
            </a:p>
          </p:txBody>
        </p:sp>
        <p:sp>
          <p:nvSpPr>
            <p:cNvPr id="314504" name="Freeform 136"/>
            <p:cNvSpPr>
              <a:spLocks/>
            </p:cNvSpPr>
            <p:nvPr/>
          </p:nvSpPr>
          <p:spPr bwMode="auto">
            <a:xfrm>
              <a:off x="4739" y="3909"/>
              <a:ext cx="90" cy="198"/>
            </a:xfrm>
            <a:custGeom>
              <a:avLst/>
              <a:gdLst/>
              <a:ahLst/>
              <a:cxnLst>
                <a:cxn ang="0">
                  <a:pos x="90" y="198"/>
                </a:cxn>
                <a:cxn ang="0">
                  <a:pos x="73" y="194"/>
                </a:cxn>
                <a:cxn ang="0">
                  <a:pos x="56" y="184"/>
                </a:cxn>
                <a:cxn ang="0">
                  <a:pos x="40" y="165"/>
                </a:cxn>
                <a:cxn ang="0">
                  <a:pos x="27" y="140"/>
                </a:cxn>
                <a:cxn ang="0">
                  <a:pos x="15" y="111"/>
                </a:cxn>
                <a:cxn ang="0">
                  <a:pos x="6" y="77"/>
                </a:cxn>
                <a:cxn ang="0">
                  <a:pos x="2" y="38"/>
                </a:cxn>
                <a:cxn ang="0">
                  <a:pos x="0" y="0"/>
                </a:cxn>
                <a:cxn ang="0">
                  <a:pos x="17" y="4"/>
                </a:cxn>
                <a:cxn ang="0">
                  <a:pos x="35" y="15"/>
                </a:cxn>
                <a:cxn ang="0">
                  <a:pos x="50" y="34"/>
                </a:cxn>
                <a:cxn ang="0">
                  <a:pos x="63" y="57"/>
                </a:cxn>
                <a:cxn ang="0">
                  <a:pos x="75" y="88"/>
                </a:cxn>
                <a:cxn ang="0">
                  <a:pos x="83" y="123"/>
                </a:cxn>
                <a:cxn ang="0">
                  <a:pos x="88" y="159"/>
                </a:cxn>
                <a:cxn ang="0">
                  <a:pos x="90" y="198"/>
                </a:cxn>
              </a:cxnLst>
              <a:rect l="0" t="0" r="r" b="b"/>
              <a:pathLst>
                <a:path w="90" h="198">
                  <a:moveTo>
                    <a:pt x="90" y="198"/>
                  </a:moveTo>
                  <a:lnTo>
                    <a:pt x="73" y="194"/>
                  </a:lnTo>
                  <a:lnTo>
                    <a:pt x="56" y="184"/>
                  </a:lnTo>
                  <a:lnTo>
                    <a:pt x="40" y="165"/>
                  </a:lnTo>
                  <a:lnTo>
                    <a:pt x="27" y="140"/>
                  </a:lnTo>
                  <a:lnTo>
                    <a:pt x="15" y="111"/>
                  </a:lnTo>
                  <a:lnTo>
                    <a:pt x="6" y="77"/>
                  </a:lnTo>
                  <a:lnTo>
                    <a:pt x="2" y="38"/>
                  </a:lnTo>
                  <a:lnTo>
                    <a:pt x="0" y="0"/>
                  </a:lnTo>
                  <a:lnTo>
                    <a:pt x="17" y="4"/>
                  </a:lnTo>
                  <a:lnTo>
                    <a:pt x="35" y="15"/>
                  </a:lnTo>
                  <a:lnTo>
                    <a:pt x="50" y="34"/>
                  </a:lnTo>
                  <a:lnTo>
                    <a:pt x="63" y="57"/>
                  </a:lnTo>
                  <a:lnTo>
                    <a:pt x="75" y="88"/>
                  </a:lnTo>
                  <a:lnTo>
                    <a:pt x="83" y="123"/>
                  </a:lnTo>
                  <a:lnTo>
                    <a:pt x="88" y="159"/>
                  </a:lnTo>
                  <a:lnTo>
                    <a:pt x="9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05" name="Freeform 137"/>
            <p:cNvSpPr>
              <a:spLocks/>
            </p:cNvSpPr>
            <p:nvPr/>
          </p:nvSpPr>
          <p:spPr bwMode="auto">
            <a:xfrm>
              <a:off x="4766" y="3928"/>
              <a:ext cx="36" cy="179"/>
            </a:xfrm>
            <a:custGeom>
              <a:avLst/>
              <a:gdLst/>
              <a:ahLst/>
              <a:cxnLst>
                <a:cxn ang="0">
                  <a:pos x="0" y="179"/>
                </a:cxn>
                <a:cxn ang="0">
                  <a:pos x="8" y="177"/>
                </a:cxn>
                <a:cxn ang="0">
                  <a:pos x="13" y="165"/>
                </a:cxn>
                <a:cxn ang="0">
                  <a:pos x="19" y="150"/>
                </a:cxn>
                <a:cxn ang="0">
                  <a:pos x="25" y="127"/>
                </a:cxn>
                <a:cxn ang="0">
                  <a:pos x="29" y="100"/>
                </a:cxn>
                <a:cxn ang="0">
                  <a:pos x="33" y="69"/>
                </a:cxn>
                <a:cxn ang="0">
                  <a:pos x="35" y="35"/>
                </a:cxn>
                <a:cxn ang="0">
                  <a:pos x="36" y="0"/>
                </a:cxn>
                <a:cxn ang="0">
                  <a:pos x="29" y="2"/>
                </a:cxn>
                <a:cxn ang="0">
                  <a:pos x="21" y="13"/>
                </a:cxn>
                <a:cxn ang="0">
                  <a:pos x="15" y="29"/>
                </a:cxn>
                <a:cxn ang="0">
                  <a:pos x="10" y="52"/>
                </a:cxn>
                <a:cxn ang="0">
                  <a:pos x="6" y="79"/>
                </a:cxn>
                <a:cxn ang="0">
                  <a:pos x="2" y="110"/>
                </a:cxn>
                <a:cxn ang="0">
                  <a:pos x="0" y="144"/>
                </a:cxn>
                <a:cxn ang="0">
                  <a:pos x="0" y="179"/>
                </a:cxn>
              </a:cxnLst>
              <a:rect l="0" t="0" r="r" b="b"/>
              <a:pathLst>
                <a:path w="36" h="179">
                  <a:moveTo>
                    <a:pt x="0" y="179"/>
                  </a:moveTo>
                  <a:lnTo>
                    <a:pt x="8" y="177"/>
                  </a:lnTo>
                  <a:lnTo>
                    <a:pt x="13" y="165"/>
                  </a:lnTo>
                  <a:lnTo>
                    <a:pt x="19" y="150"/>
                  </a:lnTo>
                  <a:lnTo>
                    <a:pt x="25" y="127"/>
                  </a:lnTo>
                  <a:lnTo>
                    <a:pt x="29" y="100"/>
                  </a:lnTo>
                  <a:lnTo>
                    <a:pt x="33" y="69"/>
                  </a:lnTo>
                  <a:lnTo>
                    <a:pt x="35" y="35"/>
                  </a:lnTo>
                  <a:lnTo>
                    <a:pt x="36" y="0"/>
                  </a:lnTo>
                  <a:lnTo>
                    <a:pt x="29" y="2"/>
                  </a:lnTo>
                  <a:lnTo>
                    <a:pt x="21" y="13"/>
                  </a:lnTo>
                  <a:lnTo>
                    <a:pt x="15" y="29"/>
                  </a:lnTo>
                  <a:lnTo>
                    <a:pt x="10" y="52"/>
                  </a:lnTo>
                  <a:lnTo>
                    <a:pt x="6" y="79"/>
                  </a:lnTo>
                  <a:lnTo>
                    <a:pt x="2" y="110"/>
                  </a:lnTo>
                  <a:lnTo>
                    <a:pt x="0" y="144"/>
                  </a:lnTo>
                  <a:lnTo>
                    <a:pt x="0" y="179"/>
                  </a:lnTo>
                  <a:close/>
                </a:path>
              </a:pathLst>
            </a:custGeom>
            <a:solidFill>
              <a:srgbClr val="00FF00"/>
            </a:solidFill>
            <a:ln w="9525">
              <a:solidFill>
                <a:srgbClr val="000000"/>
              </a:solidFill>
              <a:prstDash val="solid"/>
              <a:round/>
              <a:headEnd/>
              <a:tailEnd/>
            </a:ln>
          </p:spPr>
          <p:txBody>
            <a:bodyPr/>
            <a:lstStyle/>
            <a:p>
              <a:endParaRPr lang="en-US"/>
            </a:p>
          </p:txBody>
        </p:sp>
        <p:sp>
          <p:nvSpPr>
            <p:cNvPr id="314506" name="Freeform 138"/>
            <p:cNvSpPr>
              <a:spLocks/>
            </p:cNvSpPr>
            <p:nvPr/>
          </p:nvSpPr>
          <p:spPr bwMode="auto">
            <a:xfrm>
              <a:off x="4816" y="3932"/>
              <a:ext cx="34" cy="181"/>
            </a:xfrm>
            <a:custGeom>
              <a:avLst/>
              <a:gdLst/>
              <a:ahLst/>
              <a:cxnLst>
                <a:cxn ang="0">
                  <a:pos x="0" y="181"/>
                </a:cxn>
                <a:cxn ang="0">
                  <a:pos x="6" y="177"/>
                </a:cxn>
                <a:cxn ang="0">
                  <a:pos x="13" y="167"/>
                </a:cxn>
                <a:cxn ang="0">
                  <a:pos x="19" y="150"/>
                </a:cxn>
                <a:cxn ang="0">
                  <a:pos x="25" y="129"/>
                </a:cxn>
                <a:cxn ang="0">
                  <a:pos x="29" y="100"/>
                </a:cxn>
                <a:cxn ang="0">
                  <a:pos x="32" y="69"/>
                </a:cxn>
                <a:cxn ang="0">
                  <a:pos x="34" y="36"/>
                </a:cxn>
                <a:cxn ang="0">
                  <a:pos x="34" y="0"/>
                </a:cxn>
                <a:cxn ang="0">
                  <a:pos x="29" y="4"/>
                </a:cxn>
                <a:cxn ang="0">
                  <a:pos x="21" y="15"/>
                </a:cxn>
                <a:cxn ang="0">
                  <a:pos x="15" y="31"/>
                </a:cxn>
                <a:cxn ang="0">
                  <a:pos x="9" y="54"/>
                </a:cxn>
                <a:cxn ang="0">
                  <a:pos x="6" y="81"/>
                </a:cxn>
                <a:cxn ang="0">
                  <a:pos x="2" y="111"/>
                </a:cxn>
                <a:cxn ang="0">
                  <a:pos x="0" y="146"/>
                </a:cxn>
                <a:cxn ang="0">
                  <a:pos x="0" y="181"/>
                </a:cxn>
              </a:cxnLst>
              <a:rect l="0" t="0" r="r" b="b"/>
              <a:pathLst>
                <a:path w="34" h="181">
                  <a:moveTo>
                    <a:pt x="0" y="181"/>
                  </a:moveTo>
                  <a:lnTo>
                    <a:pt x="6" y="177"/>
                  </a:lnTo>
                  <a:lnTo>
                    <a:pt x="13" y="167"/>
                  </a:lnTo>
                  <a:lnTo>
                    <a:pt x="19" y="150"/>
                  </a:lnTo>
                  <a:lnTo>
                    <a:pt x="25" y="129"/>
                  </a:lnTo>
                  <a:lnTo>
                    <a:pt x="29" y="100"/>
                  </a:lnTo>
                  <a:lnTo>
                    <a:pt x="32" y="69"/>
                  </a:lnTo>
                  <a:lnTo>
                    <a:pt x="34" y="36"/>
                  </a:lnTo>
                  <a:lnTo>
                    <a:pt x="34" y="0"/>
                  </a:lnTo>
                  <a:lnTo>
                    <a:pt x="29" y="4"/>
                  </a:lnTo>
                  <a:lnTo>
                    <a:pt x="21" y="15"/>
                  </a:lnTo>
                  <a:lnTo>
                    <a:pt x="15" y="31"/>
                  </a:lnTo>
                  <a:lnTo>
                    <a:pt x="9" y="54"/>
                  </a:lnTo>
                  <a:lnTo>
                    <a:pt x="6" y="81"/>
                  </a:lnTo>
                  <a:lnTo>
                    <a:pt x="2" y="111"/>
                  </a:lnTo>
                  <a:lnTo>
                    <a:pt x="0"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507" name="Freeform 139"/>
            <p:cNvSpPr>
              <a:spLocks/>
            </p:cNvSpPr>
            <p:nvPr/>
          </p:nvSpPr>
          <p:spPr bwMode="auto">
            <a:xfrm>
              <a:off x="4674" y="3930"/>
              <a:ext cx="73" cy="200"/>
            </a:xfrm>
            <a:custGeom>
              <a:avLst/>
              <a:gdLst/>
              <a:ahLst/>
              <a:cxnLst>
                <a:cxn ang="0">
                  <a:pos x="73" y="198"/>
                </a:cxn>
                <a:cxn ang="0">
                  <a:pos x="71" y="159"/>
                </a:cxn>
                <a:cxn ang="0">
                  <a:pos x="67" y="123"/>
                </a:cxn>
                <a:cxn ang="0">
                  <a:pos x="59" y="88"/>
                </a:cxn>
                <a:cxn ang="0">
                  <a:pos x="52" y="58"/>
                </a:cxn>
                <a:cxn ang="0">
                  <a:pos x="40" y="33"/>
                </a:cxn>
                <a:cxn ang="0">
                  <a:pos x="27" y="15"/>
                </a:cxn>
                <a:cxn ang="0">
                  <a:pos x="13" y="4"/>
                </a:cxn>
                <a:cxn ang="0">
                  <a:pos x="0" y="0"/>
                </a:cxn>
                <a:cxn ang="0">
                  <a:pos x="8" y="4"/>
                </a:cxn>
                <a:cxn ang="0">
                  <a:pos x="13" y="15"/>
                </a:cxn>
                <a:cxn ang="0">
                  <a:pos x="19" y="33"/>
                </a:cxn>
                <a:cxn ang="0">
                  <a:pos x="25" y="58"/>
                </a:cxn>
                <a:cxn ang="0">
                  <a:pos x="31" y="88"/>
                </a:cxn>
                <a:cxn ang="0">
                  <a:pos x="32" y="123"/>
                </a:cxn>
                <a:cxn ang="0">
                  <a:pos x="34" y="159"/>
                </a:cxn>
                <a:cxn ang="0">
                  <a:pos x="36" y="198"/>
                </a:cxn>
                <a:cxn ang="0">
                  <a:pos x="34" y="200"/>
                </a:cxn>
                <a:cxn ang="0">
                  <a:pos x="38" y="200"/>
                </a:cxn>
                <a:cxn ang="0">
                  <a:pos x="48" y="200"/>
                </a:cxn>
                <a:cxn ang="0">
                  <a:pos x="59" y="200"/>
                </a:cxn>
                <a:cxn ang="0">
                  <a:pos x="69" y="200"/>
                </a:cxn>
                <a:cxn ang="0">
                  <a:pos x="73" y="200"/>
                </a:cxn>
                <a:cxn ang="0">
                  <a:pos x="73" y="198"/>
                </a:cxn>
              </a:cxnLst>
              <a:rect l="0" t="0" r="r" b="b"/>
              <a:pathLst>
                <a:path w="73" h="200">
                  <a:moveTo>
                    <a:pt x="73" y="198"/>
                  </a:moveTo>
                  <a:lnTo>
                    <a:pt x="71" y="159"/>
                  </a:lnTo>
                  <a:lnTo>
                    <a:pt x="67" y="123"/>
                  </a:lnTo>
                  <a:lnTo>
                    <a:pt x="59" y="88"/>
                  </a:lnTo>
                  <a:lnTo>
                    <a:pt x="52" y="58"/>
                  </a:lnTo>
                  <a:lnTo>
                    <a:pt x="40" y="33"/>
                  </a:lnTo>
                  <a:lnTo>
                    <a:pt x="27" y="15"/>
                  </a:lnTo>
                  <a:lnTo>
                    <a:pt x="13" y="4"/>
                  </a:lnTo>
                  <a:lnTo>
                    <a:pt x="0" y="0"/>
                  </a:lnTo>
                  <a:lnTo>
                    <a:pt x="8" y="4"/>
                  </a:lnTo>
                  <a:lnTo>
                    <a:pt x="13" y="15"/>
                  </a:lnTo>
                  <a:lnTo>
                    <a:pt x="19" y="33"/>
                  </a:lnTo>
                  <a:lnTo>
                    <a:pt x="25" y="58"/>
                  </a:lnTo>
                  <a:lnTo>
                    <a:pt x="31" y="88"/>
                  </a:lnTo>
                  <a:lnTo>
                    <a:pt x="32" y="123"/>
                  </a:lnTo>
                  <a:lnTo>
                    <a:pt x="34" y="159"/>
                  </a:lnTo>
                  <a:lnTo>
                    <a:pt x="36" y="198"/>
                  </a:lnTo>
                  <a:lnTo>
                    <a:pt x="34" y="200"/>
                  </a:lnTo>
                  <a:lnTo>
                    <a:pt x="38" y="200"/>
                  </a:lnTo>
                  <a:lnTo>
                    <a:pt x="48" y="200"/>
                  </a:lnTo>
                  <a:lnTo>
                    <a:pt x="59" y="200"/>
                  </a:lnTo>
                  <a:lnTo>
                    <a:pt x="69" y="200"/>
                  </a:lnTo>
                  <a:lnTo>
                    <a:pt x="73" y="200"/>
                  </a:lnTo>
                  <a:lnTo>
                    <a:pt x="73"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08" name="Freeform 140"/>
            <p:cNvSpPr>
              <a:spLocks/>
            </p:cNvSpPr>
            <p:nvPr/>
          </p:nvSpPr>
          <p:spPr bwMode="auto">
            <a:xfrm>
              <a:off x="4749" y="3940"/>
              <a:ext cx="34" cy="180"/>
            </a:xfrm>
            <a:custGeom>
              <a:avLst/>
              <a:gdLst/>
              <a:ahLst/>
              <a:cxnLst>
                <a:cxn ang="0">
                  <a:pos x="0" y="180"/>
                </a:cxn>
                <a:cxn ang="0">
                  <a:pos x="5" y="176"/>
                </a:cxn>
                <a:cxn ang="0">
                  <a:pos x="13" y="165"/>
                </a:cxn>
                <a:cxn ang="0">
                  <a:pos x="19" y="149"/>
                </a:cxn>
                <a:cxn ang="0">
                  <a:pos x="25" y="126"/>
                </a:cxn>
                <a:cxn ang="0">
                  <a:pos x="28" y="99"/>
                </a:cxn>
                <a:cxn ang="0">
                  <a:pos x="32" y="69"/>
                </a:cxn>
                <a:cxn ang="0">
                  <a:pos x="34" y="34"/>
                </a:cxn>
                <a:cxn ang="0">
                  <a:pos x="34" y="0"/>
                </a:cxn>
                <a:cxn ang="0">
                  <a:pos x="28" y="3"/>
                </a:cxn>
                <a:cxn ang="0">
                  <a:pos x="21" y="13"/>
                </a:cxn>
                <a:cxn ang="0">
                  <a:pos x="15" y="30"/>
                </a:cxn>
                <a:cxn ang="0">
                  <a:pos x="9" y="51"/>
                </a:cxn>
                <a:cxn ang="0">
                  <a:pos x="5" y="78"/>
                </a:cxn>
                <a:cxn ang="0">
                  <a:pos x="2" y="111"/>
                </a:cxn>
                <a:cxn ang="0">
                  <a:pos x="0" y="144"/>
                </a:cxn>
                <a:cxn ang="0">
                  <a:pos x="0" y="180"/>
                </a:cxn>
              </a:cxnLst>
              <a:rect l="0" t="0" r="r" b="b"/>
              <a:pathLst>
                <a:path w="34" h="180">
                  <a:moveTo>
                    <a:pt x="0" y="180"/>
                  </a:moveTo>
                  <a:lnTo>
                    <a:pt x="5" y="176"/>
                  </a:lnTo>
                  <a:lnTo>
                    <a:pt x="13" y="165"/>
                  </a:lnTo>
                  <a:lnTo>
                    <a:pt x="19" y="149"/>
                  </a:lnTo>
                  <a:lnTo>
                    <a:pt x="25" y="126"/>
                  </a:lnTo>
                  <a:lnTo>
                    <a:pt x="28" y="99"/>
                  </a:lnTo>
                  <a:lnTo>
                    <a:pt x="32" y="69"/>
                  </a:lnTo>
                  <a:lnTo>
                    <a:pt x="34" y="34"/>
                  </a:lnTo>
                  <a:lnTo>
                    <a:pt x="34" y="0"/>
                  </a:lnTo>
                  <a:lnTo>
                    <a:pt x="28" y="3"/>
                  </a:lnTo>
                  <a:lnTo>
                    <a:pt x="21" y="13"/>
                  </a:lnTo>
                  <a:lnTo>
                    <a:pt x="15" y="30"/>
                  </a:lnTo>
                  <a:lnTo>
                    <a:pt x="9" y="51"/>
                  </a:lnTo>
                  <a:lnTo>
                    <a:pt x="5" y="78"/>
                  </a:lnTo>
                  <a:lnTo>
                    <a:pt x="2" y="111"/>
                  </a:lnTo>
                  <a:lnTo>
                    <a:pt x="0" y="144"/>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509" name="Freeform 141"/>
            <p:cNvSpPr>
              <a:spLocks/>
            </p:cNvSpPr>
            <p:nvPr/>
          </p:nvSpPr>
          <p:spPr bwMode="auto">
            <a:xfrm>
              <a:off x="4827" y="3922"/>
              <a:ext cx="73" cy="200"/>
            </a:xfrm>
            <a:custGeom>
              <a:avLst/>
              <a:gdLst/>
              <a:ahLst/>
              <a:cxnLst>
                <a:cxn ang="0">
                  <a:pos x="2" y="198"/>
                </a:cxn>
                <a:cxn ang="0">
                  <a:pos x="2" y="160"/>
                </a:cxn>
                <a:cxn ang="0">
                  <a:pos x="8" y="123"/>
                </a:cxn>
                <a:cxn ang="0">
                  <a:pos x="14" y="89"/>
                </a:cxn>
                <a:cxn ang="0">
                  <a:pos x="23" y="58"/>
                </a:cxn>
                <a:cxn ang="0">
                  <a:pos x="33" y="33"/>
                </a:cxn>
                <a:cxn ang="0">
                  <a:pos x="46" y="16"/>
                </a:cxn>
                <a:cxn ang="0">
                  <a:pos x="60" y="4"/>
                </a:cxn>
                <a:cxn ang="0">
                  <a:pos x="73" y="0"/>
                </a:cxn>
                <a:cxn ang="0">
                  <a:pos x="68" y="4"/>
                </a:cxn>
                <a:cxn ang="0">
                  <a:pos x="60" y="16"/>
                </a:cxn>
                <a:cxn ang="0">
                  <a:pos x="54" y="33"/>
                </a:cxn>
                <a:cxn ang="0">
                  <a:pos x="48" y="58"/>
                </a:cxn>
                <a:cxn ang="0">
                  <a:pos x="45" y="89"/>
                </a:cxn>
                <a:cxn ang="0">
                  <a:pos x="41" y="123"/>
                </a:cxn>
                <a:cxn ang="0">
                  <a:pos x="39" y="160"/>
                </a:cxn>
                <a:cxn ang="0">
                  <a:pos x="37" y="198"/>
                </a:cxn>
                <a:cxn ang="0">
                  <a:pos x="39" y="198"/>
                </a:cxn>
                <a:cxn ang="0">
                  <a:pos x="35" y="200"/>
                </a:cxn>
                <a:cxn ang="0">
                  <a:pos x="25" y="200"/>
                </a:cxn>
                <a:cxn ang="0">
                  <a:pos x="14" y="200"/>
                </a:cxn>
                <a:cxn ang="0">
                  <a:pos x="4" y="200"/>
                </a:cxn>
                <a:cxn ang="0">
                  <a:pos x="0" y="198"/>
                </a:cxn>
                <a:cxn ang="0">
                  <a:pos x="2" y="198"/>
                </a:cxn>
              </a:cxnLst>
              <a:rect l="0" t="0" r="r" b="b"/>
              <a:pathLst>
                <a:path w="73" h="200">
                  <a:moveTo>
                    <a:pt x="2" y="198"/>
                  </a:moveTo>
                  <a:lnTo>
                    <a:pt x="2" y="160"/>
                  </a:lnTo>
                  <a:lnTo>
                    <a:pt x="8" y="123"/>
                  </a:lnTo>
                  <a:lnTo>
                    <a:pt x="14" y="89"/>
                  </a:lnTo>
                  <a:lnTo>
                    <a:pt x="23" y="58"/>
                  </a:lnTo>
                  <a:lnTo>
                    <a:pt x="33" y="33"/>
                  </a:lnTo>
                  <a:lnTo>
                    <a:pt x="46" y="16"/>
                  </a:lnTo>
                  <a:lnTo>
                    <a:pt x="60" y="4"/>
                  </a:lnTo>
                  <a:lnTo>
                    <a:pt x="73" y="0"/>
                  </a:lnTo>
                  <a:lnTo>
                    <a:pt x="68" y="4"/>
                  </a:lnTo>
                  <a:lnTo>
                    <a:pt x="60" y="16"/>
                  </a:lnTo>
                  <a:lnTo>
                    <a:pt x="54" y="33"/>
                  </a:lnTo>
                  <a:lnTo>
                    <a:pt x="48" y="58"/>
                  </a:lnTo>
                  <a:lnTo>
                    <a:pt x="45" y="89"/>
                  </a:lnTo>
                  <a:lnTo>
                    <a:pt x="41" y="123"/>
                  </a:lnTo>
                  <a:lnTo>
                    <a:pt x="39" y="160"/>
                  </a:lnTo>
                  <a:lnTo>
                    <a:pt x="37" y="198"/>
                  </a:lnTo>
                  <a:lnTo>
                    <a:pt x="39" y="198"/>
                  </a:lnTo>
                  <a:lnTo>
                    <a:pt x="35" y="200"/>
                  </a:lnTo>
                  <a:lnTo>
                    <a:pt x="25" y="200"/>
                  </a:lnTo>
                  <a:lnTo>
                    <a:pt x="14" y="200"/>
                  </a:lnTo>
                  <a:lnTo>
                    <a:pt x="4" y="200"/>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10" name="Freeform 142"/>
            <p:cNvSpPr>
              <a:spLocks/>
            </p:cNvSpPr>
            <p:nvPr/>
          </p:nvSpPr>
          <p:spPr bwMode="auto">
            <a:xfrm>
              <a:off x="4866" y="3909"/>
              <a:ext cx="75" cy="200"/>
            </a:xfrm>
            <a:custGeom>
              <a:avLst/>
              <a:gdLst/>
              <a:ahLst/>
              <a:cxnLst>
                <a:cxn ang="0">
                  <a:pos x="2" y="198"/>
                </a:cxn>
                <a:cxn ang="0">
                  <a:pos x="4" y="159"/>
                </a:cxn>
                <a:cxn ang="0">
                  <a:pos x="7" y="123"/>
                </a:cxn>
                <a:cxn ang="0">
                  <a:pos x="13" y="88"/>
                </a:cxn>
                <a:cxn ang="0">
                  <a:pos x="23" y="57"/>
                </a:cxn>
                <a:cxn ang="0">
                  <a:pos x="34" y="34"/>
                </a:cxn>
                <a:cxn ang="0">
                  <a:pos x="46" y="15"/>
                </a:cxn>
                <a:cxn ang="0">
                  <a:pos x="59" y="4"/>
                </a:cxn>
                <a:cxn ang="0">
                  <a:pos x="75" y="0"/>
                </a:cxn>
                <a:cxn ang="0">
                  <a:pos x="67" y="4"/>
                </a:cxn>
                <a:cxn ang="0">
                  <a:pos x="59" y="15"/>
                </a:cxn>
                <a:cxn ang="0">
                  <a:pos x="53" y="34"/>
                </a:cxn>
                <a:cxn ang="0">
                  <a:pos x="48" y="57"/>
                </a:cxn>
                <a:cxn ang="0">
                  <a:pos x="44" y="88"/>
                </a:cxn>
                <a:cxn ang="0">
                  <a:pos x="40" y="123"/>
                </a:cxn>
                <a:cxn ang="0">
                  <a:pos x="38" y="159"/>
                </a:cxn>
                <a:cxn ang="0">
                  <a:pos x="38" y="198"/>
                </a:cxn>
                <a:cxn ang="0">
                  <a:pos x="40" y="200"/>
                </a:cxn>
                <a:cxn ang="0">
                  <a:pos x="34" y="200"/>
                </a:cxn>
                <a:cxn ang="0">
                  <a:pos x="25" y="200"/>
                </a:cxn>
                <a:cxn ang="0">
                  <a:pos x="15" y="200"/>
                </a:cxn>
                <a:cxn ang="0">
                  <a:pos x="6" y="200"/>
                </a:cxn>
                <a:cxn ang="0">
                  <a:pos x="0" y="200"/>
                </a:cxn>
                <a:cxn ang="0">
                  <a:pos x="2" y="198"/>
                </a:cxn>
              </a:cxnLst>
              <a:rect l="0" t="0" r="r" b="b"/>
              <a:pathLst>
                <a:path w="75" h="200">
                  <a:moveTo>
                    <a:pt x="2" y="198"/>
                  </a:moveTo>
                  <a:lnTo>
                    <a:pt x="4" y="159"/>
                  </a:lnTo>
                  <a:lnTo>
                    <a:pt x="7" y="123"/>
                  </a:lnTo>
                  <a:lnTo>
                    <a:pt x="13" y="88"/>
                  </a:lnTo>
                  <a:lnTo>
                    <a:pt x="23" y="57"/>
                  </a:lnTo>
                  <a:lnTo>
                    <a:pt x="34" y="34"/>
                  </a:lnTo>
                  <a:lnTo>
                    <a:pt x="46" y="15"/>
                  </a:lnTo>
                  <a:lnTo>
                    <a:pt x="59" y="4"/>
                  </a:lnTo>
                  <a:lnTo>
                    <a:pt x="75" y="0"/>
                  </a:lnTo>
                  <a:lnTo>
                    <a:pt x="67" y="4"/>
                  </a:lnTo>
                  <a:lnTo>
                    <a:pt x="59" y="15"/>
                  </a:lnTo>
                  <a:lnTo>
                    <a:pt x="53" y="34"/>
                  </a:lnTo>
                  <a:lnTo>
                    <a:pt x="48" y="57"/>
                  </a:lnTo>
                  <a:lnTo>
                    <a:pt x="44" y="88"/>
                  </a:lnTo>
                  <a:lnTo>
                    <a:pt x="40" y="123"/>
                  </a:lnTo>
                  <a:lnTo>
                    <a:pt x="38" y="159"/>
                  </a:lnTo>
                  <a:lnTo>
                    <a:pt x="38" y="198"/>
                  </a:lnTo>
                  <a:lnTo>
                    <a:pt x="40" y="200"/>
                  </a:lnTo>
                  <a:lnTo>
                    <a:pt x="34" y="200"/>
                  </a:lnTo>
                  <a:lnTo>
                    <a:pt x="25" y="200"/>
                  </a:lnTo>
                  <a:lnTo>
                    <a:pt x="15" y="200"/>
                  </a:lnTo>
                  <a:lnTo>
                    <a:pt x="6" y="200"/>
                  </a:lnTo>
                  <a:lnTo>
                    <a:pt x="0" y="200"/>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11" name="Freeform 143"/>
            <p:cNvSpPr>
              <a:spLocks/>
            </p:cNvSpPr>
            <p:nvPr/>
          </p:nvSpPr>
          <p:spPr bwMode="auto">
            <a:xfrm>
              <a:off x="4895" y="3928"/>
              <a:ext cx="72" cy="179"/>
            </a:xfrm>
            <a:custGeom>
              <a:avLst/>
              <a:gdLst/>
              <a:ahLst/>
              <a:cxnLst>
                <a:cxn ang="0">
                  <a:pos x="72" y="179"/>
                </a:cxn>
                <a:cxn ang="0">
                  <a:pos x="71" y="144"/>
                </a:cxn>
                <a:cxn ang="0">
                  <a:pos x="67" y="110"/>
                </a:cxn>
                <a:cxn ang="0">
                  <a:pos x="59" y="79"/>
                </a:cxn>
                <a:cxn ang="0">
                  <a:pos x="51" y="52"/>
                </a:cxn>
                <a:cxn ang="0">
                  <a:pos x="40" y="29"/>
                </a:cxn>
                <a:cxn ang="0">
                  <a:pos x="28" y="13"/>
                </a:cxn>
                <a:cxn ang="0">
                  <a:pos x="13" y="2"/>
                </a:cxn>
                <a:cxn ang="0">
                  <a:pos x="0" y="0"/>
                </a:cxn>
                <a:cxn ang="0">
                  <a:pos x="1" y="35"/>
                </a:cxn>
                <a:cxn ang="0">
                  <a:pos x="5" y="69"/>
                </a:cxn>
                <a:cxn ang="0">
                  <a:pos x="11" y="100"/>
                </a:cxn>
                <a:cxn ang="0">
                  <a:pos x="21" y="127"/>
                </a:cxn>
                <a:cxn ang="0">
                  <a:pos x="32" y="150"/>
                </a:cxn>
                <a:cxn ang="0">
                  <a:pos x="44" y="165"/>
                </a:cxn>
                <a:cxn ang="0">
                  <a:pos x="57" y="177"/>
                </a:cxn>
                <a:cxn ang="0">
                  <a:pos x="72" y="179"/>
                </a:cxn>
              </a:cxnLst>
              <a:rect l="0" t="0" r="r" b="b"/>
              <a:pathLst>
                <a:path w="72" h="179">
                  <a:moveTo>
                    <a:pt x="72" y="179"/>
                  </a:moveTo>
                  <a:lnTo>
                    <a:pt x="71" y="144"/>
                  </a:lnTo>
                  <a:lnTo>
                    <a:pt x="67" y="110"/>
                  </a:lnTo>
                  <a:lnTo>
                    <a:pt x="59" y="79"/>
                  </a:lnTo>
                  <a:lnTo>
                    <a:pt x="51" y="52"/>
                  </a:lnTo>
                  <a:lnTo>
                    <a:pt x="40" y="29"/>
                  </a:lnTo>
                  <a:lnTo>
                    <a:pt x="28" y="13"/>
                  </a:lnTo>
                  <a:lnTo>
                    <a:pt x="13" y="2"/>
                  </a:lnTo>
                  <a:lnTo>
                    <a:pt x="0" y="0"/>
                  </a:lnTo>
                  <a:lnTo>
                    <a:pt x="1" y="35"/>
                  </a:lnTo>
                  <a:lnTo>
                    <a:pt x="5" y="69"/>
                  </a:lnTo>
                  <a:lnTo>
                    <a:pt x="11" y="100"/>
                  </a:lnTo>
                  <a:lnTo>
                    <a:pt x="21" y="127"/>
                  </a:lnTo>
                  <a:lnTo>
                    <a:pt x="32" y="150"/>
                  </a:lnTo>
                  <a:lnTo>
                    <a:pt x="44" y="165"/>
                  </a:lnTo>
                  <a:lnTo>
                    <a:pt x="57" y="177"/>
                  </a:lnTo>
                  <a:lnTo>
                    <a:pt x="72" y="179"/>
                  </a:lnTo>
                  <a:close/>
                </a:path>
              </a:pathLst>
            </a:custGeom>
            <a:solidFill>
              <a:srgbClr val="00FF00"/>
            </a:solidFill>
            <a:ln w="9525">
              <a:solidFill>
                <a:srgbClr val="000000"/>
              </a:solidFill>
              <a:prstDash val="solid"/>
              <a:round/>
              <a:headEnd/>
              <a:tailEnd/>
            </a:ln>
          </p:spPr>
          <p:txBody>
            <a:bodyPr/>
            <a:lstStyle/>
            <a:p>
              <a:endParaRPr lang="en-US"/>
            </a:p>
          </p:txBody>
        </p:sp>
        <p:sp>
          <p:nvSpPr>
            <p:cNvPr id="314512" name="Freeform 144"/>
            <p:cNvSpPr>
              <a:spLocks/>
            </p:cNvSpPr>
            <p:nvPr/>
          </p:nvSpPr>
          <p:spPr bwMode="auto">
            <a:xfrm>
              <a:off x="4891" y="3945"/>
              <a:ext cx="71" cy="181"/>
            </a:xfrm>
            <a:custGeom>
              <a:avLst/>
              <a:gdLst/>
              <a:ahLst/>
              <a:cxnLst>
                <a:cxn ang="0">
                  <a:pos x="71" y="181"/>
                </a:cxn>
                <a:cxn ang="0">
                  <a:pos x="57" y="177"/>
                </a:cxn>
                <a:cxn ang="0">
                  <a:pos x="44" y="168"/>
                </a:cxn>
                <a:cxn ang="0">
                  <a:pos x="30" y="150"/>
                </a:cxn>
                <a:cxn ang="0">
                  <a:pos x="21" y="127"/>
                </a:cxn>
                <a:cxn ang="0">
                  <a:pos x="11" y="100"/>
                </a:cxn>
                <a:cxn ang="0">
                  <a:pos x="5" y="69"/>
                </a:cxn>
                <a:cxn ang="0">
                  <a:pos x="2" y="35"/>
                </a:cxn>
                <a:cxn ang="0">
                  <a:pos x="0" y="0"/>
                </a:cxn>
                <a:cxn ang="0">
                  <a:pos x="9" y="6"/>
                </a:cxn>
                <a:cxn ang="0">
                  <a:pos x="19" y="18"/>
                </a:cxn>
                <a:cxn ang="0">
                  <a:pos x="30" y="35"/>
                </a:cxn>
                <a:cxn ang="0">
                  <a:pos x="40" y="58"/>
                </a:cxn>
                <a:cxn ang="0">
                  <a:pos x="50" y="85"/>
                </a:cxn>
                <a:cxn ang="0">
                  <a:pos x="59" y="114"/>
                </a:cxn>
                <a:cxn ang="0">
                  <a:pos x="65" y="146"/>
                </a:cxn>
                <a:cxn ang="0">
                  <a:pos x="71" y="181"/>
                </a:cxn>
              </a:cxnLst>
              <a:rect l="0" t="0" r="r" b="b"/>
              <a:pathLst>
                <a:path w="71" h="181">
                  <a:moveTo>
                    <a:pt x="71" y="181"/>
                  </a:moveTo>
                  <a:lnTo>
                    <a:pt x="57" y="177"/>
                  </a:lnTo>
                  <a:lnTo>
                    <a:pt x="44" y="168"/>
                  </a:lnTo>
                  <a:lnTo>
                    <a:pt x="30" y="150"/>
                  </a:lnTo>
                  <a:lnTo>
                    <a:pt x="21" y="127"/>
                  </a:lnTo>
                  <a:lnTo>
                    <a:pt x="11" y="100"/>
                  </a:lnTo>
                  <a:lnTo>
                    <a:pt x="5" y="69"/>
                  </a:lnTo>
                  <a:lnTo>
                    <a:pt x="2" y="35"/>
                  </a:lnTo>
                  <a:lnTo>
                    <a:pt x="0" y="0"/>
                  </a:lnTo>
                  <a:lnTo>
                    <a:pt x="9" y="6"/>
                  </a:lnTo>
                  <a:lnTo>
                    <a:pt x="19" y="18"/>
                  </a:lnTo>
                  <a:lnTo>
                    <a:pt x="30" y="35"/>
                  </a:lnTo>
                  <a:lnTo>
                    <a:pt x="40" y="58"/>
                  </a:lnTo>
                  <a:lnTo>
                    <a:pt x="50" y="85"/>
                  </a:lnTo>
                  <a:lnTo>
                    <a:pt x="59" y="114"/>
                  </a:lnTo>
                  <a:lnTo>
                    <a:pt x="65" y="146"/>
                  </a:lnTo>
                  <a:lnTo>
                    <a:pt x="71" y="181"/>
                  </a:lnTo>
                  <a:close/>
                </a:path>
              </a:pathLst>
            </a:custGeom>
            <a:solidFill>
              <a:srgbClr val="00FF00"/>
            </a:solidFill>
            <a:ln w="9525">
              <a:solidFill>
                <a:srgbClr val="000000"/>
              </a:solidFill>
              <a:prstDash val="solid"/>
              <a:round/>
              <a:headEnd/>
              <a:tailEnd/>
            </a:ln>
          </p:spPr>
          <p:txBody>
            <a:bodyPr/>
            <a:lstStyle/>
            <a:p>
              <a:endParaRPr lang="en-US"/>
            </a:p>
          </p:txBody>
        </p:sp>
        <p:sp>
          <p:nvSpPr>
            <p:cNvPr id="314513" name="Freeform 145"/>
            <p:cNvSpPr>
              <a:spLocks/>
            </p:cNvSpPr>
            <p:nvPr/>
          </p:nvSpPr>
          <p:spPr bwMode="auto">
            <a:xfrm>
              <a:off x="4908" y="3999"/>
              <a:ext cx="73" cy="108"/>
            </a:xfrm>
            <a:custGeom>
              <a:avLst/>
              <a:gdLst/>
              <a:ahLst/>
              <a:cxnLst>
                <a:cxn ang="0">
                  <a:pos x="0" y="108"/>
                </a:cxn>
                <a:cxn ang="0">
                  <a:pos x="2" y="81"/>
                </a:cxn>
                <a:cxn ang="0">
                  <a:pos x="10" y="54"/>
                </a:cxn>
                <a:cxn ang="0">
                  <a:pos x="21" y="33"/>
                </a:cxn>
                <a:cxn ang="0">
                  <a:pos x="36" y="15"/>
                </a:cxn>
                <a:cxn ang="0">
                  <a:pos x="54" y="4"/>
                </a:cxn>
                <a:cxn ang="0">
                  <a:pos x="73" y="0"/>
                </a:cxn>
                <a:cxn ang="0">
                  <a:pos x="69" y="29"/>
                </a:cxn>
                <a:cxn ang="0">
                  <a:pos x="63" y="54"/>
                </a:cxn>
                <a:cxn ang="0">
                  <a:pos x="52" y="77"/>
                </a:cxn>
                <a:cxn ang="0">
                  <a:pos x="36" y="94"/>
                </a:cxn>
                <a:cxn ang="0">
                  <a:pos x="19" y="104"/>
                </a:cxn>
                <a:cxn ang="0">
                  <a:pos x="0" y="108"/>
                </a:cxn>
              </a:cxnLst>
              <a:rect l="0" t="0" r="r" b="b"/>
              <a:pathLst>
                <a:path w="73" h="108">
                  <a:moveTo>
                    <a:pt x="0" y="108"/>
                  </a:moveTo>
                  <a:lnTo>
                    <a:pt x="2" y="81"/>
                  </a:lnTo>
                  <a:lnTo>
                    <a:pt x="10" y="54"/>
                  </a:lnTo>
                  <a:lnTo>
                    <a:pt x="21" y="33"/>
                  </a:lnTo>
                  <a:lnTo>
                    <a:pt x="36" y="15"/>
                  </a:lnTo>
                  <a:lnTo>
                    <a:pt x="54" y="4"/>
                  </a:lnTo>
                  <a:lnTo>
                    <a:pt x="73" y="0"/>
                  </a:lnTo>
                  <a:lnTo>
                    <a:pt x="69" y="29"/>
                  </a:lnTo>
                  <a:lnTo>
                    <a:pt x="63" y="54"/>
                  </a:lnTo>
                  <a:lnTo>
                    <a:pt x="52" y="77"/>
                  </a:lnTo>
                  <a:lnTo>
                    <a:pt x="36" y="94"/>
                  </a:lnTo>
                  <a:lnTo>
                    <a:pt x="19" y="104"/>
                  </a:lnTo>
                  <a:lnTo>
                    <a:pt x="0" y="108"/>
                  </a:lnTo>
                  <a:close/>
                </a:path>
              </a:pathLst>
            </a:custGeom>
            <a:solidFill>
              <a:srgbClr val="00FF00"/>
            </a:solidFill>
            <a:ln w="9525">
              <a:solidFill>
                <a:srgbClr val="000000"/>
              </a:solidFill>
              <a:prstDash val="solid"/>
              <a:round/>
              <a:headEnd/>
              <a:tailEnd/>
            </a:ln>
          </p:spPr>
          <p:txBody>
            <a:bodyPr/>
            <a:lstStyle/>
            <a:p>
              <a:endParaRPr lang="en-US"/>
            </a:p>
          </p:txBody>
        </p:sp>
        <p:sp>
          <p:nvSpPr>
            <p:cNvPr id="314514" name="Freeform 146"/>
            <p:cNvSpPr>
              <a:spLocks/>
            </p:cNvSpPr>
            <p:nvPr/>
          </p:nvSpPr>
          <p:spPr bwMode="auto">
            <a:xfrm>
              <a:off x="4943" y="3928"/>
              <a:ext cx="72" cy="200"/>
            </a:xfrm>
            <a:custGeom>
              <a:avLst/>
              <a:gdLst/>
              <a:ahLst/>
              <a:cxnLst>
                <a:cxn ang="0">
                  <a:pos x="70" y="198"/>
                </a:cxn>
                <a:cxn ang="0">
                  <a:pos x="70" y="160"/>
                </a:cxn>
                <a:cxn ang="0">
                  <a:pos x="67" y="121"/>
                </a:cxn>
                <a:cxn ang="0">
                  <a:pos x="59" y="86"/>
                </a:cxn>
                <a:cxn ang="0">
                  <a:pos x="51" y="58"/>
                </a:cxn>
                <a:cxn ang="0">
                  <a:pos x="40" y="33"/>
                </a:cxn>
                <a:cxn ang="0">
                  <a:pos x="26" y="13"/>
                </a:cxn>
                <a:cxn ang="0">
                  <a:pos x="13" y="4"/>
                </a:cxn>
                <a:cxn ang="0">
                  <a:pos x="0" y="0"/>
                </a:cxn>
                <a:cxn ang="0">
                  <a:pos x="7" y="4"/>
                </a:cxn>
                <a:cxn ang="0">
                  <a:pos x="13" y="13"/>
                </a:cxn>
                <a:cxn ang="0">
                  <a:pos x="19" y="33"/>
                </a:cxn>
                <a:cxn ang="0">
                  <a:pos x="24" y="58"/>
                </a:cxn>
                <a:cxn ang="0">
                  <a:pos x="30" y="86"/>
                </a:cxn>
                <a:cxn ang="0">
                  <a:pos x="32" y="121"/>
                </a:cxn>
                <a:cxn ang="0">
                  <a:pos x="34" y="160"/>
                </a:cxn>
                <a:cxn ang="0">
                  <a:pos x="36" y="198"/>
                </a:cxn>
                <a:cxn ang="0">
                  <a:pos x="34" y="198"/>
                </a:cxn>
                <a:cxn ang="0">
                  <a:pos x="38" y="198"/>
                </a:cxn>
                <a:cxn ang="0">
                  <a:pos x="47" y="200"/>
                </a:cxn>
                <a:cxn ang="0">
                  <a:pos x="59" y="200"/>
                </a:cxn>
                <a:cxn ang="0">
                  <a:pos x="69" y="198"/>
                </a:cxn>
                <a:cxn ang="0">
                  <a:pos x="72" y="198"/>
                </a:cxn>
                <a:cxn ang="0">
                  <a:pos x="70" y="198"/>
                </a:cxn>
              </a:cxnLst>
              <a:rect l="0" t="0" r="r" b="b"/>
              <a:pathLst>
                <a:path w="72" h="200">
                  <a:moveTo>
                    <a:pt x="70" y="198"/>
                  </a:moveTo>
                  <a:lnTo>
                    <a:pt x="70" y="160"/>
                  </a:lnTo>
                  <a:lnTo>
                    <a:pt x="67" y="121"/>
                  </a:lnTo>
                  <a:lnTo>
                    <a:pt x="59" y="86"/>
                  </a:lnTo>
                  <a:lnTo>
                    <a:pt x="51" y="58"/>
                  </a:lnTo>
                  <a:lnTo>
                    <a:pt x="40" y="33"/>
                  </a:lnTo>
                  <a:lnTo>
                    <a:pt x="26" y="13"/>
                  </a:lnTo>
                  <a:lnTo>
                    <a:pt x="13" y="4"/>
                  </a:lnTo>
                  <a:lnTo>
                    <a:pt x="0" y="0"/>
                  </a:lnTo>
                  <a:lnTo>
                    <a:pt x="7" y="4"/>
                  </a:lnTo>
                  <a:lnTo>
                    <a:pt x="13" y="13"/>
                  </a:lnTo>
                  <a:lnTo>
                    <a:pt x="19" y="33"/>
                  </a:lnTo>
                  <a:lnTo>
                    <a:pt x="24" y="58"/>
                  </a:lnTo>
                  <a:lnTo>
                    <a:pt x="30" y="86"/>
                  </a:lnTo>
                  <a:lnTo>
                    <a:pt x="32" y="121"/>
                  </a:lnTo>
                  <a:lnTo>
                    <a:pt x="34" y="160"/>
                  </a:lnTo>
                  <a:lnTo>
                    <a:pt x="36" y="198"/>
                  </a:lnTo>
                  <a:lnTo>
                    <a:pt x="34" y="198"/>
                  </a:lnTo>
                  <a:lnTo>
                    <a:pt x="38" y="198"/>
                  </a:lnTo>
                  <a:lnTo>
                    <a:pt x="47" y="200"/>
                  </a:lnTo>
                  <a:lnTo>
                    <a:pt x="59" y="200"/>
                  </a:lnTo>
                  <a:lnTo>
                    <a:pt x="69" y="198"/>
                  </a:lnTo>
                  <a:lnTo>
                    <a:pt x="72" y="198"/>
                  </a:lnTo>
                  <a:lnTo>
                    <a:pt x="7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15" name="Freeform 147"/>
            <p:cNvSpPr>
              <a:spLocks/>
            </p:cNvSpPr>
            <p:nvPr/>
          </p:nvSpPr>
          <p:spPr bwMode="auto">
            <a:xfrm>
              <a:off x="4989" y="3918"/>
              <a:ext cx="90" cy="198"/>
            </a:xfrm>
            <a:custGeom>
              <a:avLst/>
              <a:gdLst/>
              <a:ahLst/>
              <a:cxnLst>
                <a:cxn ang="0">
                  <a:pos x="90" y="198"/>
                </a:cxn>
                <a:cxn ang="0">
                  <a:pos x="72" y="195"/>
                </a:cxn>
                <a:cxn ang="0">
                  <a:pos x="55" y="183"/>
                </a:cxn>
                <a:cxn ang="0">
                  <a:pos x="40" y="166"/>
                </a:cxn>
                <a:cxn ang="0">
                  <a:pos x="26" y="141"/>
                </a:cxn>
                <a:cxn ang="0">
                  <a:pos x="15" y="110"/>
                </a:cxn>
                <a:cxn ang="0">
                  <a:pos x="7" y="75"/>
                </a:cxn>
                <a:cxn ang="0">
                  <a:pos x="1" y="39"/>
                </a:cxn>
                <a:cxn ang="0">
                  <a:pos x="0" y="0"/>
                </a:cxn>
                <a:cxn ang="0">
                  <a:pos x="19" y="4"/>
                </a:cxn>
                <a:cxn ang="0">
                  <a:pos x="34" y="16"/>
                </a:cxn>
                <a:cxn ang="0">
                  <a:pos x="49" y="33"/>
                </a:cxn>
                <a:cxn ang="0">
                  <a:pos x="65" y="58"/>
                </a:cxn>
                <a:cxn ang="0">
                  <a:pos x="74" y="89"/>
                </a:cxn>
                <a:cxn ang="0">
                  <a:pos x="84" y="123"/>
                </a:cxn>
                <a:cxn ang="0">
                  <a:pos x="88" y="160"/>
                </a:cxn>
                <a:cxn ang="0">
                  <a:pos x="90" y="198"/>
                </a:cxn>
              </a:cxnLst>
              <a:rect l="0" t="0" r="r" b="b"/>
              <a:pathLst>
                <a:path w="90" h="198">
                  <a:moveTo>
                    <a:pt x="90" y="198"/>
                  </a:moveTo>
                  <a:lnTo>
                    <a:pt x="72" y="195"/>
                  </a:lnTo>
                  <a:lnTo>
                    <a:pt x="55" y="183"/>
                  </a:lnTo>
                  <a:lnTo>
                    <a:pt x="40" y="166"/>
                  </a:lnTo>
                  <a:lnTo>
                    <a:pt x="26" y="141"/>
                  </a:lnTo>
                  <a:lnTo>
                    <a:pt x="15" y="110"/>
                  </a:lnTo>
                  <a:lnTo>
                    <a:pt x="7" y="75"/>
                  </a:lnTo>
                  <a:lnTo>
                    <a:pt x="1" y="39"/>
                  </a:lnTo>
                  <a:lnTo>
                    <a:pt x="0" y="0"/>
                  </a:lnTo>
                  <a:lnTo>
                    <a:pt x="19" y="4"/>
                  </a:lnTo>
                  <a:lnTo>
                    <a:pt x="34" y="16"/>
                  </a:lnTo>
                  <a:lnTo>
                    <a:pt x="49" y="33"/>
                  </a:lnTo>
                  <a:lnTo>
                    <a:pt x="65" y="58"/>
                  </a:lnTo>
                  <a:lnTo>
                    <a:pt x="74" y="89"/>
                  </a:lnTo>
                  <a:lnTo>
                    <a:pt x="84" y="123"/>
                  </a:lnTo>
                  <a:lnTo>
                    <a:pt x="88" y="160"/>
                  </a:lnTo>
                  <a:lnTo>
                    <a:pt x="9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16" name="Freeform 148"/>
            <p:cNvSpPr>
              <a:spLocks/>
            </p:cNvSpPr>
            <p:nvPr/>
          </p:nvSpPr>
          <p:spPr bwMode="auto">
            <a:xfrm>
              <a:off x="5015" y="3936"/>
              <a:ext cx="37" cy="180"/>
            </a:xfrm>
            <a:custGeom>
              <a:avLst/>
              <a:gdLst/>
              <a:ahLst/>
              <a:cxnLst>
                <a:cxn ang="0">
                  <a:pos x="0" y="180"/>
                </a:cxn>
                <a:cxn ang="0">
                  <a:pos x="8" y="177"/>
                </a:cxn>
                <a:cxn ang="0">
                  <a:pos x="16" y="167"/>
                </a:cxn>
                <a:cxn ang="0">
                  <a:pos x="22" y="150"/>
                </a:cxn>
                <a:cxn ang="0">
                  <a:pos x="27" y="128"/>
                </a:cxn>
                <a:cxn ang="0">
                  <a:pos x="31" y="100"/>
                </a:cxn>
                <a:cxn ang="0">
                  <a:pos x="35" y="69"/>
                </a:cxn>
                <a:cxn ang="0">
                  <a:pos x="37" y="36"/>
                </a:cxn>
                <a:cxn ang="0">
                  <a:pos x="37" y="0"/>
                </a:cxn>
                <a:cxn ang="0">
                  <a:pos x="31" y="4"/>
                </a:cxn>
                <a:cxn ang="0">
                  <a:pos x="23" y="13"/>
                </a:cxn>
                <a:cxn ang="0">
                  <a:pos x="18" y="30"/>
                </a:cxn>
                <a:cxn ang="0">
                  <a:pos x="12" y="53"/>
                </a:cxn>
                <a:cxn ang="0">
                  <a:pos x="8" y="80"/>
                </a:cxn>
                <a:cxn ang="0">
                  <a:pos x="4" y="111"/>
                </a:cxn>
                <a:cxn ang="0">
                  <a:pos x="2" y="146"/>
                </a:cxn>
                <a:cxn ang="0">
                  <a:pos x="0" y="180"/>
                </a:cxn>
              </a:cxnLst>
              <a:rect l="0" t="0" r="r" b="b"/>
              <a:pathLst>
                <a:path w="37" h="180">
                  <a:moveTo>
                    <a:pt x="0" y="180"/>
                  </a:moveTo>
                  <a:lnTo>
                    <a:pt x="8" y="177"/>
                  </a:lnTo>
                  <a:lnTo>
                    <a:pt x="16" y="167"/>
                  </a:lnTo>
                  <a:lnTo>
                    <a:pt x="22" y="150"/>
                  </a:lnTo>
                  <a:lnTo>
                    <a:pt x="27" y="128"/>
                  </a:lnTo>
                  <a:lnTo>
                    <a:pt x="31" y="100"/>
                  </a:lnTo>
                  <a:lnTo>
                    <a:pt x="35" y="69"/>
                  </a:lnTo>
                  <a:lnTo>
                    <a:pt x="37" y="36"/>
                  </a:lnTo>
                  <a:lnTo>
                    <a:pt x="37" y="0"/>
                  </a:lnTo>
                  <a:lnTo>
                    <a:pt x="31" y="4"/>
                  </a:lnTo>
                  <a:lnTo>
                    <a:pt x="23" y="13"/>
                  </a:lnTo>
                  <a:lnTo>
                    <a:pt x="18" y="30"/>
                  </a:lnTo>
                  <a:lnTo>
                    <a:pt x="12" y="53"/>
                  </a:lnTo>
                  <a:lnTo>
                    <a:pt x="8" y="80"/>
                  </a:lnTo>
                  <a:lnTo>
                    <a:pt x="4" y="111"/>
                  </a:lnTo>
                  <a:lnTo>
                    <a:pt x="2"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517" name="Freeform 149"/>
            <p:cNvSpPr>
              <a:spLocks/>
            </p:cNvSpPr>
            <p:nvPr/>
          </p:nvSpPr>
          <p:spPr bwMode="auto">
            <a:xfrm>
              <a:off x="5058" y="3936"/>
              <a:ext cx="71" cy="180"/>
            </a:xfrm>
            <a:custGeom>
              <a:avLst/>
              <a:gdLst/>
              <a:ahLst/>
              <a:cxnLst>
                <a:cxn ang="0">
                  <a:pos x="0" y="180"/>
                </a:cxn>
                <a:cxn ang="0">
                  <a:pos x="13" y="177"/>
                </a:cxn>
                <a:cxn ang="0">
                  <a:pos x="26" y="165"/>
                </a:cxn>
                <a:cxn ang="0">
                  <a:pos x="38" y="150"/>
                </a:cxn>
                <a:cxn ang="0">
                  <a:pos x="50" y="127"/>
                </a:cxn>
                <a:cxn ang="0">
                  <a:pos x="59" y="100"/>
                </a:cxn>
                <a:cxn ang="0">
                  <a:pos x="65" y="69"/>
                </a:cxn>
                <a:cxn ang="0">
                  <a:pos x="69" y="34"/>
                </a:cxn>
                <a:cxn ang="0">
                  <a:pos x="71" y="0"/>
                </a:cxn>
                <a:cxn ang="0">
                  <a:pos x="61" y="5"/>
                </a:cxn>
                <a:cxn ang="0">
                  <a:pos x="51" y="17"/>
                </a:cxn>
                <a:cxn ang="0">
                  <a:pos x="40" y="34"/>
                </a:cxn>
                <a:cxn ang="0">
                  <a:pos x="30" y="55"/>
                </a:cxn>
                <a:cxn ang="0">
                  <a:pos x="21" y="84"/>
                </a:cxn>
                <a:cxn ang="0">
                  <a:pos x="11" y="113"/>
                </a:cxn>
                <a:cxn ang="0">
                  <a:pos x="5" y="146"/>
                </a:cxn>
                <a:cxn ang="0">
                  <a:pos x="0" y="180"/>
                </a:cxn>
              </a:cxnLst>
              <a:rect l="0" t="0" r="r" b="b"/>
              <a:pathLst>
                <a:path w="71" h="180">
                  <a:moveTo>
                    <a:pt x="0" y="180"/>
                  </a:moveTo>
                  <a:lnTo>
                    <a:pt x="13" y="177"/>
                  </a:lnTo>
                  <a:lnTo>
                    <a:pt x="26" y="165"/>
                  </a:lnTo>
                  <a:lnTo>
                    <a:pt x="38" y="150"/>
                  </a:lnTo>
                  <a:lnTo>
                    <a:pt x="50" y="127"/>
                  </a:lnTo>
                  <a:lnTo>
                    <a:pt x="59" y="100"/>
                  </a:lnTo>
                  <a:lnTo>
                    <a:pt x="65" y="69"/>
                  </a:lnTo>
                  <a:lnTo>
                    <a:pt x="69" y="34"/>
                  </a:lnTo>
                  <a:lnTo>
                    <a:pt x="71" y="0"/>
                  </a:lnTo>
                  <a:lnTo>
                    <a:pt x="61" y="5"/>
                  </a:lnTo>
                  <a:lnTo>
                    <a:pt x="51" y="17"/>
                  </a:lnTo>
                  <a:lnTo>
                    <a:pt x="40" y="34"/>
                  </a:lnTo>
                  <a:lnTo>
                    <a:pt x="30" y="55"/>
                  </a:lnTo>
                  <a:lnTo>
                    <a:pt x="21" y="84"/>
                  </a:lnTo>
                  <a:lnTo>
                    <a:pt x="11" y="113"/>
                  </a:lnTo>
                  <a:lnTo>
                    <a:pt x="5"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518" name="Freeform 150"/>
            <p:cNvSpPr>
              <a:spLocks/>
            </p:cNvSpPr>
            <p:nvPr/>
          </p:nvSpPr>
          <p:spPr bwMode="auto">
            <a:xfrm>
              <a:off x="5075" y="3989"/>
              <a:ext cx="71" cy="108"/>
            </a:xfrm>
            <a:custGeom>
              <a:avLst/>
              <a:gdLst/>
              <a:ahLst/>
              <a:cxnLst>
                <a:cxn ang="0">
                  <a:pos x="71" y="108"/>
                </a:cxn>
                <a:cxn ang="0">
                  <a:pos x="69" y="81"/>
                </a:cxn>
                <a:cxn ang="0">
                  <a:pos x="61" y="54"/>
                </a:cxn>
                <a:cxn ang="0">
                  <a:pos x="50" y="31"/>
                </a:cxn>
                <a:cxn ang="0">
                  <a:pos x="36" y="16"/>
                </a:cxn>
                <a:cxn ang="0">
                  <a:pos x="19" y="4"/>
                </a:cxn>
                <a:cxn ang="0">
                  <a:pos x="0" y="0"/>
                </a:cxn>
                <a:cxn ang="0">
                  <a:pos x="2" y="29"/>
                </a:cxn>
                <a:cxn ang="0">
                  <a:pos x="9" y="54"/>
                </a:cxn>
                <a:cxn ang="0">
                  <a:pos x="21" y="77"/>
                </a:cxn>
                <a:cxn ang="0">
                  <a:pos x="36" y="95"/>
                </a:cxn>
                <a:cxn ang="0">
                  <a:pos x="54" y="104"/>
                </a:cxn>
                <a:cxn ang="0">
                  <a:pos x="71" y="108"/>
                </a:cxn>
              </a:cxnLst>
              <a:rect l="0" t="0" r="r" b="b"/>
              <a:pathLst>
                <a:path w="71" h="108">
                  <a:moveTo>
                    <a:pt x="71" y="108"/>
                  </a:moveTo>
                  <a:lnTo>
                    <a:pt x="69" y="81"/>
                  </a:lnTo>
                  <a:lnTo>
                    <a:pt x="61" y="54"/>
                  </a:lnTo>
                  <a:lnTo>
                    <a:pt x="50" y="31"/>
                  </a:lnTo>
                  <a:lnTo>
                    <a:pt x="36" y="16"/>
                  </a:lnTo>
                  <a:lnTo>
                    <a:pt x="19" y="4"/>
                  </a:lnTo>
                  <a:lnTo>
                    <a:pt x="0" y="0"/>
                  </a:lnTo>
                  <a:lnTo>
                    <a:pt x="2" y="29"/>
                  </a:lnTo>
                  <a:lnTo>
                    <a:pt x="9" y="54"/>
                  </a:lnTo>
                  <a:lnTo>
                    <a:pt x="21" y="77"/>
                  </a:lnTo>
                  <a:lnTo>
                    <a:pt x="36" y="95"/>
                  </a:lnTo>
                  <a:lnTo>
                    <a:pt x="54" y="104"/>
                  </a:lnTo>
                  <a:lnTo>
                    <a:pt x="71" y="108"/>
                  </a:lnTo>
                  <a:close/>
                </a:path>
              </a:pathLst>
            </a:custGeom>
            <a:solidFill>
              <a:srgbClr val="00FF00"/>
            </a:solidFill>
            <a:ln w="9525">
              <a:solidFill>
                <a:srgbClr val="000000"/>
              </a:solidFill>
              <a:prstDash val="solid"/>
              <a:round/>
              <a:headEnd/>
              <a:tailEnd/>
            </a:ln>
          </p:spPr>
          <p:txBody>
            <a:bodyPr/>
            <a:lstStyle/>
            <a:p>
              <a:endParaRPr lang="en-US"/>
            </a:p>
          </p:txBody>
        </p:sp>
        <p:sp>
          <p:nvSpPr>
            <p:cNvPr id="314519" name="Freeform 151"/>
            <p:cNvSpPr>
              <a:spLocks/>
            </p:cNvSpPr>
            <p:nvPr/>
          </p:nvSpPr>
          <p:spPr bwMode="auto">
            <a:xfrm>
              <a:off x="5109" y="3918"/>
              <a:ext cx="73" cy="198"/>
            </a:xfrm>
            <a:custGeom>
              <a:avLst/>
              <a:gdLst/>
              <a:ahLst/>
              <a:cxnLst>
                <a:cxn ang="0">
                  <a:pos x="2" y="198"/>
                </a:cxn>
                <a:cxn ang="0">
                  <a:pos x="2" y="160"/>
                </a:cxn>
                <a:cxn ang="0">
                  <a:pos x="8" y="121"/>
                </a:cxn>
                <a:cxn ang="0">
                  <a:pos x="14" y="87"/>
                </a:cxn>
                <a:cxn ang="0">
                  <a:pos x="23" y="58"/>
                </a:cxn>
                <a:cxn ang="0">
                  <a:pos x="33" y="33"/>
                </a:cxn>
                <a:cxn ang="0">
                  <a:pos x="46" y="14"/>
                </a:cxn>
                <a:cxn ang="0">
                  <a:pos x="60" y="2"/>
                </a:cxn>
                <a:cxn ang="0">
                  <a:pos x="73" y="0"/>
                </a:cxn>
                <a:cxn ang="0">
                  <a:pos x="68" y="2"/>
                </a:cxn>
                <a:cxn ang="0">
                  <a:pos x="60" y="14"/>
                </a:cxn>
                <a:cxn ang="0">
                  <a:pos x="54" y="33"/>
                </a:cxn>
                <a:cxn ang="0">
                  <a:pos x="48" y="58"/>
                </a:cxn>
                <a:cxn ang="0">
                  <a:pos x="45" y="87"/>
                </a:cxn>
                <a:cxn ang="0">
                  <a:pos x="41" y="121"/>
                </a:cxn>
                <a:cxn ang="0">
                  <a:pos x="39" y="160"/>
                </a:cxn>
                <a:cxn ang="0">
                  <a:pos x="37" y="198"/>
                </a:cxn>
                <a:cxn ang="0">
                  <a:pos x="39" y="198"/>
                </a:cxn>
                <a:cxn ang="0">
                  <a:pos x="35" y="198"/>
                </a:cxn>
                <a:cxn ang="0">
                  <a:pos x="25" y="198"/>
                </a:cxn>
                <a:cxn ang="0">
                  <a:pos x="14" y="198"/>
                </a:cxn>
                <a:cxn ang="0">
                  <a:pos x="4" y="198"/>
                </a:cxn>
                <a:cxn ang="0">
                  <a:pos x="0" y="198"/>
                </a:cxn>
                <a:cxn ang="0">
                  <a:pos x="2" y="198"/>
                </a:cxn>
              </a:cxnLst>
              <a:rect l="0" t="0" r="r" b="b"/>
              <a:pathLst>
                <a:path w="73" h="198">
                  <a:moveTo>
                    <a:pt x="2" y="198"/>
                  </a:moveTo>
                  <a:lnTo>
                    <a:pt x="2" y="160"/>
                  </a:lnTo>
                  <a:lnTo>
                    <a:pt x="8" y="121"/>
                  </a:lnTo>
                  <a:lnTo>
                    <a:pt x="14" y="87"/>
                  </a:lnTo>
                  <a:lnTo>
                    <a:pt x="23" y="58"/>
                  </a:lnTo>
                  <a:lnTo>
                    <a:pt x="33" y="33"/>
                  </a:lnTo>
                  <a:lnTo>
                    <a:pt x="46" y="14"/>
                  </a:lnTo>
                  <a:lnTo>
                    <a:pt x="60" y="2"/>
                  </a:lnTo>
                  <a:lnTo>
                    <a:pt x="73" y="0"/>
                  </a:lnTo>
                  <a:lnTo>
                    <a:pt x="68" y="2"/>
                  </a:lnTo>
                  <a:lnTo>
                    <a:pt x="60" y="14"/>
                  </a:lnTo>
                  <a:lnTo>
                    <a:pt x="54" y="33"/>
                  </a:lnTo>
                  <a:lnTo>
                    <a:pt x="48" y="58"/>
                  </a:lnTo>
                  <a:lnTo>
                    <a:pt x="45" y="87"/>
                  </a:lnTo>
                  <a:lnTo>
                    <a:pt x="41" y="121"/>
                  </a:lnTo>
                  <a:lnTo>
                    <a:pt x="39" y="160"/>
                  </a:lnTo>
                  <a:lnTo>
                    <a:pt x="37" y="198"/>
                  </a:lnTo>
                  <a:lnTo>
                    <a:pt x="39" y="198"/>
                  </a:lnTo>
                  <a:lnTo>
                    <a:pt x="35" y="198"/>
                  </a:lnTo>
                  <a:lnTo>
                    <a:pt x="25" y="198"/>
                  </a:lnTo>
                  <a:lnTo>
                    <a:pt x="14" y="198"/>
                  </a:lnTo>
                  <a:lnTo>
                    <a:pt x="4" y="198"/>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20" name="Freeform 152"/>
            <p:cNvSpPr>
              <a:spLocks/>
            </p:cNvSpPr>
            <p:nvPr/>
          </p:nvSpPr>
          <p:spPr bwMode="auto">
            <a:xfrm>
              <a:off x="5138" y="3936"/>
              <a:ext cx="71" cy="180"/>
            </a:xfrm>
            <a:custGeom>
              <a:avLst/>
              <a:gdLst/>
              <a:ahLst/>
              <a:cxnLst>
                <a:cxn ang="0">
                  <a:pos x="71" y="180"/>
                </a:cxn>
                <a:cxn ang="0">
                  <a:pos x="71" y="144"/>
                </a:cxn>
                <a:cxn ang="0">
                  <a:pos x="65" y="111"/>
                </a:cxn>
                <a:cxn ang="0">
                  <a:pos x="60" y="80"/>
                </a:cxn>
                <a:cxn ang="0">
                  <a:pos x="50" y="52"/>
                </a:cxn>
                <a:cxn ang="0">
                  <a:pos x="41" y="30"/>
                </a:cxn>
                <a:cxn ang="0">
                  <a:pos x="27" y="13"/>
                </a:cxn>
                <a:cxn ang="0">
                  <a:pos x="14" y="4"/>
                </a:cxn>
                <a:cxn ang="0">
                  <a:pos x="0" y="0"/>
                </a:cxn>
                <a:cxn ang="0">
                  <a:pos x="0" y="34"/>
                </a:cxn>
                <a:cxn ang="0">
                  <a:pos x="6" y="69"/>
                </a:cxn>
                <a:cxn ang="0">
                  <a:pos x="12" y="100"/>
                </a:cxn>
                <a:cxn ang="0">
                  <a:pos x="21" y="127"/>
                </a:cxn>
                <a:cxn ang="0">
                  <a:pos x="31" y="150"/>
                </a:cxn>
                <a:cxn ang="0">
                  <a:pos x="44" y="165"/>
                </a:cxn>
                <a:cxn ang="0">
                  <a:pos x="58" y="177"/>
                </a:cxn>
                <a:cxn ang="0">
                  <a:pos x="71" y="180"/>
                </a:cxn>
              </a:cxnLst>
              <a:rect l="0" t="0" r="r" b="b"/>
              <a:pathLst>
                <a:path w="71" h="180">
                  <a:moveTo>
                    <a:pt x="71" y="180"/>
                  </a:moveTo>
                  <a:lnTo>
                    <a:pt x="71" y="144"/>
                  </a:lnTo>
                  <a:lnTo>
                    <a:pt x="65" y="111"/>
                  </a:lnTo>
                  <a:lnTo>
                    <a:pt x="60" y="80"/>
                  </a:lnTo>
                  <a:lnTo>
                    <a:pt x="50" y="52"/>
                  </a:lnTo>
                  <a:lnTo>
                    <a:pt x="41" y="30"/>
                  </a:lnTo>
                  <a:lnTo>
                    <a:pt x="27" y="13"/>
                  </a:lnTo>
                  <a:lnTo>
                    <a:pt x="14" y="4"/>
                  </a:lnTo>
                  <a:lnTo>
                    <a:pt x="0" y="0"/>
                  </a:lnTo>
                  <a:lnTo>
                    <a:pt x="0" y="34"/>
                  </a:lnTo>
                  <a:lnTo>
                    <a:pt x="6" y="69"/>
                  </a:lnTo>
                  <a:lnTo>
                    <a:pt x="12" y="100"/>
                  </a:lnTo>
                  <a:lnTo>
                    <a:pt x="21" y="127"/>
                  </a:lnTo>
                  <a:lnTo>
                    <a:pt x="31" y="150"/>
                  </a:lnTo>
                  <a:lnTo>
                    <a:pt x="44" y="165"/>
                  </a:lnTo>
                  <a:lnTo>
                    <a:pt x="58" y="177"/>
                  </a:lnTo>
                  <a:lnTo>
                    <a:pt x="71" y="180"/>
                  </a:lnTo>
                  <a:close/>
                </a:path>
              </a:pathLst>
            </a:custGeom>
            <a:solidFill>
              <a:srgbClr val="00FF00"/>
            </a:solidFill>
            <a:ln w="9525">
              <a:solidFill>
                <a:srgbClr val="000000"/>
              </a:solidFill>
              <a:prstDash val="solid"/>
              <a:round/>
              <a:headEnd/>
              <a:tailEnd/>
            </a:ln>
          </p:spPr>
          <p:txBody>
            <a:bodyPr/>
            <a:lstStyle/>
            <a:p>
              <a:endParaRPr lang="en-US"/>
            </a:p>
          </p:txBody>
        </p:sp>
        <p:sp>
          <p:nvSpPr>
            <p:cNvPr id="314521" name="Freeform 153"/>
            <p:cNvSpPr>
              <a:spLocks/>
            </p:cNvSpPr>
            <p:nvPr/>
          </p:nvSpPr>
          <p:spPr bwMode="auto">
            <a:xfrm>
              <a:off x="5215" y="3959"/>
              <a:ext cx="54" cy="171"/>
            </a:xfrm>
            <a:custGeom>
              <a:avLst/>
              <a:gdLst/>
              <a:ahLst/>
              <a:cxnLst>
                <a:cxn ang="0">
                  <a:pos x="54" y="0"/>
                </a:cxn>
                <a:cxn ang="0">
                  <a:pos x="42" y="4"/>
                </a:cxn>
                <a:cxn ang="0">
                  <a:pos x="33" y="13"/>
                </a:cxn>
                <a:cxn ang="0">
                  <a:pos x="23" y="29"/>
                </a:cxn>
                <a:cxn ang="0">
                  <a:pos x="15" y="50"/>
                </a:cxn>
                <a:cxn ang="0">
                  <a:pos x="8" y="77"/>
                </a:cxn>
                <a:cxn ang="0">
                  <a:pos x="4" y="105"/>
                </a:cxn>
                <a:cxn ang="0">
                  <a:pos x="0" y="138"/>
                </a:cxn>
                <a:cxn ang="0">
                  <a:pos x="0" y="171"/>
                </a:cxn>
                <a:cxn ang="0">
                  <a:pos x="10" y="167"/>
                </a:cxn>
                <a:cxn ang="0">
                  <a:pos x="19" y="157"/>
                </a:cxn>
                <a:cxn ang="0">
                  <a:pos x="29" y="142"/>
                </a:cxn>
                <a:cxn ang="0">
                  <a:pos x="36" y="121"/>
                </a:cxn>
                <a:cxn ang="0">
                  <a:pos x="44" y="96"/>
                </a:cxn>
                <a:cxn ang="0">
                  <a:pos x="50" y="65"/>
                </a:cxn>
                <a:cxn ang="0">
                  <a:pos x="52" y="32"/>
                </a:cxn>
                <a:cxn ang="0">
                  <a:pos x="54" y="0"/>
                </a:cxn>
              </a:cxnLst>
              <a:rect l="0" t="0" r="r" b="b"/>
              <a:pathLst>
                <a:path w="54" h="171">
                  <a:moveTo>
                    <a:pt x="54" y="0"/>
                  </a:moveTo>
                  <a:lnTo>
                    <a:pt x="42" y="4"/>
                  </a:lnTo>
                  <a:lnTo>
                    <a:pt x="33" y="13"/>
                  </a:lnTo>
                  <a:lnTo>
                    <a:pt x="23" y="29"/>
                  </a:lnTo>
                  <a:lnTo>
                    <a:pt x="15" y="50"/>
                  </a:lnTo>
                  <a:lnTo>
                    <a:pt x="8" y="77"/>
                  </a:lnTo>
                  <a:lnTo>
                    <a:pt x="4" y="105"/>
                  </a:lnTo>
                  <a:lnTo>
                    <a:pt x="0" y="138"/>
                  </a:lnTo>
                  <a:lnTo>
                    <a:pt x="0" y="171"/>
                  </a:lnTo>
                  <a:lnTo>
                    <a:pt x="10" y="167"/>
                  </a:lnTo>
                  <a:lnTo>
                    <a:pt x="19" y="157"/>
                  </a:lnTo>
                  <a:lnTo>
                    <a:pt x="29" y="142"/>
                  </a:lnTo>
                  <a:lnTo>
                    <a:pt x="36" y="121"/>
                  </a:lnTo>
                  <a:lnTo>
                    <a:pt x="44" y="96"/>
                  </a:lnTo>
                  <a:lnTo>
                    <a:pt x="50" y="65"/>
                  </a:lnTo>
                  <a:lnTo>
                    <a:pt x="52" y="32"/>
                  </a:lnTo>
                  <a:lnTo>
                    <a:pt x="54" y="0"/>
                  </a:lnTo>
                  <a:close/>
                </a:path>
              </a:pathLst>
            </a:custGeom>
            <a:solidFill>
              <a:srgbClr val="00FF00"/>
            </a:solidFill>
            <a:ln w="9525">
              <a:solidFill>
                <a:srgbClr val="000000"/>
              </a:solidFill>
              <a:prstDash val="solid"/>
              <a:round/>
              <a:headEnd/>
              <a:tailEnd/>
            </a:ln>
          </p:spPr>
          <p:txBody>
            <a:bodyPr/>
            <a:lstStyle/>
            <a:p>
              <a:endParaRPr lang="en-US"/>
            </a:p>
          </p:txBody>
        </p:sp>
        <p:sp>
          <p:nvSpPr>
            <p:cNvPr id="314522" name="Freeform 154"/>
            <p:cNvSpPr>
              <a:spLocks/>
            </p:cNvSpPr>
            <p:nvPr/>
          </p:nvSpPr>
          <p:spPr bwMode="auto">
            <a:xfrm>
              <a:off x="5242" y="3905"/>
              <a:ext cx="90" cy="198"/>
            </a:xfrm>
            <a:custGeom>
              <a:avLst/>
              <a:gdLst/>
              <a:ahLst/>
              <a:cxnLst>
                <a:cxn ang="0">
                  <a:pos x="90" y="198"/>
                </a:cxn>
                <a:cxn ang="0">
                  <a:pos x="71" y="194"/>
                </a:cxn>
                <a:cxn ang="0">
                  <a:pos x="55" y="183"/>
                </a:cxn>
                <a:cxn ang="0">
                  <a:pos x="38" y="165"/>
                </a:cxn>
                <a:cxn ang="0">
                  <a:pos x="25" y="140"/>
                </a:cxn>
                <a:cxn ang="0">
                  <a:pos x="15" y="109"/>
                </a:cxn>
                <a:cxn ang="0">
                  <a:pos x="6" y="75"/>
                </a:cxn>
                <a:cxn ang="0">
                  <a:pos x="2" y="38"/>
                </a:cxn>
                <a:cxn ang="0">
                  <a:pos x="0" y="0"/>
                </a:cxn>
                <a:cxn ang="0">
                  <a:pos x="17" y="4"/>
                </a:cxn>
                <a:cxn ang="0">
                  <a:pos x="34" y="15"/>
                </a:cxn>
                <a:cxn ang="0">
                  <a:pos x="50" y="33"/>
                </a:cxn>
                <a:cxn ang="0">
                  <a:pos x="63" y="58"/>
                </a:cxn>
                <a:cxn ang="0">
                  <a:pos x="75" y="88"/>
                </a:cxn>
                <a:cxn ang="0">
                  <a:pos x="82" y="123"/>
                </a:cxn>
                <a:cxn ang="0">
                  <a:pos x="88" y="159"/>
                </a:cxn>
                <a:cxn ang="0">
                  <a:pos x="90" y="198"/>
                </a:cxn>
              </a:cxnLst>
              <a:rect l="0" t="0" r="r" b="b"/>
              <a:pathLst>
                <a:path w="90" h="198">
                  <a:moveTo>
                    <a:pt x="90" y="198"/>
                  </a:moveTo>
                  <a:lnTo>
                    <a:pt x="71" y="194"/>
                  </a:lnTo>
                  <a:lnTo>
                    <a:pt x="55" y="183"/>
                  </a:lnTo>
                  <a:lnTo>
                    <a:pt x="38" y="165"/>
                  </a:lnTo>
                  <a:lnTo>
                    <a:pt x="25" y="140"/>
                  </a:lnTo>
                  <a:lnTo>
                    <a:pt x="15" y="109"/>
                  </a:lnTo>
                  <a:lnTo>
                    <a:pt x="6" y="75"/>
                  </a:lnTo>
                  <a:lnTo>
                    <a:pt x="2" y="38"/>
                  </a:lnTo>
                  <a:lnTo>
                    <a:pt x="0" y="0"/>
                  </a:lnTo>
                  <a:lnTo>
                    <a:pt x="17" y="4"/>
                  </a:lnTo>
                  <a:lnTo>
                    <a:pt x="34" y="15"/>
                  </a:lnTo>
                  <a:lnTo>
                    <a:pt x="50" y="33"/>
                  </a:lnTo>
                  <a:lnTo>
                    <a:pt x="63" y="58"/>
                  </a:lnTo>
                  <a:lnTo>
                    <a:pt x="75" y="88"/>
                  </a:lnTo>
                  <a:lnTo>
                    <a:pt x="82" y="123"/>
                  </a:lnTo>
                  <a:lnTo>
                    <a:pt x="88" y="159"/>
                  </a:lnTo>
                  <a:lnTo>
                    <a:pt x="9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23" name="Freeform 155"/>
            <p:cNvSpPr>
              <a:spLocks/>
            </p:cNvSpPr>
            <p:nvPr/>
          </p:nvSpPr>
          <p:spPr bwMode="auto">
            <a:xfrm>
              <a:off x="5269" y="3922"/>
              <a:ext cx="34" cy="181"/>
            </a:xfrm>
            <a:custGeom>
              <a:avLst/>
              <a:gdLst/>
              <a:ahLst/>
              <a:cxnLst>
                <a:cxn ang="0">
                  <a:pos x="0" y="181"/>
                </a:cxn>
                <a:cxn ang="0">
                  <a:pos x="5" y="177"/>
                </a:cxn>
                <a:cxn ang="0">
                  <a:pos x="13" y="167"/>
                </a:cxn>
                <a:cxn ang="0">
                  <a:pos x="19" y="150"/>
                </a:cxn>
                <a:cxn ang="0">
                  <a:pos x="25" y="129"/>
                </a:cxn>
                <a:cxn ang="0">
                  <a:pos x="28" y="100"/>
                </a:cxn>
                <a:cxn ang="0">
                  <a:pos x="32" y="69"/>
                </a:cxn>
                <a:cxn ang="0">
                  <a:pos x="34" y="37"/>
                </a:cxn>
                <a:cxn ang="0">
                  <a:pos x="34" y="0"/>
                </a:cxn>
                <a:cxn ang="0">
                  <a:pos x="28" y="4"/>
                </a:cxn>
                <a:cxn ang="0">
                  <a:pos x="21" y="14"/>
                </a:cxn>
                <a:cxn ang="0">
                  <a:pos x="15" y="31"/>
                </a:cxn>
                <a:cxn ang="0">
                  <a:pos x="9" y="54"/>
                </a:cxn>
                <a:cxn ang="0">
                  <a:pos x="5" y="81"/>
                </a:cxn>
                <a:cxn ang="0">
                  <a:pos x="2" y="112"/>
                </a:cxn>
                <a:cxn ang="0">
                  <a:pos x="0" y="146"/>
                </a:cxn>
                <a:cxn ang="0">
                  <a:pos x="0" y="181"/>
                </a:cxn>
              </a:cxnLst>
              <a:rect l="0" t="0" r="r" b="b"/>
              <a:pathLst>
                <a:path w="34" h="181">
                  <a:moveTo>
                    <a:pt x="0" y="181"/>
                  </a:moveTo>
                  <a:lnTo>
                    <a:pt x="5" y="177"/>
                  </a:lnTo>
                  <a:lnTo>
                    <a:pt x="13" y="167"/>
                  </a:lnTo>
                  <a:lnTo>
                    <a:pt x="19" y="150"/>
                  </a:lnTo>
                  <a:lnTo>
                    <a:pt x="25" y="129"/>
                  </a:lnTo>
                  <a:lnTo>
                    <a:pt x="28" y="100"/>
                  </a:lnTo>
                  <a:lnTo>
                    <a:pt x="32" y="69"/>
                  </a:lnTo>
                  <a:lnTo>
                    <a:pt x="34" y="37"/>
                  </a:lnTo>
                  <a:lnTo>
                    <a:pt x="34" y="0"/>
                  </a:lnTo>
                  <a:lnTo>
                    <a:pt x="28" y="4"/>
                  </a:lnTo>
                  <a:lnTo>
                    <a:pt x="21" y="14"/>
                  </a:lnTo>
                  <a:lnTo>
                    <a:pt x="15" y="31"/>
                  </a:lnTo>
                  <a:lnTo>
                    <a:pt x="9" y="54"/>
                  </a:lnTo>
                  <a:lnTo>
                    <a:pt x="5" y="81"/>
                  </a:lnTo>
                  <a:lnTo>
                    <a:pt x="2" y="112"/>
                  </a:lnTo>
                  <a:lnTo>
                    <a:pt x="0"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524" name="Freeform 156"/>
            <p:cNvSpPr>
              <a:spLocks/>
            </p:cNvSpPr>
            <p:nvPr/>
          </p:nvSpPr>
          <p:spPr bwMode="auto">
            <a:xfrm>
              <a:off x="5317" y="3928"/>
              <a:ext cx="36" cy="181"/>
            </a:xfrm>
            <a:custGeom>
              <a:avLst/>
              <a:gdLst/>
              <a:ahLst/>
              <a:cxnLst>
                <a:cxn ang="0">
                  <a:pos x="0" y="181"/>
                </a:cxn>
                <a:cxn ang="0">
                  <a:pos x="7" y="177"/>
                </a:cxn>
                <a:cxn ang="0">
                  <a:pos x="15" y="167"/>
                </a:cxn>
                <a:cxn ang="0">
                  <a:pos x="21" y="150"/>
                </a:cxn>
                <a:cxn ang="0">
                  <a:pos x="27" y="127"/>
                </a:cxn>
                <a:cxn ang="0">
                  <a:pos x="30" y="100"/>
                </a:cxn>
                <a:cxn ang="0">
                  <a:pos x="34" y="69"/>
                </a:cxn>
                <a:cxn ang="0">
                  <a:pos x="36" y="35"/>
                </a:cxn>
                <a:cxn ang="0">
                  <a:pos x="36" y="0"/>
                </a:cxn>
                <a:cxn ang="0">
                  <a:pos x="30" y="4"/>
                </a:cxn>
                <a:cxn ang="0">
                  <a:pos x="23" y="13"/>
                </a:cxn>
                <a:cxn ang="0">
                  <a:pos x="17" y="31"/>
                </a:cxn>
                <a:cxn ang="0">
                  <a:pos x="11" y="54"/>
                </a:cxn>
                <a:cxn ang="0">
                  <a:pos x="7" y="81"/>
                </a:cxn>
                <a:cxn ang="0">
                  <a:pos x="3" y="111"/>
                </a:cxn>
                <a:cxn ang="0">
                  <a:pos x="2" y="146"/>
                </a:cxn>
                <a:cxn ang="0">
                  <a:pos x="0" y="181"/>
                </a:cxn>
              </a:cxnLst>
              <a:rect l="0" t="0" r="r" b="b"/>
              <a:pathLst>
                <a:path w="36" h="181">
                  <a:moveTo>
                    <a:pt x="0" y="181"/>
                  </a:moveTo>
                  <a:lnTo>
                    <a:pt x="7" y="177"/>
                  </a:lnTo>
                  <a:lnTo>
                    <a:pt x="15" y="167"/>
                  </a:lnTo>
                  <a:lnTo>
                    <a:pt x="21" y="150"/>
                  </a:lnTo>
                  <a:lnTo>
                    <a:pt x="27" y="127"/>
                  </a:lnTo>
                  <a:lnTo>
                    <a:pt x="30" y="100"/>
                  </a:lnTo>
                  <a:lnTo>
                    <a:pt x="34" y="69"/>
                  </a:lnTo>
                  <a:lnTo>
                    <a:pt x="36" y="35"/>
                  </a:lnTo>
                  <a:lnTo>
                    <a:pt x="36" y="0"/>
                  </a:lnTo>
                  <a:lnTo>
                    <a:pt x="30" y="4"/>
                  </a:lnTo>
                  <a:lnTo>
                    <a:pt x="23" y="13"/>
                  </a:lnTo>
                  <a:lnTo>
                    <a:pt x="17" y="31"/>
                  </a:lnTo>
                  <a:lnTo>
                    <a:pt x="11" y="54"/>
                  </a:lnTo>
                  <a:lnTo>
                    <a:pt x="7" y="81"/>
                  </a:lnTo>
                  <a:lnTo>
                    <a:pt x="3" y="111"/>
                  </a:lnTo>
                  <a:lnTo>
                    <a:pt x="2"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525" name="Freeform 157"/>
            <p:cNvSpPr>
              <a:spLocks/>
            </p:cNvSpPr>
            <p:nvPr/>
          </p:nvSpPr>
          <p:spPr bwMode="auto">
            <a:xfrm>
              <a:off x="5359" y="3928"/>
              <a:ext cx="71" cy="179"/>
            </a:xfrm>
            <a:custGeom>
              <a:avLst/>
              <a:gdLst/>
              <a:ahLst/>
              <a:cxnLst>
                <a:cxn ang="0">
                  <a:pos x="0" y="179"/>
                </a:cxn>
                <a:cxn ang="0">
                  <a:pos x="13" y="177"/>
                </a:cxn>
                <a:cxn ang="0">
                  <a:pos x="27" y="165"/>
                </a:cxn>
                <a:cxn ang="0">
                  <a:pos x="38" y="150"/>
                </a:cxn>
                <a:cxn ang="0">
                  <a:pos x="50" y="127"/>
                </a:cxn>
                <a:cxn ang="0">
                  <a:pos x="59" y="100"/>
                </a:cxn>
                <a:cxn ang="0">
                  <a:pos x="65" y="69"/>
                </a:cxn>
                <a:cxn ang="0">
                  <a:pos x="69" y="35"/>
                </a:cxn>
                <a:cxn ang="0">
                  <a:pos x="71" y="0"/>
                </a:cxn>
                <a:cxn ang="0">
                  <a:pos x="61" y="4"/>
                </a:cxn>
                <a:cxn ang="0">
                  <a:pos x="52" y="15"/>
                </a:cxn>
                <a:cxn ang="0">
                  <a:pos x="40" y="33"/>
                </a:cxn>
                <a:cxn ang="0">
                  <a:pos x="31" y="56"/>
                </a:cxn>
                <a:cxn ang="0">
                  <a:pos x="21" y="83"/>
                </a:cxn>
                <a:cxn ang="0">
                  <a:pos x="11" y="113"/>
                </a:cxn>
                <a:cxn ang="0">
                  <a:pos x="6" y="146"/>
                </a:cxn>
                <a:cxn ang="0">
                  <a:pos x="0" y="179"/>
                </a:cxn>
              </a:cxnLst>
              <a:rect l="0" t="0" r="r" b="b"/>
              <a:pathLst>
                <a:path w="71" h="179">
                  <a:moveTo>
                    <a:pt x="0" y="179"/>
                  </a:moveTo>
                  <a:lnTo>
                    <a:pt x="13" y="177"/>
                  </a:lnTo>
                  <a:lnTo>
                    <a:pt x="27" y="165"/>
                  </a:lnTo>
                  <a:lnTo>
                    <a:pt x="38" y="150"/>
                  </a:lnTo>
                  <a:lnTo>
                    <a:pt x="50" y="127"/>
                  </a:lnTo>
                  <a:lnTo>
                    <a:pt x="59" y="100"/>
                  </a:lnTo>
                  <a:lnTo>
                    <a:pt x="65" y="69"/>
                  </a:lnTo>
                  <a:lnTo>
                    <a:pt x="69" y="35"/>
                  </a:lnTo>
                  <a:lnTo>
                    <a:pt x="71" y="0"/>
                  </a:lnTo>
                  <a:lnTo>
                    <a:pt x="61" y="4"/>
                  </a:lnTo>
                  <a:lnTo>
                    <a:pt x="52" y="15"/>
                  </a:lnTo>
                  <a:lnTo>
                    <a:pt x="40" y="33"/>
                  </a:lnTo>
                  <a:lnTo>
                    <a:pt x="31" y="56"/>
                  </a:lnTo>
                  <a:lnTo>
                    <a:pt x="21" y="83"/>
                  </a:lnTo>
                  <a:lnTo>
                    <a:pt x="11" y="113"/>
                  </a:lnTo>
                  <a:lnTo>
                    <a:pt x="6" y="146"/>
                  </a:lnTo>
                  <a:lnTo>
                    <a:pt x="0" y="179"/>
                  </a:lnTo>
                  <a:close/>
                </a:path>
              </a:pathLst>
            </a:custGeom>
            <a:solidFill>
              <a:srgbClr val="00FF00"/>
            </a:solidFill>
            <a:ln w="9525">
              <a:solidFill>
                <a:srgbClr val="000000"/>
              </a:solidFill>
              <a:prstDash val="solid"/>
              <a:round/>
              <a:headEnd/>
              <a:tailEnd/>
            </a:ln>
          </p:spPr>
          <p:txBody>
            <a:bodyPr/>
            <a:lstStyle/>
            <a:p>
              <a:endParaRPr lang="en-US"/>
            </a:p>
          </p:txBody>
        </p:sp>
        <p:sp>
          <p:nvSpPr>
            <p:cNvPr id="314526" name="Freeform 158"/>
            <p:cNvSpPr>
              <a:spLocks/>
            </p:cNvSpPr>
            <p:nvPr/>
          </p:nvSpPr>
          <p:spPr bwMode="auto">
            <a:xfrm>
              <a:off x="5376" y="3982"/>
              <a:ext cx="71" cy="107"/>
            </a:xfrm>
            <a:custGeom>
              <a:avLst/>
              <a:gdLst/>
              <a:ahLst/>
              <a:cxnLst>
                <a:cxn ang="0">
                  <a:pos x="71" y="107"/>
                </a:cxn>
                <a:cxn ang="0">
                  <a:pos x="69" y="79"/>
                </a:cxn>
                <a:cxn ang="0">
                  <a:pos x="62" y="54"/>
                </a:cxn>
                <a:cxn ang="0">
                  <a:pos x="50" y="31"/>
                </a:cxn>
                <a:cxn ang="0">
                  <a:pos x="37" y="13"/>
                </a:cxn>
                <a:cxn ang="0">
                  <a:pos x="19" y="4"/>
                </a:cxn>
                <a:cxn ang="0">
                  <a:pos x="0" y="0"/>
                </a:cxn>
                <a:cxn ang="0">
                  <a:pos x="2" y="27"/>
                </a:cxn>
                <a:cxn ang="0">
                  <a:pos x="10" y="54"/>
                </a:cxn>
                <a:cxn ang="0">
                  <a:pos x="21" y="77"/>
                </a:cxn>
                <a:cxn ang="0">
                  <a:pos x="37" y="92"/>
                </a:cxn>
                <a:cxn ang="0">
                  <a:pos x="54" y="104"/>
                </a:cxn>
                <a:cxn ang="0">
                  <a:pos x="71" y="107"/>
                </a:cxn>
              </a:cxnLst>
              <a:rect l="0" t="0" r="r" b="b"/>
              <a:pathLst>
                <a:path w="71" h="107">
                  <a:moveTo>
                    <a:pt x="71" y="107"/>
                  </a:moveTo>
                  <a:lnTo>
                    <a:pt x="69" y="79"/>
                  </a:lnTo>
                  <a:lnTo>
                    <a:pt x="62" y="54"/>
                  </a:lnTo>
                  <a:lnTo>
                    <a:pt x="50" y="31"/>
                  </a:lnTo>
                  <a:lnTo>
                    <a:pt x="37" y="13"/>
                  </a:lnTo>
                  <a:lnTo>
                    <a:pt x="19" y="4"/>
                  </a:lnTo>
                  <a:lnTo>
                    <a:pt x="0" y="0"/>
                  </a:lnTo>
                  <a:lnTo>
                    <a:pt x="2" y="27"/>
                  </a:lnTo>
                  <a:lnTo>
                    <a:pt x="10" y="54"/>
                  </a:lnTo>
                  <a:lnTo>
                    <a:pt x="21" y="77"/>
                  </a:lnTo>
                  <a:lnTo>
                    <a:pt x="37" y="92"/>
                  </a:lnTo>
                  <a:lnTo>
                    <a:pt x="54" y="104"/>
                  </a:lnTo>
                  <a:lnTo>
                    <a:pt x="71" y="107"/>
                  </a:lnTo>
                  <a:close/>
                </a:path>
              </a:pathLst>
            </a:custGeom>
            <a:solidFill>
              <a:srgbClr val="00FF00"/>
            </a:solidFill>
            <a:ln w="9525">
              <a:solidFill>
                <a:srgbClr val="000000"/>
              </a:solidFill>
              <a:prstDash val="solid"/>
              <a:round/>
              <a:headEnd/>
              <a:tailEnd/>
            </a:ln>
          </p:spPr>
          <p:txBody>
            <a:bodyPr/>
            <a:lstStyle/>
            <a:p>
              <a:endParaRPr lang="en-US"/>
            </a:p>
          </p:txBody>
        </p:sp>
        <p:sp>
          <p:nvSpPr>
            <p:cNvPr id="314527" name="Freeform 159"/>
            <p:cNvSpPr>
              <a:spLocks/>
            </p:cNvSpPr>
            <p:nvPr/>
          </p:nvSpPr>
          <p:spPr bwMode="auto">
            <a:xfrm>
              <a:off x="5411" y="3909"/>
              <a:ext cx="73" cy="200"/>
            </a:xfrm>
            <a:custGeom>
              <a:avLst/>
              <a:gdLst/>
              <a:ahLst/>
              <a:cxnLst>
                <a:cxn ang="0">
                  <a:pos x="2" y="198"/>
                </a:cxn>
                <a:cxn ang="0">
                  <a:pos x="2" y="159"/>
                </a:cxn>
                <a:cxn ang="0">
                  <a:pos x="7" y="123"/>
                </a:cxn>
                <a:cxn ang="0">
                  <a:pos x="13" y="88"/>
                </a:cxn>
                <a:cxn ang="0">
                  <a:pos x="23" y="57"/>
                </a:cxn>
                <a:cxn ang="0">
                  <a:pos x="32" y="34"/>
                </a:cxn>
                <a:cxn ang="0">
                  <a:pos x="46" y="15"/>
                </a:cxn>
                <a:cxn ang="0">
                  <a:pos x="59" y="4"/>
                </a:cxn>
                <a:cxn ang="0">
                  <a:pos x="73" y="0"/>
                </a:cxn>
                <a:cxn ang="0">
                  <a:pos x="67" y="4"/>
                </a:cxn>
                <a:cxn ang="0">
                  <a:pos x="59" y="15"/>
                </a:cxn>
                <a:cxn ang="0">
                  <a:pos x="53" y="34"/>
                </a:cxn>
                <a:cxn ang="0">
                  <a:pos x="48" y="57"/>
                </a:cxn>
                <a:cxn ang="0">
                  <a:pos x="44" y="88"/>
                </a:cxn>
                <a:cxn ang="0">
                  <a:pos x="40" y="123"/>
                </a:cxn>
                <a:cxn ang="0">
                  <a:pos x="38" y="159"/>
                </a:cxn>
                <a:cxn ang="0">
                  <a:pos x="36" y="198"/>
                </a:cxn>
                <a:cxn ang="0">
                  <a:pos x="38" y="200"/>
                </a:cxn>
                <a:cxn ang="0">
                  <a:pos x="34" y="200"/>
                </a:cxn>
                <a:cxn ang="0">
                  <a:pos x="25" y="200"/>
                </a:cxn>
                <a:cxn ang="0">
                  <a:pos x="13" y="200"/>
                </a:cxn>
                <a:cxn ang="0">
                  <a:pos x="4" y="200"/>
                </a:cxn>
                <a:cxn ang="0">
                  <a:pos x="0" y="200"/>
                </a:cxn>
                <a:cxn ang="0">
                  <a:pos x="2" y="198"/>
                </a:cxn>
              </a:cxnLst>
              <a:rect l="0" t="0" r="r" b="b"/>
              <a:pathLst>
                <a:path w="73" h="200">
                  <a:moveTo>
                    <a:pt x="2" y="198"/>
                  </a:moveTo>
                  <a:lnTo>
                    <a:pt x="2" y="159"/>
                  </a:lnTo>
                  <a:lnTo>
                    <a:pt x="7" y="123"/>
                  </a:lnTo>
                  <a:lnTo>
                    <a:pt x="13" y="88"/>
                  </a:lnTo>
                  <a:lnTo>
                    <a:pt x="23" y="57"/>
                  </a:lnTo>
                  <a:lnTo>
                    <a:pt x="32" y="34"/>
                  </a:lnTo>
                  <a:lnTo>
                    <a:pt x="46" y="15"/>
                  </a:lnTo>
                  <a:lnTo>
                    <a:pt x="59" y="4"/>
                  </a:lnTo>
                  <a:lnTo>
                    <a:pt x="73" y="0"/>
                  </a:lnTo>
                  <a:lnTo>
                    <a:pt x="67" y="4"/>
                  </a:lnTo>
                  <a:lnTo>
                    <a:pt x="59" y="15"/>
                  </a:lnTo>
                  <a:lnTo>
                    <a:pt x="53" y="34"/>
                  </a:lnTo>
                  <a:lnTo>
                    <a:pt x="48" y="57"/>
                  </a:lnTo>
                  <a:lnTo>
                    <a:pt x="44" y="88"/>
                  </a:lnTo>
                  <a:lnTo>
                    <a:pt x="40" y="123"/>
                  </a:lnTo>
                  <a:lnTo>
                    <a:pt x="38" y="159"/>
                  </a:lnTo>
                  <a:lnTo>
                    <a:pt x="36" y="198"/>
                  </a:lnTo>
                  <a:lnTo>
                    <a:pt x="38" y="200"/>
                  </a:lnTo>
                  <a:lnTo>
                    <a:pt x="34" y="200"/>
                  </a:lnTo>
                  <a:lnTo>
                    <a:pt x="25" y="200"/>
                  </a:lnTo>
                  <a:lnTo>
                    <a:pt x="13" y="200"/>
                  </a:lnTo>
                  <a:lnTo>
                    <a:pt x="4" y="200"/>
                  </a:lnTo>
                  <a:lnTo>
                    <a:pt x="0" y="200"/>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28" name="Freeform 160"/>
            <p:cNvSpPr>
              <a:spLocks/>
            </p:cNvSpPr>
            <p:nvPr/>
          </p:nvSpPr>
          <p:spPr bwMode="auto">
            <a:xfrm>
              <a:off x="5439" y="3928"/>
              <a:ext cx="71" cy="179"/>
            </a:xfrm>
            <a:custGeom>
              <a:avLst/>
              <a:gdLst/>
              <a:ahLst/>
              <a:cxnLst>
                <a:cxn ang="0">
                  <a:pos x="71" y="179"/>
                </a:cxn>
                <a:cxn ang="0">
                  <a:pos x="71" y="144"/>
                </a:cxn>
                <a:cxn ang="0">
                  <a:pos x="66" y="110"/>
                </a:cxn>
                <a:cxn ang="0">
                  <a:pos x="60" y="79"/>
                </a:cxn>
                <a:cxn ang="0">
                  <a:pos x="50" y="52"/>
                </a:cxn>
                <a:cxn ang="0">
                  <a:pos x="41" y="29"/>
                </a:cxn>
                <a:cxn ang="0">
                  <a:pos x="27" y="13"/>
                </a:cxn>
                <a:cxn ang="0">
                  <a:pos x="14" y="2"/>
                </a:cxn>
                <a:cxn ang="0">
                  <a:pos x="0" y="0"/>
                </a:cxn>
                <a:cxn ang="0">
                  <a:pos x="0" y="35"/>
                </a:cxn>
                <a:cxn ang="0">
                  <a:pos x="6" y="69"/>
                </a:cxn>
                <a:cxn ang="0">
                  <a:pos x="12" y="100"/>
                </a:cxn>
                <a:cxn ang="0">
                  <a:pos x="22" y="127"/>
                </a:cxn>
                <a:cxn ang="0">
                  <a:pos x="31" y="150"/>
                </a:cxn>
                <a:cxn ang="0">
                  <a:pos x="45" y="165"/>
                </a:cxn>
                <a:cxn ang="0">
                  <a:pos x="58" y="177"/>
                </a:cxn>
                <a:cxn ang="0">
                  <a:pos x="71" y="179"/>
                </a:cxn>
              </a:cxnLst>
              <a:rect l="0" t="0" r="r" b="b"/>
              <a:pathLst>
                <a:path w="71" h="179">
                  <a:moveTo>
                    <a:pt x="71" y="179"/>
                  </a:moveTo>
                  <a:lnTo>
                    <a:pt x="71" y="144"/>
                  </a:lnTo>
                  <a:lnTo>
                    <a:pt x="66" y="110"/>
                  </a:lnTo>
                  <a:lnTo>
                    <a:pt x="60" y="79"/>
                  </a:lnTo>
                  <a:lnTo>
                    <a:pt x="50" y="52"/>
                  </a:lnTo>
                  <a:lnTo>
                    <a:pt x="41" y="29"/>
                  </a:lnTo>
                  <a:lnTo>
                    <a:pt x="27" y="13"/>
                  </a:lnTo>
                  <a:lnTo>
                    <a:pt x="14" y="2"/>
                  </a:lnTo>
                  <a:lnTo>
                    <a:pt x="0" y="0"/>
                  </a:lnTo>
                  <a:lnTo>
                    <a:pt x="0" y="35"/>
                  </a:lnTo>
                  <a:lnTo>
                    <a:pt x="6" y="69"/>
                  </a:lnTo>
                  <a:lnTo>
                    <a:pt x="12" y="100"/>
                  </a:lnTo>
                  <a:lnTo>
                    <a:pt x="22" y="127"/>
                  </a:lnTo>
                  <a:lnTo>
                    <a:pt x="31" y="150"/>
                  </a:lnTo>
                  <a:lnTo>
                    <a:pt x="45" y="165"/>
                  </a:lnTo>
                  <a:lnTo>
                    <a:pt x="58" y="177"/>
                  </a:lnTo>
                  <a:lnTo>
                    <a:pt x="71" y="179"/>
                  </a:lnTo>
                  <a:close/>
                </a:path>
              </a:pathLst>
            </a:custGeom>
            <a:solidFill>
              <a:srgbClr val="00FF00"/>
            </a:solidFill>
            <a:ln w="9525">
              <a:solidFill>
                <a:srgbClr val="000000"/>
              </a:solidFill>
              <a:prstDash val="solid"/>
              <a:round/>
              <a:headEnd/>
              <a:tailEnd/>
            </a:ln>
          </p:spPr>
          <p:txBody>
            <a:bodyPr/>
            <a:lstStyle/>
            <a:p>
              <a:endParaRPr lang="en-US"/>
            </a:p>
          </p:txBody>
        </p:sp>
        <p:sp>
          <p:nvSpPr>
            <p:cNvPr id="314529" name="Freeform 161"/>
            <p:cNvSpPr>
              <a:spLocks/>
            </p:cNvSpPr>
            <p:nvPr/>
          </p:nvSpPr>
          <p:spPr bwMode="auto">
            <a:xfrm>
              <a:off x="5177" y="3926"/>
              <a:ext cx="72" cy="200"/>
            </a:xfrm>
            <a:custGeom>
              <a:avLst/>
              <a:gdLst/>
              <a:ahLst/>
              <a:cxnLst>
                <a:cxn ang="0">
                  <a:pos x="71" y="198"/>
                </a:cxn>
                <a:cxn ang="0">
                  <a:pos x="71" y="160"/>
                </a:cxn>
                <a:cxn ang="0">
                  <a:pos x="67" y="121"/>
                </a:cxn>
                <a:cxn ang="0">
                  <a:pos x="59" y="88"/>
                </a:cxn>
                <a:cxn ang="0">
                  <a:pos x="49" y="58"/>
                </a:cxn>
                <a:cxn ang="0">
                  <a:pos x="40" y="33"/>
                </a:cxn>
                <a:cxn ang="0">
                  <a:pos x="26" y="15"/>
                </a:cxn>
                <a:cxn ang="0">
                  <a:pos x="13" y="4"/>
                </a:cxn>
                <a:cxn ang="0">
                  <a:pos x="0" y="0"/>
                </a:cxn>
                <a:cxn ang="0">
                  <a:pos x="7" y="4"/>
                </a:cxn>
                <a:cxn ang="0">
                  <a:pos x="13" y="15"/>
                </a:cxn>
                <a:cxn ang="0">
                  <a:pos x="19" y="33"/>
                </a:cxn>
                <a:cxn ang="0">
                  <a:pos x="25" y="58"/>
                </a:cxn>
                <a:cxn ang="0">
                  <a:pos x="28" y="88"/>
                </a:cxn>
                <a:cxn ang="0">
                  <a:pos x="32" y="121"/>
                </a:cxn>
                <a:cxn ang="0">
                  <a:pos x="34" y="160"/>
                </a:cxn>
                <a:cxn ang="0">
                  <a:pos x="36" y="198"/>
                </a:cxn>
                <a:cxn ang="0">
                  <a:pos x="34" y="198"/>
                </a:cxn>
                <a:cxn ang="0">
                  <a:pos x="38" y="200"/>
                </a:cxn>
                <a:cxn ang="0">
                  <a:pos x="48" y="200"/>
                </a:cxn>
                <a:cxn ang="0">
                  <a:pos x="59" y="200"/>
                </a:cxn>
                <a:cxn ang="0">
                  <a:pos x="69" y="200"/>
                </a:cxn>
                <a:cxn ang="0">
                  <a:pos x="72" y="198"/>
                </a:cxn>
                <a:cxn ang="0">
                  <a:pos x="71" y="198"/>
                </a:cxn>
              </a:cxnLst>
              <a:rect l="0" t="0" r="r" b="b"/>
              <a:pathLst>
                <a:path w="72" h="200">
                  <a:moveTo>
                    <a:pt x="71" y="198"/>
                  </a:moveTo>
                  <a:lnTo>
                    <a:pt x="71" y="160"/>
                  </a:lnTo>
                  <a:lnTo>
                    <a:pt x="67" y="121"/>
                  </a:lnTo>
                  <a:lnTo>
                    <a:pt x="59" y="88"/>
                  </a:lnTo>
                  <a:lnTo>
                    <a:pt x="49" y="58"/>
                  </a:lnTo>
                  <a:lnTo>
                    <a:pt x="40" y="33"/>
                  </a:lnTo>
                  <a:lnTo>
                    <a:pt x="26" y="15"/>
                  </a:lnTo>
                  <a:lnTo>
                    <a:pt x="13" y="4"/>
                  </a:lnTo>
                  <a:lnTo>
                    <a:pt x="0" y="0"/>
                  </a:lnTo>
                  <a:lnTo>
                    <a:pt x="7" y="4"/>
                  </a:lnTo>
                  <a:lnTo>
                    <a:pt x="13" y="15"/>
                  </a:lnTo>
                  <a:lnTo>
                    <a:pt x="19" y="33"/>
                  </a:lnTo>
                  <a:lnTo>
                    <a:pt x="25" y="58"/>
                  </a:lnTo>
                  <a:lnTo>
                    <a:pt x="28" y="88"/>
                  </a:lnTo>
                  <a:lnTo>
                    <a:pt x="32" y="121"/>
                  </a:lnTo>
                  <a:lnTo>
                    <a:pt x="34" y="160"/>
                  </a:lnTo>
                  <a:lnTo>
                    <a:pt x="36" y="198"/>
                  </a:lnTo>
                  <a:lnTo>
                    <a:pt x="34" y="198"/>
                  </a:lnTo>
                  <a:lnTo>
                    <a:pt x="38" y="200"/>
                  </a:lnTo>
                  <a:lnTo>
                    <a:pt x="48" y="200"/>
                  </a:lnTo>
                  <a:lnTo>
                    <a:pt x="59" y="200"/>
                  </a:lnTo>
                  <a:lnTo>
                    <a:pt x="69" y="200"/>
                  </a:lnTo>
                  <a:lnTo>
                    <a:pt x="72" y="198"/>
                  </a:lnTo>
                  <a:lnTo>
                    <a:pt x="71"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30" name="Freeform 162"/>
            <p:cNvSpPr>
              <a:spLocks/>
            </p:cNvSpPr>
            <p:nvPr/>
          </p:nvSpPr>
          <p:spPr bwMode="auto">
            <a:xfrm>
              <a:off x="5249" y="3934"/>
              <a:ext cx="37" cy="180"/>
            </a:xfrm>
            <a:custGeom>
              <a:avLst/>
              <a:gdLst/>
              <a:ahLst/>
              <a:cxnLst>
                <a:cxn ang="0">
                  <a:pos x="0" y="180"/>
                </a:cxn>
                <a:cxn ang="0">
                  <a:pos x="8" y="177"/>
                </a:cxn>
                <a:cxn ang="0">
                  <a:pos x="16" y="167"/>
                </a:cxn>
                <a:cxn ang="0">
                  <a:pos x="22" y="150"/>
                </a:cxn>
                <a:cxn ang="0">
                  <a:pos x="27" y="129"/>
                </a:cxn>
                <a:cxn ang="0">
                  <a:pos x="31" y="102"/>
                </a:cxn>
                <a:cxn ang="0">
                  <a:pos x="35" y="69"/>
                </a:cxn>
                <a:cxn ang="0">
                  <a:pos x="37" y="36"/>
                </a:cxn>
                <a:cxn ang="0">
                  <a:pos x="37" y="0"/>
                </a:cxn>
                <a:cxn ang="0">
                  <a:pos x="29" y="4"/>
                </a:cxn>
                <a:cxn ang="0">
                  <a:pos x="24" y="15"/>
                </a:cxn>
                <a:cxn ang="0">
                  <a:pos x="18" y="30"/>
                </a:cxn>
                <a:cxn ang="0">
                  <a:pos x="12" y="54"/>
                </a:cxn>
                <a:cxn ang="0">
                  <a:pos x="6" y="80"/>
                </a:cxn>
                <a:cxn ang="0">
                  <a:pos x="4" y="111"/>
                </a:cxn>
                <a:cxn ang="0">
                  <a:pos x="2" y="146"/>
                </a:cxn>
                <a:cxn ang="0">
                  <a:pos x="0" y="180"/>
                </a:cxn>
              </a:cxnLst>
              <a:rect l="0" t="0" r="r" b="b"/>
              <a:pathLst>
                <a:path w="37" h="180">
                  <a:moveTo>
                    <a:pt x="0" y="180"/>
                  </a:moveTo>
                  <a:lnTo>
                    <a:pt x="8" y="177"/>
                  </a:lnTo>
                  <a:lnTo>
                    <a:pt x="16" y="167"/>
                  </a:lnTo>
                  <a:lnTo>
                    <a:pt x="22" y="150"/>
                  </a:lnTo>
                  <a:lnTo>
                    <a:pt x="27" y="129"/>
                  </a:lnTo>
                  <a:lnTo>
                    <a:pt x="31" y="102"/>
                  </a:lnTo>
                  <a:lnTo>
                    <a:pt x="35" y="69"/>
                  </a:lnTo>
                  <a:lnTo>
                    <a:pt x="37" y="36"/>
                  </a:lnTo>
                  <a:lnTo>
                    <a:pt x="37" y="0"/>
                  </a:lnTo>
                  <a:lnTo>
                    <a:pt x="29" y="4"/>
                  </a:lnTo>
                  <a:lnTo>
                    <a:pt x="24" y="15"/>
                  </a:lnTo>
                  <a:lnTo>
                    <a:pt x="18" y="30"/>
                  </a:lnTo>
                  <a:lnTo>
                    <a:pt x="12" y="54"/>
                  </a:lnTo>
                  <a:lnTo>
                    <a:pt x="6" y="80"/>
                  </a:lnTo>
                  <a:lnTo>
                    <a:pt x="4" y="111"/>
                  </a:lnTo>
                  <a:lnTo>
                    <a:pt x="2"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531" name="Freeform 163"/>
            <p:cNvSpPr>
              <a:spLocks/>
            </p:cNvSpPr>
            <p:nvPr/>
          </p:nvSpPr>
          <p:spPr bwMode="auto">
            <a:xfrm>
              <a:off x="5330" y="3918"/>
              <a:ext cx="73" cy="198"/>
            </a:xfrm>
            <a:custGeom>
              <a:avLst/>
              <a:gdLst/>
              <a:ahLst/>
              <a:cxnLst>
                <a:cxn ang="0">
                  <a:pos x="2" y="198"/>
                </a:cxn>
                <a:cxn ang="0">
                  <a:pos x="2" y="160"/>
                </a:cxn>
                <a:cxn ang="0">
                  <a:pos x="6" y="121"/>
                </a:cxn>
                <a:cxn ang="0">
                  <a:pos x="14" y="87"/>
                </a:cxn>
                <a:cxn ang="0">
                  <a:pos x="23" y="58"/>
                </a:cxn>
                <a:cxn ang="0">
                  <a:pos x="33" y="33"/>
                </a:cxn>
                <a:cxn ang="0">
                  <a:pos x="46" y="14"/>
                </a:cxn>
                <a:cxn ang="0">
                  <a:pos x="60" y="2"/>
                </a:cxn>
                <a:cxn ang="0">
                  <a:pos x="73" y="0"/>
                </a:cxn>
                <a:cxn ang="0">
                  <a:pos x="65" y="2"/>
                </a:cxn>
                <a:cxn ang="0">
                  <a:pos x="60" y="14"/>
                </a:cxn>
                <a:cxn ang="0">
                  <a:pos x="54" y="33"/>
                </a:cxn>
                <a:cxn ang="0">
                  <a:pos x="48" y="58"/>
                </a:cxn>
                <a:cxn ang="0">
                  <a:pos x="42" y="87"/>
                </a:cxn>
                <a:cxn ang="0">
                  <a:pos x="40" y="121"/>
                </a:cxn>
                <a:cxn ang="0">
                  <a:pos x="38" y="160"/>
                </a:cxn>
                <a:cxn ang="0">
                  <a:pos x="37" y="198"/>
                </a:cxn>
                <a:cxn ang="0">
                  <a:pos x="38" y="198"/>
                </a:cxn>
                <a:cxn ang="0">
                  <a:pos x="35" y="198"/>
                </a:cxn>
                <a:cxn ang="0">
                  <a:pos x="25" y="198"/>
                </a:cxn>
                <a:cxn ang="0">
                  <a:pos x="14" y="198"/>
                </a:cxn>
                <a:cxn ang="0">
                  <a:pos x="4" y="198"/>
                </a:cxn>
                <a:cxn ang="0">
                  <a:pos x="0" y="198"/>
                </a:cxn>
                <a:cxn ang="0">
                  <a:pos x="2" y="198"/>
                </a:cxn>
              </a:cxnLst>
              <a:rect l="0" t="0" r="r" b="b"/>
              <a:pathLst>
                <a:path w="73" h="198">
                  <a:moveTo>
                    <a:pt x="2" y="198"/>
                  </a:moveTo>
                  <a:lnTo>
                    <a:pt x="2" y="160"/>
                  </a:lnTo>
                  <a:lnTo>
                    <a:pt x="6" y="121"/>
                  </a:lnTo>
                  <a:lnTo>
                    <a:pt x="14" y="87"/>
                  </a:lnTo>
                  <a:lnTo>
                    <a:pt x="23" y="58"/>
                  </a:lnTo>
                  <a:lnTo>
                    <a:pt x="33" y="33"/>
                  </a:lnTo>
                  <a:lnTo>
                    <a:pt x="46" y="14"/>
                  </a:lnTo>
                  <a:lnTo>
                    <a:pt x="60" y="2"/>
                  </a:lnTo>
                  <a:lnTo>
                    <a:pt x="73" y="0"/>
                  </a:lnTo>
                  <a:lnTo>
                    <a:pt x="65" y="2"/>
                  </a:lnTo>
                  <a:lnTo>
                    <a:pt x="60" y="14"/>
                  </a:lnTo>
                  <a:lnTo>
                    <a:pt x="54" y="33"/>
                  </a:lnTo>
                  <a:lnTo>
                    <a:pt x="48" y="58"/>
                  </a:lnTo>
                  <a:lnTo>
                    <a:pt x="42" y="87"/>
                  </a:lnTo>
                  <a:lnTo>
                    <a:pt x="40" y="121"/>
                  </a:lnTo>
                  <a:lnTo>
                    <a:pt x="38" y="160"/>
                  </a:lnTo>
                  <a:lnTo>
                    <a:pt x="37" y="198"/>
                  </a:lnTo>
                  <a:lnTo>
                    <a:pt x="38" y="198"/>
                  </a:lnTo>
                  <a:lnTo>
                    <a:pt x="35" y="198"/>
                  </a:lnTo>
                  <a:lnTo>
                    <a:pt x="25" y="198"/>
                  </a:lnTo>
                  <a:lnTo>
                    <a:pt x="14" y="198"/>
                  </a:lnTo>
                  <a:lnTo>
                    <a:pt x="4" y="198"/>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grpSp>
      <p:sp>
        <p:nvSpPr>
          <p:cNvPr id="314532" name="Rectangle 164"/>
          <p:cNvSpPr>
            <a:spLocks noChangeArrowheads="1"/>
          </p:cNvSpPr>
          <p:nvPr/>
        </p:nvSpPr>
        <p:spPr bwMode="auto">
          <a:xfrm>
            <a:off x="4529138" y="2033588"/>
            <a:ext cx="3175" cy="3175"/>
          </a:xfrm>
          <a:prstGeom prst="rect">
            <a:avLst/>
          </a:prstGeom>
          <a:solidFill>
            <a:srgbClr val="FFC872"/>
          </a:solidFill>
          <a:ln w="9525">
            <a:noFill/>
            <a:miter lim="800000"/>
            <a:headEnd/>
            <a:tailEnd/>
          </a:ln>
        </p:spPr>
        <p:txBody>
          <a:bodyPr/>
          <a:lstStyle/>
          <a:p>
            <a:endParaRPr lang="en-US"/>
          </a:p>
        </p:txBody>
      </p:sp>
      <p:sp>
        <p:nvSpPr>
          <p:cNvPr id="314533" name="Rectangle 165"/>
          <p:cNvSpPr>
            <a:spLocks noChangeArrowheads="1"/>
          </p:cNvSpPr>
          <p:nvPr/>
        </p:nvSpPr>
        <p:spPr bwMode="auto">
          <a:xfrm>
            <a:off x="5068888" y="2033588"/>
            <a:ext cx="3175" cy="3175"/>
          </a:xfrm>
          <a:prstGeom prst="rect">
            <a:avLst/>
          </a:prstGeom>
          <a:solidFill>
            <a:srgbClr val="FFCF64"/>
          </a:solidFill>
          <a:ln w="9525">
            <a:noFill/>
            <a:miter lim="800000"/>
            <a:headEnd/>
            <a:tailEnd/>
          </a:ln>
        </p:spPr>
        <p:txBody>
          <a:bodyPr/>
          <a:lstStyle/>
          <a:p>
            <a:endParaRPr lang="en-US"/>
          </a:p>
        </p:txBody>
      </p:sp>
      <p:sp>
        <p:nvSpPr>
          <p:cNvPr id="314534" name="Rectangle 166"/>
          <p:cNvSpPr>
            <a:spLocks noChangeArrowheads="1"/>
          </p:cNvSpPr>
          <p:nvPr/>
        </p:nvSpPr>
        <p:spPr bwMode="auto">
          <a:xfrm>
            <a:off x="4529138" y="2036763"/>
            <a:ext cx="6350" cy="3175"/>
          </a:xfrm>
          <a:prstGeom prst="rect">
            <a:avLst/>
          </a:prstGeom>
          <a:solidFill>
            <a:srgbClr val="FFC872"/>
          </a:solidFill>
          <a:ln w="9525">
            <a:noFill/>
            <a:miter lim="800000"/>
            <a:headEnd/>
            <a:tailEnd/>
          </a:ln>
        </p:spPr>
        <p:txBody>
          <a:bodyPr/>
          <a:lstStyle/>
          <a:p>
            <a:endParaRPr lang="en-US"/>
          </a:p>
        </p:txBody>
      </p:sp>
      <p:sp>
        <p:nvSpPr>
          <p:cNvPr id="314535" name="Rectangle 167"/>
          <p:cNvSpPr>
            <a:spLocks noChangeArrowheads="1"/>
          </p:cNvSpPr>
          <p:nvPr/>
        </p:nvSpPr>
        <p:spPr bwMode="auto">
          <a:xfrm>
            <a:off x="5065713" y="2036763"/>
            <a:ext cx="6350" cy="6350"/>
          </a:xfrm>
          <a:prstGeom prst="rect">
            <a:avLst/>
          </a:prstGeom>
          <a:solidFill>
            <a:srgbClr val="FFCF64"/>
          </a:solidFill>
          <a:ln w="9525">
            <a:noFill/>
            <a:miter lim="800000"/>
            <a:headEnd/>
            <a:tailEnd/>
          </a:ln>
        </p:spPr>
        <p:txBody>
          <a:bodyPr/>
          <a:lstStyle/>
          <a:p>
            <a:endParaRPr lang="en-US"/>
          </a:p>
        </p:txBody>
      </p:sp>
      <p:sp>
        <p:nvSpPr>
          <p:cNvPr id="314536" name="Rectangle 168"/>
          <p:cNvSpPr>
            <a:spLocks noChangeArrowheads="1"/>
          </p:cNvSpPr>
          <p:nvPr/>
        </p:nvSpPr>
        <p:spPr bwMode="auto">
          <a:xfrm>
            <a:off x="4529138" y="2043113"/>
            <a:ext cx="12700" cy="1587"/>
          </a:xfrm>
          <a:prstGeom prst="rect">
            <a:avLst/>
          </a:prstGeom>
          <a:solidFill>
            <a:srgbClr val="FFC872"/>
          </a:solidFill>
          <a:ln w="9525">
            <a:noFill/>
            <a:miter lim="800000"/>
            <a:headEnd/>
            <a:tailEnd/>
          </a:ln>
        </p:spPr>
        <p:txBody>
          <a:bodyPr/>
          <a:lstStyle/>
          <a:p>
            <a:endParaRPr lang="en-US"/>
          </a:p>
        </p:txBody>
      </p:sp>
      <p:sp>
        <p:nvSpPr>
          <p:cNvPr id="314537" name="Rectangle 169"/>
          <p:cNvSpPr>
            <a:spLocks noChangeArrowheads="1"/>
          </p:cNvSpPr>
          <p:nvPr/>
        </p:nvSpPr>
        <p:spPr bwMode="auto">
          <a:xfrm>
            <a:off x="5062538" y="2043113"/>
            <a:ext cx="11112" cy="1587"/>
          </a:xfrm>
          <a:prstGeom prst="rect">
            <a:avLst/>
          </a:prstGeom>
          <a:solidFill>
            <a:srgbClr val="FFCF64"/>
          </a:solidFill>
          <a:ln w="9525">
            <a:noFill/>
            <a:miter lim="800000"/>
            <a:headEnd/>
            <a:tailEnd/>
          </a:ln>
        </p:spPr>
        <p:txBody>
          <a:bodyPr/>
          <a:lstStyle/>
          <a:p>
            <a:endParaRPr lang="en-US"/>
          </a:p>
        </p:txBody>
      </p:sp>
      <p:sp>
        <p:nvSpPr>
          <p:cNvPr id="314538" name="Rectangle 170"/>
          <p:cNvSpPr>
            <a:spLocks noChangeArrowheads="1"/>
          </p:cNvSpPr>
          <p:nvPr/>
        </p:nvSpPr>
        <p:spPr bwMode="auto">
          <a:xfrm>
            <a:off x="4529138" y="2051050"/>
            <a:ext cx="20637" cy="3175"/>
          </a:xfrm>
          <a:prstGeom prst="rect">
            <a:avLst/>
          </a:prstGeom>
          <a:solidFill>
            <a:srgbClr val="FFC872"/>
          </a:solidFill>
          <a:ln w="9525">
            <a:noFill/>
            <a:miter lim="800000"/>
            <a:headEnd/>
            <a:tailEnd/>
          </a:ln>
        </p:spPr>
        <p:txBody>
          <a:bodyPr/>
          <a:lstStyle/>
          <a:p>
            <a:endParaRPr lang="en-US"/>
          </a:p>
        </p:txBody>
      </p:sp>
      <p:sp>
        <p:nvSpPr>
          <p:cNvPr id="314539" name="Rectangle 171"/>
          <p:cNvSpPr>
            <a:spLocks noChangeArrowheads="1"/>
          </p:cNvSpPr>
          <p:nvPr/>
        </p:nvSpPr>
        <p:spPr bwMode="auto">
          <a:xfrm>
            <a:off x="4529138" y="2051050"/>
            <a:ext cx="20637" cy="3175"/>
          </a:xfrm>
          <a:prstGeom prst="rect">
            <a:avLst/>
          </a:prstGeom>
          <a:solidFill>
            <a:srgbClr val="FFCF64"/>
          </a:solidFill>
          <a:ln w="9525">
            <a:noFill/>
            <a:miter lim="800000"/>
            <a:headEnd/>
            <a:tailEnd/>
          </a:ln>
        </p:spPr>
        <p:txBody>
          <a:bodyPr/>
          <a:lstStyle/>
          <a:p>
            <a:endParaRPr lang="en-US"/>
          </a:p>
        </p:txBody>
      </p:sp>
      <p:sp>
        <p:nvSpPr>
          <p:cNvPr id="314540" name="Rectangle 172"/>
          <p:cNvSpPr>
            <a:spLocks noChangeArrowheads="1"/>
          </p:cNvSpPr>
          <p:nvPr/>
        </p:nvSpPr>
        <p:spPr bwMode="auto">
          <a:xfrm>
            <a:off x="4529138" y="2060575"/>
            <a:ext cx="30162" cy="3175"/>
          </a:xfrm>
          <a:prstGeom prst="rect">
            <a:avLst/>
          </a:prstGeom>
          <a:solidFill>
            <a:srgbClr val="FFCF64"/>
          </a:solidFill>
          <a:ln w="9525">
            <a:noFill/>
            <a:miter lim="800000"/>
            <a:headEnd/>
            <a:tailEnd/>
          </a:ln>
        </p:spPr>
        <p:txBody>
          <a:bodyPr/>
          <a:lstStyle/>
          <a:p>
            <a:endParaRPr lang="en-US"/>
          </a:p>
        </p:txBody>
      </p:sp>
      <p:sp>
        <p:nvSpPr>
          <p:cNvPr id="314541" name="Rectangle 173"/>
          <p:cNvSpPr>
            <a:spLocks noChangeArrowheads="1"/>
          </p:cNvSpPr>
          <p:nvPr/>
        </p:nvSpPr>
        <p:spPr bwMode="auto">
          <a:xfrm>
            <a:off x="4529138" y="2070100"/>
            <a:ext cx="39687" cy="3175"/>
          </a:xfrm>
          <a:prstGeom prst="rect">
            <a:avLst/>
          </a:prstGeom>
          <a:solidFill>
            <a:srgbClr val="FFCF64"/>
          </a:solidFill>
          <a:ln w="9525">
            <a:noFill/>
            <a:miter lim="800000"/>
            <a:headEnd/>
            <a:tailEnd/>
          </a:ln>
        </p:spPr>
        <p:txBody>
          <a:bodyPr/>
          <a:lstStyle/>
          <a:p>
            <a:endParaRPr lang="en-US"/>
          </a:p>
        </p:txBody>
      </p:sp>
      <p:sp>
        <p:nvSpPr>
          <p:cNvPr id="314542" name="Rectangle 174"/>
          <p:cNvSpPr>
            <a:spLocks noChangeArrowheads="1"/>
          </p:cNvSpPr>
          <p:nvPr/>
        </p:nvSpPr>
        <p:spPr bwMode="auto">
          <a:xfrm>
            <a:off x="4529138" y="2079625"/>
            <a:ext cx="49212" cy="3175"/>
          </a:xfrm>
          <a:prstGeom prst="rect">
            <a:avLst/>
          </a:prstGeom>
          <a:solidFill>
            <a:srgbClr val="FFCF64"/>
          </a:solidFill>
          <a:ln w="9525">
            <a:noFill/>
            <a:miter lim="800000"/>
            <a:headEnd/>
            <a:tailEnd/>
          </a:ln>
        </p:spPr>
        <p:txBody>
          <a:bodyPr/>
          <a:lstStyle/>
          <a:p>
            <a:endParaRPr lang="en-US"/>
          </a:p>
        </p:txBody>
      </p:sp>
      <p:sp>
        <p:nvSpPr>
          <p:cNvPr id="314543" name="Rectangle 175"/>
          <p:cNvSpPr>
            <a:spLocks noChangeArrowheads="1"/>
          </p:cNvSpPr>
          <p:nvPr/>
        </p:nvSpPr>
        <p:spPr bwMode="auto">
          <a:xfrm>
            <a:off x="5033963" y="2079625"/>
            <a:ext cx="46037" cy="3175"/>
          </a:xfrm>
          <a:prstGeom prst="rect">
            <a:avLst/>
          </a:prstGeom>
          <a:solidFill>
            <a:srgbClr val="FFCF64"/>
          </a:solidFill>
          <a:ln w="9525">
            <a:noFill/>
            <a:miter lim="800000"/>
            <a:headEnd/>
            <a:tailEnd/>
          </a:ln>
        </p:spPr>
        <p:txBody>
          <a:bodyPr/>
          <a:lstStyle/>
          <a:p>
            <a:endParaRPr lang="en-US"/>
          </a:p>
        </p:txBody>
      </p:sp>
      <p:sp>
        <p:nvSpPr>
          <p:cNvPr id="314544" name="Rectangle 176"/>
          <p:cNvSpPr>
            <a:spLocks noChangeArrowheads="1"/>
          </p:cNvSpPr>
          <p:nvPr/>
        </p:nvSpPr>
        <p:spPr bwMode="auto">
          <a:xfrm>
            <a:off x="4529138" y="2084388"/>
            <a:ext cx="55562" cy="3175"/>
          </a:xfrm>
          <a:prstGeom prst="rect">
            <a:avLst/>
          </a:prstGeom>
          <a:solidFill>
            <a:srgbClr val="FFCF64"/>
          </a:solidFill>
          <a:ln w="9525">
            <a:noFill/>
            <a:miter lim="800000"/>
            <a:headEnd/>
            <a:tailEnd/>
          </a:ln>
        </p:spPr>
        <p:txBody>
          <a:bodyPr/>
          <a:lstStyle/>
          <a:p>
            <a:endParaRPr lang="en-US"/>
          </a:p>
        </p:txBody>
      </p:sp>
      <p:sp>
        <p:nvSpPr>
          <p:cNvPr id="314545" name="Rectangle 177"/>
          <p:cNvSpPr>
            <a:spLocks noChangeArrowheads="1"/>
          </p:cNvSpPr>
          <p:nvPr/>
        </p:nvSpPr>
        <p:spPr bwMode="auto">
          <a:xfrm>
            <a:off x="5032375" y="2084388"/>
            <a:ext cx="50800" cy="3175"/>
          </a:xfrm>
          <a:prstGeom prst="rect">
            <a:avLst/>
          </a:prstGeom>
          <a:solidFill>
            <a:srgbClr val="FFCF64"/>
          </a:solidFill>
          <a:ln w="9525">
            <a:noFill/>
            <a:miter lim="800000"/>
            <a:headEnd/>
            <a:tailEnd/>
          </a:ln>
        </p:spPr>
        <p:txBody>
          <a:bodyPr/>
          <a:lstStyle/>
          <a:p>
            <a:endParaRPr lang="en-US"/>
          </a:p>
        </p:txBody>
      </p:sp>
      <p:sp>
        <p:nvSpPr>
          <p:cNvPr id="314546" name="Rectangle 178"/>
          <p:cNvSpPr>
            <a:spLocks noChangeArrowheads="1"/>
          </p:cNvSpPr>
          <p:nvPr/>
        </p:nvSpPr>
        <p:spPr bwMode="auto">
          <a:xfrm>
            <a:off x="4529138" y="2093913"/>
            <a:ext cx="63500" cy="3175"/>
          </a:xfrm>
          <a:prstGeom prst="rect">
            <a:avLst/>
          </a:prstGeom>
          <a:solidFill>
            <a:srgbClr val="FFCF64"/>
          </a:solidFill>
          <a:ln w="9525">
            <a:noFill/>
            <a:miter lim="800000"/>
            <a:headEnd/>
            <a:tailEnd/>
          </a:ln>
        </p:spPr>
        <p:txBody>
          <a:bodyPr/>
          <a:lstStyle/>
          <a:p>
            <a:endParaRPr lang="en-US"/>
          </a:p>
        </p:txBody>
      </p:sp>
      <p:sp>
        <p:nvSpPr>
          <p:cNvPr id="314547" name="Rectangle 179"/>
          <p:cNvSpPr>
            <a:spLocks noChangeArrowheads="1"/>
          </p:cNvSpPr>
          <p:nvPr/>
        </p:nvSpPr>
        <p:spPr bwMode="auto">
          <a:xfrm>
            <a:off x="4529138" y="2103438"/>
            <a:ext cx="73025" cy="3175"/>
          </a:xfrm>
          <a:prstGeom prst="rect">
            <a:avLst/>
          </a:prstGeom>
          <a:solidFill>
            <a:srgbClr val="FFCF64"/>
          </a:solidFill>
          <a:ln w="9525">
            <a:noFill/>
            <a:miter lim="800000"/>
            <a:headEnd/>
            <a:tailEnd/>
          </a:ln>
        </p:spPr>
        <p:txBody>
          <a:bodyPr/>
          <a:lstStyle/>
          <a:p>
            <a:endParaRPr lang="en-US"/>
          </a:p>
        </p:txBody>
      </p:sp>
      <p:sp>
        <p:nvSpPr>
          <p:cNvPr id="314548" name="Rectangle 180"/>
          <p:cNvSpPr>
            <a:spLocks noChangeArrowheads="1"/>
          </p:cNvSpPr>
          <p:nvPr/>
        </p:nvSpPr>
        <p:spPr bwMode="auto">
          <a:xfrm>
            <a:off x="4529138" y="2112963"/>
            <a:ext cx="82550" cy="3175"/>
          </a:xfrm>
          <a:prstGeom prst="rect">
            <a:avLst/>
          </a:prstGeom>
          <a:solidFill>
            <a:srgbClr val="FFCF64"/>
          </a:solidFill>
          <a:ln w="9525">
            <a:noFill/>
            <a:miter lim="800000"/>
            <a:headEnd/>
            <a:tailEnd/>
          </a:ln>
        </p:spPr>
        <p:txBody>
          <a:bodyPr/>
          <a:lstStyle/>
          <a:p>
            <a:endParaRPr lang="en-US"/>
          </a:p>
        </p:txBody>
      </p:sp>
      <p:sp>
        <p:nvSpPr>
          <p:cNvPr id="314549" name="Rectangle 181"/>
          <p:cNvSpPr>
            <a:spLocks noChangeArrowheads="1"/>
          </p:cNvSpPr>
          <p:nvPr/>
        </p:nvSpPr>
        <p:spPr bwMode="auto">
          <a:xfrm>
            <a:off x="4529138" y="2122488"/>
            <a:ext cx="92075" cy="1587"/>
          </a:xfrm>
          <a:prstGeom prst="rect">
            <a:avLst/>
          </a:prstGeom>
          <a:solidFill>
            <a:srgbClr val="FFCF64"/>
          </a:solidFill>
          <a:ln w="9525">
            <a:noFill/>
            <a:miter lim="800000"/>
            <a:headEnd/>
            <a:tailEnd/>
          </a:ln>
        </p:spPr>
        <p:txBody>
          <a:bodyPr/>
          <a:lstStyle/>
          <a:p>
            <a:endParaRPr lang="en-US"/>
          </a:p>
        </p:txBody>
      </p:sp>
      <p:sp>
        <p:nvSpPr>
          <p:cNvPr id="314550" name="Rectangle 182"/>
          <p:cNvSpPr>
            <a:spLocks noChangeArrowheads="1"/>
          </p:cNvSpPr>
          <p:nvPr/>
        </p:nvSpPr>
        <p:spPr bwMode="auto">
          <a:xfrm>
            <a:off x="5003800" y="2122488"/>
            <a:ext cx="85725" cy="1587"/>
          </a:xfrm>
          <a:prstGeom prst="rect">
            <a:avLst/>
          </a:prstGeom>
          <a:solidFill>
            <a:srgbClr val="FFCF64"/>
          </a:solidFill>
          <a:ln w="9525">
            <a:noFill/>
            <a:miter lim="800000"/>
            <a:headEnd/>
            <a:tailEnd/>
          </a:ln>
        </p:spPr>
        <p:txBody>
          <a:bodyPr/>
          <a:lstStyle/>
          <a:p>
            <a:endParaRPr lang="en-US"/>
          </a:p>
        </p:txBody>
      </p:sp>
      <p:sp>
        <p:nvSpPr>
          <p:cNvPr id="314551" name="Rectangle 183"/>
          <p:cNvSpPr>
            <a:spLocks noChangeArrowheads="1"/>
          </p:cNvSpPr>
          <p:nvPr/>
        </p:nvSpPr>
        <p:spPr bwMode="auto">
          <a:xfrm>
            <a:off x="5003800" y="2122488"/>
            <a:ext cx="12700" cy="1587"/>
          </a:xfrm>
          <a:prstGeom prst="rect">
            <a:avLst/>
          </a:prstGeom>
          <a:solidFill>
            <a:srgbClr val="FFD655"/>
          </a:solidFill>
          <a:ln w="9525">
            <a:noFill/>
            <a:miter lim="800000"/>
            <a:headEnd/>
            <a:tailEnd/>
          </a:ln>
        </p:spPr>
        <p:txBody>
          <a:bodyPr/>
          <a:lstStyle/>
          <a:p>
            <a:endParaRPr lang="en-US"/>
          </a:p>
        </p:txBody>
      </p:sp>
      <p:sp>
        <p:nvSpPr>
          <p:cNvPr id="314552" name="Rectangle 184"/>
          <p:cNvSpPr>
            <a:spLocks noChangeArrowheads="1"/>
          </p:cNvSpPr>
          <p:nvPr/>
        </p:nvSpPr>
        <p:spPr bwMode="auto">
          <a:xfrm>
            <a:off x="4529138" y="2127250"/>
            <a:ext cx="96837" cy="3175"/>
          </a:xfrm>
          <a:prstGeom prst="rect">
            <a:avLst/>
          </a:prstGeom>
          <a:solidFill>
            <a:srgbClr val="FFCF64"/>
          </a:solidFill>
          <a:ln w="9525">
            <a:noFill/>
            <a:miter lim="800000"/>
            <a:headEnd/>
            <a:tailEnd/>
          </a:ln>
        </p:spPr>
        <p:txBody>
          <a:bodyPr/>
          <a:lstStyle/>
          <a:p>
            <a:endParaRPr lang="en-US"/>
          </a:p>
        </p:txBody>
      </p:sp>
      <p:sp>
        <p:nvSpPr>
          <p:cNvPr id="314553" name="Rectangle 185"/>
          <p:cNvSpPr>
            <a:spLocks noChangeArrowheads="1"/>
          </p:cNvSpPr>
          <p:nvPr/>
        </p:nvSpPr>
        <p:spPr bwMode="auto">
          <a:xfrm>
            <a:off x="5000625" y="2127250"/>
            <a:ext cx="46038" cy="3175"/>
          </a:xfrm>
          <a:prstGeom prst="rect">
            <a:avLst/>
          </a:prstGeom>
          <a:solidFill>
            <a:srgbClr val="FFD655"/>
          </a:solidFill>
          <a:ln w="9525">
            <a:noFill/>
            <a:miter lim="800000"/>
            <a:headEnd/>
            <a:tailEnd/>
          </a:ln>
        </p:spPr>
        <p:txBody>
          <a:bodyPr/>
          <a:lstStyle/>
          <a:p>
            <a:endParaRPr lang="en-US"/>
          </a:p>
        </p:txBody>
      </p:sp>
      <p:sp>
        <p:nvSpPr>
          <p:cNvPr id="314554" name="Rectangle 186"/>
          <p:cNvSpPr>
            <a:spLocks noChangeArrowheads="1"/>
          </p:cNvSpPr>
          <p:nvPr/>
        </p:nvSpPr>
        <p:spPr bwMode="auto">
          <a:xfrm>
            <a:off x="4529138" y="2133600"/>
            <a:ext cx="103187" cy="3175"/>
          </a:xfrm>
          <a:prstGeom prst="rect">
            <a:avLst/>
          </a:prstGeom>
          <a:solidFill>
            <a:srgbClr val="FFCF64"/>
          </a:solidFill>
          <a:ln w="9525">
            <a:noFill/>
            <a:miter lim="800000"/>
            <a:headEnd/>
            <a:tailEnd/>
          </a:ln>
        </p:spPr>
        <p:txBody>
          <a:bodyPr/>
          <a:lstStyle/>
          <a:p>
            <a:endParaRPr lang="en-US"/>
          </a:p>
        </p:txBody>
      </p:sp>
      <p:sp>
        <p:nvSpPr>
          <p:cNvPr id="314555" name="Rectangle 187"/>
          <p:cNvSpPr>
            <a:spLocks noChangeArrowheads="1"/>
          </p:cNvSpPr>
          <p:nvPr/>
        </p:nvSpPr>
        <p:spPr bwMode="auto">
          <a:xfrm>
            <a:off x="4995863" y="2133600"/>
            <a:ext cx="76200" cy="3175"/>
          </a:xfrm>
          <a:prstGeom prst="rect">
            <a:avLst/>
          </a:prstGeom>
          <a:solidFill>
            <a:srgbClr val="FFD655"/>
          </a:solidFill>
          <a:ln w="9525">
            <a:noFill/>
            <a:miter lim="800000"/>
            <a:headEnd/>
            <a:tailEnd/>
          </a:ln>
        </p:spPr>
        <p:txBody>
          <a:bodyPr/>
          <a:lstStyle/>
          <a:p>
            <a:endParaRPr lang="en-US"/>
          </a:p>
        </p:txBody>
      </p:sp>
      <p:sp>
        <p:nvSpPr>
          <p:cNvPr id="314556" name="Rectangle 188"/>
          <p:cNvSpPr>
            <a:spLocks noChangeArrowheads="1"/>
          </p:cNvSpPr>
          <p:nvPr/>
        </p:nvSpPr>
        <p:spPr bwMode="auto">
          <a:xfrm>
            <a:off x="4529138" y="2143125"/>
            <a:ext cx="112712" cy="3175"/>
          </a:xfrm>
          <a:prstGeom prst="rect">
            <a:avLst/>
          </a:prstGeom>
          <a:solidFill>
            <a:srgbClr val="FFCF64"/>
          </a:solidFill>
          <a:ln w="9525">
            <a:noFill/>
            <a:miter lim="800000"/>
            <a:headEnd/>
            <a:tailEnd/>
          </a:ln>
        </p:spPr>
        <p:txBody>
          <a:bodyPr/>
          <a:lstStyle/>
          <a:p>
            <a:endParaRPr lang="en-US"/>
          </a:p>
        </p:txBody>
      </p:sp>
      <p:sp>
        <p:nvSpPr>
          <p:cNvPr id="314557" name="Rectangle 189"/>
          <p:cNvSpPr>
            <a:spLocks noChangeArrowheads="1"/>
          </p:cNvSpPr>
          <p:nvPr/>
        </p:nvSpPr>
        <p:spPr bwMode="auto">
          <a:xfrm>
            <a:off x="4635500" y="2143125"/>
            <a:ext cx="6350" cy="3175"/>
          </a:xfrm>
          <a:prstGeom prst="rect">
            <a:avLst/>
          </a:prstGeom>
          <a:solidFill>
            <a:srgbClr val="FFD655"/>
          </a:solidFill>
          <a:ln w="9525">
            <a:noFill/>
            <a:miter lim="800000"/>
            <a:headEnd/>
            <a:tailEnd/>
          </a:ln>
        </p:spPr>
        <p:txBody>
          <a:bodyPr/>
          <a:lstStyle/>
          <a:p>
            <a:endParaRPr lang="en-US"/>
          </a:p>
        </p:txBody>
      </p:sp>
      <p:sp>
        <p:nvSpPr>
          <p:cNvPr id="314558" name="Rectangle 190"/>
          <p:cNvSpPr>
            <a:spLocks noChangeArrowheads="1"/>
          </p:cNvSpPr>
          <p:nvPr/>
        </p:nvSpPr>
        <p:spPr bwMode="auto">
          <a:xfrm>
            <a:off x="4989513" y="2143125"/>
            <a:ext cx="106362" cy="3175"/>
          </a:xfrm>
          <a:prstGeom prst="rect">
            <a:avLst/>
          </a:prstGeom>
          <a:solidFill>
            <a:srgbClr val="FFCF64"/>
          </a:solidFill>
          <a:ln w="9525">
            <a:noFill/>
            <a:miter lim="800000"/>
            <a:headEnd/>
            <a:tailEnd/>
          </a:ln>
        </p:spPr>
        <p:txBody>
          <a:bodyPr/>
          <a:lstStyle/>
          <a:p>
            <a:endParaRPr lang="en-US"/>
          </a:p>
        </p:txBody>
      </p:sp>
      <p:sp>
        <p:nvSpPr>
          <p:cNvPr id="314559" name="Rectangle 191"/>
          <p:cNvSpPr>
            <a:spLocks noChangeArrowheads="1"/>
          </p:cNvSpPr>
          <p:nvPr/>
        </p:nvSpPr>
        <p:spPr bwMode="auto">
          <a:xfrm>
            <a:off x="4989513" y="2143125"/>
            <a:ext cx="106362" cy="3175"/>
          </a:xfrm>
          <a:prstGeom prst="rect">
            <a:avLst/>
          </a:prstGeom>
          <a:solidFill>
            <a:srgbClr val="FFD655"/>
          </a:solidFill>
          <a:ln w="9525">
            <a:noFill/>
            <a:miter lim="800000"/>
            <a:headEnd/>
            <a:tailEnd/>
          </a:ln>
        </p:spPr>
        <p:txBody>
          <a:bodyPr/>
          <a:lstStyle/>
          <a:p>
            <a:endParaRPr lang="en-US"/>
          </a:p>
        </p:txBody>
      </p:sp>
      <p:sp>
        <p:nvSpPr>
          <p:cNvPr id="314560" name="Rectangle 192"/>
          <p:cNvSpPr>
            <a:spLocks noChangeArrowheads="1"/>
          </p:cNvSpPr>
          <p:nvPr/>
        </p:nvSpPr>
        <p:spPr bwMode="auto">
          <a:xfrm>
            <a:off x="4529138" y="2152650"/>
            <a:ext cx="122237" cy="3175"/>
          </a:xfrm>
          <a:prstGeom prst="rect">
            <a:avLst/>
          </a:prstGeom>
          <a:solidFill>
            <a:srgbClr val="FFCF64"/>
          </a:solidFill>
          <a:ln w="9525">
            <a:noFill/>
            <a:miter lim="800000"/>
            <a:headEnd/>
            <a:tailEnd/>
          </a:ln>
        </p:spPr>
        <p:txBody>
          <a:bodyPr/>
          <a:lstStyle/>
          <a:p>
            <a:endParaRPr lang="en-US"/>
          </a:p>
        </p:txBody>
      </p:sp>
      <p:sp>
        <p:nvSpPr>
          <p:cNvPr id="314561" name="Rectangle 193"/>
          <p:cNvSpPr>
            <a:spLocks noChangeArrowheads="1"/>
          </p:cNvSpPr>
          <p:nvPr/>
        </p:nvSpPr>
        <p:spPr bwMode="auto">
          <a:xfrm>
            <a:off x="4605338" y="2152650"/>
            <a:ext cx="46037" cy="3175"/>
          </a:xfrm>
          <a:prstGeom prst="rect">
            <a:avLst/>
          </a:prstGeom>
          <a:solidFill>
            <a:srgbClr val="FFD655"/>
          </a:solidFill>
          <a:ln w="9525">
            <a:noFill/>
            <a:miter lim="800000"/>
            <a:headEnd/>
            <a:tailEnd/>
          </a:ln>
        </p:spPr>
        <p:txBody>
          <a:bodyPr/>
          <a:lstStyle/>
          <a:p>
            <a:endParaRPr lang="en-US"/>
          </a:p>
        </p:txBody>
      </p:sp>
      <p:sp>
        <p:nvSpPr>
          <p:cNvPr id="314562" name="Rectangle 194"/>
          <p:cNvSpPr>
            <a:spLocks noChangeArrowheads="1"/>
          </p:cNvSpPr>
          <p:nvPr/>
        </p:nvSpPr>
        <p:spPr bwMode="auto">
          <a:xfrm>
            <a:off x="4983163" y="2152650"/>
            <a:ext cx="115887" cy="3175"/>
          </a:xfrm>
          <a:prstGeom prst="rect">
            <a:avLst/>
          </a:prstGeom>
          <a:solidFill>
            <a:srgbClr val="FFD655"/>
          </a:solidFill>
          <a:ln w="9525">
            <a:noFill/>
            <a:miter lim="800000"/>
            <a:headEnd/>
            <a:tailEnd/>
          </a:ln>
        </p:spPr>
        <p:txBody>
          <a:bodyPr/>
          <a:lstStyle/>
          <a:p>
            <a:endParaRPr lang="en-US"/>
          </a:p>
        </p:txBody>
      </p:sp>
      <p:sp>
        <p:nvSpPr>
          <p:cNvPr id="314563" name="Rectangle 195"/>
          <p:cNvSpPr>
            <a:spLocks noChangeArrowheads="1"/>
          </p:cNvSpPr>
          <p:nvPr/>
        </p:nvSpPr>
        <p:spPr bwMode="auto">
          <a:xfrm>
            <a:off x="4529138" y="2162175"/>
            <a:ext cx="130175" cy="1588"/>
          </a:xfrm>
          <a:prstGeom prst="rect">
            <a:avLst/>
          </a:prstGeom>
          <a:solidFill>
            <a:srgbClr val="FFCF64"/>
          </a:solidFill>
          <a:ln w="9525">
            <a:noFill/>
            <a:miter lim="800000"/>
            <a:headEnd/>
            <a:tailEnd/>
          </a:ln>
        </p:spPr>
        <p:txBody>
          <a:bodyPr/>
          <a:lstStyle/>
          <a:p>
            <a:endParaRPr lang="en-US"/>
          </a:p>
        </p:txBody>
      </p:sp>
      <p:sp>
        <p:nvSpPr>
          <p:cNvPr id="314564" name="Rectangle 196"/>
          <p:cNvSpPr>
            <a:spLocks noChangeArrowheads="1"/>
          </p:cNvSpPr>
          <p:nvPr/>
        </p:nvSpPr>
        <p:spPr bwMode="auto">
          <a:xfrm>
            <a:off x="4581525" y="2162175"/>
            <a:ext cx="77788" cy="1588"/>
          </a:xfrm>
          <a:prstGeom prst="rect">
            <a:avLst/>
          </a:prstGeom>
          <a:solidFill>
            <a:srgbClr val="FFD655"/>
          </a:solidFill>
          <a:ln w="9525">
            <a:noFill/>
            <a:miter lim="800000"/>
            <a:headEnd/>
            <a:tailEnd/>
          </a:ln>
        </p:spPr>
        <p:txBody>
          <a:bodyPr/>
          <a:lstStyle/>
          <a:p>
            <a:endParaRPr lang="en-US"/>
          </a:p>
        </p:txBody>
      </p:sp>
      <p:sp>
        <p:nvSpPr>
          <p:cNvPr id="314565" name="Rectangle 197"/>
          <p:cNvSpPr>
            <a:spLocks noChangeArrowheads="1"/>
          </p:cNvSpPr>
          <p:nvPr/>
        </p:nvSpPr>
        <p:spPr bwMode="auto">
          <a:xfrm>
            <a:off x="4976813" y="2162175"/>
            <a:ext cx="122237" cy="1588"/>
          </a:xfrm>
          <a:prstGeom prst="rect">
            <a:avLst/>
          </a:prstGeom>
          <a:solidFill>
            <a:srgbClr val="FFD655"/>
          </a:solidFill>
          <a:ln w="9525">
            <a:noFill/>
            <a:miter lim="800000"/>
            <a:headEnd/>
            <a:tailEnd/>
          </a:ln>
        </p:spPr>
        <p:txBody>
          <a:bodyPr/>
          <a:lstStyle/>
          <a:p>
            <a:endParaRPr lang="en-US"/>
          </a:p>
        </p:txBody>
      </p:sp>
      <p:sp>
        <p:nvSpPr>
          <p:cNvPr id="314566" name="Rectangle 198"/>
          <p:cNvSpPr>
            <a:spLocks noChangeArrowheads="1"/>
          </p:cNvSpPr>
          <p:nvPr/>
        </p:nvSpPr>
        <p:spPr bwMode="auto">
          <a:xfrm>
            <a:off x="4529138" y="2166938"/>
            <a:ext cx="136525" cy="3175"/>
          </a:xfrm>
          <a:prstGeom prst="rect">
            <a:avLst/>
          </a:prstGeom>
          <a:solidFill>
            <a:srgbClr val="FFCF64"/>
          </a:solidFill>
          <a:ln w="9525">
            <a:noFill/>
            <a:miter lim="800000"/>
            <a:headEnd/>
            <a:tailEnd/>
          </a:ln>
        </p:spPr>
        <p:txBody>
          <a:bodyPr/>
          <a:lstStyle/>
          <a:p>
            <a:endParaRPr lang="en-US"/>
          </a:p>
        </p:txBody>
      </p:sp>
      <p:sp>
        <p:nvSpPr>
          <p:cNvPr id="314567" name="Rectangle 199"/>
          <p:cNvSpPr>
            <a:spLocks noChangeArrowheads="1"/>
          </p:cNvSpPr>
          <p:nvPr/>
        </p:nvSpPr>
        <p:spPr bwMode="auto">
          <a:xfrm>
            <a:off x="4565650" y="2166938"/>
            <a:ext cx="100013" cy="3175"/>
          </a:xfrm>
          <a:prstGeom prst="rect">
            <a:avLst/>
          </a:prstGeom>
          <a:solidFill>
            <a:srgbClr val="FFD655"/>
          </a:solidFill>
          <a:ln w="9525">
            <a:noFill/>
            <a:miter lim="800000"/>
            <a:headEnd/>
            <a:tailEnd/>
          </a:ln>
        </p:spPr>
        <p:txBody>
          <a:bodyPr/>
          <a:lstStyle/>
          <a:p>
            <a:endParaRPr lang="en-US"/>
          </a:p>
        </p:txBody>
      </p:sp>
      <p:grpSp>
        <p:nvGrpSpPr>
          <p:cNvPr id="6" name="Group 200"/>
          <p:cNvGrpSpPr>
            <a:grpSpLocks/>
          </p:cNvGrpSpPr>
          <p:nvPr/>
        </p:nvGrpSpPr>
        <p:grpSpPr bwMode="auto">
          <a:xfrm>
            <a:off x="4376738" y="6157913"/>
            <a:ext cx="4143375" cy="468312"/>
            <a:chOff x="2939" y="3868"/>
            <a:chExt cx="2610" cy="295"/>
          </a:xfrm>
        </p:grpSpPr>
        <p:sp>
          <p:nvSpPr>
            <p:cNvPr id="314569" name="Rectangle 201"/>
            <p:cNvSpPr>
              <a:spLocks noChangeArrowheads="1"/>
            </p:cNvSpPr>
            <p:nvPr/>
          </p:nvSpPr>
          <p:spPr bwMode="auto">
            <a:xfrm>
              <a:off x="2959" y="4089"/>
              <a:ext cx="2590" cy="74"/>
            </a:xfrm>
            <a:prstGeom prst="rect">
              <a:avLst/>
            </a:prstGeom>
            <a:solidFill>
              <a:srgbClr val="800000"/>
            </a:solidFill>
            <a:ln w="3175">
              <a:solidFill>
                <a:srgbClr val="000000"/>
              </a:solidFill>
              <a:miter lim="800000"/>
              <a:headEnd/>
              <a:tailEnd/>
            </a:ln>
          </p:spPr>
          <p:txBody>
            <a:bodyPr/>
            <a:lstStyle/>
            <a:p>
              <a:endParaRPr lang="en-US"/>
            </a:p>
          </p:txBody>
        </p:sp>
        <p:sp>
          <p:nvSpPr>
            <p:cNvPr id="314570" name="Freeform 202"/>
            <p:cNvSpPr>
              <a:spLocks/>
            </p:cNvSpPr>
            <p:nvPr/>
          </p:nvSpPr>
          <p:spPr bwMode="auto">
            <a:xfrm>
              <a:off x="2939" y="3874"/>
              <a:ext cx="54" cy="252"/>
            </a:xfrm>
            <a:custGeom>
              <a:avLst/>
              <a:gdLst/>
              <a:ahLst/>
              <a:cxnLst>
                <a:cxn ang="0">
                  <a:pos x="54" y="252"/>
                </a:cxn>
                <a:cxn ang="0">
                  <a:pos x="43" y="248"/>
                </a:cxn>
                <a:cxn ang="0">
                  <a:pos x="31" y="239"/>
                </a:cxn>
                <a:cxn ang="0">
                  <a:pos x="21" y="223"/>
                </a:cxn>
                <a:cxn ang="0">
                  <a:pos x="12" y="204"/>
                </a:cxn>
                <a:cxn ang="0">
                  <a:pos x="6" y="181"/>
                </a:cxn>
                <a:cxn ang="0">
                  <a:pos x="2" y="154"/>
                </a:cxn>
                <a:cxn ang="0">
                  <a:pos x="0" y="125"/>
                </a:cxn>
                <a:cxn ang="0">
                  <a:pos x="2" y="98"/>
                </a:cxn>
                <a:cxn ang="0">
                  <a:pos x="2" y="71"/>
                </a:cxn>
                <a:cxn ang="0">
                  <a:pos x="4" y="46"/>
                </a:cxn>
                <a:cxn ang="0">
                  <a:pos x="8" y="27"/>
                </a:cxn>
                <a:cxn ang="0">
                  <a:pos x="12" y="12"/>
                </a:cxn>
                <a:cxn ang="0">
                  <a:pos x="16" y="2"/>
                </a:cxn>
                <a:cxn ang="0">
                  <a:pos x="20" y="0"/>
                </a:cxn>
                <a:cxn ang="0">
                  <a:pos x="20" y="31"/>
                </a:cxn>
                <a:cxn ang="0">
                  <a:pos x="20" y="62"/>
                </a:cxn>
                <a:cxn ang="0">
                  <a:pos x="21" y="89"/>
                </a:cxn>
                <a:cxn ang="0">
                  <a:pos x="23" y="114"/>
                </a:cxn>
                <a:cxn ang="0">
                  <a:pos x="27" y="135"/>
                </a:cxn>
                <a:cxn ang="0">
                  <a:pos x="29" y="148"/>
                </a:cxn>
                <a:cxn ang="0">
                  <a:pos x="33" y="158"/>
                </a:cxn>
                <a:cxn ang="0">
                  <a:pos x="37" y="162"/>
                </a:cxn>
                <a:cxn ang="0">
                  <a:pos x="37" y="185"/>
                </a:cxn>
                <a:cxn ang="0">
                  <a:pos x="39" y="206"/>
                </a:cxn>
                <a:cxn ang="0">
                  <a:pos x="43" y="225"/>
                </a:cxn>
                <a:cxn ang="0">
                  <a:pos x="46" y="239"/>
                </a:cxn>
                <a:cxn ang="0">
                  <a:pos x="50" y="248"/>
                </a:cxn>
                <a:cxn ang="0">
                  <a:pos x="54" y="252"/>
                </a:cxn>
              </a:cxnLst>
              <a:rect l="0" t="0" r="r" b="b"/>
              <a:pathLst>
                <a:path w="54" h="252">
                  <a:moveTo>
                    <a:pt x="54" y="252"/>
                  </a:moveTo>
                  <a:lnTo>
                    <a:pt x="43" y="248"/>
                  </a:lnTo>
                  <a:lnTo>
                    <a:pt x="31" y="239"/>
                  </a:lnTo>
                  <a:lnTo>
                    <a:pt x="21" y="223"/>
                  </a:lnTo>
                  <a:lnTo>
                    <a:pt x="12" y="204"/>
                  </a:lnTo>
                  <a:lnTo>
                    <a:pt x="6" y="181"/>
                  </a:lnTo>
                  <a:lnTo>
                    <a:pt x="2" y="154"/>
                  </a:lnTo>
                  <a:lnTo>
                    <a:pt x="0" y="125"/>
                  </a:lnTo>
                  <a:lnTo>
                    <a:pt x="2" y="98"/>
                  </a:lnTo>
                  <a:lnTo>
                    <a:pt x="2" y="71"/>
                  </a:lnTo>
                  <a:lnTo>
                    <a:pt x="4" y="46"/>
                  </a:lnTo>
                  <a:lnTo>
                    <a:pt x="8" y="27"/>
                  </a:lnTo>
                  <a:lnTo>
                    <a:pt x="12" y="12"/>
                  </a:lnTo>
                  <a:lnTo>
                    <a:pt x="16" y="2"/>
                  </a:lnTo>
                  <a:lnTo>
                    <a:pt x="20" y="0"/>
                  </a:lnTo>
                  <a:lnTo>
                    <a:pt x="20" y="31"/>
                  </a:lnTo>
                  <a:lnTo>
                    <a:pt x="20" y="62"/>
                  </a:lnTo>
                  <a:lnTo>
                    <a:pt x="21" y="89"/>
                  </a:lnTo>
                  <a:lnTo>
                    <a:pt x="23" y="114"/>
                  </a:lnTo>
                  <a:lnTo>
                    <a:pt x="27" y="135"/>
                  </a:lnTo>
                  <a:lnTo>
                    <a:pt x="29" y="148"/>
                  </a:lnTo>
                  <a:lnTo>
                    <a:pt x="33" y="158"/>
                  </a:lnTo>
                  <a:lnTo>
                    <a:pt x="37" y="162"/>
                  </a:lnTo>
                  <a:lnTo>
                    <a:pt x="37" y="185"/>
                  </a:lnTo>
                  <a:lnTo>
                    <a:pt x="39" y="206"/>
                  </a:lnTo>
                  <a:lnTo>
                    <a:pt x="43" y="225"/>
                  </a:lnTo>
                  <a:lnTo>
                    <a:pt x="46" y="239"/>
                  </a:lnTo>
                  <a:lnTo>
                    <a:pt x="50" y="248"/>
                  </a:lnTo>
                  <a:lnTo>
                    <a:pt x="54" y="252"/>
                  </a:lnTo>
                  <a:close/>
                </a:path>
              </a:pathLst>
            </a:custGeom>
            <a:solidFill>
              <a:srgbClr val="00FF00"/>
            </a:solidFill>
            <a:ln w="9525">
              <a:solidFill>
                <a:srgbClr val="000000"/>
              </a:solidFill>
              <a:prstDash val="solid"/>
              <a:round/>
              <a:headEnd/>
              <a:tailEnd/>
            </a:ln>
          </p:spPr>
          <p:txBody>
            <a:bodyPr/>
            <a:lstStyle/>
            <a:p>
              <a:endParaRPr lang="en-US"/>
            </a:p>
          </p:txBody>
        </p:sp>
        <p:sp>
          <p:nvSpPr>
            <p:cNvPr id="314571" name="Freeform 203"/>
            <p:cNvSpPr>
              <a:spLocks/>
            </p:cNvSpPr>
            <p:nvPr/>
          </p:nvSpPr>
          <p:spPr bwMode="auto">
            <a:xfrm>
              <a:off x="2976" y="3963"/>
              <a:ext cx="54" cy="171"/>
            </a:xfrm>
            <a:custGeom>
              <a:avLst/>
              <a:gdLst/>
              <a:ahLst/>
              <a:cxnLst>
                <a:cxn ang="0">
                  <a:pos x="54" y="0"/>
                </a:cxn>
                <a:cxn ang="0">
                  <a:pos x="44" y="3"/>
                </a:cxn>
                <a:cxn ang="0">
                  <a:pos x="32" y="13"/>
                </a:cxn>
                <a:cxn ang="0">
                  <a:pos x="25" y="28"/>
                </a:cxn>
                <a:cxn ang="0">
                  <a:pos x="15" y="50"/>
                </a:cxn>
                <a:cxn ang="0">
                  <a:pos x="9" y="76"/>
                </a:cxn>
                <a:cxn ang="0">
                  <a:pos x="4" y="105"/>
                </a:cxn>
                <a:cxn ang="0">
                  <a:pos x="2" y="138"/>
                </a:cxn>
                <a:cxn ang="0">
                  <a:pos x="0" y="171"/>
                </a:cxn>
                <a:cxn ang="0">
                  <a:pos x="11" y="169"/>
                </a:cxn>
                <a:cxn ang="0">
                  <a:pos x="21" y="159"/>
                </a:cxn>
                <a:cxn ang="0">
                  <a:pos x="31" y="142"/>
                </a:cxn>
                <a:cxn ang="0">
                  <a:pos x="38" y="121"/>
                </a:cxn>
                <a:cxn ang="0">
                  <a:pos x="44" y="96"/>
                </a:cxn>
                <a:cxn ang="0">
                  <a:pos x="50" y="65"/>
                </a:cxn>
                <a:cxn ang="0">
                  <a:pos x="54" y="34"/>
                </a:cxn>
                <a:cxn ang="0">
                  <a:pos x="54" y="0"/>
                </a:cxn>
              </a:cxnLst>
              <a:rect l="0" t="0" r="r" b="b"/>
              <a:pathLst>
                <a:path w="54" h="171">
                  <a:moveTo>
                    <a:pt x="54" y="0"/>
                  </a:moveTo>
                  <a:lnTo>
                    <a:pt x="44" y="3"/>
                  </a:lnTo>
                  <a:lnTo>
                    <a:pt x="32" y="13"/>
                  </a:lnTo>
                  <a:lnTo>
                    <a:pt x="25" y="28"/>
                  </a:lnTo>
                  <a:lnTo>
                    <a:pt x="15" y="50"/>
                  </a:lnTo>
                  <a:lnTo>
                    <a:pt x="9" y="76"/>
                  </a:lnTo>
                  <a:lnTo>
                    <a:pt x="4" y="105"/>
                  </a:lnTo>
                  <a:lnTo>
                    <a:pt x="2" y="138"/>
                  </a:lnTo>
                  <a:lnTo>
                    <a:pt x="0" y="171"/>
                  </a:lnTo>
                  <a:lnTo>
                    <a:pt x="11" y="169"/>
                  </a:lnTo>
                  <a:lnTo>
                    <a:pt x="21" y="159"/>
                  </a:lnTo>
                  <a:lnTo>
                    <a:pt x="31" y="142"/>
                  </a:lnTo>
                  <a:lnTo>
                    <a:pt x="38" y="121"/>
                  </a:lnTo>
                  <a:lnTo>
                    <a:pt x="44" y="96"/>
                  </a:lnTo>
                  <a:lnTo>
                    <a:pt x="50" y="65"/>
                  </a:lnTo>
                  <a:lnTo>
                    <a:pt x="54" y="34"/>
                  </a:lnTo>
                  <a:lnTo>
                    <a:pt x="54" y="0"/>
                  </a:lnTo>
                  <a:close/>
                </a:path>
              </a:pathLst>
            </a:custGeom>
            <a:solidFill>
              <a:srgbClr val="00FF00"/>
            </a:solidFill>
            <a:ln w="9525">
              <a:solidFill>
                <a:srgbClr val="000000"/>
              </a:solidFill>
              <a:prstDash val="solid"/>
              <a:round/>
              <a:headEnd/>
              <a:tailEnd/>
            </a:ln>
          </p:spPr>
          <p:txBody>
            <a:bodyPr/>
            <a:lstStyle/>
            <a:p>
              <a:endParaRPr lang="en-US"/>
            </a:p>
          </p:txBody>
        </p:sp>
        <p:sp>
          <p:nvSpPr>
            <p:cNvPr id="314572" name="Freeform 204"/>
            <p:cNvSpPr>
              <a:spLocks/>
            </p:cNvSpPr>
            <p:nvPr/>
          </p:nvSpPr>
          <p:spPr bwMode="auto">
            <a:xfrm>
              <a:off x="3003" y="3909"/>
              <a:ext cx="90" cy="198"/>
            </a:xfrm>
            <a:custGeom>
              <a:avLst/>
              <a:gdLst/>
              <a:ahLst/>
              <a:cxnLst>
                <a:cxn ang="0">
                  <a:pos x="90" y="198"/>
                </a:cxn>
                <a:cxn ang="0">
                  <a:pos x="73" y="194"/>
                </a:cxn>
                <a:cxn ang="0">
                  <a:pos x="55" y="184"/>
                </a:cxn>
                <a:cxn ang="0">
                  <a:pos x="40" y="165"/>
                </a:cxn>
                <a:cxn ang="0">
                  <a:pos x="27" y="140"/>
                </a:cxn>
                <a:cxn ang="0">
                  <a:pos x="15" y="111"/>
                </a:cxn>
                <a:cxn ang="0">
                  <a:pos x="7" y="77"/>
                </a:cxn>
                <a:cxn ang="0">
                  <a:pos x="2" y="38"/>
                </a:cxn>
                <a:cxn ang="0">
                  <a:pos x="0" y="0"/>
                </a:cxn>
                <a:cxn ang="0">
                  <a:pos x="17" y="4"/>
                </a:cxn>
                <a:cxn ang="0">
                  <a:pos x="34" y="15"/>
                </a:cxn>
                <a:cxn ang="0">
                  <a:pos x="50" y="34"/>
                </a:cxn>
                <a:cxn ang="0">
                  <a:pos x="63" y="57"/>
                </a:cxn>
                <a:cxn ang="0">
                  <a:pos x="75" y="88"/>
                </a:cxn>
                <a:cxn ang="0">
                  <a:pos x="82" y="123"/>
                </a:cxn>
                <a:cxn ang="0">
                  <a:pos x="88" y="159"/>
                </a:cxn>
                <a:cxn ang="0">
                  <a:pos x="90" y="198"/>
                </a:cxn>
              </a:cxnLst>
              <a:rect l="0" t="0" r="r" b="b"/>
              <a:pathLst>
                <a:path w="90" h="198">
                  <a:moveTo>
                    <a:pt x="90" y="198"/>
                  </a:moveTo>
                  <a:lnTo>
                    <a:pt x="73" y="194"/>
                  </a:lnTo>
                  <a:lnTo>
                    <a:pt x="55" y="184"/>
                  </a:lnTo>
                  <a:lnTo>
                    <a:pt x="40" y="165"/>
                  </a:lnTo>
                  <a:lnTo>
                    <a:pt x="27" y="140"/>
                  </a:lnTo>
                  <a:lnTo>
                    <a:pt x="15" y="111"/>
                  </a:lnTo>
                  <a:lnTo>
                    <a:pt x="7" y="77"/>
                  </a:lnTo>
                  <a:lnTo>
                    <a:pt x="2" y="38"/>
                  </a:lnTo>
                  <a:lnTo>
                    <a:pt x="0" y="0"/>
                  </a:lnTo>
                  <a:lnTo>
                    <a:pt x="17" y="4"/>
                  </a:lnTo>
                  <a:lnTo>
                    <a:pt x="34" y="15"/>
                  </a:lnTo>
                  <a:lnTo>
                    <a:pt x="50" y="34"/>
                  </a:lnTo>
                  <a:lnTo>
                    <a:pt x="63" y="57"/>
                  </a:lnTo>
                  <a:lnTo>
                    <a:pt x="75" y="88"/>
                  </a:lnTo>
                  <a:lnTo>
                    <a:pt x="82" y="123"/>
                  </a:lnTo>
                  <a:lnTo>
                    <a:pt x="88" y="159"/>
                  </a:lnTo>
                  <a:lnTo>
                    <a:pt x="9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73" name="Freeform 205"/>
            <p:cNvSpPr>
              <a:spLocks/>
            </p:cNvSpPr>
            <p:nvPr/>
          </p:nvSpPr>
          <p:spPr bwMode="auto">
            <a:xfrm>
              <a:off x="3030" y="3928"/>
              <a:ext cx="36" cy="179"/>
            </a:xfrm>
            <a:custGeom>
              <a:avLst/>
              <a:gdLst/>
              <a:ahLst/>
              <a:cxnLst>
                <a:cxn ang="0">
                  <a:pos x="0" y="179"/>
                </a:cxn>
                <a:cxn ang="0">
                  <a:pos x="7" y="177"/>
                </a:cxn>
                <a:cxn ang="0">
                  <a:pos x="13" y="165"/>
                </a:cxn>
                <a:cxn ang="0">
                  <a:pos x="21" y="150"/>
                </a:cxn>
                <a:cxn ang="0">
                  <a:pos x="24" y="127"/>
                </a:cxn>
                <a:cxn ang="0">
                  <a:pos x="30" y="100"/>
                </a:cxn>
                <a:cxn ang="0">
                  <a:pos x="34" y="69"/>
                </a:cxn>
                <a:cxn ang="0">
                  <a:pos x="36" y="35"/>
                </a:cxn>
                <a:cxn ang="0">
                  <a:pos x="36" y="0"/>
                </a:cxn>
                <a:cxn ang="0">
                  <a:pos x="28" y="2"/>
                </a:cxn>
                <a:cxn ang="0">
                  <a:pos x="23" y="13"/>
                </a:cxn>
                <a:cxn ang="0">
                  <a:pos x="17" y="29"/>
                </a:cxn>
                <a:cxn ang="0">
                  <a:pos x="11" y="52"/>
                </a:cxn>
                <a:cxn ang="0">
                  <a:pos x="5" y="79"/>
                </a:cxn>
                <a:cxn ang="0">
                  <a:pos x="3" y="110"/>
                </a:cxn>
                <a:cxn ang="0">
                  <a:pos x="1" y="144"/>
                </a:cxn>
                <a:cxn ang="0">
                  <a:pos x="0" y="179"/>
                </a:cxn>
              </a:cxnLst>
              <a:rect l="0" t="0" r="r" b="b"/>
              <a:pathLst>
                <a:path w="36" h="179">
                  <a:moveTo>
                    <a:pt x="0" y="179"/>
                  </a:moveTo>
                  <a:lnTo>
                    <a:pt x="7" y="177"/>
                  </a:lnTo>
                  <a:lnTo>
                    <a:pt x="13" y="165"/>
                  </a:lnTo>
                  <a:lnTo>
                    <a:pt x="21" y="150"/>
                  </a:lnTo>
                  <a:lnTo>
                    <a:pt x="24" y="127"/>
                  </a:lnTo>
                  <a:lnTo>
                    <a:pt x="30" y="100"/>
                  </a:lnTo>
                  <a:lnTo>
                    <a:pt x="34" y="69"/>
                  </a:lnTo>
                  <a:lnTo>
                    <a:pt x="36" y="35"/>
                  </a:lnTo>
                  <a:lnTo>
                    <a:pt x="36" y="0"/>
                  </a:lnTo>
                  <a:lnTo>
                    <a:pt x="28" y="2"/>
                  </a:lnTo>
                  <a:lnTo>
                    <a:pt x="23" y="13"/>
                  </a:lnTo>
                  <a:lnTo>
                    <a:pt x="17" y="29"/>
                  </a:lnTo>
                  <a:lnTo>
                    <a:pt x="11" y="52"/>
                  </a:lnTo>
                  <a:lnTo>
                    <a:pt x="5" y="79"/>
                  </a:lnTo>
                  <a:lnTo>
                    <a:pt x="3" y="110"/>
                  </a:lnTo>
                  <a:lnTo>
                    <a:pt x="1" y="144"/>
                  </a:lnTo>
                  <a:lnTo>
                    <a:pt x="0" y="179"/>
                  </a:lnTo>
                  <a:close/>
                </a:path>
              </a:pathLst>
            </a:custGeom>
            <a:solidFill>
              <a:srgbClr val="00FF00"/>
            </a:solidFill>
            <a:ln w="9525">
              <a:solidFill>
                <a:srgbClr val="000000"/>
              </a:solidFill>
              <a:prstDash val="solid"/>
              <a:round/>
              <a:headEnd/>
              <a:tailEnd/>
            </a:ln>
          </p:spPr>
          <p:txBody>
            <a:bodyPr/>
            <a:lstStyle/>
            <a:p>
              <a:endParaRPr lang="en-US"/>
            </a:p>
          </p:txBody>
        </p:sp>
        <p:sp>
          <p:nvSpPr>
            <p:cNvPr id="314574" name="Freeform 206"/>
            <p:cNvSpPr>
              <a:spLocks/>
            </p:cNvSpPr>
            <p:nvPr/>
          </p:nvSpPr>
          <p:spPr bwMode="auto">
            <a:xfrm>
              <a:off x="3066" y="3945"/>
              <a:ext cx="71" cy="181"/>
            </a:xfrm>
            <a:custGeom>
              <a:avLst/>
              <a:gdLst/>
              <a:ahLst/>
              <a:cxnLst>
                <a:cxn ang="0">
                  <a:pos x="0" y="181"/>
                </a:cxn>
                <a:cxn ang="0">
                  <a:pos x="2" y="144"/>
                </a:cxn>
                <a:cxn ang="0">
                  <a:pos x="6" y="112"/>
                </a:cxn>
                <a:cxn ang="0">
                  <a:pos x="12" y="81"/>
                </a:cxn>
                <a:cxn ang="0">
                  <a:pos x="21" y="52"/>
                </a:cxn>
                <a:cxn ang="0">
                  <a:pos x="33" y="31"/>
                </a:cxn>
                <a:cxn ang="0">
                  <a:pos x="44" y="14"/>
                </a:cxn>
                <a:cxn ang="0">
                  <a:pos x="58" y="4"/>
                </a:cxn>
                <a:cxn ang="0">
                  <a:pos x="71" y="0"/>
                </a:cxn>
                <a:cxn ang="0">
                  <a:pos x="71" y="35"/>
                </a:cxn>
                <a:cxn ang="0">
                  <a:pos x="67" y="69"/>
                </a:cxn>
                <a:cxn ang="0">
                  <a:pos x="59" y="100"/>
                </a:cxn>
                <a:cxn ang="0">
                  <a:pos x="50" y="127"/>
                </a:cxn>
                <a:cxn ang="0">
                  <a:pos x="40" y="150"/>
                </a:cxn>
                <a:cxn ang="0">
                  <a:pos x="27" y="168"/>
                </a:cxn>
                <a:cxn ang="0">
                  <a:pos x="13" y="177"/>
                </a:cxn>
                <a:cxn ang="0">
                  <a:pos x="0" y="181"/>
                </a:cxn>
              </a:cxnLst>
              <a:rect l="0" t="0" r="r" b="b"/>
              <a:pathLst>
                <a:path w="71" h="181">
                  <a:moveTo>
                    <a:pt x="0" y="181"/>
                  </a:moveTo>
                  <a:lnTo>
                    <a:pt x="2" y="144"/>
                  </a:lnTo>
                  <a:lnTo>
                    <a:pt x="6" y="112"/>
                  </a:lnTo>
                  <a:lnTo>
                    <a:pt x="12" y="81"/>
                  </a:lnTo>
                  <a:lnTo>
                    <a:pt x="21" y="52"/>
                  </a:lnTo>
                  <a:lnTo>
                    <a:pt x="33" y="31"/>
                  </a:lnTo>
                  <a:lnTo>
                    <a:pt x="44" y="14"/>
                  </a:lnTo>
                  <a:lnTo>
                    <a:pt x="58" y="4"/>
                  </a:lnTo>
                  <a:lnTo>
                    <a:pt x="71" y="0"/>
                  </a:lnTo>
                  <a:lnTo>
                    <a:pt x="71" y="35"/>
                  </a:lnTo>
                  <a:lnTo>
                    <a:pt x="67" y="69"/>
                  </a:lnTo>
                  <a:lnTo>
                    <a:pt x="59" y="100"/>
                  </a:lnTo>
                  <a:lnTo>
                    <a:pt x="50" y="127"/>
                  </a:lnTo>
                  <a:lnTo>
                    <a:pt x="40" y="150"/>
                  </a:lnTo>
                  <a:lnTo>
                    <a:pt x="27" y="168"/>
                  </a:lnTo>
                  <a:lnTo>
                    <a:pt x="13" y="177"/>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575" name="Freeform 207"/>
            <p:cNvSpPr>
              <a:spLocks/>
            </p:cNvSpPr>
            <p:nvPr/>
          </p:nvSpPr>
          <p:spPr bwMode="auto">
            <a:xfrm>
              <a:off x="3102" y="3945"/>
              <a:ext cx="71" cy="181"/>
            </a:xfrm>
            <a:custGeom>
              <a:avLst/>
              <a:gdLst/>
              <a:ahLst/>
              <a:cxnLst>
                <a:cxn ang="0">
                  <a:pos x="0" y="181"/>
                </a:cxn>
                <a:cxn ang="0">
                  <a:pos x="14" y="177"/>
                </a:cxn>
                <a:cxn ang="0">
                  <a:pos x="27" y="168"/>
                </a:cxn>
                <a:cxn ang="0">
                  <a:pos x="41" y="150"/>
                </a:cxn>
                <a:cxn ang="0">
                  <a:pos x="50" y="127"/>
                </a:cxn>
                <a:cxn ang="0">
                  <a:pos x="60" y="100"/>
                </a:cxn>
                <a:cxn ang="0">
                  <a:pos x="66" y="69"/>
                </a:cxn>
                <a:cxn ang="0">
                  <a:pos x="70" y="35"/>
                </a:cxn>
                <a:cxn ang="0">
                  <a:pos x="71" y="0"/>
                </a:cxn>
                <a:cxn ang="0">
                  <a:pos x="62" y="6"/>
                </a:cxn>
                <a:cxn ang="0">
                  <a:pos x="52" y="18"/>
                </a:cxn>
                <a:cxn ang="0">
                  <a:pos x="41" y="35"/>
                </a:cxn>
                <a:cxn ang="0">
                  <a:pos x="31" y="58"/>
                </a:cxn>
                <a:cxn ang="0">
                  <a:pos x="22" y="85"/>
                </a:cxn>
                <a:cxn ang="0">
                  <a:pos x="12" y="114"/>
                </a:cxn>
                <a:cxn ang="0">
                  <a:pos x="6" y="146"/>
                </a:cxn>
                <a:cxn ang="0">
                  <a:pos x="0" y="181"/>
                </a:cxn>
              </a:cxnLst>
              <a:rect l="0" t="0" r="r" b="b"/>
              <a:pathLst>
                <a:path w="71" h="181">
                  <a:moveTo>
                    <a:pt x="0" y="181"/>
                  </a:moveTo>
                  <a:lnTo>
                    <a:pt x="14" y="177"/>
                  </a:lnTo>
                  <a:lnTo>
                    <a:pt x="27" y="168"/>
                  </a:lnTo>
                  <a:lnTo>
                    <a:pt x="41" y="150"/>
                  </a:lnTo>
                  <a:lnTo>
                    <a:pt x="50" y="127"/>
                  </a:lnTo>
                  <a:lnTo>
                    <a:pt x="60" y="100"/>
                  </a:lnTo>
                  <a:lnTo>
                    <a:pt x="66" y="69"/>
                  </a:lnTo>
                  <a:lnTo>
                    <a:pt x="70" y="35"/>
                  </a:lnTo>
                  <a:lnTo>
                    <a:pt x="71" y="0"/>
                  </a:lnTo>
                  <a:lnTo>
                    <a:pt x="62" y="6"/>
                  </a:lnTo>
                  <a:lnTo>
                    <a:pt x="52" y="18"/>
                  </a:lnTo>
                  <a:lnTo>
                    <a:pt x="41" y="35"/>
                  </a:lnTo>
                  <a:lnTo>
                    <a:pt x="31" y="58"/>
                  </a:lnTo>
                  <a:lnTo>
                    <a:pt x="22" y="85"/>
                  </a:lnTo>
                  <a:lnTo>
                    <a:pt x="12" y="114"/>
                  </a:lnTo>
                  <a:lnTo>
                    <a:pt x="6"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576" name="Freeform 208"/>
            <p:cNvSpPr>
              <a:spLocks/>
            </p:cNvSpPr>
            <p:nvPr/>
          </p:nvSpPr>
          <p:spPr bwMode="auto">
            <a:xfrm>
              <a:off x="3120" y="3999"/>
              <a:ext cx="73" cy="108"/>
            </a:xfrm>
            <a:custGeom>
              <a:avLst/>
              <a:gdLst/>
              <a:ahLst/>
              <a:cxnLst>
                <a:cxn ang="0">
                  <a:pos x="73" y="108"/>
                </a:cxn>
                <a:cxn ang="0">
                  <a:pos x="69" y="81"/>
                </a:cxn>
                <a:cxn ang="0">
                  <a:pos x="63" y="54"/>
                </a:cxn>
                <a:cxn ang="0">
                  <a:pos x="52" y="33"/>
                </a:cxn>
                <a:cxn ang="0">
                  <a:pos x="36" y="15"/>
                </a:cxn>
                <a:cxn ang="0">
                  <a:pos x="19" y="4"/>
                </a:cxn>
                <a:cxn ang="0">
                  <a:pos x="0" y="0"/>
                </a:cxn>
                <a:cxn ang="0">
                  <a:pos x="2" y="29"/>
                </a:cxn>
                <a:cxn ang="0">
                  <a:pos x="9" y="54"/>
                </a:cxn>
                <a:cxn ang="0">
                  <a:pos x="21" y="77"/>
                </a:cxn>
                <a:cxn ang="0">
                  <a:pos x="36" y="94"/>
                </a:cxn>
                <a:cxn ang="0">
                  <a:pos x="53" y="104"/>
                </a:cxn>
                <a:cxn ang="0">
                  <a:pos x="73" y="108"/>
                </a:cxn>
              </a:cxnLst>
              <a:rect l="0" t="0" r="r" b="b"/>
              <a:pathLst>
                <a:path w="73" h="108">
                  <a:moveTo>
                    <a:pt x="73" y="108"/>
                  </a:moveTo>
                  <a:lnTo>
                    <a:pt x="69" y="81"/>
                  </a:lnTo>
                  <a:lnTo>
                    <a:pt x="63" y="54"/>
                  </a:lnTo>
                  <a:lnTo>
                    <a:pt x="52" y="33"/>
                  </a:lnTo>
                  <a:lnTo>
                    <a:pt x="36" y="15"/>
                  </a:lnTo>
                  <a:lnTo>
                    <a:pt x="19" y="4"/>
                  </a:lnTo>
                  <a:lnTo>
                    <a:pt x="0" y="0"/>
                  </a:lnTo>
                  <a:lnTo>
                    <a:pt x="2" y="29"/>
                  </a:lnTo>
                  <a:lnTo>
                    <a:pt x="9" y="54"/>
                  </a:lnTo>
                  <a:lnTo>
                    <a:pt x="21" y="77"/>
                  </a:lnTo>
                  <a:lnTo>
                    <a:pt x="36" y="94"/>
                  </a:lnTo>
                  <a:lnTo>
                    <a:pt x="53" y="104"/>
                  </a:lnTo>
                  <a:lnTo>
                    <a:pt x="73" y="108"/>
                  </a:lnTo>
                  <a:close/>
                </a:path>
              </a:pathLst>
            </a:custGeom>
            <a:solidFill>
              <a:srgbClr val="00FF00"/>
            </a:solidFill>
            <a:ln w="9525">
              <a:solidFill>
                <a:srgbClr val="000000"/>
              </a:solidFill>
              <a:prstDash val="solid"/>
              <a:round/>
              <a:headEnd/>
              <a:tailEnd/>
            </a:ln>
          </p:spPr>
          <p:txBody>
            <a:bodyPr/>
            <a:lstStyle/>
            <a:p>
              <a:endParaRPr lang="en-US"/>
            </a:p>
          </p:txBody>
        </p:sp>
        <p:sp>
          <p:nvSpPr>
            <p:cNvPr id="314577" name="Freeform 209"/>
            <p:cNvSpPr>
              <a:spLocks/>
            </p:cNvSpPr>
            <p:nvPr/>
          </p:nvSpPr>
          <p:spPr bwMode="auto">
            <a:xfrm>
              <a:off x="3154" y="3928"/>
              <a:ext cx="73" cy="200"/>
            </a:xfrm>
            <a:custGeom>
              <a:avLst/>
              <a:gdLst/>
              <a:ahLst/>
              <a:cxnLst>
                <a:cxn ang="0">
                  <a:pos x="2" y="198"/>
                </a:cxn>
                <a:cxn ang="0">
                  <a:pos x="4" y="160"/>
                </a:cxn>
                <a:cxn ang="0">
                  <a:pos x="8" y="121"/>
                </a:cxn>
                <a:cxn ang="0">
                  <a:pos x="14" y="86"/>
                </a:cxn>
                <a:cxn ang="0">
                  <a:pos x="23" y="58"/>
                </a:cxn>
                <a:cxn ang="0">
                  <a:pos x="33" y="33"/>
                </a:cxn>
                <a:cxn ang="0">
                  <a:pos x="46" y="13"/>
                </a:cxn>
                <a:cxn ang="0">
                  <a:pos x="60" y="4"/>
                </a:cxn>
                <a:cxn ang="0">
                  <a:pos x="73" y="0"/>
                </a:cxn>
                <a:cxn ang="0">
                  <a:pos x="67" y="4"/>
                </a:cxn>
                <a:cxn ang="0">
                  <a:pos x="60" y="13"/>
                </a:cxn>
                <a:cxn ang="0">
                  <a:pos x="54" y="33"/>
                </a:cxn>
                <a:cxn ang="0">
                  <a:pos x="48" y="58"/>
                </a:cxn>
                <a:cxn ang="0">
                  <a:pos x="44" y="86"/>
                </a:cxn>
                <a:cxn ang="0">
                  <a:pos x="41" y="121"/>
                </a:cxn>
                <a:cxn ang="0">
                  <a:pos x="39" y="160"/>
                </a:cxn>
                <a:cxn ang="0">
                  <a:pos x="39" y="198"/>
                </a:cxn>
                <a:cxn ang="0">
                  <a:pos x="39" y="198"/>
                </a:cxn>
                <a:cxn ang="0">
                  <a:pos x="35" y="198"/>
                </a:cxn>
                <a:cxn ang="0">
                  <a:pos x="25" y="200"/>
                </a:cxn>
                <a:cxn ang="0">
                  <a:pos x="14" y="200"/>
                </a:cxn>
                <a:cxn ang="0">
                  <a:pos x="4" y="198"/>
                </a:cxn>
                <a:cxn ang="0">
                  <a:pos x="0" y="198"/>
                </a:cxn>
                <a:cxn ang="0">
                  <a:pos x="2" y="198"/>
                </a:cxn>
              </a:cxnLst>
              <a:rect l="0" t="0" r="r" b="b"/>
              <a:pathLst>
                <a:path w="73" h="200">
                  <a:moveTo>
                    <a:pt x="2" y="198"/>
                  </a:moveTo>
                  <a:lnTo>
                    <a:pt x="4" y="160"/>
                  </a:lnTo>
                  <a:lnTo>
                    <a:pt x="8" y="121"/>
                  </a:lnTo>
                  <a:lnTo>
                    <a:pt x="14" y="86"/>
                  </a:lnTo>
                  <a:lnTo>
                    <a:pt x="23" y="58"/>
                  </a:lnTo>
                  <a:lnTo>
                    <a:pt x="33" y="33"/>
                  </a:lnTo>
                  <a:lnTo>
                    <a:pt x="46" y="13"/>
                  </a:lnTo>
                  <a:lnTo>
                    <a:pt x="60" y="4"/>
                  </a:lnTo>
                  <a:lnTo>
                    <a:pt x="73" y="0"/>
                  </a:lnTo>
                  <a:lnTo>
                    <a:pt x="67" y="4"/>
                  </a:lnTo>
                  <a:lnTo>
                    <a:pt x="60" y="13"/>
                  </a:lnTo>
                  <a:lnTo>
                    <a:pt x="54" y="33"/>
                  </a:lnTo>
                  <a:lnTo>
                    <a:pt x="48" y="58"/>
                  </a:lnTo>
                  <a:lnTo>
                    <a:pt x="44" y="86"/>
                  </a:lnTo>
                  <a:lnTo>
                    <a:pt x="41" y="121"/>
                  </a:lnTo>
                  <a:lnTo>
                    <a:pt x="39" y="160"/>
                  </a:lnTo>
                  <a:lnTo>
                    <a:pt x="39" y="198"/>
                  </a:lnTo>
                  <a:lnTo>
                    <a:pt x="39" y="198"/>
                  </a:lnTo>
                  <a:lnTo>
                    <a:pt x="35" y="198"/>
                  </a:lnTo>
                  <a:lnTo>
                    <a:pt x="25" y="200"/>
                  </a:lnTo>
                  <a:lnTo>
                    <a:pt x="14" y="200"/>
                  </a:lnTo>
                  <a:lnTo>
                    <a:pt x="4" y="198"/>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78" name="Freeform 210"/>
            <p:cNvSpPr>
              <a:spLocks/>
            </p:cNvSpPr>
            <p:nvPr/>
          </p:nvSpPr>
          <p:spPr bwMode="auto">
            <a:xfrm>
              <a:off x="3183" y="3945"/>
              <a:ext cx="71" cy="181"/>
            </a:xfrm>
            <a:custGeom>
              <a:avLst/>
              <a:gdLst/>
              <a:ahLst/>
              <a:cxnLst>
                <a:cxn ang="0">
                  <a:pos x="71" y="181"/>
                </a:cxn>
                <a:cxn ang="0">
                  <a:pos x="71" y="144"/>
                </a:cxn>
                <a:cxn ang="0">
                  <a:pos x="67" y="112"/>
                </a:cxn>
                <a:cxn ang="0">
                  <a:pos x="60" y="81"/>
                </a:cxn>
                <a:cxn ang="0">
                  <a:pos x="50" y="52"/>
                </a:cxn>
                <a:cxn ang="0">
                  <a:pos x="40" y="31"/>
                </a:cxn>
                <a:cxn ang="0">
                  <a:pos x="27" y="14"/>
                </a:cxn>
                <a:cxn ang="0">
                  <a:pos x="13" y="4"/>
                </a:cxn>
                <a:cxn ang="0">
                  <a:pos x="0" y="0"/>
                </a:cxn>
                <a:cxn ang="0">
                  <a:pos x="2" y="35"/>
                </a:cxn>
                <a:cxn ang="0">
                  <a:pos x="6" y="69"/>
                </a:cxn>
                <a:cxn ang="0">
                  <a:pos x="12" y="100"/>
                </a:cxn>
                <a:cxn ang="0">
                  <a:pos x="21" y="127"/>
                </a:cxn>
                <a:cxn ang="0">
                  <a:pos x="33" y="150"/>
                </a:cxn>
                <a:cxn ang="0">
                  <a:pos x="44" y="168"/>
                </a:cxn>
                <a:cxn ang="0">
                  <a:pos x="58" y="177"/>
                </a:cxn>
                <a:cxn ang="0">
                  <a:pos x="71" y="181"/>
                </a:cxn>
              </a:cxnLst>
              <a:rect l="0" t="0" r="r" b="b"/>
              <a:pathLst>
                <a:path w="71" h="181">
                  <a:moveTo>
                    <a:pt x="71" y="181"/>
                  </a:moveTo>
                  <a:lnTo>
                    <a:pt x="71" y="144"/>
                  </a:lnTo>
                  <a:lnTo>
                    <a:pt x="67" y="112"/>
                  </a:lnTo>
                  <a:lnTo>
                    <a:pt x="60" y="81"/>
                  </a:lnTo>
                  <a:lnTo>
                    <a:pt x="50" y="52"/>
                  </a:lnTo>
                  <a:lnTo>
                    <a:pt x="40" y="31"/>
                  </a:lnTo>
                  <a:lnTo>
                    <a:pt x="27" y="14"/>
                  </a:lnTo>
                  <a:lnTo>
                    <a:pt x="13" y="4"/>
                  </a:lnTo>
                  <a:lnTo>
                    <a:pt x="0" y="0"/>
                  </a:lnTo>
                  <a:lnTo>
                    <a:pt x="2" y="35"/>
                  </a:lnTo>
                  <a:lnTo>
                    <a:pt x="6" y="69"/>
                  </a:lnTo>
                  <a:lnTo>
                    <a:pt x="12" y="100"/>
                  </a:lnTo>
                  <a:lnTo>
                    <a:pt x="21" y="127"/>
                  </a:lnTo>
                  <a:lnTo>
                    <a:pt x="33" y="150"/>
                  </a:lnTo>
                  <a:lnTo>
                    <a:pt x="44" y="168"/>
                  </a:lnTo>
                  <a:lnTo>
                    <a:pt x="58" y="177"/>
                  </a:lnTo>
                  <a:lnTo>
                    <a:pt x="71" y="181"/>
                  </a:lnTo>
                  <a:close/>
                </a:path>
              </a:pathLst>
            </a:custGeom>
            <a:solidFill>
              <a:srgbClr val="00FF00"/>
            </a:solidFill>
            <a:ln w="9525">
              <a:solidFill>
                <a:srgbClr val="000000"/>
              </a:solidFill>
              <a:prstDash val="solid"/>
              <a:round/>
              <a:headEnd/>
              <a:tailEnd/>
            </a:ln>
          </p:spPr>
          <p:txBody>
            <a:bodyPr/>
            <a:lstStyle/>
            <a:p>
              <a:endParaRPr lang="en-US"/>
            </a:p>
          </p:txBody>
        </p:sp>
        <p:sp>
          <p:nvSpPr>
            <p:cNvPr id="314579" name="Freeform 211"/>
            <p:cNvSpPr>
              <a:spLocks/>
            </p:cNvSpPr>
            <p:nvPr/>
          </p:nvSpPr>
          <p:spPr bwMode="auto">
            <a:xfrm>
              <a:off x="3219" y="3945"/>
              <a:ext cx="71" cy="181"/>
            </a:xfrm>
            <a:custGeom>
              <a:avLst/>
              <a:gdLst/>
              <a:ahLst/>
              <a:cxnLst>
                <a:cxn ang="0">
                  <a:pos x="71" y="181"/>
                </a:cxn>
                <a:cxn ang="0">
                  <a:pos x="58" y="177"/>
                </a:cxn>
                <a:cxn ang="0">
                  <a:pos x="45" y="168"/>
                </a:cxn>
                <a:cxn ang="0">
                  <a:pos x="31" y="150"/>
                </a:cxn>
                <a:cxn ang="0">
                  <a:pos x="22" y="127"/>
                </a:cxn>
                <a:cxn ang="0">
                  <a:pos x="12" y="100"/>
                </a:cxn>
                <a:cxn ang="0">
                  <a:pos x="4" y="69"/>
                </a:cxn>
                <a:cxn ang="0">
                  <a:pos x="0" y="35"/>
                </a:cxn>
                <a:cxn ang="0">
                  <a:pos x="0" y="0"/>
                </a:cxn>
                <a:cxn ang="0">
                  <a:pos x="10" y="6"/>
                </a:cxn>
                <a:cxn ang="0">
                  <a:pos x="20" y="18"/>
                </a:cxn>
                <a:cxn ang="0">
                  <a:pos x="31" y="35"/>
                </a:cxn>
                <a:cxn ang="0">
                  <a:pos x="41" y="58"/>
                </a:cxn>
                <a:cxn ang="0">
                  <a:pos x="50" y="85"/>
                </a:cxn>
                <a:cxn ang="0">
                  <a:pos x="58" y="114"/>
                </a:cxn>
                <a:cxn ang="0">
                  <a:pos x="66" y="146"/>
                </a:cxn>
                <a:cxn ang="0">
                  <a:pos x="71" y="181"/>
                </a:cxn>
              </a:cxnLst>
              <a:rect l="0" t="0" r="r" b="b"/>
              <a:pathLst>
                <a:path w="71" h="181">
                  <a:moveTo>
                    <a:pt x="71" y="181"/>
                  </a:moveTo>
                  <a:lnTo>
                    <a:pt x="58" y="177"/>
                  </a:lnTo>
                  <a:lnTo>
                    <a:pt x="45" y="168"/>
                  </a:lnTo>
                  <a:lnTo>
                    <a:pt x="31" y="150"/>
                  </a:lnTo>
                  <a:lnTo>
                    <a:pt x="22" y="127"/>
                  </a:lnTo>
                  <a:lnTo>
                    <a:pt x="12" y="100"/>
                  </a:lnTo>
                  <a:lnTo>
                    <a:pt x="4" y="69"/>
                  </a:lnTo>
                  <a:lnTo>
                    <a:pt x="0" y="35"/>
                  </a:lnTo>
                  <a:lnTo>
                    <a:pt x="0" y="0"/>
                  </a:lnTo>
                  <a:lnTo>
                    <a:pt x="10" y="6"/>
                  </a:lnTo>
                  <a:lnTo>
                    <a:pt x="20" y="18"/>
                  </a:lnTo>
                  <a:lnTo>
                    <a:pt x="31" y="35"/>
                  </a:lnTo>
                  <a:lnTo>
                    <a:pt x="41" y="58"/>
                  </a:lnTo>
                  <a:lnTo>
                    <a:pt x="50" y="85"/>
                  </a:lnTo>
                  <a:lnTo>
                    <a:pt x="58" y="114"/>
                  </a:lnTo>
                  <a:lnTo>
                    <a:pt x="66" y="146"/>
                  </a:lnTo>
                  <a:lnTo>
                    <a:pt x="71" y="181"/>
                  </a:lnTo>
                  <a:close/>
                </a:path>
              </a:pathLst>
            </a:custGeom>
            <a:solidFill>
              <a:srgbClr val="00FF00"/>
            </a:solidFill>
            <a:ln w="9525">
              <a:solidFill>
                <a:srgbClr val="000000"/>
              </a:solidFill>
              <a:prstDash val="solid"/>
              <a:round/>
              <a:headEnd/>
              <a:tailEnd/>
            </a:ln>
          </p:spPr>
          <p:txBody>
            <a:bodyPr/>
            <a:lstStyle/>
            <a:p>
              <a:endParaRPr lang="en-US"/>
            </a:p>
          </p:txBody>
        </p:sp>
        <p:sp>
          <p:nvSpPr>
            <p:cNvPr id="314580" name="Freeform 212"/>
            <p:cNvSpPr>
              <a:spLocks/>
            </p:cNvSpPr>
            <p:nvPr/>
          </p:nvSpPr>
          <p:spPr bwMode="auto">
            <a:xfrm>
              <a:off x="3237" y="3999"/>
              <a:ext cx="73" cy="108"/>
            </a:xfrm>
            <a:custGeom>
              <a:avLst/>
              <a:gdLst/>
              <a:ahLst/>
              <a:cxnLst>
                <a:cxn ang="0">
                  <a:pos x="0" y="108"/>
                </a:cxn>
                <a:cxn ang="0">
                  <a:pos x="2" y="81"/>
                </a:cxn>
                <a:cxn ang="0">
                  <a:pos x="9" y="54"/>
                </a:cxn>
                <a:cxn ang="0">
                  <a:pos x="21" y="33"/>
                </a:cxn>
                <a:cxn ang="0">
                  <a:pos x="36" y="15"/>
                </a:cxn>
                <a:cxn ang="0">
                  <a:pos x="53" y="4"/>
                </a:cxn>
                <a:cxn ang="0">
                  <a:pos x="73" y="0"/>
                </a:cxn>
                <a:cxn ang="0">
                  <a:pos x="69" y="29"/>
                </a:cxn>
                <a:cxn ang="0">
                  <a:pos x="61" y="54"/>
                </a:cxn>
                <a:cxn ang="0">
                  <a:pos x="52" y="77"/>
                </a:cxn>
                <a:cxn ang="0">
                  <a:pos x="36" y="94"/>
                </a:cxn>
                <a:cxn ang="0">
                  <a:pos x="19" y="104"/>
                </a:cxn>
                <a:cxn ang="0">
                  <a:pos x="0" y="108"/>
                </a:cxn>
              </a:cxnLst>
              <a:rect l="0" t="0" r="r" b="b"/>
              <a:pathLst>
                <a:path w="73" h="108">
                  <a:moveTo>
                    <a:pt x="0" y="108"/>
                  </a:moveTo>
                  <a:lnTo>
                    <a:pt x="2" y="81"/>
                  </a:lnTo>
                  <a:lnTo>
                    <a:pt x="9" y="54"/>
                  </a:lnTo>
                  <a:lnTo>
                    <a:pt x="21" y="33"/>
                  </a:lnTo>
                  <a:lnTo>
                    <a:pt x="36" y="15"/>
                  </a:lnTo>
                  <a:lnTo>
                    <a:pt x="53" y="4"/>
                  </a:lnTo>
                  <a:lnTo>
                    <a:pt x="73" y="0"/>
                  </a:lnTo>
                  <a:lnTo>
                    <a:pt x="69" y="29"/>
                  </a:lnTo>
                  <a:lnTo>
                    <a:pt x="61" y="54"/>
                  </a:lnTo>
                  <a:lnTo>
                    <a:pt x="52" y="77"/>
                  </a:lnTo>
                  <a:lnTo>
                    <a:pt x="36" y="94"/>
                  </a:lnTo>
                  <a:lnTo>
                    <a:pt x="19" y="104"/>
                  </a:lnTo>
                  <a:lnTo>
                    <a:pt x="0" y="108"/>
                  </a:lnTo>
                  <a:close/>
                </a:path>
              </a:pathLst>
            </a:custGeom>
            <a:solidFill>
              <a:srgbClr val="00FF00"/>
            </a:solidFill>
            <a:ln w="9525">
              <a:solidFill>
                <a:srgbClr val="000000"/>
              </a:solidFill>
              <a:prstDash val="solid"/>
              <a:round/>
              <a:headEnd/>
              <a:tailEnd/>
            </a:ln>
          </p:spPr>
          <p:txBody>
            <a:bodyPr/>
            <a:lstStyle/>
            <a:p>
              <a:endParaRPr lang="en-US"/>
            </a:p>
          </p:txBody>
        </p:sp>
        <p:sp>
          <p:nvSpPr>
            <p:cNvPr id="314581" name="Freeform 213"/>
            <p:cNvSpPr>
              <a:spLocks/>
            </p:cNvSpPr>
            <p:nvPr/>
          </p:nvSpPr>
          <p:spPr bwMode="auto">
            <a:xfrm>
              <a:off x="3271" y="3928"/>
              <a:ext cx="73" cy="200"/>
            </a:xfrm>
            <a:custGeom>
              <a:avLst/>
              <a:gdLst/>
              <a:ahLst/>
              <a:cxnLst>
                <a:cxn ang="0">
                  <a:pos x="71" y="198"/>
                </a:cxn>
                <a:cxn ang="0">
                  <a:pos x="71" y="160"/>
                </a:cxn>
                <a:cxn ang="0">
                  <a:pos x="66" y="121"/>
                </a:cxn>
                <a:cxn ang="0">
                  <a:pos x="60" y="86"/>
                </a:cxn>
                <a:cxn ang="0">
                  <a:pos x="50" y="58"/>
                </a:cxn>
                <a:cxn ang="0">
                  <a:pos x="41" y="33"/>
                </a:cxn>
                <a:cxn ang="0">
                  <a:pos x="27" y="13"/>
                </a:cxn>
                <a:cxn ang="0">
                  <a:pos x="14" y="4"/>
                </a:cxn>
                <a:cxn ang="0">
                  <a:pos x="0" y="0"/>
                </a:cxn>
                <a:cxn ang="0">
                  <a:pos x="6" y="4"/>
                </a:cxn>
                <a:cxn ang="0">
                  <a:pos x="14" y="13"/>
                </a:cxn>
                <a:cxn ang="0">
                  <a:pos x="19" y="33"/>
                </a:cxn>
                <a:cxn ang="0">
                  <a:pos x="25" y="58"/>
                </a:cxn>
                <a:cxn ang="0">
                  <a:pos x="29" y="86"/>
                </a:cxn>
                <a:cxn ang="0">
                  <a:pos x="33" y="121"/>
                </a:cxn>
                <a:cxn ang="0">
                  <a:pos x="35" y="160"/>
                </a:cxn>
                <a:cxn ang="0">
                  <a:pos x="37" y="198"/>
                </a:cxn>
                <a:cxn ang="0">
                  <a:pos x="35" y="198"/>
                </a:cxn>
                <a:cxn ang="0">
                  <a:pos x="39" y="198"/>
                </a:cxn>
                <a:cxn ang="0">
                  <a:pos x="48" y="200"/>
                </a:cxn>
                <a:cxn ang="0">
                  <a:pos x="60" y="200"/>
                </a:cxn>
                <a:cxn ang="0">
                  <a:pos x="69" y="198"/>
                </a:cxn>
                <a:cxn ang="0">
                  <a:pos x="73" y="198"/>
                </a:cxn>
                <a:cxn ang="0">
                  <a:pos x="71" y="198"/>
                </a:cxn>
              </a:cxnLst>
              <a:rect l="0" t="0" r="r" b="b"/>
              <a:pathLst>
                <a:path w="73" h="200">
                  <a:moveTo>
                    <a:pt x="71" y="198"/>
                  </a:moveTo>
                  <a:lnTo>
                    <a:pt x="71" y="160"/>
                  </a:lnTo>
                  <a:lnTo>
                    <a:pt x="66" y="121"/>
                  </a:lnTo>
                  <a:lnTo>
                    <a:pt x="60" y="86"/>
                  </a:lnTo>
                  <a:lnTo>
                    <a:pt x="50" y="58"/>
                  </a:lnTo>
                  <a:lnTo>
                    <a:pt x="41" y="33"/>
                  </a:lnTo>
                  <a:lnTo>
                    <a:pt x="27" y="13"/>
                  </a:lnTo>
                  <a:lnTo>
                    <a:pt x="14" y="4"/>
                  </a:lnTo>
                  <a:lnTo>
                    <a:pt x="0" y="0"/>
                  </a:lnTo>
                  <a:lnTo>
                    <a:pt x="6" y="4"/>
                  </a:lnTo>
                  <a:lnTo>
                    <a:pt x="14" y="13"/>
                  </a:lnTo>
                  <a:lnTo>
                    <a:pt x="19" y="33"/>
                  </a:lnTo>
                  <a:lnTo>
                    <a:pt x="25" y="58"/>
                  </a:lnTo>
                  <a:lnTo>
                    <a:pt x="29" y="86"/>
                  </a:lnTo>
                  <a:lnTo>
                    <a:pt x="33" y="121"/>
                  </a:lnTo>
                  <a:lnTo>
                    <a:pt x="35" y="160"/>
                  </a:lnTo>
                  <a:lnTo>
                    <a:pt x="37" y="198"/>
                  </a:lnTo>
                  <a:lnTo>
                    <a:pt x="35" y="198"/>
                  </a:lnTo>
                  <a:lnTo>
                    <a:pt x="39" y="198"/>
                  </a:lnTo>
                  <a:lnTo>
                    <a:pt x="48" y="200"/>
                  </a:lnTo>
                  <a:lnTo>
                    <a:pt x="60" y="200"/>
                  </a:lnTo>
                  <a:lnTo>
                    <a:pt x="69" y="198"/>
                  </a:lnTo>
                  <a:lnTo>
                    <a:pt x="73" y="198"/>
                  </a:lnTo>
                  <a:lnTo>
                    <a:pt x="71"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82" name="Freeform 214"/>
            <p:cNvSpPr>
              <a:spLocks/>
            </p:cNvSpPr>
            <p:nvPr/>
          </p:nvSpPr>
          <p:spPr bwMode="auto">
            <a:xfrm>
              <a:off x="3317" y="3918"/>
              <a:ext cx="91" cy="198"/>
            </a:xfrm>
            <a:custGeom>
              <a:avLst/>
              <a:gdLst/>
              <a:ahLst/>
              <a:cxnLst>
                <a:cxn ang="0">
                  <a:pos x="91" y="198"/>
                </a:cxn>
                <a:cxn ang="0">
                  <a:pos x="73" y="195"/>
                </a:cxn>
                <a:cxn ang="0">
                  <a:pos x="56" y="183"/>
                </a:cxn>
                <a:cxn ang="0">
                  <a:pos x="41" y="166"/>
                </a:cxn>
                <a:cxn ang="0">
                  <a:pos x="27" y="141"/>
                </a:cxn>
                <a:cxn ang="0">
                  <a:pos x="16" y="110"/>
                </a:cxn>
                <a:cxn ang="0">
                  <a:pos x="8" y="75"/>
                </a:cxn>
                <a:cxn ang="0">
                  <a:pos x="2" y="39"/>
                </a:cxn>
                <a:cxn ang="0">
                  <a:pos x="0" y="0"/>
                </a:cxn>
                <a:cxn ang="0">
                  <a:pos x="18" y="4"/>
                </a:cxn>
                <a:cxn ang="0">
                  <a:pos x="35" y="16"/>
                </a:cxn>
                <a:cxn ang="0">
                  <a:pos x="50" y="33"/>
                </a:cxn>
                <a:cxn ang="0">
                  <a:pos x="64" y="58"/>
                </a:cxn>
                <a:cxn ang="0">
                  <a:pos x="75" y="89"/>
                </a:cxn>
                <a:cxn ang="0">
                  <a:pos x="85" y="123"/>
                </a:cxn>
                <a:cxn ang="0">
                  <a:pos x="89" y="160"/>
                </a:cxn>
                <a:cxn ang="0">
                  <a:pos x="91" y="198"/>
                </a:cxn>
              </a:cxnLst>
              <a:rect l="0" t="0" r="r" b="b"/>
              <a:pathLst>
                <a:path w="91" h="198">
                  <a:moveTo>
                    <a:pt x="91" y="198"/>
                  </a:moveTo>
                  <a:lnTo>
                    <a:pt x="73" y="195"/>
                  </a:lnTo>
                  <a:lnTo>
                    <a:pt x="56" y="183"/>
                  </a:lnTo>
                  <a:lnTo>
                    <a:pt x="41" y="166"/>
                  </a:lnTo>
                  <a:lnTo>
                    <a:pt x="27" y="141"/>
                  </a:lnTo>
                  <a:lnTo>
                    <a:pt x="16" y="110"/>
                  </a:lnTo>
                  <a:lnTo>
                    <a:pt x="8" y="75"/>
                  </a:lnTo>
                  <a:lnTo>
                    <a:pt x="2" y="39"/>
                  </a:lnTo>
                  <a:lnTo>
                    <a:pt x="0" y="0"/>
                  </a:lnTo>
                  <a:lnTo>
                    <a:pt x="18" y="4"/>
                  </a:lnTo>
                  <a:lnTo>
                    <a:pt x="35" y="16"/>
                  </a:lnTo>
                  <a:lnTo>
                    <a:pt x="50" y="33"/>
                  </a:lnTo>
                  <a:lnTo>
                    <a:pt x="64" y="58"/>
                  </a:lnTo>
                  <a:lnTo>
                    <a:pt x="75" y="89"/>
                  </a:lnTo>
                  <a:lnTo>
                    <a:pt x="85" y="123"/>
                  </a:lnTo>
                  <a:lnTo>
                    <a:pt x="89" y="160"/>
                  </a:lnTo>
                  <a:lnTo>
                    <a:pt x="91"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83" name="Freeform 215"/>
            <p:cNvSpPr>
              <a:spLocks/>
            </p:cNvSpPr>
            <p:nvPr/>
          </p:nvSpPr>
          <p:spPr bwMode="auto">
            <a:xfrm>
              <a:off x="3344" y="3936"/>
              <a:ext cx="37" cy="180"/>
            </a:xfrm>
            <a:custGeom>
              <a:avLst/>
              <a:gdLst/>
              <a:ahLst/>
              <a:cxnLst>
                <a:cxn ang="0">
                  <a:pos x="0" y="180"/>
                </a:cxn>
                <a:cxn ang="0">
                  <a:pos x="8" y="177"/>
                </a:cxn>
                <a:cxn ang="0">
                  <a:pos x="14" y="167"/>
                </a:cxn>
                <a:cxn ang="0">
                  <a:pos x="21" y="150"/>
                </a:cxn>
                <a:cxn ang="0">
                  <a:pos x="27" y="128"/>
                </a:cxn>
                <a:cxn ang="0">
                  <a:pos x="31" y="100"/>
                </a:cxn>
                <a:cxn ang="0">
                  <a:pos x="35" y="69"/>
                </a:cxn>
                <a:cxn ang="0">
                  <a:pos x="37" y="36"/>
                </a:cxn>
                <a:cxn ang="0">
                  <a:pos x="37" y="0"/>
                </a:cxn>
                <a:cxn ang="0">
                  <a:pos x="29" y="4"/>
                </a:cxn>
                <a:cxn ang="0">
                  <a:pos x="23" y="13"/>
                </a:cxn>
                <a:cxn ang="0">
                  <a:pos x="17" y="30"/>
                </a:cxn>
                <a:cxn ang="0">
                  <a:pos x="12" y="53"/>
                </a:cxn>
                <a:cxn ang="0">
                  <a:pos x="6" y="80"/>
                </a:cxn>
                <a:cxn ang="0">
                  <a:pos x="4" y="111"/>
                </a:cxn>
                <a:cxn ang="0">
                  <a:pos x="2" y="146"/>
                </a:cxn>
                <a:cxn ang="0">
                  <a:pos x="0" y="180"/>
                </a:cxn>
              </a:cxnLst>
              <a:rect l="0" t="0" r="r" b="b"/>
              <a:pathLst>
                <a:path w="37" h="180">
                  <a:moveTo>
                    <a:pt x="0" y="180"/>
                  </a:moveTo>
                  <a:lnTo>
                    <a:pt x="8" y="177"/>
                  </a:lnTo>
                  <a:lnTo>
                    <a:pt x="14" y="167"/>
                  </a:lnTo>
                  <a:lnTo>
                    <a:pt x="21" y="150"/>
                  </a:lnTo>
                  <a:lnTo>
                    <a:pt x="27" y="128"/>
                  </a:lnTo>
                  <a:lnTo>
                    <a:pt x="31" y="100"/>
                  </a:lnTo>
                  <a:lnTo>
                    <a:pt x="35" y="69"/>
                  </a:lnTo>
                  <a:lnTo>
                    <a:pt x="37" y="36"/>
                  </a:lnTo>
                  <a:lnTo>
                    <a:pt x="37" y="0"/>
                  </a:lnTo>
                  <a:lnTo>
                    <a:pt x="29" y="4"/>
                  </a:lnTo>
                  <a:lnTo>
                    <a:pt x="23" y="13"/>
                  </a:lnTo>
                  <a:lnTo>
                    <a:pt x="17" y="30"/>
                  </a:lnTo>
                  <a:lnTo>
                    <a:pt x="12" y="53"/>
                  </a:lnTo>
                  <a:lnTo>
                    <a:pt x="6" y="80"/>
                  </a:lnTo>
                  <a:lnTo>
                    <a:pt x="4" y="111"/>
                  </a:lnTo>
                  <a:lnTo>
                    <a:pt x="2"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584" name="Freeform 216"/>
            <p:cNvSpPr>
              <a:spLocks/>
            </p:cNvSpPr>
            <p:nvPr/>
          </p:nvSpPr>
          <p:spPr bwMode="auto">
            <a:xfrm>
              <a:off x="3384" y="3936"/>
              <a:ext cx="73" cy="180"/>
            </a:xfrm>
            <a:custGeom>
              <a:avLst/>
              <a:gdLst/>
              <a:ahLst/>
              <a:cxnLst>
                <a:cxn ang="0">
                  <a:pos x="0" y="180"/>
                </a:cxn>
                <a:cxn ang="0">
                  <a:pos x="16" y="177"/>
                </a:cxn>
                <a:cxn ang="0">
                  <a:pos x="29" y="165"/>
                </a:cxn>
                <a:cxn ang="0">
                  <a:pos x="41" y="150"/>
                </a:cxn>
                <a:cxn ang="0">
                  <a:pos x="52" y="127"/>
                </a:cxn>
                <a:cxn ang="0">
                  <a:pos x="62" y="100"/>
                </a:cxn>
                <a:cxn ang="0">
                  <a:pos x="68" y="69"/>
                </a:cxn>
                <a:cxn ang="0">
                  <a:pos x="71" y="34"/>
                </a:cxn>
                <a:cxn ang="0">
                  <a:pos x="73" y="0"/>
                </a:cxn>
                <a:cxn ang="0">
                  <a:pos x="64" y="5"/>
                </a:cxn>
                <a:cxn ang="0">
                  <a:pos x="52" y="17"/>
                </a:cxn>
                <a:cxn ang="0">
                  <a:pos x="43" y="34"/>
                </a:cxn>
                <a:cxn ang="0">
                  <a:pos x="33" y="55"/>
                </a:cxn>
                <a:cxn ang="0">
                  <a:pos x="24" y="84"/>
                </a:cxn>
                <a:cxn ang="0">
                  <a:pos x="14" y="113"/>
                </a:cxn>
                <a:cxn ang="0">
                  <a:pos x="6" y="146"/>
                </a:cxn>
                <a:cxn ang="0">
                  <a:pos x="0" y="180"/>
                </a:cxn>
              </a:cxnLst>
              <a:rect l="0" t="0" r="r" b="b"/>
              <a:pathLst>
                <a:path w="73" h="180">
                  <a:moveTo>
                    <a:pt x="0" y="180"/>
                  </a:moveTo>
                  <a:lnTo>
                    <a:pt x="16" y="177"/>
                  </a:lnTo>
                  <a:lnTo>
                    <a:pt x="29" y="165"/>
                  </a:lnTo>
                  <a:lnTo>
                    <a:pt x="41" y="150"/>
                  </a:lnTo>
                  <a:lnTo>
                    <a:pt x="52" y="127"/>
                  </a:lnTo>
                  <a:lnTo>
                    <a:pt x="62" y="100"/>
                  </a:lnTo>
                  <a:lnTo>
                    <a:pt x="68" y="69"/>
                  </a:lnTo>
                  <a:lnTo>
                    <a:pt x="71" y="34"/>
                  </a:lnTo>
                  <a:lnTo>
                    <a:pt x="73" y="0"/>
                  </a:lnTo>
                  <a:lnTo>
                    <a:pt x="64" y="5"/>
                  </a:lnTo>
                  <a:lnTo>
                    <a:pt x="52" y="17"/>
                  </a:lnTo>
                  <a:lnTo>
                    <a:pt x="43" y="34"/>
                  </a:lnTo>
                  <a:lnTo>
                    <a:pt x="33" y="55"/>
                  </a:lnTo>
                  <a:lnTo>
                    <a:pt x="24" y="84"/>
                  </a:lnTo>
                  <a:lnTo>
                    <a:pt x="14" y="113"/>
                  </a:lnTo>
                  <a:lnTo>
                    <a:pt x="6"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585" name="Freeform 217"/>
            <p:cNvSpPr>
              <a:spLocks/>
            </p:cNvSpPr>
            <p:nvPr/>
          </p:nvSpPr>
          <p:spPr bwMode="auto">
            <a:xfrm>
              <a:off x="3404" y="3989"/>
              <a:ext cx="71" cy="108"/>
            </a:xfrm>
            <a:custGeom>
              <a:avLst/>
              <a:gdLst/>
              <a:ahLst/>
              <a:cxnLst>
                <a:cxn ang="0">
                  <a:pos x="71" y="108"/>
                </a:cxn>
                <a:cxn ang="0">
                  <a:pos x="69" y="81"/>
                </a:cxn>
                <a:cxn ang="0">
                  <a:pos x="61" y="54"/>
                </a:cxn>
                <a:cxn ang="0">
                  <a:pos x="50" y="31"/>
                </a:cxn>
                <a:cxn ang="0">
                  <a:pos x="34" y="16"/>
                </a:cxn>
                <a:cxn ang="0">
                  <a:pos x="17" y="4"/>
                </a:cxn>
                <a:cxn ang="0">
                  <a:pos x="0" y="0"/>
                </a:cxn>
                <a:cxn ang="0">
                  <a:pos x="2" y="29"/>
                </a:cxn>
                <a:cxn ang="0">
                  <a:pos x="9" y="54"/>
                </a:cxn>
                <a:cxn ang="0">
                  <a:pos x="21" y="77"/>
                </a:cxn>
                <a:cxn ang="0">
                  <a:pos x="34" y="95"/>
                </a:cxn>
                <a:cxn ang="0">
                  <a:pos x="53" y="104"/>
                </a:cxn>
                <a:cxn ang="0">
                  <a:pos x="71" y="108"/>
                </a:cxn>
              </a:cxnLst>
              <a:rect l="0" t="0" r="r" b="b"/>
              <a:pathLst>
                <a:path w="71" h="108">
                  <a:moveTo>
                    <a:pt x="71" y="108"/>
                  </a:moveTo>
                  <a:lnTo>
                    <a:pt x="69" y="81"/>
                  </a:lnTo>
                  <a:lnTo>
                    <a:pt x="61" y="54"/>
                  </a:lnTo>
                  <a:lnTo>
                    <a:pt x="50" y="31"/>
                  </a:lnTo>
                  <a:lnTo>
                    <a:pt x="34" y="16"/>
                  </a:lnTo>
                  <a:lnTo>
                    <a:pt x="17" y="4"/>
                  </a:lnTo>
                  <a:lnTo>
                    <a:pt x="0" y="0"/>
                  </a:lnTo>
                  <a:lnTo>
                    <a:pt x="2" y="29"/>
                  </a:lnTo>
                  <a:lnTo>
                    <a:pt x="9" y="54"/>
                  </a:lnTo>
                  <a:lnTo>
                    <a:pt x="21" y="77"/>
                  </a:lnTo>
                  <a:lnTo>
                    <a:pt x="34" y="95"/>
                  </a:lnTo>
                  <a:lnTo>
                    <a:pt x="53" y="104"/>
                  </a:lnTo>
                  <a:lnTo>
                    <a:pt x="71" y="108"/>
                  </a:lnTo>
                  <a:close/>
                </a:path>
              </a:pathLst>
            </a:custGeom>
            <a:solidFill>
              <a:srgbClr val="00FF00"/>
            </a:solidFill>
            <a:ln w="9525">
              <a:solidFill>
                <a:srgbClr val="000000"/>
              </a:solidFill>
              <a:prstDash val="solid"/>
              <a:round/>
              <a:headEnd/>
              <a:tailEnd/>
            </a:ln>
          </p:spPr>
          <p:txBody>
            <a:bodyPr/>
            <a:lstStyle/>
            <a:p>
              <a:endParaRPr lang="en-US"/>
            </a:p>
          </p:txBody>
        </p:sp>
        <p:sp>
          <p:nvSpPr>
            <p:cNvPr id="314586" name="Freeform 218"/>
            <p:cNvSpPr>
              <a:spLocks/>
            </p:cNvSpPr>
            <p:nvPr/>
          </p:nvSpPr>
          <p:spPr bwMode="auto">
            <a:xfrm>
              <a:off x="3438" y="3918"/>
              <a:ext cx="73" cy="198"/>
            </a:xfrm>
            <a:custGeom>
              <a:avLst/>
              <a:gdLst/>
              <a:ahLst/>
              <a:cxnLst>
                <a:cxn ang="0">
                  <a:pos x="0" y="198"/>
                </a:cxn>
                <a:cxn ang="0">
                  <a:pos x="2" y="160"/>
                </a:cxn>
                <a:cxn ang="0">
                  <a:pos x="6" y="121"/>
                </a:cxn>
                <a:cxn ang="0">
                  <a:pos x="14" y="87"/>
                </a:cxn>
                <a:cxn ang="0">
                  <a:pos x="21" y="58"/>
                </a:cxn>
                <a:cxn ang="0">
                  <a:pos x="33" y="33"/>
                </a:cxn>
                <a:cxn ang="0">
                  <a:pos x="46" y="14"/>
                </a:cxn>
                <a:cxn ang="0">
                  <a:pos x="60" y="2"/>
                </a:cxn>
                <a:cxn ang="0">
                  <a:pos x="73" y="0"/>
                </a:cxn>
                <a:cxn ang="0">
                  <a:pos x="65" y="2"/>
                </a:cxn>
                <a:cxn ang="0">
                  <a:pos x="60" y="14"/>
                </a:cxn>
                <a:cxn ang="0">
                  <a:pos x="54" y="33"/>
                </a:cxn>
                <a:cxn ang="0">
                  <a:pos x="48" y="58"/>
                </a:cxn>
                <a:cxn ang="0">
                  <a:pos x="42" y="87"/>
                </a:cxn>
                <a:cxn ang="0">
                  <a:pos x="41" y="121"/>
                </a:cxn>
                <a:cxn ang="0">
                  <a:pos x="39" y="160"/>
                </a:cxn>
                <a:cxn ang="0">
                  <a:pos x="37" y="198"/>
                </a:cxn>
                <a:cxn ang="0">
                  <a:pos x="39" y="198"/>
                </a:cxn>
                <a:cxn ang="0">
                  <a:pos x="35" y="198"/>
                </a:cxn>
                <a:cxn ang="0">
                  <a:pos x="25" y="198"/>
                </a:cxn>
                <a:cxn ang="0">
                  <a:pos x="14" y="198"/>
                </a:cxn>
                <a:cxn ang="0">
                  <a:pos x="4" y="198"/>
                </a:cxn>
                <a:cxn ang="0">
                  <a:pos x="0" y="198"/>
                </a:cxn>
                <a:cxn ang="0">
                  <a:pos x="0" y="198"/>
                </a:cxn>
              </a:cxnLst>
              <a:rect l="0" t="0" r="r" b="b"/>
              <a:pathLst>
                <a:path w="73" h="198">
                  <a:moveTo>
                    <a:pt x="0" y="198"/>
                  </a:moveTo>
                  <a:lnTo>
                    <a:pt x="2" y="160"/>
                  </a:lnTo>
                  <a:lnTo>
                    <a:pt x="6" y="121"/>
                  </a:lnTo>
                  <a:lnTo>
                    <a:pt x="14" y="87"/>
                  </a:lnTo>
                  <a:lnTo>
                    <a:pt x="21" y="58"/>
                  </a:lnTo>
                  <a:lnTo>
                    <a:pt x="33" y="33"/>
                  </a:lnTo>
                  <a:lnTo>
                    <a:pt x="46" y="14"/>
                  </a:lnTo>
                  <a:lnTo>
                    <a:pt x="60" y="2"/>
                  </a:lnTo>
                  <a:lnTo>
                    <a:pt x="73" y="0"/>
                  </a:lnTo>
                  <a:lnTo>
                    <a:pt x="65" y="2"/>
                  </a:lnTo>
                  <a:lnTo>
                    <a:pt x="60" y="14"/>
                  </a:lnTo>
                  <a:lnTo>
                    <a:pt x="54" y="33"/>
                  </a:lnTo>
                  <a:lnTo>
                    <a:pt x="48" y="58"/>
                  </a:lnTo>
                  <a:lnTo>
                    <a:pt x="42" y="87"/>
                  </a:lnTo>
                  <a:lnTo>
                    <a:pt x="41" y="121"/>
                  </a:lnTo>
                  <a:lnTo>
                    <a:pt x="39" y="160"/>
                  </a:lnTo>
                  <a:lnTo>
                    <a:pt x="37" y="198"/>
                  </a:lnTo>
                  <a:lnTo>
                    <a:pt x="39" y="198"/>
                  </a:lnTo>
                  <a:lnTo>
                    <a:pt x="35" y="198"/>
                  </a:lnTo>
                  <a:lnTo>
                    <a:pt x="25" y="198"/>
                  </a:lnTo>
                  <a:lnTo>
                    <a:pt x="14" y="198"/>
                  </a:lnTo>
                  <a:lnTo>
                    <a:pt x="4" y="198"/>
                  </a:lnTo>
                  <a:lnTo>
                    <a:pt x="0" y="198"/>
                  </a:lnTo>
                  <a:lnTo>
                    <a:pt x="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87" name="Freeform 219"/>
            <p:cNvSpPr>
              <a:spLocks/>
            </p:cNvSpPr>
            <p:nvPr/>
          </p:nvSpPr>
          <p:spPr bwMode="auto">
            <a:xfrm>
              <a:off x="3467" y="3936"/>
              <a:ext cx="71" cy="180"/>
            </a:xfrm>
            <a:custGeom>
              <a:avLst/>
              <a:gdLst/>
              <a:ahLst/>
              <a:cxnLst>
                <a:cxn ang="0">
                  <a:pos x="71" y="180"/>
                </a:cxn>
                <a:cxn ang="0">
                  <a:pos x="69" y="144"/>
                </a:cxn>
                <a:cxn ang="0">
                  <a:pos x="65" y="111"/>
                </a:cxn>
                <a:cxn ang="0">
                  <a:pos x="59" y="80"/>
                </a:cxn>
                <a:cxn ang="0">
                  <a:pos x="50" y="52"/>
                </a:cxn>
                <a:cxn ang="0">
                  <a:pos x="38" y="30"/>
                </a:cxn>
                <a:cxn ang="0">
                  <a:pos x="27" y="13"/>
                </a:cxn>
                <a:cxn ang="0">
                  <a:pos x="13" y="4"/>
                </a:cxn>
                <a:cxn ang="0">
                  <a:pos x="0" y="0"/>
                </a:cxn>
                <a:cxn ang="0">
                  <a:pos x="0" y="34"/>
                </a:cxn>
                <a:cxn ang="0">
                  <a:pos x="4" y="69"/>
                </a:cxn>
                <a:cxn ang="0">
                  <a:pos x="12" y="100"/>
                </a:cxn>
                <a:cxn ang="0">
                  <a:pos x="21" y="127"/>
                </a:cxn>
                <a:cxn ang="0">
                  <a:pos x="31" y="150"/>
                </a:cxn>
                <a:cxn ang="0">
                  <a:pos x="44" y="165"/>
                </a:cxn>
                <a:cxn ang="0">
                  <a:pos x="58" y="177"/>
                </a:cxn>
                <a:cxn ang="0">
                  <a:pos x="71" y="180"/>
                </a:cxn>
              </a:cxnLst>
              <a:rect l="0" t="0" r="r" b="b"/>
              <a:pathLst>
                <a:path w="71" h="180">
                  <a:moveTo>
                    <a:pt x="71" y="180"/>
                  </a:moveTo>
                  <a:lnTo>
                    <a:pt x="69" y="144"/>
                  </a:lnTo>
                  <a:lnTo>
                    <a:pt x="65" y="111"/>
                  </a:lnTo>
                  <a:lnTo>
                    <a:pt x="59" y="80"/>
                  </a:lnTo>
                  <a:lnTo>
                    <a:pt x="50" y="52"/>
                  </a:lnTo>
                  <a:lnTo>
                    <a:pt x="38" y="30"/>
                  </a:lnTo>
                  <a:lnTo>
                    <a:pt x="27" y="13"/>
                  </a:lnTo>
                  <a:lnTo>
                    <a:pt x="13" y="4"/>
                  </a:lnTo>
                  <a:lnTo>
                    <a:pt x="0" y="0"/>
                  </a:lnTo>
                  <a:lnTo>
                    <a:pt x="0" y="34"/>
                  </a:lnTo>
                  <a:lnTo>
                    <a:pt x="4" y="69"/>
                  </a:lnTo>
                  <a:lnTo>
                    <a:pt x="12" y="100"/>
                  </a:lnTo>
                  <a:lnTo>
                    <a:pt x="21" y="127"/>
                  </a:lnTo>
                  <a:lnTo>
                    <a:pt x="31" y="150"/>
                  </a:lnTo>
                  <a:lnTo>
                    <a:pt x="44" y="165"/>
                  </a:lnTo>
                  <a:lnTo>
                    <a:pt x="58" y="177"/>
                  </a:lnTo>
                  <a:lnTo>
                    <a:pt x="71" y="180"/>
                  </a:lnTo>
                  <a:close/>
                </a:path>
              </a:pathLst>
            </a:custGeom>
            <a:solidFill>
              <a:srgbClr val="00FF00"/>
            </a:solidFill>
            <a:ln w="9525">
              <a:solidFill>
                <a:srgbClr val="000000"/>
              </a:solidFill>
              <a:prstDash val="solid"/>
              <a:round/>
              <a:headEnd/>
              <a:tailEnd/>
            </a:ln>
          </p:spPr>
          <p:txBody>
            <a:bodyPr/>
            <a:lstStyle/>
            <a:p>
              <a:endParaRPr lang="en-US"/>
            </a:p>
          </p:txBody>
        </p:sp>
        <p:sp>
          <p:nvSpPr>
            <p:cNvPr id="314588" name="Freeform 220"/>
            <p:cNvSpPr>
              <a:spLocks/>
            </p:cNvSpPr>
            <p:nvPr/>
          </p:nvSpPr>
          <p:spPr bwMode="auto">
            <a:xfrm>
              <a:off x="3507" y="3868"/>
              <a:ext cx="54" cy="252"/>
            </a:xfrm>
            <a:custGeom>
              <a:avLst/>
              <a:gdLst/>
              <a:ahLst/>
              <a:cxnLst>
                <a:cxn ang="0">
                  <a:pos x="54" y="252"/>
                </a:cxn>
                <a:cxn ang="0">
                  <a:pos x="43" y="250"/>
                </a:cxn>
                <a:cxn ang="0">
                  <a:pos x="31" y="241"/>
                </a:cxn>
                <a:cxn ang="0">
                  <a:pos x="19" y="225"/>
                </a:cxn>
                <a:cxn ang="0">
                  <a:pos x="12" y="206"/>
                </a:cxn>
                <a:cxn ang="0">
                  <a:pos x="4" y="181"/>
                </a:cxn>
                <a:cxn ang="0">
                  <a:pos x="0" y="154"/>
                </a:cxn>
                <a:cxn ang="0">
                  <a:pos x="0" y="127"/>
                </a:cxn>
                <a:cxn ang="0">
                  <a:pos x="0" y="98"/>
                </a:cxn>
                <a:cxn ang="0">
                  <a:pos x="2" y="72"/>
                </a:cxn>
                <a:cxn ang="0">
                  <a:pos x="4" y="48"/>
                </a:cxn>
                <a:cxn ang="0">
                  <a:pos x="6" y="27"/>
                </a:cxn>
                <a:cxn ang="0">
                  <a:pos x="10" y="14"/>
                </a:cxn>
                <a:cxn ang="0">
                  <a:pos x="14" y="4"/>
                </a:cxn>
                <a:cxn ang="0">
                  <a:pos x="18" y="0"/>
                </a:cxn>
                <a:cxn ang="0">
                  <a:pos x="18" y="33"/>
                </a:cxn>
                <a:cxn ang="0">
                  <a:pos x="19" y="62"/>
                </a:cxn>
                <a:cxn ang="0">
                  <a:pos x="21" y="91"/>
                </a:cxn>
                <a:cxn ang="0">
                  <a:pos x="23" y="116"/>
                </a:cxn>
                <a:cxn ang="0">
                  <a:pos x="25" y="135"/>
                </a:cxn>
                <a:cxn ang="0">
                  <a:pos x="29" y="150"/>
                </a:cxn>
                <a:cxn ang="0">
                  <a:pos x="33" y="160"/>
                </a:cxn>
                <a:cxn ang="0">
                  <a:pos x="35" y="164"/>
                </a:cxn>
                <a:cxn ang="0">
                  <a:pos x="37" y="187"/>
                </a:cxn>
                <a:cxn ang="0">
                  <a:pos x="39" y="208"/>
                </a:cxn>
                <a:cxn ang="0">
                  <a:pos x="41" y="227"/>
                </a:cxn>
                <a:cxn ang="0">
                  <a:pos x="44" y="241"/>
                </a:cxn>
                <a:cxn ang="0">
                  <a:pos x="48" y="250"/>
                </a:cxn>
                <a:cxn ang="0">
                  <a:pos x="54" y="252"/>
                </a:cxn>
              </a:cxnLst>
              <a:rect l="0" t="0" r="r" b="b"/>
              <a:pathLst>
                <a:path w="54" h="252">
                  <a:moveTo>
                    <a:pt x="54" y="252"/>
                  </a:moveTo>
                  <a:lnTo>
                    <a:pt x="43" y="250"/>
                  </a:lnTo>
                  <a:lnTo>
                    <a:pt x="31" y="241"/>
                  </a:lnTo>
                  <a:lnTo>
                    <a:pt x="19" y="225"/>
                  </a:lnTo>
                  <a:lnTo>
                    <a:pt x="12" y="206"/>
                  </a:lnTo>
                  <a:lnTo>
                    <a:pt x="4" y="181"/>
                  </a:lnTo>
                  <a:lnTo>
                    <a:pt x="0" y="154"/>
                  </a:lnTo>
                  <a:lnTo>
                    <a:pt x="0" y="127"/>
                  </a:lnTo>
                  <a:lnTo>
                    <a:pt x="0" y="98"/>
                  </a:lnTo>
                  <a:lnTo>
                    <a:pt x="2" y="72"/>
                  </a:lnTo>
                  <a:lnTo>
                    <a:pt x="4" y="48"/>
                  </a:lnTo>
                  <a:lnTo>
                    <a:pt x="6" y="27"/>
                  </a:lnTo>
                  <a:lnTo>
                    <a:pt x="10" y="14"/>
                  </a:lnTo>
                  <a:lnTo>
                    <a:pt x="14" y="4"/>
                  </a:lnTo>
                  <a:lnTo>
                    <a:pt x="18" y="0"/>
                  </a:lnTo>
                  <a:lnTo>
                    <a:pt x="18" y="33"/>
                  </a:lnTo>
                  <a:lnTo>
                    <a:pt x="19" y="62"/>
                  </a:lnTo>
                  <a:lnTo>
                    <a:pt x="21" y="91"/>
                  </a:lnTo>
                  <a:lnTo>
                    <a:pt x="23" y="116"/>
                  </a:lnTo>
                  <a:lnTo>
                    <a:pt x="25" y="135"/>
                  </a:lnTo>
                  <a:lnTo>
                    <a:pt x="29" y="150"/>
                  </a:lnTo>
                  <a:lnTo>
                    <a:pt x="33" y="160"/>
                  </a:lnTo>
                  <a:lnTo>
                    <a:pt x="35" y="164"/>
                  </a:lnTo>
                  <a:lnTo>
                    <a:pt x="37" y="187"/>
                  </a:lnTo>
                  <a:lnTo>
                    <a:pt x="39" y="208"/>
                  </a:lnTo>
                  <a:lnTo>
                    <a:pt x="41" y="227"/>
                  </a:lnTo>
                  <a:lnTo>
                    <a:pt x="44" y="241"/>
                  </a:lnTo>
                  <a:lnTo>
                    <a:pt x="48" y="250"/>
                  </a:lnTo>
                  <a:lnTo>
                    <a:pt x="54" y="252"/>
                  </a:lnTo>
                  <a:close/>
                </a:path>
              </a:pathLst>
            </a:custGeom>
            <a:solidFill>
              <a:srgbClr val="00FF00"/>
            </a:solidFill>
            <a:ln w="9525">
              <a:solidFill>
                <a:srgbClr val="000000"/>
              </a:solidFill>
              <a:prstDash val="solid"/>
              <a:round/>
              <a:headEnd/>
              <a:tailEnd/>
            </a:ln>
          </p:spPr>
          <p:txBody>
            <a:bodyPr/>
            <a:lstStyle/>
            <a:p>
              <a:endParaRPr lang="en-US"/>
            </a:p>
          </p:txBody>
        </p:sp>
        <p:sp>
          <p:nvSpPr>
            <p:cNvPr id="314589" name="Freeform 221"/>
            <p:cNvSpPr>
              <a:spLocks/>
            </p:cNvSpPr>
            <p:nvPr/>
          </p:nvSpPr>
          <p:spPr bwMode="auto">
            <a:xfrm>
              <a:off x="3542" y="3959"/>
              <a:ext cx="55" cy="171"/>
            </a:xfrm>
            <a:custGeom>
              <a:avLst/>
              <a:gdLst/>
              <a:ahLst/>
              <a:cxnLst>
                <a:cxn ang="0">
                  <a:pos x="55" y="0"/>
                </a:cxn>
                <a:cxn ang="0">
                  <a:pos x="44" y="4"/>
                </a:cxn>
                <a:cxn ang="0">
                  <a:pos x="34" y="13"/>
                </a:cxn>
                <a:cxn ang="0">
                  <a:pos x="25" y="29"/>
                </a:cxn>
                <a:cxn ang="0">
                  <a:pos x="17" y="50"/>
                </a:cxn>
                <a:cxn ang="0">
                  <a:pos x="9" y="77"/>
                </a:cxn>
                <a:cxn ang="0">
                  <a:pos x="6" y="105"/>
                </a:cxn>
                <a:cxn ang="0">
                  <a:pos x="2" y="138"/>
                </a:cxn>
                <a:cxn ang="0">
                  <a:pos x="0" y="171"/>
                </a:cxn>
                <a:cxn ang="0">
                  <a:pos x="11" y="167"/>
                </a:cxn>
                <a:cxn ang="0">
                  <a:pos x="21" y="157"/>
                </a:cxn>
                <a:cxn ang="0">
                  <a:pos x="31" y="142"/>
                </a:cxn>
                <a:cxn ang="0">
                  <a:pos x="38" y="121"/>
                </a:cxn>
                <a:cxn ang="0">
                  <a:pos x="46" y="96"/>
                </a:cxn>
                <a:cxn ang="0">
                  <a:pos x="50" y="65"/>
                </a:cxn>
                <a:cxn ang="0">
                  <a:pos x="54" y="32"/>
                </a:cxn>
                <a:cxn ang="0">
                  <a:pos x="55" y="0"/>
                </a:cxn>
              </a:cxnLst>
              <a:rect l="0" t="0" r="r" b="b"/>
              <a:pathLst>
                <a:path w="55" h="171">
                  <a:moveTo>
                    <a:pt x="55" y="0"/>
                  </a:moveTo>
                  <a:lnTo>
                    <a:pt x="44" y="4"/>
                  </a:lnTo>
                  <a:lnTo>
                    <a:pt x="34" y="13"/>
                  </a:lnTo>
                  <a:lnTo>
                    <a:pt x="25" y="29"/>
                  </a:lnTo>
                  <a:lnTo>
                    <a:pt x="17" y="50"/>
                  </a:lnTo>
                  <a:lnTo>
                    <a:pt x="9" y="77"/>
                  </a:lnTo>
                  <a:lnTo>
                    <a:pt x="6" y="105"/>
                  </a:lnTo>
                  <a:lnTo>
                    <a:pt x="2" y="138"/>
                  </a:lnTo>
                  <a:lnTo>
                    <a:pt x="0" y="171"/>
                  </a:lnTo>
                  <a:lnTo>
                    <a:pt x="11" y="167"/>
                  </a:lnTo>
                  <a:lnTo>
                    <a:pt x="21" y="157"/>
                  </a:lnTo>
                  <a:lnTo>
                    <a:pt x="31" y="142"/>
                  </a:lnTo>
                  <a:lnTo>
                    <a:pt x="38" y="121"/>
                  </a:lnTo>
                  <a:lnTo>
                    <a:pt x="46" y="96"/>
                  </a:lnTo>
                  <a:lnTo>
                    <a:pt x="50" y="65"/>
                  </a:lnTo>
                  <a:lnTo>
                    <a:pt x="54" y="32"/>
                  </a:lnTo>
                  <a:lnTo>
                    <a:pt x="55" y="0"/>
                  </a:lnTo>
                  <a:close/>
                </a:path>
              </a:pathLst>
            </a:custGeom>
            <a:solidFill>
              <a:srgbClr val="00FF00"/>
            </a:solidFill>
            <a:ln w="9525">
              <a:solidFill>
                <a:srgbClr val="000000"/>
              </a:solidFill>
              <a:prstDash val="solid"/>
              <a:round/>
              <a:headEnd/>
              <a:tailEnd/>
            </a:ln>
          </p:spPr>
          <p:txBody>
            <a:bodyPr/>
            <a:lstStyle/>
            <a:p>
              <a:endParaRPr lang="en-US"/>
            </a:p>
          </p:txBody>
        </p:sp>
        <p:sp>
          <p:nvSpPr>
            <p:cNvPr id="314590" name="Freeform 222"/>
            <p:cNvSpPr>
              <a:spLocks/>
            </p:cNvSpPr>
            <p:nvPr/>
          </p:nvSpPr>
          <p:spPr bwMode="auto">
            <a:xfrm>
              <a:off x="3569" y="3905"/>
              <a:ext cx="90" cy="198"/>
            </a:xfrm>
            <a:custGeom>
              <a:avLst/>
              <a:gdLst/>
              <a:ahLst/>
              <a:cxnLst>
                <a:cxn ang="0">
                  <a:pos x="90" y="198"/>
                </a:cxn>
                <a:cxn ang="0">
                  <a:pos x="73" y="194"/>
                </a:cxn>
                <a:cxn ang="0">
                  <a:pos x="55" y="183"/>
                </a:cxn>
                <a:cxn ang="0">
                  <a:pos x="40" y="165"/>
                </a:cxn>
                <a:cxn ang="0">
                  <a:pos x="27" y="140"/>
                </a:cxn>
                <a:cxn ang="0">
                  <a:pos x="15" y="109"/>
                </a:cxn>
                <a:cxn ang="0">
                  <a:pos x="7" y="75"/>
                </a:cxn>
                <a:cxn ang="0">
                  <a:pos x="2" y="38"/>
                </a:cxn>
                <a:cxn ang="0">
                  <a:pos x="0" y="0"/>
                </a:cxn>
                <a:cxn ang="0">
                  <a:pos x="19" y="4"/>
                </a:cxn>
                <a:cxn ang="0">
                  <a:pos x="34" y="15"/>
                </a:cxn>
                <a:cxn ang="0">
                  <a:pos x="50" y="33"/>
                </a:cxn>
                <a:cxn ang="0">
                  <a:pos x="65" y="58"/>
                </a:cxn>
                <a:cxn ang="0">
                  <a:pos x="75" y="88"/>
                </a:cxn>
                <a:cxn ang="0">
                  <a:pos x="84" y="123"/>
                </a:cxn>
                <a:cxn ang="0">
                  <a:pos x="88" y="159"/>
                </a:cxn>
                <a:cxn ang="0">
                  <a:pos x="90" y="198"/>
                </a:cxn>
              </a:cxnLst>
              <a:rect l="0" t="0" r="r" b="b"/>
              <a:pathLst>
                <a:path w="90" h="198">
                  <a:moveTo>
                    <a:pt x="90" y="198"/>
                  </a:moveTo>
                  <a:lnTo>
                    <a:pt x="73" y="194"/>
                  </a:lnTo>
                  <a:lnTo>
                    <a:pt x="55" y="183"/>
                  </a:lnTo>
                  <a:lnTo>
                    <a:pt x="40" y="165"/>
                  </a:lnTo>
                  <a:lnTo>
                    <a:pt x="27" y="140"/>
                  </a:lnTo>
                  <a:lnTo>
                    <a:pt x="15" y="109"/>
                  </a:lnTo>
                  <a:lnTo>
                    <a:pt x="7" y="75"/>
                  </a:lnTo>
                  <a:lnTo>
                    <a:pt x="2" y="38"/>
                  </a:lnTo>
                  <a:lnTo>
                    <a:pt x="0" y="0"/>
                  </a:lnTo>
                  <a:lnTo>
                    <a:pt x="19" y="4"/>
                  </a:lnTo>
                  <a:lnTo>
                    <a:pt x="34" y="15"/>
                  </a:lnTo>
                  <a:lnTo>
                    <a:pt x="50" y="33"/>
                  </a:lnTo>
                  <a:lnTo>
                    <a:pt x="65" y="58"/>
                  </a:lnTo>
                  <a:lnTo>
                    <a:pt x="75" y="88"/>
                  </a:lnTo>
                  <a:lnTo>
                    <a:pt x="84" y="123"/>
                  </a:lnTo>
                  <a:lnTo>
                    <a:pt x="88" y="159"/>
                  </a:lnTo>
                  <a:lnTo>
                    <a:pt x="9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91" name="Freeform 223"/>
            <p:cNvSpPr>
              <a:spLocks/>
            </p:cNvSpPr>
            <p:nvPr/>
          </p:nvSpPr>
          <p:spPr bwMode="auto">
            <a:xfrm>
              <a:off x="3597" y="3922"/>
              <a:ext cx="35" cy="181"/>
            </a:xfrm>
            <a:custGeom>
              <a:avLst/>
              <a:gdLst/>
              <a:ahLst/>
              <a:cxnLst>
                <a:cxn ang="0">
                  <a:pos x="0" y="181"/>
                </a:cxn>
                <a:cxn ang="0">
                  <a:pos x="6" y="177"/>
                </a:cxn>
                <a:cxn ang="0">
                  <a:pos x="14" y="167"/>
                </a:cxn>
                <a:cxn ang="0">
                  <a:pos x="20" y="150"/>
                </a:cxn>
                <a:cxn ang="0">
                  <a:pos x="25" y="129"/>
                </a:cxn>
                <a:cxn ang="0">
                  <a:pos x="29" y="100"/>
                </a:cxn>
                <a:cxn ang="0">
                  <a:pos x="33" y="69"/>
                </a:cxn>
                <a:cxn ang="0">
                  <a:pos x="35" y="37"/>
                </a:cxn>
                <a:cxn ang="0">
                  <a:pos x="35" y="0"/>
                </a:cxn>
                <a:cxn ang="0">
                  <a:pos x="29" y="4"/>
                </a:cxn>
                <a:cxn ang="0">
                  <a:pos x="22" y="14"/>
                </a:cxn>
                <a:cxn ang="0">
                  <a:pos x="16" y="31"/>
                </a:cxn>
                <a:cxn ang="0">
                  <a:pos x="10" y="54"/>
                </a:cxn>
                <a:cxn ang="0">
                  <a:pos x="6" y="81"/>
                </a:cxn>
                <a:cxn ang="0">
                  <a:pos x="2" y="112"/>
                </a:cxn>
                <a:cxn ang="0">
                  <a:pos x="0" y="146"/>
                </a:cxn>
                <a:cxn ang="0">
                  <a:pos x="0" y="181"/>
                </a:cxn>
              </a:cxnLst>
              <a:rect l="0" t="0" r="r" b="b"/>
              <a:pathLst>
                <a:path w="35" h="181">
                  <a:moveTo>
                    <a:pt x="0" y="181"/>
                  </a:moveTo>
                  <a:lnTo>
                    <a:pt x="6" y="177"/>
                  </a:lnTo>
                  <a:lnTo>
                    <a:pt x="14" y="167"/>
                  </a:lnTo>
                  <a:lnTo>
                    <a:pt x="20" y="150"/>
                  </a:lnTo>
                  <a:lnTo>
                    <a:pt x="25" y="129"/>
                  </a:lnTo>
                  <a:lnTo>
                    <a:pt x="29" y="100"/>
                  </a:lnTo>
                  <a:lnTo>
                    <a:pt x="33" y="69"/>
                  </a:lnTo>
                  <a:lnTo>
                    <a:pt x="35" y="37"/>
                  </a:lnTo>
                  <a:lnTo>
                    <a:pt x="35" y="0"/>
                  </a:lnTo>
                  <a:lnTo>
                    <a:pt x="29" y="4"/>
                  </a:lnTo>
                  <a:lnTo>
                    <a:pt x="22" y="14"/>
                  </a:lnTo>
                  <a:lnTo>
                    <a:pt x="16" y="31"/>
                  </a:lnTo>
                  <a:lnTo>
                    <a:pt x="10" y="54"/>
                  </a:lnTo>
                  <a:lnTo>
                    <a:pt x="6" y="81"/>
                  </a:lnTo>
                  <a:lnTo>
                    <a:pt x="2" y="112"/>
                  </a:lnTo>
                  <a:lnTo>
                    <a:pt x="0"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592" name="Freeform 224"/>
            <p:cNvSpPr>
              <a:spLocks/>
            </p:cNvSpPr>
            <p:nvPr/>
          </p:nvSpPr>
          <p:spPr bwMode="auto">
            <a:xfrm>
              <a:off x="3645" y="3928"/>
              <a:ext cx="37" cy="181"/>
            </a:xfrm>
            <a:custGeom>
              <a:avLst/>
              <a:gdLst/>
              <a:ahLst/>
              <a:cxnLst>
                <a:cxn ang="0">
                  <a:pos x="0" y="181"/>
                </a:cxn>
                <a:cxn ang="0">
                  <a:pos x="8" y="177"/>
                </a:cxn>
                <a:cxn ang="0">
                  <a:pos x="14" y="167"/>
                </a:cxn>
                <a:cxn ang="0">
                  <a:pos x="22" y="150"/>
                </a:cxn>
                <a:cxn ang="0">
                  <a:pos x="27" y="127"/>
                </a:cxn>
                <a:cxn ang="0">
                  <a:pos x="31" y="100"/>
                </a:cxn>
                <a:cxn ang="0">
                  <a:pos x="35" y="69"/>
                </a:cxn>
                <a:cxn ang="0">
                  <a:pos x="37" y="35"/>
                </a:cxn>
                <a:cxn ang="0">
                  <a:pos x="37" y="0"/>
                </a:cxn>
                <a:cxn ang="0">
                  <a:pos x="29" y="4"/>
                </a:cxn>
                <a:cxn ang="0">
                  <a:pos x="23" y="13"/>
                </a:cxn>
                <a:cxn ang="0">
                  <a:pos x="18" y="31"/>
                </a:cxn>
                <a:cxn ang="0">
                  <a:pos x="12" y="54"/>
                </a:cxn>
                <a:cxn ang="0">
                  <a:pos x="6" y="81"/>
                </a:cxn>
                <a:cxn ang="0">
                  <a:pos x="4" y="111"/>
                </a:cxn>
                <a:cxn ang="0">
                  <a:pos x="2" y="146"/>
                </a:cxn>
                <a:cxn ang="0">
                  <a:pos x="0" y="181"/>
                </a:cxn>
              </a:cxnLst>
              <a:rect l="0" t="0" r="r" b="b"/>
              <a:pathLst>
                <a:path w="37" h="181">
                  <a:moveTo>
                    <a:pt x="0" y="181"/>
                  </a:moveTo>
                  <a:lnTo>
                    <a:pt x="8" y="177"/>
                  </a:lnTo>
                  <a:lnTo>
                    <a:pt x="14" y="167"/>
                  </a:lnTo>
                  <a:lnTo>
                    <a:pt x="22" y="150"/>
                  </a:lnTo>
                  <a:lnTo>
                    <a:pt x="27" y="127"/>
                  </a:lnTo>
                  <a:lnTo>
                    <a:pt x="31" y="100"/>
                  </a:lnTo>
                  <a:lnTo>
                    <a:pt x="35" y="69"/>
                  </a:lnTo>
                  <a:lnTo>
                    <a:pt x="37" y="35"/>
                  </a:lnTo>
                  <a:lnTo>
                    <a:pt x="37" y="0"/>
                  </a:lnTo>
                  <a:lnTo>
                    <a:pt x="29" y="4"/>
                  </a:lnTo>
                  <a:lnTo>
                    <a:pt x="23" y="13"/>
                  </a:lnTo>
                  <a:lnTo>
                    <a:pt x="18" y="31"/>
                  </a:lnTo>
                  <a:lnTo>
                    <a:pt x="12" y="54"/>
                  </a:lnTo>
                  <a:lnTo>
                    <a:pt x="6" y="81"/>
                  </a:lnTo>
                  <a:lnTo>
                    <a:pt x="4" y="111"/>
                  </a:lnTo>
                  <a:lnTo>
                    <a:pt x="2"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593" name="Freeform 225"/>
            <p:cNvSpPr>
              <a:spLocks/>
            </p:cNvSpPr>
            <p:nvPr/>
          </p:nvSpPr>
          <p:spPr bwMode="auto">
            <a:xfrm>
              <a:off x="3686" y="3928"/>
              <a:ext cx="73" cy="179"/>
            </a:xfrm>
            <a:custGeom>
              <a:avLst/>
              <a:gdLst/>
              <a:ahLst/>
              <a:cxnLst>
                <a:cxn ang="0">
                  <a:pos x="0" y="179"/>
                </a:cxn>
                <a:cxn ang="0">
                  <a:pos x="15" y="177"/>
                </a:cxn>
                <a:cxn ang="0">
                  <a:pos x="29" y="165"/>
                </a:cxn>
                <a:cxn ang="0">
                  <a:pos x="40" y="150"/>
                </a:cxn>
                <a:cxn ang="0">
                  <a:pos x="52" y="127"/>
                </a:cxn>
                <a:cxn ang="0">
                  <a:pos x="61" y="100"/>
                </a:cxn>
                <a:cxn ang="0">
                  <a:pos x="67" y="69"/>
                </a:cxn>
                <a:cxn ang="0">
                  <a:pos x="71" y="35"/>
                </a:cxn>
                <a:cxn ang="0">
                  <a:pos x="73" y="0"/>
                </a:cxn>
                <a:cxn ang="0">
                  <a:pos x="63" y="4"/>
                </a:cxn>
                <a:cxn ang="0">
                  <a:pos x="52" y="15"/>
                </a:cxn>
                <a:cxn ang="0">
                  <a:pos x="42" y="33"/>
                </a:cxn>
                <a:cxn ang="0">
                  <a:pos x="32" y="56"/>
                </a:cxn>
                <a:cxn ang="0">
                  <a:pos x="23" y="83"/>
                </a:cxn>
                <a:cxn ang="0">
                  <a:pos x="13" y="113"/>
                </a:cxn>
                <a:cxn ang="0">
                  <a:pos x="5" y="146"/>
                </a:cxn>
                <a:cxn ang="0">
                  <a:pos x="0" y="179"/>
                </a:cxn>
              </a:cxnLst>
              <a:rect l="0" t="0" r="r" b="b"/>
              <a:pathLst>
                <a:path w="73" h="179">
                  <a:moveTo>
                    <a:pt x="0" y="179"/>
                  </a:moveTo>
                  <a:lnTo>
                    <a:pt x="15" y="177"/>
                  </a:lnTo>
                  <a:lnTo>
                    <a:pt x="29" y="165"/>
                  </a:lnTo>
                  <a:lnTo>
                    <a:pt x="40" y="150"/>
                  </a:lnTo>
                  <a:lnTo>
                    <a:pt x="52" y="127"/>
                  </a:lnTo>
                  <a:lnTo>
                    <a:pt x="61" y="100"/>
                  </a:lnTo>
                  <a:lnTo>
                    <a:pt x="67" y="69"/>
                  </a:lnTo>
                  <a:lnTo>
                    <a:pt x="71" y="35"/>
                  </a:lnTo>
                  <a:lnTo>
                    <a:pt x="73" y="0"/>
                  </a:lnTo>
                  <a:lnTo>
                    <a:pt x="63" y="4"/>
                  </a:lnTo>
                  <a:lnTo>
                    <a:pt x="52" y="15"/>
                  </a:lnTo>
                  <a:lnTo>
                    <a:pt x="42" y="33"/>
                  </a:lnTo>
                  <a:lnTo>
                    <a:pt x="32" y="56"/>
                  </a:lnTo>
                  <a:lnTo>
                    <a:pt x="23" y="83"/>
                  </a:lnTo>
                  <a:lnTo>
                    <a:pt x="13" y="113"/>
                  </a:lnTo>
                  <a:lnTo>
                    <a:pt x="5" y="146"/>
                  </a:lnTo>
                  <a:lnTo>
                    <a:pt x="0" y="179"/>
                  </a:lnTo>
                  <a:close/>
                </a:path>
              </a:pathLst>
            </a:custGeom>
            <a:solidFill>
              <a:srgbClr val="00FF00"/>
            </a:solidFill>
            <a:ln w="9525">
              <a:solidFill>
                <a:srgbClr val="000000"/>
              </a:solidFill>
              <a:prstDash val="solid"/>
              <a:round/>
              <a:headEnd/>
              <a:tailEnd/>
            </a:ln>
          </p:spPr>
          <p:txBody>
            <a:bodyPr/>
            <a:lstStyle/>
            <a:p>
              <a:endParaRPr lang="en-US"/>
            </a:p>
          </p:txBody>
        </p:sp>
        <p:sp>
          <p:nvSpPr>
            <p:cNvPr id="314594" name="Freeform 226"/>
            <p:cNvSpPr>
              <a:spLocks/>
            </p:cNvSpPr>
            <p:nvPr/>
          </p:nvSpPr>
          <p:spPr bwMode="auto">
            <a:xfrm>
              <a:off x="3705" y="3982"/>
              <a:ext cx="71" cy="107"/>
            </a:xfrm>
            <a:custGeom>
              <a:avLst/>
              <a:gdLst/>
              <a:ahLst/>
              <a:cxnLst>
                <a:cxn ang="0">
                  <a:pos x="71" y="107"/>
                </a:cxn>
                <a:cxn ang="0">
                  <a:pos x="69" y="79"/>
                </a:cxn>
                <a:cxn ang="0">
                  <a:pos x="61" y="54"/>
                </a:cxn>
                <a:cxn ang="0">
                  <a:pos x="50" y="31"/>
                </a:cxn>
                <a:cxn ang="0">
                  <a:pos x="36" y="13"/>
                </a:cxn>
                <a:cxn ang="0">
                  <a:pos x="17" y="4"/>
                </a:cxn>
                <a:cxn ang="0">
                  <a:pos x="0" y="0"/>
                </a:cxn>
                <a:cxn ang="0">
                  <a:pos x="2" y="27"/>
                </a:cxn>
                <a:cxn ang="0">
                  <a:pos x="10" y="54"/>
                </a:cxn>
                <a:cxn ang="0">
                  <a:pos x="21" y="77"/>
                </a:cxn>
                <a:cxn ang="0">
                  <a:pos x="36" y="92"/>
                </a:cxn>
                <a:cxn ang="0">
                  <a:pos x="54" y="104"/>
                </a:cxn>
                <a:cxn ang="0">
                  <a:pos x="71" y="107"/>
                </a:cxn>
              </a:cxnLst>
              <a:rect l="0" t="0" r="r" b="b"/>
              <a:pathLst>
                <a:path w="71" h="107">
                  <a:moveTo>
                    <a:pt x="71" y="107"/>
                  </a:moveTo>
                  <a:lnTo>
                    <a:pt x="69" y="79"/>
                  </a:lnTo>
                  <a:lnTo>
                    <a:pt x="61" y="54"/>
                  </a:lnTo>
                  <a:lnTo>
                    <a:pt x="50" y="31"/>
                  </a:lnTo>
                  <a:lnTo>
                    <a:pt x="36" y="13"/>
                  </a:lnTo>
                  <a:lnTo>
                    <a:pt x="17" y="4"/>
                  </a:lnTo>
                  <a:lnTo>
                    <a:pt x="0" y="0"/>
                  </a:lnTo>
                  <a:lnTo>
                    <a:pt x="2" y="27"/>
                  </a:lnTo>
                  <a:lnTo>
                    <a:pt x="10" y="54"/>
                  </a:lnTo>
                  <a:lnTo>
                    <a:pt x="21" y="77"/>
                  </a:lnTo>
                  <a:lnTo>
                    <a:pt x="36" y="92"/>
                  </a:lnTo>
                  <a:lnTo>
                    <a:pt x="54" y="104"/>
                  </a:lnTo>
                  <a:lnTo>
                    <a:pt x="71" y="107"/>
                  </a:lnTo>
                  <a:close/>
                </a:path>
              </a:pathLst>
            </a:custGeom>
            <a:solidFill>
              <a:srgbClr val="00FF00"/>
            </a:solidFill>
            <a:ln w="9525">
              <a:solidFill>
                <a:srgbClr val="000000"/>
              </a:solidFill>
              <a:prstDash val="solid"/>
              <a:round/>
              <a:headEnd/>
              <a:tailEnd/>
            </a:ln>
          </p:spPr>
          <p:txBody>
            <a:bodyPr/>
            <a:lstStyle/>
            <a:p>
              <a:endParaRPr lang="en-US"/>
            </a:p>
          </p:txBody>
        </p:sp>
        <p:sp>
          <p:nvSpPr>
            <p:cNvPr id="314595" name="Freeform 227"/>
            <p:cNvSpPr>
              <a:spLocks/>
            </p:cNvSpPr>
            <p:nvPr/>
          </p:nvSpPr>
          <p:spPr bwMode="auto">
            <a:xfrm>
              <a:off x="3739" y="3909"/>
              <a:ext cx="73" cy="200"/>
            </a:xfrm>
            <a:custGeom>
              <a:avLst/>
              <a:gdLst/>
              <a:ahLst/>
              <a:cxnLst>
                <a:cxn ang="0">
                  <a:pos x="2" y="198"/>
                </a:cxn>
                <a:cxn ang="0">
                  <a:pos x="2" y="159"/>
                </a:cxn>
                <a:cxn ang="0">
                  <a:pos x="6" y="123"/>
                </a:cxn>
                <a:cxn ang="0">
                  <a:pos x="14" y="88"/>
                </a:cxn>
                <a:cxn ang="0">
                  <a:pos x="23" y="57"/>
                </a:cxn>
                <a:cxn ang="0">
                  <a:pos x="33" y="34"/>
                </a:cxn>
                <a:cxn ang="0">
                  <a:pos x="47" y="15"/>
                </a:cxn>
                <a:cxn ang="0">
                  <a:pos x="60" y="4"/>
                </a:cxn>
                <a:cxn ang="0">
                  <a:pos x="73" y="0"/>
                </a:cxn>
                <a:cxn ang="0">
                  <a:pos x="66" y="4"/>
                </a:cxn>
                <a:cxn ang="0">
                  <a:pos x="60" y="15"/>
                </a:cxn>
                <a:cxn ang="0">
                  <a:pos x="54" y="34"/>
                </a:cxn>
                <a:cxn ang="0">
                  <a:pos x="48" y="57"/>
                </a:cxn>
                <a:cxn ang="0">
                  <a:pos x="43" y="88"/>
                </a:cxn>
                <a:cxn ang="0">
                  <a:pos x="41" y="123"/>
                </a:cxn>
                <a:cxn ang="0">
                  <a:pos x="39" y="159"/>
                </a:cxn>
                <a:cxn ang="0">
                  <a:pos x="37" y="198"/>
                </a:cxn>
                <a:cxn ang="0">
                  <a:pos x="39" y="200"/>
                </a:cxn>
                <a:cxn ang="0">
                  <a:pos x="35" y="200"/>
                </a:cxn>
                <a:cxn ang="0">
                  <a:pos x="25" y="200"/>
                </a:cxn>
                <a:cxn ang="0">
                  <a:pos x="14" y="200"/>
                </a:cxn>
                <a:cxn ang="0">
                  <a:pos x="4" y="200"/>
                </a:cxn>
                <a:cxn ang="0">
                  <a:pos x="0" y="200"/>
                </a:cxn>
                <a:cxn ang="0">
                  <a:pos x="2" y="198"/>
                </a:cxn>
              </a:cxnLst>
              <a:rect l="0" t="0" r="r" b="b"/>
              <a:pathLst>
                <a:path w="73" h="200">
                  <a:moveTo>
                    <a:pt x="2" y="198"/>
                  </a:moveTo>
                  <a:lnTo>
                    <a:pt x="2" y="159"/>
                  </a:lnTo>
                  <a:lnTo>
                    <a:pt x="6" y="123"/>
                  </a:lnTo>
                  <a:lnTo>
                    <a:pt x="14" y="88"/>
                  </a:lnTo>
                  <a:lnTo>
                    <a:pt x="23" y="57"/>
                  </a:lnTo>
                  <a:lnTo>
                    <a:pt x="33" y="34"/>
                  </a:lnTo>
                  <a:lnTo>
                    <a:pt x="47" y="15"/>
                  </a:lnTo>
                  <a:lnTo>
                    <a:pt x="60" y="4"/>
                  </a:lnTo>
                  <a:lnTo>
                    <a:pt x="73" y="0"/>
                  </a:lnTo>
                  <a:lnTo>
                    <a:pt x="66" y="4"/>
                  </a:lnTo>
                  <a:lnTo>
                    <a:pt x="60" y="15"/>
                  </a:lnTo>
                  <a:lnTo>
                    <a:pt x="54" y="34"/>
                  </a:lnTo>
                  <a:lnTo>
                    <a:pt x="48" y="57"/>
                  </a:lnTo>
                  <a:lnTo>
                    <a:pt x="43" y="88"/>
                  </a:lnTo>
                  <a:lnTo>
                    <a:pt x="41" y="123"/>
                  </a:lnTo>
                  <a:lnTo>
                    <a:pt x="39" y="159"/>
                  </a:lnTo>
                  <a:lnTo>
                    <a:pt x="37" y="198"/>
                  </a:lnTo>
                  <a:lnTo>
                    <a:pt x="39" y="200"/>
                  </a:lnTo>
                  <a:lnTo>
                    <a:pt x="35" y="200"/>
                  </a:lnTo>
                  <a:lnTo>
                    <a:pt x="25" y="200"/>
                  </a:lnTo>
                  <a:lnTo>
                    <a:pt x="14" y="200"/>
                  </a:lnTo>
                  <a:lnTo>
                    <a:pt x="4" y="200"/>
                  </a:lnTo>
                  <a:lnTo>
                    <a:pt x="0" y="200"/>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96" name="Freeform 228"/>
            <p:cNvSpPr>
              <a:spLocks/>
            </p:cNvSpPr>
            <p:nvPr/>
          </p:nvSpPr>
          <p:spPr bwMode="auto">
            <a:xfrm>
              <a:off x="3768" y="3928"/>
              <a:ext cx="71" cy="179"/>
            </a:xfrm>
            <a:custGeom>
              <a:avLst/>
              <a:gdLst/>
              <a:ahLst/>
              <a:cxnLst>
                <a:cxn ang="0">
                  <a:pos x="71" y="179"/>
                </a:cxn>
                <a:cxn ang="0">
                  <a:pos x="69" y="144"/>
                </a:cxn>
                <a:cxn ang="0">
                  <a:pos x="65" y="110"/>
                </a:cxn>
                <a:cxn ang="0">
                  <a:pos x="60" y="79"/>
                </a:cxn>
                <a:cxn ang="0">
                  <a:pos x="50" y="52"/>
                </a:cxn>
                <a:cxn ang="0">
                  <a:pos x="39" y="29"/>
                </a:cxn>
                <a:cxn ang="0">
                  <a:pos x="27" y="13"/>
                </a:cxn>
                <a:cxn ang="0">
                  <a:pos x="14" y="2"/>
                </a:cxn>
                <a:cxn ang="0">
                  <a:pos x="0" y="0"/>
                </a:cxn>
                <a:cxn ang="0">
                  <a:pos x="0" y="35"/>
                </a:cxn>
                <a:cxn ang="0">
                  <a:pos x="4" y="69"/>
                </a:cxn>
                <a:cxn ang="0">
                  <a:pos x="12" y="100"/>
                </a:cxn>
                <a:cxn ang="0">
                  <a:pos x="21" y="127"/>
                </a:cxn>
                <a:cxn ang="0">
                  <a:pos x="31" y="150"/>
                </a:cxn>
                <a:cxn ang="0">
                  <a:pos x="44" y="165"/>
                </a:cxn>
                <a:cxn ang="0">
                  <a:pos x="58" y="177"/>
                </a:cxn>
                <a:cxn ang="0">
                  <a:pos x="71" y="179"/>
                </a:cxn>
              </a:cxnLst>
              <a:rect l="0" t="0" r="r" b="b"/>
              <a:pathLst>
                <a:path w="71" h="179">
                  <a:moveTo>
                    <a:pt x="71" y="179"/>
                  </a:moveTo>
                  <a:lnTo>
                    <a:pt x="69" y="144"/>
                  </a:lnTo>
                  <a:lnTo>
                    <a:pt x="65" y="110"/>
                  </a:lnTo>
                  <a:lnTo>
                    <a:pt x="60" y="79"/>
                  </a:lnTo>
                  <a:lnTo>
                    <a:pt x="50" y="52"/>
                  </a:lnTo>
                  <a:lnTo>
                    <a:pt x="39" y="29"/>
                  </a:lnTo>
                  <a:lnTo>
                    <a:pt x="27" y="13"/>
                  </a:lnTo>
                  <a:lnTo>
                    <a:pt x="14" y="2"/>
                  </a:lnTo>
                  <a:lnTo>
                    <a:pt x="0" y="0"/>
                  </a:lnTo>
                  <a:lnTo>
                    <a:pt x="0" y="35"/>
                  </a:lnTo>
                  <a:lnTo>
                    <a:pt x="4" y="69"/>
                  </a:lnTo>
                  <a:lnTo>
                    <a:pt x="12" y="100"/>
                  </a:lnTo>
                  <a:lnTo>
                    <a:pt x="21" y="127"/>
                  </a:lnTo>
                  <a:lnTo>
                    <a:pt x="31" y="150"/>
                  </a:lnTo>
                  <a:lnTo>
                    <a:pt x="44" y="165"/>
                  </a:lnTo>
                  <a:lnTo>
                    <a:pt x="58" y="177"/>
                  </a:lnTo>
                  <a:lnTo>
                    <a:pt x="71" y="179"/>
                  </a:lnTo>
                  <a:close/>
                </a:path>
              </a:pathLst>
            </a:custGeom>
            <a:solidFill>
              <a:srgbClr val="00FF00"/>
            </a:solidFill>
            <a:ln w="9525">
              <a:solidFill>
                <a:srgbClr val="000000"/>
              </a:solidFill>
              <a:prstDash val="solid"/>
              <a:round/>
              <a:headEnd/>
              <a:tailEnd/>
            </a:ln>
          </p:spPr>
          <p:txBody>
            <a:bodyPr/>
            <a:lstStyle/>
            <a:p>
              <a:endParaRPr lang="en-US"/>
            </a:p>
          </p:txBody>
        </p:sp>
        <p:sp>
          <p:nvSpPr>
            <p:cNvPr id="314597" name="Freeform 229"/>
            <p:cNvSpPr>
              <a:spLocks/>
            </p:cNvSpPr>
            <p:nvPr/>
          </p:nvSpPr>
          <p:spPr bwMode="auto">
            <a:xfrm>
              <a:off x="3505" y="3926"/>
              <a:ext cx="73" cy="200"/>
            </a:xfrm>
            <a:custGeom>
              <a:avLst/>
              <a:gdLst/>
              <a:ahLst/>
              <a:cxnLst>
                <a:cxn ang="0">
                  <a:pos x="71" y="198"/>
                </a:cxn>
                <a:cxn ang="0">
                  <a:pos x="69" y="160"/>
                </a:cxn>
                <a:cxn ang="0">
                  <a:pos x="66" y="121"/>
                </a:cxn>
                <a:cxn ang="0">
                  <a:pos x="60" y="88"/>
                </a:cxn>
                <a:cxn ang="0">
                  <a:pos x="50" y="58"/>
                </a:cxn>
                <a:cxn ang="0">
                  <a:pos x="41" y="33"/>
                </a:cxn>
                <a:cxn ang="0">
                  <a:pos x="27" y="15"/>
                </a:cxn>
                <a:cxn ang="0">
                  <a:pos x="14" y="4"/>
                </a:cxn>
                <a:cxn ang="0">
                  <a:pos x="0" y="0"/>
                </a:cxn>
                <a:cxn ang="0">
                  <a:pos x="6" y="4"/>
                </a:cxn>
                <a:cxn ang="0">
                  <a:pos x="14" y="15"/>
                </a:cxn>
                <a:cxn ang="0">
                  <a:pos x="20" y="33"/>
                </a:cxn>
                <a:cxn ang="0">
                  <a:pos x="25" y="58"/>
                </a:cxn>
                <a:cxn ang="0">
                  <a:pos x="29" y="88"/>
                </a:cxn>
                <a:cxn ang="0">
                  <a:pos x="33" y="121"/>
                </a:cxn>
                <a:cxn ang="0">
                  <a:pos x="35" y="160"/>
                </a:cxn>
                <a:cxn ang="0">
                  <a:pos x="35" y="198"/>
                </a:cxn>
                <a:cxn ang="0">
                  <a:pos x="35" y="198"/>
                </a:cxn>
                <a:cxn ang="0">
                  <a:pos x="39" y="200"/>
                </a:cxn>
                <a:cxn ang="0">
                  <a:pos x="48" y="200"/>
                </a:cxn>
                <a:cxn ang="0">
                  <a:pos x="60" y="200"/>
                </a:cxn>
                <a:cxn ang="0">
                  <a:pos x="69" y="200"/>
                </a:cxn>
                <a:cxn ang="0">
                  <a:pos x="73" y="198"/>
                </a:cxn>
                <a:cxn ang="0">
                  <a:pos x="71" y="198"/>
                </a:cxn>
              </a:cxnLst>
              <a:rect l="0" t="0" r="r" b="b"/>
              <a:pathLst>
                <a:path w="73" h="200">
                  <a:moveTo>
                    <a:pt x="71" y="198"/>
                  </a:moveTo>
                  <a:lnTo>
                    <a:pt x="69" y="160"/>
                  </a:lnTo>
                  <a:lnTo>
                    <a:pt x="66" y="121"/>
                  </a:lnTo>
                  <a:lnTo>
                    <a:pt x="60" y="88"/>
                  </a:lnTo>
                  <a:lnTo>
                    <a:pt x="50" y="58"/>
                  </a:lnTo>
                  <a:lnTo>
                    <a:pt x="41" y="33"/>
                  </a:lnTo>
                  <a:lnTo>
                    <a:pt x="27" y="15"/>
                  </a:lnTo>
                  <a:lnTo>
                    <a:pt x="14" y="4"/>
                  </a:lnTo>
                  <a:lnTo>
                    <a:pt x="0" y="0"/>
                  </a:lnTo>
                  <a:lnTo>
                    <a:pt x="6" y="4"/>
                  </a:lnTo>
                  <a:lnTo>
                    <a:pt x="14" y="15"/>
                  </a:lnTo>
                  <a:lnTo>
                    <a:pt x="20" y="33"/>
                  </a:lnTo>
                  <a:lnTo>
                    <a:pt x="25" y="58"/>
                  </a:lnTo>
                  <a:lnTo>
                    <a:pt x="29" y="88"/>
                  </a:lnTo>
                  <a:lnTo>
                    <a:pt x="33" y="121"/>
                  </a:lnTo>
                  <a:lnTo>
                    <a:pt x="35" y="160"/>
                  </a:lnTo>
                  <a:lnTo>
                    <a:pt x="35" y="198"/>
                  </a:lnTo>
                  <a:lnTo>
                    <a:pt x="35" y="198"/>
                  </a:lnTo>
                  <a:lnTo>
                    <a:pt x="39" y="200"/>
                  </a:lnTo>
                  <a:lnTo>
                    <a:pt x="48" y="200"/>
                  </a:lnTo>
                  <a:lnTo>
                    <a:pt x="60" y="200"/>
                  </a:lnTo>
                  <a:lnTo>
                    <a:pt x="69" y="200"/>
                  </a:lnTo>
                  <a:lnTo>
                    <a:pt x="73" y="198"/>
                  </a:lnTo>
                  <a:lnTo>
                    <a:pt x="71" y="198"/>
                  </a:lnTo>
                  <a:close/>
                </a:path>
              </a:pathLst>
            </a:custGeom>
            <a:solidFill>
              <a:srgbClr val="00FF00"/>
            </a:solidFill>
            <a:ln w="9525">
              <a:solidFill>
                <a:srgbClr val="000000"/>
              </a:solidFill>
              <a:prstDash val="solid"/>
              <a:round/>
              <a:headEnd/>
              <a:tailEnd/>
            </a:ln>
          </p:spPr>
          <p:txBody>
            <a:bodyPr/>
            <a:lstStyle/>
            <a:p>
              <a:endParaRPr lang="en-US"/>
            </a:p>
          </p:txBody>
        </p:sp>
        <p:sp>
          <p:nvSpPr>
            <p:cNvPr id="314598" name="Freeform 230"/>
            <p:cNvSpPr>
              <a:spLocks/>
            </p:cNvSpPr>
            <p:nvPr/>
          </p:nvSpPr>
          <p:spPr bwMode="auto">
            <a:xfrm>
              <a:off x="3578" y="3934"/>
              <a:ext cx="37" cy="180"/>
            </a:xfrm>
            <a:custGeom>
              <a:avLst/>
              <a:gdLst/>
              <a:ahLst/>
              <a:cxnLst>
                <a:cxn ang="0">
                  <a:pos x="0" y="180"/>
                </a:cxn>
                <a:cxn ang="0">
                  <a:pos x="8" y="177"/>
                </a:cxn>
                <a:cxn ang="0">
                  <a:pos x="14" y="167"/>
                </a:cxn>
                <a:cxn ang="0">
                  <a:pos x="21" y="150"/>
                </a:cxn>
                <a:cxn ang="0">
                  <a:pos x="25" y="129"/>
                </a:cxn>
                <a:cxn ang="0">
                  <a:pos x="31" y="102"/>
                </a:cxn>
                <a:cxn ang="0">
                  <a:pos x="33" y="69"/>
                </a:cxn>
                <a:cxn ang="0">
                  <a:pos x="37" y="36"/>
                </a:cxn>
                <a:cxn ang="0">
                  <a:pos x="37" y="0"/>
                </a:cxn>
                <a:cxn ang="0">
                  <a:pos x="29" y="4"/>
                </a:cxn>
                <a:cxn ang="0">
                  <a:pos x="23" y="15"/>
                </a:cxn>
                <a:cxn ang="0">
                  <a:pos x="16" y="30"/>
                </a:cxn>
                <a:cxn ang="0">
                  <a:pos x="12" y="54"/>
                </a:cxn>
                <a:cxn ang="0">
                  <a:pos x="6" y="80"/>
                </a:cxn>
                <a:cxn ang="0">
                  <a:pos x="4" y="111"/>
                </a:cxn>
                <a:cxn ang="0">
                  <a:pos x="2" y="146"/>
                </a:cxn>
                <a:cxn ang="0">
                  <a:pos x="0" y="180"/>
                </a:cxn>
              </a:cxnLst>
              <a:rect l="0" t="0" r="r" b="b"/>
              <a:pathLst>
                <a:path w="37" h="180">
                  <a:moveTo>
                    <a:pt x="0" y="180"/>
                  </a:moveTo>
                  <a:lnTo>
                    <a:pt x="8" y="177"/>
                  </a:lnTo>
                  <a:lnTo>
                    <a:pt x="14" y="167"/>
                  </a:lnTo>
                  <a:lnTo>
                    <a:pt x="21" y="150"/>
                  </a:lnTo>
                  <a:lnTo>
                    <a:pt x="25" y="129"/>
                  </a:lnTo>
                  <a:lnTo>
                    <a:pt x="31" y="102"/>
                  </a:lnTo>
                  <a:lnTo>
                    <a:pt x="33" y="69"/>
                  </a:lnTo>
                  <a:lnTo>
                    <a:pt x="37" y="36"/>
                  </a:lnTo>
                  <a:lnTo>
                    <a:pt x="37" y="0"/>
                  </a:lnTo>
                  <a:lnTo>
                    <a:pt x="29" y="4"/>
                  </a:lnTo>
                  <a:lnTo>
                    <a:pt x="23" y="15"/>
                  </a:lnTo>
                  <a:lnTo>
                    <a:pt x="16" y="30"/>
                  </a:lnTo>
                  <a:lnTo>
                    <a:pt x="12" y="54"/>
                  </a:lnTo>
                  <a:lnTo>
                    <a:pt x="6" y="80"/>
                  </a:lnTo>
                  <a:lnTo>
                    <a:pt x="4" y="111"/>
                  </a:lnTo>
                  <a:lnTo>
                    <a:pt x="2"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599" name="Freeform 231"/>
            <p:cNvSpPr>
              <a:spLocks/>
            </p:cNvSpPr>
            <p:nvPr/>
          </p:nvSpPr>
          <p:spPr bwMode="auto">
            <a:xfrm>
              <a:off x="3657" y="3918"/>
              <a:ext cx="75" cy="198"/>
            </a:xfrm>
            <a:custGeom>
              <a:avLst/>
              <a:gdLst/>
              <a:ahLst/>
              <a:cxnLst>
                <a:cxn ang="0">
                  <a:pos x="2" y="198"/>
                </a:cxn>
                <a:cxn ang="0">
                  <a:pos x="4" y="160"/>
                </a:cxn>
                <a:cxn ang="0">
                  <a:pos x="8" y="121"/>
                </a:cxn>
                <a:cxn ang="0">
                  <a:pos x="15" y="87"/>
                </a:cxn>
                <a:cxn ang="0">
                  <a:pos x="23" y="58"/>
                </a:cxn>
                <a:cxn ang="0">
                  <a:pos x="34" y="33"/>
                </a:cxn>
                <a:cxn ang="0">
                  <a:pos x="46" y="14"/>
                </a:cxn>
                <a:cxn ang="0">
                  <a:pos x="61" y="2"/>
                </a:cxn>
                <a:cxn ang="0">
                  <a:pos x="75" y="0"/>
                </a:cxn>
                <a:cxn ang="0">
                  <a:pos x="67" y="2"/>
                </a:cxn>
                <a:cxn ang="0">
                  <a:pos x="61" y="14"/>
                </a:cxn>
                <a:cxn ang="0">
                  <a:pos x="54" y="33"/>
                </a:cxn>
                <a:cxn ang="0">
                  <a:pos x="50" y="58"/>
                </a:cxn>
                <a:cxn ang="0">
                  <a:pos x="44" y="87"/>
                </a:cxn>
                <a:cxn ang="0">
                  <a:pos x="42" y="121"/>
                </a:cxn>
                <a:cxn ang="0">
                  <a:pos x="38" y="160"/>
                </a:cxn>
                <a:cxn ang="0">
                  <a:pos x="38" y="198"/>
                </a:cxn>
                <a:cxn ang="0">
                  <a:pos x="40" y="198"/>
                </a:cxn>
                <a:cxn ang="0">
                  <a:pos x="36" y="198"/>
                </a:cxn>
                <a:cxn ang="0">
                  <a:pos x="27" y="198"/>
                </a:cxn>
                <a:cxn ang="0">
                  <a:pos x="15" y="198"/>
                </a:cxn>
                <a:cxn ang="0">
                  <a:pos x="6" y="198"/>
                </a:cxn>
                <a:cxn ang="0">
                  <a:pos x="0" y="198"/>
                </a:cxn>
                <a:cxn ang="0">
                  <a:pos x="2" y="198"/>
                </a:cxn>
              </a:cxnLst>
              <a:rect l="0" t="0" r="r" b="b"/>
              <a:pathLst>
                <a:path w="75" h="198">
                  <a:moveTo>
                    <a:pt x="2" y="198"/>
                  </a:moveTo>
                  <a:lnTo>
                    <a:pt x="4" y="160"/>
                  </a:lnTo>
                  <a:lnTo>
                    <a:pt x="8" y="121"/>
                  </a:lnTo>
                  <a:lnTo>
                    <a:pt x="15" y="87"/>
                  </a:lnTo>
                  <a:lnTo>
                    <a:pt x="23" y="58"/>
                  </a:lnTo>
                  <a:lnTo>
                    <a:pt x="34" y="33"/>
                  </a:lnTo>
                  <a:lnTo>
                    <a:pt x="46" y="14"/>
                  </a:lnTo>
                  <a:lnTo>
                    <a:pt x="61" y="2"/>
                  </a:lnTo>
                  <a:lnTo>
                    <a:pt x="75" y="0"/>
                  </a:lnTo>
                  <a:lnTo>
                    <a:pt x="67" y="2"/>
                  </a:lnTo>
                  <a:lnTo>
                    <a:pt x="61" y="14"/>
                  </a:lnTo>
                  <a:lnTo>
                    <a:pt x="54" y="33"/>
                  </a:lnTo>
                  <a:lnTo>
                    <a:pt x="50" y="58"/>
                  </a:lnTo>
                  <a:lnTo>
                    <a:pt x="44" y="87"/>
                  </a:lnTo>
                  <a:lnTo>
                    <a:pt x="42" y="121"/>
                  </a:lnTo>
                  <a:lnTo>
                    <a:pt x="38" y="160"/>
                  </a:lnTo>
                  <a:lnTo>
                    <a:pt x="38" y="198"/>
                  </a:lnTo>
                  <a:lnTo>
                    <a:pt x="40" y="198"/>
                  </a:lnTo>
                  <a:lnTo>
                    <a:pt x="36" y="198"/>
                  </a:lnTo>
                  <a:lnTo>
                    <a:pt x="27" y="198"/>
                  </a:lnTo>
                  <a:lnTo>
                    <a:pt x="15" y="198"/>
                  </a:lnTo>
                  <a:lnTo>
                    <a:pt x="6" y="198"/>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00" name="Freeform 232"/>
            <p:cNvSpPr>
              <a:spLocks/>
            </p:cNvSpPr>
            <p:nvPr/>
          </p:nvSpPr>
          <p:spPr bwMode="auto">
            <a:xfrm>
              <a:off x="3762" y="3945"/>
              <a:ext cx="73" cy="181"/>
            </a:xfrm>
            <a:custGeom>
              <a:avLst/>
              <a:gdLst/>
              <a:ahLst/>
              <a:cxnLst>
                <a:cxn ang="0">
                  <a:pos x="73" y="181"/>
                </a:cxn>
                <a:cxn ang="0">
                  <a:pos x="58" y="177"/>
                </a:cxn>
                <a:cxn ang="0">
                  <a:pos x="45" y="168"/>
                </a:cxn>
                <a:cxn ang="0">
                  <a:pos x="33" y="150"/>
                </a:cxn>
                <a:cxn ang="0">
                  <a:pos x="22" y="127"/>
                </a:cxn>
                <a:cxn ang="0">
                  <a:pos x="14" y="100"/>
                </a:cxn>
                <a:cxn ang="0">
                  <a:pos x="6" y="69"/>
                </a:cxn>
                <a:cxn ang="0">
                  <a:pos x="2" y="35"/>
                </a:cxn>
                <a:cxn ang="0">
                  <a:pos x="0" y="0"/>
                </a:cxn>
                <a:cxn ang="0">
                  <a:pos x="10" y="6"/>
                </a:cxn>
                <a:cxn ang="0">
                  <a:pos x="22" y="18"/>
                </a:cxn>
                <a:cxn ang="0">
                  <a:pos x="31" y="35"/>
                </a:cxn>
                <a:cxn ang="0">
                  <a:pos x="41" y="58"/>
                </a:cxn>
                <a:cxn ang="0">
                  <a:pos x="50" y="85"/>
                </a:cxn>
                <a:cxn ang="0">
                  <a:pos x="60" y="114"/>
                </a:cxn>
                <a:cxn ang="0">
                  <a:pos x="68" y="146"/>
                </a:cxn>
                <a:cxn ang="0">
                  <a:pos x="73" y="181"/>
                </a:cxn>
              </a:cxnLst>
              <a:rect l="0" t="0" r="r" b="b"/>
              <a:pathLst>
                <a:path w="73" h="181">
                  <a:moveTo>
                    <a:pt x="73" y="181"/>
                  </a:moveTo>
                  <a:lnTo>
                    <a:pt x="58" y="177"/>
                  </a:lnTo>
                  <a:lnTo>
                    <a:pt x="45" y="168"/>
                  </a:lnTo>
                  <a:lnTo>
                    <a:pt x="33" y="150"/>
                  </a:lnTo>
                  <a:lnTo>
                    <a:pt x="22" y="127"/>
                  </a:lnTo>
                  <a:lnTo>
                    <a:pt x="14" y="100"/>
                  </a:lnTo>
                  <a:lnTo>
                    <a:pt x="6" y="69"/>
                  </a:lnTo>
                  <a:lnTo>
                    <a:pt x="2" y="35"/>
                  </a:lnTo>
                  <a:lnTo>
                    <a:pt x="0" y="0"/>
                  </a:lnTo>
                  <a:lnTo>
                    <a:pt x="10" y="6"/>
                  </a:lnTo>
                  <a:lnTo>
                    <a:pt x="22" y="18"/>
                  </a:lnTo>
                  <a:lnTo>
                    <a:pt x="31" y="35"/>
                  </a:lnTo>
                  <a:lnTo>
                    <a:pt x="41" y="58"/>
                  </a:lnTo>
                  <a:lnTo>
                    <a:pt x="50" y="85"/>
                  </a:lnTo>
                  <a:lnTo>
                    <a:pt x="60" y="114"/>
                  </a:lnTo>
                  <a:lnTo>
                    <a:pt x="68" y="146"/>
                  </a:lnTo>
                  <a:lnTo>
                    <a:pt x="73" y="181"/>
                  </a:lnTo>
                  <a:close/>
                </a:path>
              </a:pathLst>
            </a:custGeom>
            <a:solidFill>
              <a:srgbClr val="00FF00"/>
            </a:solidFill>
            <a:ln w="9525">
              <a:solidFill>
                <a:srgbClr val="000000"/>
              </a:solidFill>
              <a:prstDash val="solid"/>
              <a:round/>
              <a:headEnd/>
              <a:tailEnd/>
            </a:ln>
          </p:spPr>
          <p:txBody>
            <a:bodyPr/>
            <a:lstStyle/>
            <a:p>
              <a:endParaRPr lang="en-US"/>
            </a:p>
          </p:txBody>
        </p:sp>
        <p:sp>
          <p:nvSpPr>
            <p:cNvPr id="314601" name="Freeform 233"/>
            <p:cNvSpPr>
              <a:spLocks/>
            </p:cNvSpPr>
            <p:nvPr/>
          </p:nvSpPr>
          <p:spPr bwMode="auto">
            <a:xfrm>
              <a:off x="3782" y="3999"/>
              <a:ext cx="71" cy="108"/>
            </a:xfrm>
            <a:custGeom>
              <a:avLst/>
              <a:gdLst/>
              <a:ahLst/>
              <a:cxnLst>
                <a:cxn ang="0">
                  <a:pos x="0" y="108"/>
                </a:cxn>
                <a:cxn ang="0">
                  <a:pos x="2" y="81"/>
                </a:cxn>
                <a:cxn ang="0">
                  <a:pos x="9" y="54"/>
                </a:cxn>
                <a:cxn ang="0">
                  <a:pos x="21" y="33"/>
                </a:cxn>
                <a:cxn ang="0">
                  <a:pos x="34" y="15"/>
                </a:cxn>
                <a:cxn ang="0">
                  <a:pos x="51" y="4"/>
                </a:cxn>
                <a:cxn ang="0">
                  <a:pos x="71" y="0"/>
                </a:cxn>
                <a:cxn ang="0">
                  <a:pos x="69" y="29"/>
                </a:cxn>
                <a:cxn ang="0">
                  <a:pos x="61" y="54"/>
                </a:cxn>
                <a:cxn ang="0">
                  <a:pos x="50" y="77"/>
                </a:cxn>
                <a:cxn ang="0">
                  <a:pos x="34" y="94"/>
                </a:cxn>
                <a:cxn ang="0">
                  <a:pos x="17" y="104"/>
                </a:cxn>
                <a:cxn ang="0">
                  <a:pos x="0" y="108"/>
                </a:cxn>
              </a:cxnLst>
              <a:rect l="0" t="0" r="r" b="b"/>
              <a:pathLst>
                <a:path w="71" h="108">
                  <a:moveTo>
                    <a:pt x="0" y="108"/>
                  </a:moveTo>
                  <a:lnTo>
                    <a:pt x="2" y="81"/>
                  </a:lnTo>
                  <a:lnTo>
                    <a:pt x="9" y="54"/>
                  </a:lnTo>
                  <a:lnTo>
                    <a:pt x="21" y="33"/>
                  </a:lnTo>
                  <a:lnTo>
                    <a:pt x="34" y="15"/>
                  </a:lnTo>
                  <a:lnTo>
                    <a:pt x="51" y="4"/>
                  </a:lnTo>
                  <a:lnTo>
                    <a:pt x="71" y="0"/>
                  </a:lnTo>
                  <a:lnTo>
                    <a:pt x="69" y="29"/>
                  </a:lnTo>
                  <a:lnTo>
                    <a:pt x="61" y="54"/>
                  </a:lnTo>
                  <a:lnTo>
                    <a:pt x="50" y="77"/>
                  </a:lnTo>
                  <a:lnTo>
                    <a:pt x="34" y="94"/>
                  </a:lnTo>
                  <a:lnTo>
                    <a:pt x="17" y="104"/>
                  </a:lnTo>
                  <a:lnTo>
                    <a:pt x="0" y="108"/>
                  </a:lnTo>
                  <a:close/>
                </a:path>
              </a:pathLst>
            </a:custGeom>
            <a:solidFill>
              <a:srgbClr val="00FF00"/>
            </a:solidFill>
            <a:ln w="9525">
              <a:solidFill>
                <a:srgbClr val="000000"/>
              </a:solidFill>
              <a:prstDash val="solid"/>
              <a:round/>
              <a:headEnd/>
              <a:tailEnd/>
            </a:ln>
          </p:spPr>
          <p:txBody>
            <a:bodyPr/>
            <a:lstStyle/>
            <a:p>
              <a:endParaRPr lang="en-US"/>
            </a:p>
          </p:txBody>
        </p:sp>
        <p:sp>
          <p:nvSpPr>
            <p:cNvPr id="314602" name="Freeform 234"/>
            <p:cNvSpPr>
              <a:spLocks/>
            </p:cNvSpPr>
            <p:nvPr/>
          </p:nvSpPr>
          <p:spPr bwMode="auto">
            <a:xfrm>
              <a:off x="3814" y="3928"/>
              <a:ext cx="75" cy="200"/>
            </a:xfrm>
            <a:custGeom>
              <a:avLst/>
              <a:gdLst/>
              <a:ahLst/>
              <a:cxnLst>
                <a:cxn ang="0">
                  <a:pos x="73" y="198"/>
                </a:cxn>
                <a:cxn ang="0">
                  <a:pos x="71" y="160"/>
                </a:cxn>
                <a:cxn ang="0">
                  <a:pos x="67" y="121"/>
                </a:cxn>
                <a:cxn ang="0">
                  <a:pos x="62" y="86"/>
                </a:cxn>
                <a:cxn ang="0">
                  <a:pos x="52" y="58"/>
                </a:cxn>
                <a:cxn ang="0">
                  <a:pos x="41" y="33"/>
                </a:cxn>
                <a:cxn ang="0">
                  <a:pos x="29" y="13"/>
                </a:cxn>
                <a:cxn ang="0">
                  <a:pos x="16" y="4"/>
                </a:cxn>
                <a:cxn ang="0">
                  <a:pos x="0" y="0"/>
                </a:cxn>
                <a:cxn ang="0">
                  <a:pos x="8" y="4"/>
                </a:cxn>
                <a:cxn ang="0">
                  <a:pos x="16" y="13"/>
                </a:cxn>
                <a:cxn ang="0">
                  <a:pos x="21" y="33"/>
                </a:cxn>
                <a:cxn ang="0">
                  <a:pos x="27" y="58"/>
                </a:cxn>
                <a:cxn ang="0">
                  <a:pos x="31" y="86"/>
                </a:cxn>
                <a:cxn ang="0">
                  <a:pos x="35" y="121"/>
                </a:cxn>
                <a:cxn ang="0">
                  <a:pos x="37" y="160"/>
                </a:cxn>
                <a:cxn ang="0">
                  <a:pos x="37" y="198"/>
                </a:cxn>
                <a:cxn ang="0">
                  <a:pos x="35" y="198"/>
                </a:cxn>
                <a:cxn ang="0">
                  <a:pos x="41" y="198"/>
                </a:cxn>
                <a:cxn ang="0">
                  <a:pos x="50" y="200"/>
                </a:cxn>
                <a:cxn ang="0">
                  <a:pos x="60" y="200"/>
                </a:cxn>
                <a:cxn ang="0">
                  <a:pos x="69" y="198"/>
                </a:cxn>
                <a:cxn ang="0">
                  <a:pos x="75" y="198"/>
                </a:cxn>
                <a:cxn ang="0">
                  <a:pos x="73" y="198"/>
                </a:cxn>
              </a:cxnLst>
              <a:rect l="0" t="0" r="r" b="b"/>
              <a:pathLst>
                <a:path w="75" h="200">
                  <a:moveTo>
                    <a:pt x="73" y="198"/>
                  </a:moveTo>
                  <a:lnTo>
                    <a:pt x="71" y="160"/>
                  </a:lnTo>
                  <a:lnTo>
                    <a:pt x="67" y="121"/>
                  </a:lnTo>
                  <a:lnTo>
                    <a:pt x="62" y="86"/>
                  </a:lnTo>
                  <a:lnTo>
                    <a:pt x="52" y="58"/>
                  </a:lnTo>
                  <a:lnTo>
                    <a:pt x="41" y="33"/>
                  </a:lnTo>
                  <a:lnTo>
                    <a:pt x="29" y="13"/>
                  </a:lnTo>
                  <a:lnTo>
                    <a:pt x="16" y="4"/>
                  </a:lnTo>
                  <a:lnTo>
                    <a:pt x="0" y="0"/>
                  </a:lnTo>
                  <a:lnTo>
                    <a:pt x="8" y="4"/>
                  </a:lnTo>
                  <a:lnTo>
                    <a:pt x="16" y="13"/>
                  </a:lnTo>
                  <a:lnTo>
                    <a:pt x="21" y="33"/>
                  </a:lnTo>
                  <a:lnTo>
                    <a:pt x="27" y="58"/>
                  </a:lnTo>
                  <a:lnTo>
                    <a:pt x="31" y="86"/>
                  </a:lnTo>
                  <a:lnTo>
                    <a:pt x="35" y="121"/>
                  </a:lnTo>
                  <a:lnTo>
                    <a:pt x="37" y="160"/>
                  </a:lnTo>
                  <a:lnTo>
                    <a:pt x="37" y="198"/>
                  </a:lnTo>
                  <a:lnTo>
                    <a:pt x="35" y="198"/>
                  </a:lnTo>
                  <a:lnTo>
                    <a:pt x="41" y="198"/>
                  </a:lnTo>
                  <a:lnTo>
                    <a:pt x="50" y="200"/>
                  </a:lnTo>
                  <a:lnTo>
                    <a:pt x="60" y="200"/>
                  </a:lnTo>
                  <a:lnTo>
                    <a:pt x="69" y="198"/>
                  </a:lnTo>
                  <a:lnTo>
                    <a:pt x="75" y="198"/>
                  </a:lnTo>
                  <a:lnTo>
                    <a:pt x="73"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03" name="Freeform 235"/>
            <p:cNvSpPr>
              <a:spLocks/>
            </p:cNvSpPr>
            <p:nvPr/>
          </p:nvSpPr>
          <p:spPr bwMode="auto">
            <a:xfrm>
              <a:off x="3862" y="3918"/>
              <a:ext cx="90" cy="198"/>
            </a:xfrm>
            <a:custGeom>
              <a:avLst/>
              <a:gdLst/>
              <a:ahLst/>
              <a:cxnLst>
                <a:cxn ang="0">
                  <a:pos x="90" y="198"/>
                </a:cxn>
                <a:cxn ang="0">
                  <a:pos x="73" y="195"/>
                </a:cxn>
                <a:cxn ang="0">
                  <a:pos x="56" y="183"/>
                </a:cxn>
                <a:cxn ang="0">
                  <a:pos x="41" y="166"/>
                </a:cxn>
                <a:cxn ang="0">
                  <a:pos x="27" y="141"/>
                </a:cxn>
                <a:cxn ang="0">
                  <a:pos x="16" y="110"/>
                </a:cxn>
                <a:cxn ang="0">
                  <a:pos x="6" y="75"/>
                </a:cxn>
                <a:cxn ang="0">
                  <a:pos x="2" y="39"/>
                </a:cxn>
                <a:cxn ang="0">
                  <a:pos x="0" y="0"/>
                </a:cxn>
                <a:cxn ang="0">
                  <a:pos x="18" y="4"/>
                </a:cxn>
                <a:cxn ang="0">
                  <a:pos x="35" y="16"/>
                </a:cxn>
                <a:cxn ang="0">
                  <a:pos x="50" y="33"/>
                </a:cxn>
                <a:cxn ang="0">
                  <a:pos x="64" y="58"/>
                </a:cxn>
                <a:cxn ang="0">
                  <a:pos x="75" y="89"/>
                </a:cxn>
                <a:cxn ang="0">
                  <a:pos x="83" y="123"/>
                </a:cxn>
                <a:cxn ang="0">
                  <a:pos x="89" y="160"/>
                </a:cxn>
                <a:cxn ang="0">
                  <a:pos x="90" y="198"/>
                </a:cxn>
              </a:cxnLst>
              <a:rect l="0" t="0" r="r" b="b"/>
              <a:pathLst>
                <a:path w="90" h="198">
                  <a:moveTo>
                    <a:pt x="90" y="198"/>
                  </a:moveTo>
                  <a:lnTo>
                    <a:pt x="73" y="195"/>
                  </a:lnTo>
                  <a:lnTo>
                    <a:pt x="56" y="183"/>
                  </a:lnTo>
                  <a:lnTo>
                    <a:pt x="41" y="166"/>
                  </a:lnTo>
                  <a:lnTo>
                    <a:pt x="27" y="141"/>
                  </a:lnTo>
                  <a:lnTo>
                    <a:pt x="16" y="110"/>
                  </a:lnTo>
                  <a:lnTo>
                    <a:pt x="6" y="75"/>
                  </a:lnTo>
                  <a:lnTo>
                    <a:pt x="2" y="39"/>
                  </a:lnTo>
                  <a:lnTo>
                    <a:pt x="0" y="0"/>
                  </a:lnTo>
                  <a:lnTo>
                    <a:pt x="18" y="4"/>
                  </a:lnTo>
                  <a:lnTo>
                    <a:pt x="35" y="16"/>
                  </a:lnTo>
                  <a:lnTo>
                    <a:pt x="50" y="33"/>
                  </a:lnTo>
                  <a:lnTo>
                    <a:pt x="64" y="58"/>
                  </a:lnTo>
                  <a:lnTo>
                    <a:pt x="75" y="89"/>
                  </a:lnTo>
                  <a:lnTo>
                    <a:pt x="83" y="123"/>
                  </a:lnTo>
                  <a:lnTo>
                    <a:pt x="89" y="160"/>
                  </a:lnTo>
                  <a:lnTo>
                    <a:pt x="9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04" name="Freeform 236"/>
            <p:cNvSpPr>
              <a:spLocks/>
            </p:cNvSpPr>
            <p:nvPr/>
          </p:nvSpPr>
          <p:spPr bwMode="auto">
            <a:xfrm>
              <a:off x="3889" y="3936"/>
              <a:ext cx="37" cy="180"/>
            </a:xfrm>
            <a:custGeom>
              <a:avLst/>
              <a:gdLst/>
              <a:ahLst/>
              <a:cxnLst>
                <a:cxn ang="0">
                  <a:pos x="0" y="180"/>
                </a:cxn>
                <a:cxn ang="0">
                  <a:pos x="8" y="177"/>
                </a:cxn>
                <a:cxn ang="0">
                  <a:pos x="14" y="167"/>
                </a:cxn>
                <a:cxn ang="0">
                  <a:pos x="19" y="150"/>
                </a:cxn>
                <a:cxn ang="0">
                  <a:pos x="25" y="128"/>
                </a:cxn>
                <a:cxn ang="0">
                  <a:pos x="29" y="100"/>
                </a:cxn>
                <a:cxn ang="0">
                  <a:pos x="33" y="69"/>
                </a:cxn>
                <a:cxn ang="0">
                  <a:pos x="35" y="36"/>
                </a:cxn>
                <a:cxn ang="0">
                  <a:pos x="37" y="0"/>
                </a:cxn>
                <a:cxn ang="0">
                  <a:pos x="29" y="4"/>
                </a:cxn>
                <a:cxn ang="0">
                  <a:pos x="21" y="13"/>
                </a:cxn>
                <a:cxn ang="0">
                  <a:pos x="15" y="30"/>
                </a:cxn>
                <a:cxn ang="0">
                  <a:pos x="10" y="53"/>
                </a:cxn>
                <a:cxn ang="0">
                  <a:pos x="6" y="80"/>
                </a:cxn>
                <a:cxn ang="0">
                  <a:pos x="2" y="111"/>
                </a:cxn>
                <a:cxn ang="0">
                  <a:pos x="0" y="146"/>
                </a:cxn>
                <a:cxn ang="0">
                  <a:pos x="0" y="180"/>
                </a:cxn>
              </a:cxnLst>
              <a:rect l="0" t="0" r="r" b="b"/>
              <a:pathLst>
                <a:path w="37" h="180">
                  <a:moveTo>
                    <a:pt x="0" y="180"/>
                  </a:moveTo>
                  <a:lnTo>
                    <a:pt x="8" y="177"/>
                  </a:lnTo>
                  <a:lnTo>
                    <a:pt x="14" y="167"/>
                  </a:lnTo>
                  <a:lnTo>
                    <a:pt x="19" y="150"/>
                  </a:lnTo>
                  <a:lnTo>
                    <a:pt x="25" y="128"/>
                  </a:lnTo>
                  <a:lnTo>
                    <a:pt x="29" y="100"/>
                  </a:lnTo>
                  <a:lnTo>
                    <a:pt x="33" y="69"/>
                  </a:lnTo>
                  <a:lnTo>
                    <a:pt x="35" y="36"/>
                  </a:lnTo>
                  <a:lnTo>
                    <a:pt x="37" y="0"/>
                  </a:lnTo>
                  <a:lnTo>
                    <a:pt x="29" y="4"/>
                  </a:lnTo>
                  <a:lnTo>
                    <a:pt x="21" y="13"/>
                  </a:lnTo>
                  <a:lnTo>
                    <a:pt x="15" y="30"/>
                  </a:lnTo>
                  <a:lnTo>
                    <a:pt x="10" y="53"/>
                  </a:lnTo>
                  <a:lnTo>
                    <a:pt x="6" y="80"/>
                  </a:lnTo>
                  <a:lnTo>
                    <a:pt x="2" y="111"/>
                  </a:lnTo>
                  <a:lnTo>
                    <a:pt x="0"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605" name="Freeform 237"/>
            <p:cNvSpPr>
              <a:spLocks/>
            </p:cNvSpPr>
            <p:nvPr/>
          </p:nvSpPr>
          <p:spPr bwMode="auto">
            <a:xfrm>
              <a:off x="3929" y="3936"/>
              <a:ext cx="71" cy="180"/>
            </a:xfrm>
            <a:custGeom>
              <a:avLst/>
              <a:gdLst/>
              <a:ahLst/>
              <a:cxnLst>
                <a:cxn ang="0">
                  <a:pos x="0" y="180"/>
                </a:cxn>
                <a:cxn ang="0">
                  <a:pos x="14" y="177"/>
                </a:cxn>
                <a:cxn ang="0">
                  <a:pos x="27" y="165"/>
                </a:cxn>
                <a:cxn ang="0">
                  <a:pos x="41" y="150"/>
                </a:cxn>
                <a:cxn ang="0">
                  <a:pos x="50" y="127"/>
                </a:cxn>
                <a:cxn ang="0">
                  <a:pos x="60" y="100"/>
                </a:cxn>
                <a:cxn ang="0">
                  <a:pos x="68" y="69"/>
                </a:cxn>
                <a:cxn ang="0">
                  <a:pos x="71" y="34"/>
                </a:cxn>
                <a:cxn ang="0">
                  <a:pos x="71" y="0"/>
                </a:cxn>
                <a:cxn ang="0">
                  <a:pos x="62" y="5"/>
                </a:cxn>
                <a:cxn ang="0">
                  <a:pos x="52" y="17"/>
                </a:cxn>
                <a:cxn ang="0">
                  <a:pos x="43" y="34"/>
                </a:cxn>
                <a:cxn ang="0">
                  <a:pos x="31" y="55"/>
                </a:cxn>
                <a:cxn ang="0">
                  <a:pos x="22" y="84"/>
                </a:cxn>
                <a:cxn ang="0">
                  <a:pos x="14" y="113"/>
                </a:cxn>
                <a:cxn ang="0">
                  <a:pos x="6" y="146"/>
                </a:cxn>
                <a:cxn ang="0">
                  <a:pos x="0" y="180"/>
                </a:cxn>
              </a:cxnLst>
              <a:rect l="0" t="0" r="r" b="b"/>
              <a:pathLst>
                <a:path w="71" h="180">
                  <a:moveTo>
                    <a:pt x="0" y="180"/>
                  </a:moveTo>
                  <a:lnTo>
                    <a:pt x="14" y="177"/>
                  </a:lnTo>
                  <a:lnTo>
                    <a:pt x="27" y="165"/>
                  </a:lnTo>
                  <a:lnTo>
                    <a:pt x="41" y="150"/>
                  </a:lnTo>
                  <a:lnTo>
                    <a:pt x="50" y="127"/>
                  </a:lnTo>
                  <a:lnTo>
                    <a:pt x="60" y="100"/>
                  </a:lnTo>
                  <a:lnTo>
                    <a:pt x="68" y="69"/>
                  </a:lnTo>
                  <a:lnTo>
                    <a:pt x="71" y="34"/>
                  </a:lnTo>
                  <a:lnTo>
                    <a:pt x="71" y="0"/>
                  </a:lnTo>
                  <a:lnTo>
                    <a:pt x="62" y="5"/>
                  </a:lnTo>
                  <a:lnTo>
                    <a:pt x="52" y="17"/>
                  </a:lnTo>
                  <a:lnTo>
                    <a:pt x="43" y="34"/>
                  </a:lnTo>
                  <a:lnTo>
                    <a:pt x="31" y="55"/>
                  </a:lnTo>
                  <a:lnTo>
                    <a:pt x="22" y="84"/>
                  </a:lnTo>
                  <a:lnTo>
                    <a:pt x="14" y="113"/>
                  </a:lnTo>
                  <a:lnTo>
                    <a:pt x="6"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606" name="Freeform 238"/>
            <p:cNvSpPr>
              <a:spLocks/>
            </p:cNvSpPr>
            <p:nvPr/>
          </p:nvSpPr>
          <p:spPr bwMode="auto">
            <a:xfrm>
              <a:off x="3947" y="3989"/>
              <a:ext cx="73" cy="108"/>
            </a:xfrm>
            <a:custGeom>
              <a:avLst/>
              <a:gdLst/>
              <a:ahLst/>
              <a:cxnLst>
                <a:cxn ang="0">
                  <a:pos x="73" y="108"/>
                </a:cxn>
                <a:cxn ang="0">
                  <a:pos x="71" y="81"/>
                </a:cxn>
                <a:cxn ang="0">
                  <a:pos x="63" y="54"/>
                </a:cxn>
                <a:cxn ang="0">
                  <a:pos x="51" y="31"/>
                </a:cxn>
                <a:cxn ang="0">
                  <a:pos x="36" y="16"/>
                </a:cxn>
                <a:cxn ang="0">
                  <a:pos x="19" y="4"/>
                </a:cxn>
                <a:cxn ang="0">
                  <a:pos x="0" y="0"/>
                </a:cxn>
                <a:cxn ang="0">
                  <a:pos x="4" y="29"/>
                </a:cxn>
                <a:cxn ang="0">
                  <a:pos x="9" y="54"/>
                </a:cxn>
                <a:cxn ang="0">
                  <a:pos x="21" y="77"/>
                </a:cxn>
                <a:cxn ang="0">
                  <a:pos x="36" y="95"/>
                </a:cxn>
                <a:cxn ang="0">
                  <a:pos x="53" y="104"/>
                </a:cxn>
                <a:cxn ang="0">
                  <a:pos x="73" y="108"/>
                </a:cxn>
              </a:cxnLst>
              <a:rect l="0" t="0" r="r" b="b"/>
              <a:pathLst>
                <a:path w="73" h="108">
                  <a:moveTo>
                    <a:pt x="73" y="108"/>
                  </a:moveTo>
                  <a:lnTo>
                    <a:pt x="71" y="81"/>
                  </a:lnTo>
                  <a:lnTo>
                    <a:pt x="63" y="54"/>
                  </a:lnTo>
                  <a:lnTo>
                    <a:pt x="51" y="31"/>
                  </a:lnTo>
                  <a:lnTo>
                    <a:pt x="36" y="16"/>
                  </a:lnTo>
                  <a:lnTo>
                    <a:pt x="19" y="4"/>
                  </a:lnTo>
                  <a:lnTo>
                    <a:pt x="0" y="0"/>
                  </a:lnTo>
                  <a:lnTo>
                    <a:pt x="4" y="29"/>
                  </a:lnTo>
                  <a:lnTo>
                    <a:pt x="9" y="54"/>
                  </a:lnTo>
                  <a:lnTo>
                    <a:pt x="21" y="77"/>
                  </a:lnTo>
                  <a:lnTo>
                    <a:pt x="36" y="95"/>
                  </a:lnTo>
                  <a:lnTo>
                    <a:pt x="53" y="104"/>
                  </a:lnTo>
                  <a:lnTo>
                    <a:pt x="73" y="108"/>
                  </a:lnTo>
                  <a:close/>
                </a:path>
              </a:pathLst>
            </a:custGeom>
            <a:solidFill>
              <a:srgbClr val="00FF00"/>
            </a:solidFill>
            <a:ln w="9525">
              <a:solidFill>
                <a:srgbClr val="000000"/>
              </a:solidFill>
              <a:prstDash val="solid"/>
              <a:round/>
              <a:headEnd/>
              <a:tailEnd/>
            </a:ln>
          </p:spPr>
          <p:txBody>
            <a:bodyPr/>
            <a:lstStyle/>
            <a:p>
              <a:endParaRPr lang="en-US"/>
            </a:p>
          </p:txBody>
        </p:sp>
        <p:sp>
          <p:nvSpPr>
            <p:cNvPr id="314607" name="Freeform 239"/>
            <p:cNvSpPr>
              <a:spLocks/>
            </p:cNvSpPr>
            <p:nvPr/>
          </p:nvSpPr>
          <p:spPr bwMode="auto">
            <a:xfrm>
              <a:off x="3981" y="3918"/>
              <a:ext cx="75" cy="198"/>
            </a:xfrm>
            <a:custGeom>
              <a:avLst/>
              <a:gdLst/>
              <a:ahLst/>
              <a:cxnLst>
                <a:cxn ang="0">
                  <a:pos x="2" y="198"/>
                </a:cxn>
                <a:cxn ang="0">
                  <a:pos x="4" y="160"/>
                </a:cxn>
                <a:cxn ang="0">
                  <a:pos x="8" y="121"/>
                </a:cxn>
                <a:cxn ang="0">
                  <a:pos x="14" y="87"/>
                </a:cxn>
                <a:cxn ang="0">
                  <a:pos x="23" y="58"/>
                </a:cxn>
                <a:cxn ang="0">
                  <a:pos x="35" y="33"/>
                </a:cxn>
                <a:cxn ang="0">
                  <a:pos x="46" y="14"/>
                </a:cxn>
                <a:cxn ang="0">
                  <a:pos x="60" y="2"/>
                </a:cxn>
                <a:cxn ang="0">
                  <a:pos x="75" y="0"/>
                </a:cxn>
                <a:cxn ang="0">
                  <a:pos x="67" y="2"/>
                </a:cxn>
                <a:cxn ang="0">
                  <a:pos x="60" y="14"/>
                </a:cxn>
                <a:cxn ang="0">
                  <a:pos x="54" y="33"/>
                </a:cxn>
                <a:cxn ang="0">
                  <a:pos x="48" y="58"/>
                </a:cxn>
                <a:cxn ang="0">
                  <a:pos x="44" y="87"/>
                </a:cxn>
                <a:cxn ang="0">
                  <a:pos x="41" y="121"/>
                </a:cxn>
                <a:cxn ang="0">
                  <a:pos x="39" y="160"/>
                </a:cxn>
                <a:cxn ang="0">
                  <a:pos x="39" y="198"/>
                </a:cxn>
                <a:cxn ang="0">
                  <a:pos x="41" y="198"/>
                </a:cxn>
                <a:cxn ang="0">
                  <a:pos x="35" y="198"/>
                </a:cxn>
                <a:cxn ang="0">
                  <a:pos x="25" y="198"/>
                </a:cxn>
                <a:cxn ang="0">
                  <a:pos x="16" y="198"/>
                </a:cxn>
                <a:cxn ang="0">
                  <a:pos x="6" y="198"/>
                </a:cxn>
                <a:cxn ang="0">
                  <a:pos x="0" y="198"/>
                </a:cxn>
                <a:cxn ang="0">
                  <a:pos x="2" y="198"/>
                </a:cxn>
              </a:cxnLst>
              <a:rect l="0" t="0" r="r" b="b"/>
              <a:pathLst>
                <a:path w="75" h="198">
                  <a:moveTo>
                    <a:pt x="2" y="198"/>
                  </a:moveTo>
                  <a:lnTo>
                    <a:pt x="4" y="160"/>
                  </a:lnTo>
                  <a:lnTo>
                    <a:pt x="8" y="121"/>
                  </a:lnTo>
                  <a:lnTo>
                    <a:pt x="14" y="87"/>
                  </a:lnTo>
                  <a:lnTo>
                    <a:pt x="23" y="58"/>
                  </a:lnTo>
                  <a:lnTo>
                    <a:pt x="35" y="33"/>
                  </a:lnTo>
                  <a:lnTo>
                    <a:pt x="46" y="14"/>
                  </a:lnTo>
                  <a:lnTo>
                    <a:pt x="60" y="2"/>
                  </a:lnTo>
                  <a:lnTo>
                    <a:pt x="75" y="0"/>
                  </a:lnTo>
                  <a:lnTo>
                    <a:pt x="67" y="2"/>
                  </a:lnTo>
                  <a:lnTo>
                    <a:pt x="60" y="14"/>
                  </a:lnTo>
                  <a:lnTo>
                    <a:pt x="54" y="33"/>
                  </a:lnTo>
                  <a:lnTo>
                    <a:pt x="48" y="58"/>
                  </a:lnTo>
                  <a:lnTo>
                    <a:pt x="44" y="87"/>
                  </a:lnTo>
                  <a:lnTo>
                    <a:pt x="41" y="121"/>
                  </a:lnTo>
                  <a:lnTo>
                    <a:pt x="39" y="160"/>
                  </a:lnTo>
                  <a:lnTo>
                    <a:pt x="39" y="198"/>
                  </a:lnTo>
                  <a:lnTo>
                    <a:pt x="41" y="198"/>
                  </a:lnTo>
                  <a:lnTo>
                    <a:pt x="35" y="198"/>
                  </a:lnTo>
                  <a:lnTo>
                    <a:pt x="25" y="198"/>
                  </a:lnTo>
                  <a:lnTo>
                    <a:pt x="16" y="198"/>
                  </a:lnTo>
                  <a:lnTo>
                    <a:pt x="6" y="198"/>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08" name="Freeform 240"/>
            <p:cNvSpPr>
              <a:spLocks/>
            </p:cNvSpPr>
            <p:nvPr/>
          </p:nvSpPr>
          <p:spPr bwMode="auto">
            <a:xfrm>
              <a:off x="4010" y="3936"/>
              <a:ext cx="73" cy="180"/>
            </a:xfrm>
            <a:custGeom>
              <a:avLst/>
              <a:gdLst/>
              <a:ahLst/>
              <a:cxnLst>
                <a:cxn ang="0">
                  <a:pos x="73" y="180"/>
                </a:cxn>
                <a:cxn ang="0">
                  <a:pos x="71" y="144"/>
                </a:cxn>
                <a:cxn ang="0">
                  <a:pos x="67" y="111"/>
                </a:cxn>
                <a:cxn ang="0">
                  <a:pos x="59" y="80"/>
                </a:cxn>
                <a:cxn ang="0">
                  <a:pos x="52" y="52"/>
                </a:cxn>
                <a:cxn ang="0">
                  <a:pos x="40" y="30"/>
                </a:cxn>
                <a:cxn ang="0">
                  <a:pos x="27" y="13"/>
                </a:cxn>
                <a:cxn ang="0">
                  <a:pos x="13" y="4"/>
                </a:cxn>
                <a:cxn ang="0">
                  <a:pos x="0" y="0"/>
                </a:cxn>
                <a:cxn ang="0">
                  <a:pos x="2" y="34"/>
                </a:cxn>
                <a:cxn ang="0">
                  <a:pos x="6" y="69"/>
                </a:cxn>
                <a:cxn ang="0">
                  <a:pos x="12" y="100"/>
                </a:cxn>
                <a:cxn ang="0">
                  <a:pos x="21" y="127"/>
                </a:cxn>
                <a:cxn ang="0">
                  <a:pos x="33" y="150"/>
                </a:cxn>
                <a:cxn ang="0">
                  <a:pos x="44" y="165"/>
                </a:cxn>
                <a:cxn ang="0">
                  <a:pos x="58" y="177"/>
                </a:cxn>
                <a:cxn ang="0">
                  <a:pos x="73" y="180"/>
                </a:cxn>
              </a:cxnLst>
              <a:rect l="0" t="0" r="r" b="b"/>
              <a:pathLst>
                <a:path w="73" h="180">
                  <a:moveTo>
                    <a:pt x="73" y="180"/>
                  </a:moveTo>
                  <a:lnTo>
                    <a:pt x="71" y="144"/>
                  </a:lnTo>
                  <a:lnTo>
                    <a:pt x="67" y="111"/>
                  </a:lnTo>
                  <a:lnTo>
                    <a:pt x="59" y="80"/>
                  </a:lnTo>
                  <a:lnTo>
                    <a:pt x="52" y="52"/>
                  </a:lnTo>
                  <a:lnTo>
                    <a:pt x="40" y="30"/>
                  </a:lnTo>
                  <a:lnTo>
                    <a:pt x="27" y="13"/>
                  </a:lnTo>
                  <a:lnTo>
                    <a:pt x="13" y="4"/>
                  </a:lnTo>
                  <a:lnTo>
                    <a:pt x="0" y="0"/>
                  </a:lnTo>
                  <a:lnTo>
                    <a:pt x="2" y="34"/>
                  </a:lnTo>
                  <a:lnTo>
                    <a:pt x="6" y="69"/>
                  </a:lnTo>
                  <a:lnTo>
                    <a:pt x="12" y="100"/>
                  </a:lnTo>
                  <a:lnTo>
                    <a:pt x="21" y="127"/>
                  </a:lnTo>
                  <a:lnTo>
                    <a:pt x="33" y="150"/>
                  </a:lnTo>
                  <a:lnTo>
                    <a:pt x="44" y="165"/>
                  </a:lnTo>
                  <a:lnTo>
                    <a:pt x="58" y="177"/>
                  </a:lnTo>
                  <a:lnTo>
                    <a:pt x="73" y="180"/>
                  </a:lnTo>
                  <a:close/>
                </a:path>
              </a:pathLst>
            </a:custGeom>
            <a:solidFill>
              <a:srgbClr val="00FF00"/>
            </a:solidFill>
            <a:ln w="9525">
              <a:solidFill>
                <a:srgbClr val="000000"/>
              </a:solidFill>
              <a:prstDash val="solid"/>
              <a:round/>
              <a:headEnd/>
              <a:tailEnd/>
            </a:ln>
          </p:spPr>
          <p:txBody>
            <a:bodyPr/>
            <a:lstStyle/>
            <a:p>
              <a:endParaRPr lang="en-US"/>
            </a:p>
          </p:txBody>
        </p:sp>
        <p:sp>
          <p:nvSpPr>
            <p:cNvPr id="314609" name="Freeform 241"/>
            <p:cNvSpPr>
              <a:spLocks/>
            </p:cNvSpPr>
            <p:nvPr/>
          </p:nvSpPr>
          <p:spPr bwMode="auto">
            <a:xfrm>
              <a:off x="4087" y="3959"/>
              <a:ext cx="53" cy="171"/>
            </a:xfrm>
            <a:custGeom>
              <a:avLst/>
              <a:gdLst/>
              <a:ahLst/>
              <a:cxnLst>
                <a:cxn ang="0">
                  <a:pos x="53" y="0"/>
                </a:cxn>
                <a:cxn ang="0">
                  <a:pos x="44" y="4"/>
                </a:cxn>
                <a:cxn ang="0">
                  <a:pos x="32" y="13"/>
                </a:cxn>
                <a:cxn ang="0">
                  <a:pos x="23" y="29"/>
                </a:cxn>
                <a:cxn ang="0">
                  <a:pos x="15" y="50"/>
                </a:cxn>
                <a:cxn ang="0">
                  <a:pos x="9" y="77"/>
                </a:cxn>
                <a:cxn ang="0">
                  <a:pos x="4" y="105"/>
                </a:cxn>
                <a:cxn ang="0">
                  <a:pos x="2" y="138"/>
                </a:cxn>
                <a:cxn ang="0">
                  <a:pos x="0" y="171"/>
                </a:cxn>
                <a:cxn ang="0">
                  <a:pos x="9" y="167"/>
                </a:cxn>
                <a:cxn ang="0">
                  <a:pos x="21" y="157"/>
                </a:cxn>
                <a:cxn ang="0">
                  <a:pos x="30" y="142"/>
                </a:cxn>
                <a:cxn ang="0">
                  <a:pos x="38" y="121"/>
                </a:cxn>
                <a:cxn ang="0">
                  <a:pos x="44" y="96"/>
                </a:cxn>
                <a:cxn ang="0">
                  <a:pos x="50" y="65"/>
                </a:cxn>
                <a:cxn ang="0">
                  <a:pos x="53" y="32"/>
                </a:cxn>
                <a:cxn ang="0">
                  <a:pos x="53" y="0"/>
                </a:cxn>
              </a:cxnLst>
              <a:rect l="0" t="0" r="r" b="b"/>
              <a:pathLst>
                <a:path w="53" h="171">
                  <a:moveTo>
                    <a:pt x="53" y="0"/>
                  </a:moveTo>
                  <a:lnTo>
                    <a:pt x="44" y="4"/>
                  </a:lnTo>
                  <a:lnTo>
                    <a:pt x="32" y="13"/>
                  </a:lnTo>
                  <a:lnTo>
                    <a:pt x="23" y="29"/>
                  </a:lnTo>
                  <a:lnTo>
                    <a:pt x="15" y="50"/>
                  </a:lnTo>
                  <a:lnTo>
                    <a:pt x="9" y="77"/>
                  </a:lnTo>
                  <a:lnTo>
                    <a:pt x="4" y="105"/>
                  </a:lnTo>
                  <a:lnTo>
                    <a:pt x="2" y="138"/>
                  </a:lnTo>
                  <a:lnTo>
                    <a:pt x="0" y="171"/>
                  </a:lnTo>
                  <a:lnTo>
                    <a:pt x="9" y="167"/>
                  </a:lnTo>
                  <a:lnTo>
                    <a:pt x="21" y="157"/>
                  </a:lnTo>
                  <a:lnTo>
                    <a:pt x="30" y="142"/>
                  </a:lnTo>
                  <a:lnTo>
                    <a:pt x="38" y="121"/>
                  </a:lnTo>
                  <a:lnTo>
                    <a:pt x="44" y="96"/>
                  </a:lnTo>
                  <a:lnTo>
                    <a:pt x="50" y="65"/>
                  </a:lnTo>
                  <a:lnTo>
                    <a:pt x="53" y="32"/>
                  </a:lnTo>
                  <a:lnTo>
                    <a:pt x="53" y="0"/>
                  </a:lnTo>
                  <a:close/>
                </a:path>
              </a:pathLst>
            </a:custGeom>
            <a:solidFill>
              <a:srgbClr val="00FF00"/>
            </a:solidFill>
            <a:ln w="9525">
              <a:solidFill>
                <a:srgbClr val="000000"/>
              </a:solidFill>
              <a:prstDash val="solid"/>
              <a:round/>
              <a:headEnd/>
              <a:tailEnd/>
            </a:ln>
          </p:spPr>
          <p:txBody>
            <a:bodyPr/>
            <a:lstStyle/>
            <a:p>
              <a:endParaRPr lang="en-US"/>
            </a:p>
          </p:txBody>
        </p:sp>
        <p:sp>
          <p:nvSpPr>
            <p:cNvPr id="314610" name="Freeform 242"/>
            <p:cNvSpPr>
              <a:spLocks/>
            </p:cNvSpPr>
            <p:nvPr/>
          </p:nvSpPr>
          <p:spPr bwMode="auto">
            <a:xfrm>
              <a:off x="4114" y="3905"/>
              <a:ext cx="90" cy="198"/>
            </a:xfrm>
            <a:custGeom>
              <a:avLst/>
              <a:gdLst/>
              <a:ahLst/>
              <a:cxnLst>
                <a:cxn ang="0">
                  <a:pos x="90" y="198"/>
                </a:cxn>
                <a:cxn ang="0">
                  <a:pos x="73" y="194"/>
                </a:cxn>
                <a:cxn ang="0">
                  <a:pos x="55" y="183"/>
                </a:cxn>
                <a:cxn ang="0">
                  <a:pos x="40" y="165"/>
                </a:cxn>
                <a:cxn ang="0">
                  <a:pos x="26" y="140"/>
                </a:cxn>
                <a:cxn ang="0">
                  <a:pos x="15" y="109"/>
                </a:cxn>
                <a:cxn ang="0">
                  <a:pos x="7" y="75"/>
                </a:cxn>
                <a:cxn ang="0">
                  <a:pos x="2" y="38"/>
                </a:cxn>
                <a:cxn ang="0">
                  <a:pos x="0" y="0"/>
                </a:cxn>
                <a:cxn ang="0">
                  <a:pos x="17" y="4"/>
                </a:cxn>
                <a:cxn ang="0">
                  <a:pos x="34" y="15"/>
                </a:cxn>
                <a:cxn ang="0">
                  <a:pos x="50" y="33"/>
                </a:cxn>
                <a:cxn ang="0">
                  <a:pos x="63" y="58"/>
                </a:cxn>
                <a:cxn ang="0">
                  <a:pos x="74" y="88"/>
                </a:cxn>
                <a:cxn ang="0">
                  <a:pos x="82" y="123"/>
                </a:cxn>
                <a:cxn ang="0">
                  <a:pos x="88" y="159"/>
                </a:cxn>
                <a:cxn ang="0">
                  <a:pos x="90" y="198"/>
                </a:cxn>
              </a:cxnLst>
              <a:rect l="0" t="0" r="r" b="b"/>
              <a:pathLst>
                <a:path w="90" h="198">
                  <a:moveTo>
                    <a:pt x="90" y="198"/>
                  </a:moveTo>
                  <a:lnTo>
                    <a:pt x="73" y="194"/>
                  </a:lnTo>
                  <a:lnTo>
                    <a:pt x="55" y="183"/>
                  </a:lnTo>
                  <a:lnTo>
                    <a:pt x="40" y="165"/>
                  </a:lnTo>
                  <a:lnTo>
                    <a:pt x="26" y="140"/>
                  </a:lnTo>
                  <a:lnTo>
                    <a:pt x="15" y="109"/>
                  </a:lnTo>
                  <a:lnTo>
                    <a:pt x="7" y="75"/>
                  </a:lnTo>
                  <a:lnTo>
                    <a:pt x="2" y="38"/>
                  </a:lnTo>
                  <a:lnTo>
                    <a:pt x="0" y="0"/>
                  </a:lnTo>
                  <a:lnTo>
                    <a:pt x="17" y="4"/>
                  </a:lnTo>
                  <a:lnTo>
                    <a:pt x="34" y="15"/>
                  </a:lnTo>
                  <a:lnTo>
                    <a:pt x="50" y="33"/>
                  </a:lnTo>
                  <a:lnTo>
                    <a:pt x="63" y="58"/>
                  </a:lnTo>
                  <a:lnTo>
                    <a:pt x="74" y="88"/>
                  </a:lnTo>
                  <a:lnTo>
                    <a:pt x="82" y="123"/>
                  </a:lnTo>
                  <a:lnTo>
                    <a:pt x="88" y="159"/>
                  </a:lnTo>
                  <a:lnTo>
                    <a:pt x="9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11" name="Freeform 243"/>
            <p:cNvSpPr>
              <a:spLocks/>
            </p:cNvSpPr>
            <p:nvPr/>
          </p:nvSpPr>
          <p:spPr bwMode="auto">
            <a:xfrm>
              <a:off x="4140" y="3922"/>
              <a:ext cx="37" cy="181"/>
            </a:xfrm>
            <a:custGeom>
              <a:avLst/>
              <a:gdLst/>
              <a:ahLst/>
              <a:cxnLst>
                <a:cxn ang="0">
                  <a:pos x="0" y="181"/>
                </a:cxn>
                <a:cxn ang="0">
                  <a:pos x="8" y="177"/>
                </a:cxn>
                <a:cxn ang="0">
                  <a:pos x="14" y="167"/>
                </a:cxn>
                <a:cxn ang="0">
                  <a:pos x="22" y="150"/>
                </a:cxn>
                <a:cxn ang="0">
                  <a:pos x="25" y="129"/>
                </a:cxn>
                <a:cxn ang="0">
                  <a:pos x="31" y="100"/>
                </a:cxn>
                <a:cxn ang="0">
                  <a:pos x="33" y="69"/>
                </a:cxn>
                <a:cxn ang="0">
                  <a:pos x="37" y="37"/>
                </a:cxn>
                <a:cxn ang="0">
                  <a:pos x="37" y="0"/>
                </a:cxn>
                <a:cxn ang="0">
                  <a:pos x="29" y="4"/>
                </a:cxn>
                <a:cxn ang="0">
                  <a:pos x="24" y="14"/>
                </a:cxn>
                <a:cxn ang="0">
                  <a:pos x="16" y="31"/>
                </a:cxn>
                <a:cxn ang="0">
                  <a:pos x="12" y="54"/>
                </a:cxn>
                <a:cxn ang="0">
                  <a:pos x="6" y="81"/>
                </a:cxn>
                <a:cxn ang="0">
                  <a:pos x="4" y="112"/>
                </a:cxn>
                <a:cxn ang="0">
                  <a:pos x="0" y="146"/>
                </a:cxn>
                <a:cxn ang="0">
                  <a:pos x="0" y="181"/>
                </a:cxn>
              </a:cxnLst>
              <a:rect l="0" t="0" r="r" b="b"/>
              <a:pathLst>
                <a:path w="37" h="181">
                  <a:moveTo>
                    <a:pt x="0" y="181"/>
                  </a:moveTo>
                  <a:lnTo>
                    <a:pt x="8" y="177"/>
                  </a:lnTo>
                  <a:lnTo>
                    <a:pt x="14" y="167"/>
                  </a:lnTo>
                  <a:lnTo>
                    <a:pt x="22" y="150"/>
                  </a:lnTo>
                  <a:lnTo>
                    <a:pt x="25" y="129"/>
                  </a:lnTo>
                  <a:lnTo>
                    <a:pt x="31" y="100"/>
                  </a:lnTo>
                  <a:lnTo>
                    <a:pt x="33" y="69"/>
                  </a:lnTo>
                  <a:lnTo>
                    <a:pt x="37" y="37"/>
                  </a:lnTo>
                  <a:lnTo>
                    <a:pt x="37" y="0"/>
                  </a:lnTo>
                  <a:lnTo>
                    <a:pt x="29" y="4"/>
                  </a:lnTo>
                  <a:lnTo>
                    <a:pt x="24" y="14"/>
                  </a:lnTo>
                  <a:lnTo>
                    <a:pt x="16" y="31"/>
                  </a:lnTo>
                  <a:lnTo>
                    <a:pt x="12" y="54"/>
                  </a:lnTo>
                  <a:lnTo>
                    <a:pt x="6" y="81"/>
                  </a:lnTo>
                  <a:lnTo>
                    <a:pt x="4" y="112"/>
                  </a:lnTo>
                  <a:lnTo>
                    <a:pt x="0"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612" name="Freeform 244"/>
            <p:cNvSpPr>
              <a:spLocks/>
            </p:cNvSpPr>
            <p:nvPr/>
          </p:nvSpPr>
          <p:spPr bwMode="auto">
            <a:xfrm>
              <a:off x="4190" y="3928"/>
              <a:ext cx="37" cy="181"/>
            </a:xfrm>
            <a:custGeom>
              <a:avLst/>
              <a:gdLst/>
              <a:ahLst/>
              <a:cxnLst>
                <a:cxn ang="0">
                  <a:pos x="0" y="181"/>
                </a:cxn>
                <a:cxn ang="0">
                  <a:pos x="8" y="177"/>
                </a:cxn>
                <a:cxn ang="0">
                  <a:pos x="14" y="167"/>
                </a:cxn>
                <a:cxn ang="0">
                  <a:pos x="20" y="150"/>
                </a:cxn>
                <a:cxn ang="0">
                  <a:pos x="25" y="127"/>
                </a:cxn>
                <a:cxn ang="0">
                  <a:pos x="29" y="100"/>
                </a:cxn>
                <a:cxn ang="0">
                  <a:pos x="33" y="69"/>
                </a:cxn>
                <a:cxn ang="0">
                  <a:pos x="35" y="35"/>
                </a:cxn>
                <a:cxn ang="0">
                  <a:pos x="37" y="0"/>
                </a:cxn>
                <a:cxn ang="0">
                  <a:pos x="29" y="4"/>
                </a:cxn>
                <a:cxn ang="0">
                  <a:pos x="21" y="13"/>
                </a:cxn>
                <a:cxn ang="0">
                  <a:pos x="16" y="31"/>
                </a:cxn>
                <a:cxn ang="0">
                  <a:pos x="10" y="54"/>
                </a:cxn>
                <a:cxn ang="0">
                  <a:pos x="6" y="81"/>
                </a:cxn>
                <a:cxn ang="0">
                  <a:pos x="2" y="111"/>
                </a:cxn>
                <a:cxn ang="0">
                  <a:pos x="0" y="146"/>
                </a:cxn>
                <a:cxn ang="0">
                  <a:pos x="0" y="181"/>
                </a:cxn>
              </a:cxnLst>
              <a:rect l="0" t="0" r="r" b="b"/>
              <a:pathLst>
                <a:path w="37" h="181">
                  <a:moveTo>
                    <a:pt x="0" y="181"/>
                  </a:moveTo>
                  <a:lnTo>
                    <a:pt x="8" y="177"/>
                  </a:lnTo>
                  <a:lnTo>
                    <a:pt x="14" y="167"/>
                  </a:lnTo>
                  <a:lnTo>
                    <a:pt x="20" y="150"/>
                  </a:lnTo>
                  <a:lnTo>
                    <a:pt x="25" y="127"/>
                  </a:lnTo>
                  <a:lnTo>
                    <a:pt x="29" y="100"/>
                  </a:lnTo>
                  <a:lnTo>
                    <a:pt x="33" y="69"/>
                  </a:lnTo>
                  <a:lnTo>
                    <a:pt x="35" y="35"/>
                  </a:lnTo>
                  <a:lnTo>
                    <a:pt x="37" y="0"/>
                  </a:lnTo>
                  <a:lnTo>
                    <a:pt x="29" y="4"/>
                  </a:lnTo>
                  <a:lnTo>
                    <a:pt x="21" y="13"/>
                  </a:lnTo>
                  <a:lnTo>
                    <a:pt x="16" y="31"/>
                  </a:lnTo>
                  <a:lnTo>
                    <a:pt x="10" y="54"/>
                  </a:lnTo>
                  <a:lnTo>
                    <a:pt x="6" y="81"/>
                  </a:lnTo>
                  <a:lnTo>
                    <a:pt x="2" y="111"/>
                  </a:lnTo>
                  <a:lnTo>
                    <a:pt x="0"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613" name="Freeform 245"/>
            <p:cNvSpPr>
              <a:spLocks/>
            </p:cNvSpPr>
            <p:nvPr/>
          </p:nvSpPr>
          <p:spPr bwMode="auto">
            <a:xfrm>
              <a:off x="4231" y="3928"/>
              <a:ext cx="71" cy="179"/>
            </a:xfrm>
            <a:custGeom>
              <a:avLst/>
              <a:gdLst/>
              <a:ahLst/>
              <a:cxnLst>
                <a:cxn ang="0">
                  <a:pos x="0" y="179"/>
                </a:cxn>
                <a:cxn ang="0">
                  <a:pos x="13" y="177"/>
                </a:cxn>
                <a:cxn ang="0">
                  <a:pos x="27" y="165"/>
                </a:cxn>
                <a:cxn ang="0">
                  <a:pos x="40" y="150"/>
                </a:cxn>
                <a:cxn ang="0">
                  <a:pos x="51" y="127"/>
                </a:cxn>
                <a:cxn ang="0">
                  <a:pos x="59" y="100"/>
                </a:cxn>
                <a:cxn ang="0">
                  <a:pos x="67" y="69"/>
                </a:cxn>
                <a:cxn ang="0">
                  <a:pos x="71" y="35"/>
                </a:cxn>
                <a:cxn ang="0">
                  <a:pos x="71" y="0"/>
                </a:cxn>
                <a:cxn ang="0">
                  <a:pos x="61" y="4"/>
                </a:cxn>
                <a:cxn ang="0">
                  <a:pos x="51" y="15"/>
                </a:cxn>
                <a:cxn ang="0">
                  <a:pos x="42" y="33"/>
                </a:cxn>
                <a:cxn ang="0">
                  <a:pos x="30" y="56"/>
                </a:cxn>
                <a:cxn ang="0">
                  <a:pos x="21" y="83"/>
                </a:cxn>
                <a:cxn ang="0">
                  <a:pos x="13" y="113"/>
                </a:cxn>
                <a:cxn ang="0">
                  <a:pos x="5" y="146"/>
                </a:cxn>
                <a:cxn ang="0">
                  <a:pos x="0" y="179"/>
                </a:cxn>
              </a:cxnLst>
              <a:rect l="0" t="0" r="r" b="b"/>
              <a:pathLst>
                <a:path w="71" h="179">
                  <a:moveTo>
                    <a:pt x="0" y="179"/>
                  </a:moveTo>
                  <a:lnTo>
                    <a:pt x="13" y="177"/>
                  </a:lnTo>
                  <a:lnTo>
                    <a:pt x="27" y="165"/>
                  </a:lnTo>
                  <a:lnTo>
                    <a:pt x="40" y="150"/>
                  </a:lnTo>
                  <a:lnTo>
                    <a:pt x="51" y="127"/>
                  </a:lnTo>
                  <a:lnTo>
                    <a:pt x="59" y="100"/>
                  </a:lnTo>
                  <a:lnTo>
                    <a:pt x="67" y="69"/>
                  </a:lnTo>
                  <a:lnTo>
                    <a:pt x="71" y="35"/>
                  </a:lnTo>
                  <a:lnTo>
                    <a:pt x="71" y="0"/>
                  </a:lnTo>
                  <a:lnTo>
                    <a:pt x="61" y="4"/>
                  </a:lnTo>
                  <a:lnTo>
                    <a:pt x="51" y="15"/>
                  </a:lnTo>
                  <a:lnTo>
                    <a:pt x="42" y="33"/>
                  </a:lnTo>
                  <a:lnTo>
                    <a:pt x="30" y="56"/>
                  </a:lnTo>
                  <a:lnTo>
                    <a:pt x="21" y="83"/>
                  </a:lnTo>
                  <a:lnTo>
                    <a:pt x="13" y="113"/>
                  </a:lnTo>
                  <a:lnTo>
                    <a:pt x="5" y="146"/>
                  </a:lnTo>
                  <a:lnTo>
                    <a:pt x="0" y="179"/>
                  </a:lnTo>
                  <a:close/>
                </a:path>
              </a:pathLst>
            </a:custGeom>
            <a:solidFill>
              <a:srgbClr val="00FF00"/>
            </a:solidFill>
            <a:ln w="9525">
              <a:solidFill>
                <a:srgbClr val="000000"/>
              </a:solidFill>
              <a:prstDash val="solid"/>
              <a:round/>
              <a:headEnd/>
              <a:tailEnd/>
            </a:ln>
          </p:spPr>
          <p:txBody>
            <a:bodyPr/>
            <a:lstStyle/>
            <a:p>
              <a:endParaRPr lang="en-US"/>
            </a:p>
          </p:txBody>
        </p:sp>
        <p:sp>
          <p:nvSpPr>
            <p:cNvPr id="314614" name="Freeform 246"/>
            <p:cNvSpPr>
              <a:spLocks/>
            </p:cNvSpPr>
            <p:nvPr/>
          </p:nvSpPr>
          <p:spPr bwMode="auto">
            <a:xfrm>
              <a:off x="4248" y="3982"/>
              <a:ext cx="73" cy="107"/>
            </a:xfrm>
            <a:custGeom>
              <a:avLst/>
              <a:gdLst/>
              <a:ahLst/>
              <a:cxnLst>
                <a:cxn ang="0">
                  <a:pos x="73" y="107"/>
                </a:cxn>
                <a:cxn ang="0">
                  <a:pos x="71" y="79"/>
                </a:cxn>
                <a:cxn ang="0">
                  <a:pos x="63" y="54"/>
                </a:cxn>
                <a:cxn ang="0">
                  <a:pos x="52" y="31"/>
                </a:cxn>
                <a:cxn ang="0">
                  <a:pos x="36" y="13"/>
                </a:cxn>
                <a:cxn ang="0">
                  <a:pos x="19" y="4"/>
                </a:cxn>
                <a:cxn ang="0">
                  <a:pos x="0" y="0"/>
                </a:cxn>
                <a:cxn ang="0">
                  <a:pos x="4" y="27"/>
                </a:cxn>
                <a:cxn ang="0">
                  <a:pos x="10" y="54"/>
                </a:cxn>
                <a:cxn ang="0">
                  <a:pos x="21" y="77"/>
                </a:cxn>
                <a:cxn ang="0">
                  <a:pos x="36" y="92"/>
                </a:cxn>
                <a:cxn ang="0">
                  <a:pos x="54" y="104"/>
                </a:cxn>
                <a:cxn ang="0">
                  <a:pos x="73" y="107"/>
                </a:cxn>
              </a:cxnLst>
              <a:rect l="0" t="0" r="r" b="b"/>
              <a:pathLst>
                <a:path w="73" h="107">
                  <a:moveTo>
                    <a:pt x="73" y="107"/>
                  </a:moveTo>
                  <a:lnTo>
                    <a:pt x="71" y="79"/>
                  </a:lnTo>
                  <a:lnTo>
                    <a:pt x="63" y="54"/>
                  </a:lnTo>
                  <a:lnTo>
                    <a:pt x="52" y="31"/>
                  </a:lnTo>
                  <a:lnTo>
                    <a:pt x="36" y="13"/>
                  </a:lnTo>
                  <a:lnTo>
                    <a:pt x="19" y="4"/>
                  </a:lnTo>
                  <a:lnTo>
                    <a:pt x="0" y="0"/>
                  </a:lnTo>
                  <a:lnTo>
                    <a:pt x="4" y="27"/>
                  </a:lnTo>
                  <a:lnTo>
                    <a:pt x="10" y="54"/>
                  </a:lnTo>
                  <a:lnTo>
                    <a:pt x="21" y="77"/>
                  </a:lnTo>
                  <a:lnTo>
                    <a:pt x="36" y="92"/>
                  </a:lnTo>
                  <a:lnTo>
                    <a:pt x="54" y="104"/>
                  </a:lnTo>
                  <a:lnTo>
                    <a:pt x="73" y="107"/>
                  </a:lnTo>
                  <a:close/>
                </a:path>
              </a:pathLst>
            </a:custGeom>
            <a:solidFill>
              <a:srgbClr val="00FF00"/>
            </a:solidFill>
            <a:ln w="9525">
              <a:solidFill>
                <a:srgbClr val="000000"/>
              </a:solidFill>
              <a:prstDash val="solid"/>
              <a:round/>
              <a:headEnd/>
              <a:tailEnd/>
            </a:ln>
          </p:spPr>
          <p:txBody>
            <a:bodyPr/>
            <a:lstStyle/>
            <a:p>
              <a:endParaRPr lang="en-US"/>
            </a:p>
          </p:txBody>
        </p:sp>
        <p:sp>
          <p:nvSpPr>
            <p:cNvPr id="314615" name="Freeform 247"/>
            <p:cNvSpPr>
              <a:spLocks/>
            </p:cNvSpPr>
            <p:nvPr/>
          </p:nvSpPr>
          <p:spPr bwMode="auto">
            <a:xfrm>
              <a:off x="4282" y="3909"/>
              <a:ext cx="75" cy="200"/>
            </a:xfrm>
            <a:custGeom>
              <a:avLst/>
              <a:gdLst/>
              <a:ahLst/>
              <a:cxnLst>
                <a:cxn ang="0">
                  <a:pos x="2" y="198"/>
                </a:cxn>
                <a:cxn ang="0">
                  <a:pos x="4" y="159"/>
                </a:cxn>
                <a:cxn ang="0">
                  <a:pos x="8" y="123"/>
                </a:cxn>
                <a:cxn ang="0">
                  <a:pos x="14" y="88"/>
                </a:cxn>
                <a:cxn ang="0">
                  <a:pos x="23" y="57"/>
                </a:cxn>
                <a:cxn ang="0">
                  <a:pos x="35" y="34"/>
                </a:cxn>
                <a:cxn ang="0">
                  <a:pos x="47" y="15"/>
                </a:cxn>
                <a:cxn ang="0">
                  <a:pos x="60" y="4"/>
                </a:cxn>
                <a:cxn ang="0">
                  <a:pos x="75" y="0"/>
                </a:cxn>
                <a:cxn ang="0">
                  <a:pos x="68" y="4"/>
                </a:cxn>
                <a:cxn ang="0">
                  <a:pos x="60" y="15"/>
                </a:cxn>
                <a:cxn ang="0">
                  <a:pos x="54" y="34"/>
                </a:cxn>
                <a:cxn ang="0">
                  <a:pos x="48" y="57"/>
                </a:cxn>
                <a:cxn ang="0">
                  <a:pos x="45" y="88"/>
                </a:cxn>
                <a:cxn ang="0">
                  <a:pos x="41" y="123"/>
                </a:cxn>
                <a:cxn ang="0">
                  <a:pos x="39" y="159"/>
                </a:cxn>
                <a:cxn ang="0">
                  <a:pos x="39" y="198"/>
                </a:cxn>
                <a:cxn ang="0">
                  <a:pos x="41" y="200"/>
                </a:cxn>
                <a:cxn ang="0">
                  <a:pos x="35" y="200"/>
                </a:cxn>
                <a:cxn ang="0">
                  <a:pos x="25" y="200"/>
                </a:cxn>
                <a:cxn ang="0">
                  <a:pos x="16" y="200"/>
                </a:cxn>
                <a:cxn ang="0">
                  <a:pos x="6" y="200"/>
                </a:cxn>
                <a:cxn ang="0">
                  <a:pos x="0" y="200"/>
                </a:cxn>
                <a:cxn ang="0">
                  <a:pos x="2" y="198"/>
                </a:cxn>
              </a:cxnLst>
              <a:rect l="0" t="0" r="r" b="b"/>
              <a:pathLst>
                <a:path w="75" h="200">
                  <a:moveTo>
                    <a:pt x="2" y="198"/>
                  </a:moveTo>
                  <a:lnTo>
                    <a:pt x="4" y="159"/>
                  </a:lnTo>
                  <a:lnTo>
                    <a:pt x="8" y="123"/>
                  </a:lnTo>
                  <a:lnTo>
                    <a:pt x="14" y="88"/>
                  </a:lnTo>
                  <a:lnTo>
                    <a:pt x="23" y="57"/>
                  </a:lnTo>
                  <a:lnTo>
                    <a:pt x="35" y="34"/>
                  </a:lnTo>
                  <a:lnTo>
                    <a:pt x="47" y="15"/>
                  </a:lnTo>
                  <a:lnTo>
                    <a:pt x="60" y="4"/>
                  </a:lnTo>
                  <a:lnTo>
                    <a:pt x="75" y="0"/>
                  </a:lnTo>
                  <a:lnTo>
                    <a:pt x="68" y="4"/>
                  </a:lnTo>
                  <a:lnTo>
                    <a:pt x="60" y="15"/>
                  </a:lnTo>
                  <a:lnTo>
                    <a:pt x="54" y="34"/>
                  </a:lnTo>
                  <a:lnTo>
                    <a:pt x="48" y="57"/>
                  </a:lnTo>
                  <a:lnTo>
                    <a:pt x="45" y="88"/>
                  </a:lnTo>
                  <a:lnTo>
                    <a:pt x="41" y="123"/>
                  </a:lnTo>
                  <a:lnTo>
                    <a:pt x="39" y="159"/>
                  </a:lnTo>
                  <a:lnTo>
                    <a:pt x="39" y="198"/>
                  </a:lnTo>
                  <a:lnTo>
                    <a:pt x="41" y="200"/>
                  </a:lnTo>
                  <a:lnTo>
                    <a:pt x="35" y="200"/>
                  </a:lnTo>
                  <a:lnTo>
                    <a:pt x="25" y="200"/>
                  </a:lnTo>
                  <a:lnTo>
                    <a:pt x="16" y="200"/>
                  </a:lnTo>
                  <a:lnTo>
                    <a:pt x="6" y="200"/>
                  </a:lnTo>
                  <a:lnTo>
                    <a:pt x="0" y="200"/>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16" name="Freeform 248"/>
            <p:cNvSpPr>
              <a:spLocks/>
            </p:cNvSpPr>
            <p:nvPr/>
          </p:nvSpPr>
          <p:spPr bwMode="auto">
            <a:xfrm>
              <a:off x="4311" y="3928"/>
              <a:ext cx="73" cy="179"/>
            </a:xfrm>
            <a:custGeom>
              <a:avLst/>
              <a:gdLst/>
              <a:ahLst/>
              <a:cxnLst>
                <a:cxn ang="0">
                  <a:pos x="73" y="179"/>
                </a:cxn>
                <a:cxn ang="0">
                  <a:pos x="71" y="144"/>
                </a:cxn>
                <a:cxn ang="0">
                  <a:pos x="67" y="110"/>
                </a:cxn>
                <a:cxn ang="0">
                  <a:pos x="60" y="79"/>
                </a:cxn>
                <a:cxn ang="0">
                  <a:pos x="52" y="52"/>
                </a:cxn>
                <a:cxn ang="0">
                  <a:pos x="41" y="29"/>
                </a:cxn>
                <a:cxn ang="0">
                  <a:pos x="29" y="13"/>
                </a:cxn>
                <a:cxn ang="0">
                  <a:pos x="14" y="2"/>
                </a:cxn>
                <a:cxn ang="0">
                  <a:pos x="0" y="0"/>
                </a:cxn>
                <a:cxn ang="0">
                  <a:pos x="2" y="35"/>
                </a:cxn>
                <a:cxn ang="0">
                  <a:pos x="6" y="69"/>
                </a:cxn>
                <a:cxn ang="0">
                  <a:pos x="12" y="100"/>
                </a:cxn>
                <a:cxn ang="0">
                  <a:pos x="21" y="127"/>
                </a:cxn>
                <a:cxn ang="0">
                  <a:pos x="33" y="150"/>
                </a:cxn>
                <a:cxn ang="0">
                  <a:pos x="44" y="165"/>
                </a:cxn>
                <a:cxn ang="0">
                  <a:pos x="58" y="177"/>
                </a:cxn>
                <a:cxn ang="0">
                  <a:pos x="73" y="179"/>
                </a:cxn>
              </a:cxnLst>
              <a:rect l="0" t="0" r="r" b="b"/>
              <a:pathLst>
                <a:path w="73" h="179">
                  <a:moveTo>
                    <a:pt x="73" y="179"/>
                  </a:moveTo>
                  <a:lnTo>
                    <a:pt x="71" y="144"/>
                  </a:lnTo>
                  <a:lnTo>
                    <a:pt x="67" y="110"/>
                  </a:lnTo>
                  <a:lnTo>
                    <a:pt x="60" y="79"/>
                  </a:lnTo>
                  <a:lnTo>
                    <a:pt x="52" y="52"/>
                  </a:lnTo>
                  <a:lnTo>
                    <a:pt x="41" y="29"/>
                  </a:lnTo>
                  <a:lnTo>
                    <a:pt x="29" y="13"/>
                  </a:lnTo>
                  <a:lnTo>
                    <a:pt x="14" y="2"/>
                  </a:lnTo>
                  <a:lnTo>
                    <a:pt x="0" y="0"/>
                  </a:lnTo>
                  <a:lnTo>
                    <a:pt x="2" y="35"/>
                  </a:lnTo>
                  <a:lnTo>
                    <a:pt x="6" y="69"/>
                  </a:lnTo>
                  <a:lnTo>
                    <a:pt x="12" y="100"/>
                  </a:lnTo>
                  <a:lnTo>
                    <a:pt x="21" y="127"/>
                  </a:lnTo>
                  <a:lnTo>
                    <a:pt x="33" y="150"/>
                  </a:lnTo>
                  <a:lnTo>
                    <a:pt x="44" y="165"/>
                  </a:lnTo>
                  <a:lnTo>
                    <a:pt x="58" y="177"/>
                  </a:lnTo>
                  <a:lnTo>
                    <a:pt x="73" y="179"/>
                  </a:lnTo>
                  <a:close/>
                </a:path>
              </a:pathLst>
            </a:custGeom>
            <a:solidFill>
              <a:srgbClr val="00FF00"/>
            </a:solidFill>
            <a:ln w="9525">
              <a:solidFill>
                <a:srgbClr val="000000"/>
              </a:solidFill>
              <a:prstDash val="solid"/>
              <a:round/>
              <a:headEnd/>
              <a:tailEnd/>
            </a:ln>
          </p:spPr>
          <p:txBody>
            <a:bodyPr/>
            <a:lstStyle/>
            <a:p>
              <a:endParaRPr lang="en-US"/>
            </a:p>
          </p:txBody>
        </p:sp>
        <p:sp>
          <p:nvSpPr>
            <p:cNvPr id="314617" name="Freeform 249"/>
            <p:cNvSpPr>
              <a:spLocks/>
            </p:cNvSpPr>
            <p:nvPr/>
          </p:nvSpPr>
          <p:spPr bwMode="auto">
            <a:xfrm>
              <a:off x="4048" y="3926"/>
              <a:ext cx="75" cy="200"/>
            </a:xfrm>
            <a:custGeom>
              <a:avLst/>
              <a:gdLst/>
              <a:ahLst/>
              <a:cxnLst>
                <a:cxn ang="0">
                  <a:pos x="73" y="198"/>
                </a:cxn>
                <a:cxn ang="0">
                  <a:pos x="71" y="160"/>
                </a:cxn>
                <a:cxn ang="0">
                  <a:pos x="68" y="121"/>
                </a:cxn>
                <a:cxn ang="0">
                  <a:pos x="60" y="88"/>
                </a:cxn>
                <a:cxn ang="0">
                  <a:pos x="52" y="58"/>
                </a:cxn>
                <a:cxn ang="0">
                  <a:pos x="41" y="33"/>
                </a:cxn>
                <a:cxn ang="0">
                  <a:pos x="29" y="15"/>
                </a:cxn>
                <a:cxn ang="0">
                  <a:pos x="16" y="4"/>
                </a:cxn>
                <a:cxn ang="0">
                  <a:pos x="0" y="0"/>
                </a:cxn>
                <a:cxn ang="0">
                  <a:pos x="8" y="4"/>
                </a:cxn>
                <a:cxn ang="0">
                  <a:pos x="14" y="15"/>
                </a:cxn>
                <a:cxn ang="0">
                  <a:pos x="21" y="33"/>
                </a:cxn>
                <a:cxn ang="0">
                  <a:pos x="27" y="58"/>
                </a:cxn>
                <a:cxn ang="0">
                  <a:pos x="31" y="88"/>
                </a:cxn>
                <a:cxn ang="0">
                  <a:pos x="35" y="121"/>
                </a:cxn>
                <a:cxn ang="0">
                  <a:pos x="37" y="160"/>
                </a:cxn>
                <a:cxn ang="0">
                  <a:pos x="37" y="198"/>
                </a:cxn>
                <a:cxn ang="0">
                  <a:pos x="35" y="198"/>
                </a:cxn>
                <a:cxn ang="0">
                  <a:pos x="41" y="200"/>
                </a:cxn>
                <a:cxn ang="0">
                  <a:pos x="48" y="200"/>
                </a:cxn>
                <a:cxn ang="0">
                  <a:pos x="60" y="200"/>
                </a:cxn>
                <a:cxn ang="0">
                  <a:pos x="69" y="200"/>
                </a:cxn>
                <a:cxn ang="0">
                  <a:pos x="75" y="198"/>
                </a:cxn>
                <a:cxn ang="0">
                  <a:pos x="73" y="198"/>
                </a:cxn>
              </a:cxnLst>
              <a:rect l="0" t="0" r="r" b="b"/>
              <a:pathLst>
                <a:path w="75" h="200">
                  <a:moveTo>
                    <a:pt x="73" y="198"/>
                  </a:moveTo>
                  <a:lnTo>
                    <a:pt x="71" y="160"/>
                  </a:lnTo>
                  <a:lnTo>
                    <a:pt x="68" y="121"/>
                  </a:lnTo>
                  <a:lnTo>
                    <a:pt x="60" y="88"/>
                  </a:lnTo>
                  <a:lnTo>
                    <a:pt x="52" y="58"/>
                  </a:lnTo>
                  <a:lnTo>
                    <a:pt x="41" y="33"/>
                  </a:lnTo>
                  <a:lnTo>
                    <a:pt x="29" y="15"/>
                  </a:lnTo>
                  <a:lnTo>
                    <a:pt x="16" y="4"/>
                  </a:lnTo>
                  <a:lnTo>
                    <a:pt x="0" y="0"/>
                  </a:lnTo>
                  <a:lnTo>
                    <a:pt x="8" y="4"/>
                  </a:lnTo>
                  <a:lnTo>
                    <a:pt x="14" y="15"/>
                  </a:lnTo>
                  <a:lnTo>
                    <a:pt x="21" y="33"/>
                  </a:lnTo>
                  <a:lnTo>
                    <a:pt x="27" y="58"/>
                  </a:lnTo>
                  <a:lnTo>
                    <a:pt x="31" y="88"/>
                  </a:lnTo>
                  <a:lnTo>
                    <a:pt x="35" y="121"/>
                  </a:lnTo>
                  <a:lnTo>
                    <a:pt x="37" y="160"/>
                  </a:lnTo>
                  <a:lnTo>
                    <a:pt x="37" y="198"/>
                  </a:lnTo>
                  <a:lnTo>
                    <a:pt x="35" y="198"/>
                  </a:lnTo>
                  <a:lnTo>
                    <a:pt x="41" y="200"/>
                  </a:lnTo>
                  <a:lnTo>
                    <a:pt x="48" y="200"/>
                  </a:lnTo>
                  <a:lnTo>
                    <a:pt x="60" y="200"/>
                  </a:lnTo>
                  <a:lnTo>
                    <a:pt x="69" y="200"/>
                  </a:lnTo>
                  <a:lnTo>
                    <a:pt x="75" y="198"/>
                  </a:lnTo>
                  <a:lnTo>
                    <a:pt x="73"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18" name="Freeform 250"/>
            <p:cNvSpPr>
              <a:spLocks/>
            </p:cNvSpPr>
            <p:nvPr/>
          </p:nvSpPr>
          <p:spPr bwMode="auto">
            <a:xfrm>
              <a:off x="4123" y="3934"/>
              <a:ext cx="35" cy="180"/>
            </a:xfrm>
            <a:custGeom>
              <a:avLst/>
              <a:gdLst/>
              <a:ahLst/>
              <a:cxnLst>
                <a:cxn ang="0">
                  <a:pos x="0" y="180"/>
                </a:cxn>
                <a:cxn ang="0">
                  <a:pos x="6" y="177"/>
                </a:cxn>
                <a:cxn ang="0">
                  <a:pos x="14" y="167"/>
                </a:cxn>
                <a:cxn ang="0">
                  <a:pos x="19" y="150"/>
                </a:cxn>
                <a:cxn ang="0">
                  <a:pos x="25" y="129"/>
                </a:cxn>
                <a:cxn ang="0">
                  <a:pos x="29" y="102"/>
                </a:cxn>
                <a:cxn ang="0">
                  <a:pos x="33" y="69"/>
                </a:cxn>
                <a:cxn ang="0">
                  <a:pos x="35" y="36"/>
                </a:cxn>
                <a:cxn ang="0">
                  <a:pos x="35" y="0"/>
                </a:cxn>
                <a:cxn ang="0">
                  <a:pos x="29" y="4"/>
                </a:cxn>
                <a:cxn ang="0">
                  <a:pos x="21" y="15"/>
                </a:cxn>
                <a:cxn ang="0">
                  <a:pos x="16" y="30"/>
                </a:cxn>
                <a:cxn ang="0">
                  <a:pos x="10" y="54"/>
                </a:cxn>
                <a:cxn ang="0">
                  <a:pos x="6" y="80"/>
                </a:cxn>
                <a:cxn ang="0">
                  <a:pos x="2" y="111"/>
                </a:cxn>
                <a:cxn ang="0">
                  <a:pos x="0" y="146"/>
                </a:cxn>
                <a:cxn ang="0">
                  <a:pos x="0" y="180"/>
                </a:cxn>
              </a:cxnLst>
              <a:rect l="0" t="0" r="r" b="b"/>
              <a:pathLst>
                <a:path w="35" h="180">
                  <a:moveTo>
                    <a:pt x="0" y="180"/>
                  </a:moveTo>
                  <a:lnTo>
                    <a:pt x="6" y="177"/>
                  </a:lnTo>
                  <a:lnTo>
                    <a:pt x="14" y="167"/>
                  </a:lnTo>
                  <a:lnTo>
                    <a:pt x="19" y="150"/>
                  </a:lnTo>
                  <a:lnTo>
                    <a:pt x="25" y="129"/>
                  </a:lnTo>
                  <a:lnTo>
                    <a:pt x="29" y="102"/>
                  </a:lnTo>
                  <a:lnTo>
                    <a:pt x="33" y="69"/>
                  </a:lnTo>
                  <a:lnTo>
                    <a:pt x="35" y="36"/>
                  </a:lnTo>
                  <a:lnTo>
                    <a:pt x="35" y="0"/>
                  </a:lnTo>
                  <a:lnTo>
                    <a:pt x="29" y="4"/>
                  </a:lnTo>
                  <a:lnTo>
                    <a:pt x="21" y="15"/>
                  </a:lnTo>
                  <a:lnTo>
                    <a:pt x="16" y="30"/>
                  </a:lnTo>
                  <a:lnTo>
                    <a:pt x="10" y="54"/>
                  </a:lnTo>
                  <a:lnTo>
                    <a:pt x="6" y="80"/>
                  </a:lnTo>
                  <a:lnTo>
                    <a:pt x="2" y="111"/>
                  </a:lnTo>
                  <a:lnTo>
                    <a:pt x="0"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619" name="Freeform 251"/>
            <p:cNvSpPr>
              <a:spLocks/>
            </p:cNvSpPr>
            <p:nvPr/>
          </p:nvSpPr>
          <p:spPr bwMode="auto">
            <a:xfrm>
              <a:off x="4202" y="3918"/>
              <a:ext cx="73" cy="198"/>
            </a:xfrm>
            <a:custGeom>
              <a:avLst/>
              <a:gdLst/>
              <a:ahLst/>
              <a:cxnLst>
                <a:cxn ang="0">
                  <a:pos x="2" y="198"/>
                </a:cxn>
                <a:cxn ang="0">
                  <a:pos x="4" y="160"/>
                </a:cxn>
                <a:cxn ang="0">
                  <a:pos x="8" y="121"/>
                </a:cxn>
                <a:cxn ang="0">
                  <a:pos x="13" y="87"/>
                </a:cxn>
                <a:cxn ang="0">
                  <a:pos x="23" y="58"/>
                </a:cxn>
                <a:cxn ang="0">
                  <a:pos x="34" y="33"/>
                </a:cxn>
                <a:cxn ang="0">
                  <a:pos x="46" y="14"/>
                </a:cxn>
                <a:cxn ang="0">
                  <a:pos x="59" y="2"/>
                </a:cxn>
                <a:cxn ang="0">
                  <a:pos x="73" y="0"/>
                </a:cxn>
                <a:cxn ang="0">
                  <a:pos x="67" y="2"/>
                </a:cxn>
                <a:cxn ang="0">
                  <a:pos x="59" y="14"/>
                </a:cxn>
                <a:cxn ang="0">
                  <a:pos x="54" y="33"/>
                </a:cxn>
                <a:cxn ang="0">
                  <a:pos x="48" y="58"/>
                </a:cxn>
                <a:cxn ang="0">
                  <a:pos x="44" y="87"/>
                </a:cxn>
                <a:cxn ang="0">
                  <a:pos x="40" y="121"/>
                </a:cxn>
                <a:cxn ang="0">
                  <a:pos x="38" y="160"/>
                </a:cxn>
                <a:cxn ang="0">
                  <a:pos x="38" y="198"/>
                </a:cxn>
                <a:cxn ang="0">
                  <a:pos x="40" y="198"/>
                </a:cxn>
                <a:cxn ang="0">
                  <a:pos x="34" y="198"/>
                </a:cxn>
                <a:cxn ang="0">
                  <a:pos x="25" y="198"/>
                </a:cxn>
                <a:cxn ang="0">
                  <a:pos x="13" y="198"/>
                </a:cxn>
                <a:cxn ang="0">
                  <a:pos x="4" y="198"/>
                </a:cxn>
                <a:cxn ang="0">
                  <a:pos x="0" y="198"/>
                </a:cxn>
                <a:cxn ang="0">
                  <a:pos x="2" y="198"/>
                </a:cxn>
              </a:cxnLst>
              <a:rect l="0" t="0" r="r" b="b"/>
              <a:pathLst>
                <a:path w="73" h="198">
                  <a:moveTo>
                    <a:pt x="2" y="198"/>
                  </a:moveTo>
                  <a:lnTo>
                    <a:pt x="4" y="160"/>
                  </a:lnTo>
                  <a:lnTo>
                    <a:pt x="8" y="121"/>
                  </a:lnTo>
                  <a:lnTo>
                    <a:pt x="13" y="87"/>
                  </a:lnTo>
                  <a:lnTo>
                    <a:pt x="23" y="58"/>
                  </a:lnTo>
                  <a:lnTo>
                    <a:pt x="34" y="33"/>
                  </a:lnTo>
                  <a:lnTo>
                    <a:pt x="46" y="14"/>
                  </a:lnTo>
                  <a:lnTo>
                    <a:pt x="59" y="2"/>
                  </a:lnTo>
                  <a:lnTo>
                    <a:pt x="73" y="0"/>
                  </a:lnTo>
                  <a:lnTo>
                    <a:pt x="67" y="2"/>
                  </a:lnTo>
                  <a:lnTo>
                    <a:pt x="59" y="14"/>
                  </a:lnTo>
                  <a:lnTo>
                    <a:pt x="54" y="33"/>
                  </a:lnTo>
                  <a:lnTo>
                    <a:pt x="48" y="58"/>
                  </a:lnTo>
                  <a:lnTo>
                    <a:pt x="44" y="87"/>
                  </a:lnTo>
                  <a:lnTo>
                    <a:pt x="40" y="121"/>
                  </a:lnTo>
                  <a:lnTo>
                    <a:pt x="38" y="160"/>
                  </a:lnTo>
                  <a:lnTo>
                    <a:pt x="38" y="198"/>
                  </a:lnTo>
                  <a:lnTo>
                    <a:pt x="40" y="198"/>
                  </a:lnTo>
                  <a:lnTo>
                    <a:pt x="34" y="198"/>
                  </a:lnTo>
                  <a:lnTo>
                    <a:pt x="25" y="198"/>
                  </a:lnTo>
                  <a:lnTo>
                    <a:pt x="13" y="198"/>
                  </a:lnTo>
                  <a:lnTo>
                    <a:pt x="4" y="198"/>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20" name="Freeform 252"/>
            <p:cNvSpPr>
              <a:spLocks/>
            </p:cNvSpPr>
            <p:nvPr/>
          </p:nvSpPr>
          <p:spPr bwMode="auto">
            <a:xfrm>
              <a:off x="4352" y="3949"/>
              <a:ext cx="72" cy="181"/>
            </a:xfrm>
            <a:custGeom>
              <a:avLst/>
              <a:gdLst/>
              <a:ahLst/>
              <a:cxnLst>
                <a:cxn ang="0">
                  <a:pos x="72" y="181"/>
                </a:cxn>
                <a:cxn ang="0">
                  <a:pos x="71" y="146"/>
                </a:cxn>
                <a:cxn ang="0">
                  <a:pos x="67" y="112"/>
                </a:cxn>
                <a:cxn ang="0">
                  <a:pos x="59" y="81"/>
                </a:cxn>
                <a:cxn ang="0">
                  <a:pos x="51" y="54"/>
                </a:cxn>
                <a:cxn ang="0">
                  <a:pos x="40" y="31"/>
                </a:cxn>
                <a:cxn ang="0">
                  <a:pos x="28" y="14"/>
                </a:cxn>
                <a:cxn ang="0">
                  <a:pos x="15" y="4"/>
                </a:cxn>
                <a:cxn ang="0">
                  <a:pos x="0" y="0"/>
                </a:cxn>
                <a:cxn ang="0">
                  <a:pos x="1" y="37"/>
                </a:cxn>
                <a:cxn ang="0">
                  <a:pos x="5" y="69"/>
                </a:cxn>
                <a:cxn ang="0">
                  <a:pos x="13" y="100"/>
                </a:cxn>
                <a:cxn ang="0">
                  <a:pos x="21" y="129"/>
                </a:cxn>
                <a:cxn ang="0">
                  <a:pos x="32" y="150"/>
                </a:cxn>
                <a:cxn ang="0">
                  <a:pos x="44" y="167"/>
                </a:cxn>
                <a:cxn ang="0">
                  <a:pos x="57" y="177"/>
                </a:cxn>
                <a:cxn ang="0">
                  <a:pos x="72" y="181"/>
                </a:cxn>
              </a:cxnLst>
              <a:rect l="0" t="0" r="r" b="b"/>
              <a:pathLst>
                <a:path w="72" h="181">
                  <a:moveTo>
                    <a:pt x="72" y="181"/>
                  </a:moveTo>
                  <a:lnTo>
                    <a:pt x="71" y="146"/>
                  </a:lnTo>
                  <a:lnTo>
                    <a:pt x="67" y="112"/>
                  </a:lnTo>
                  <a:lnTo>
                    <a:pt x="59" y="81"/>
                  </a:lnTo>
                  <a:lnTo>
                    <a:pt x="51" y="54"/>
                  </a:lnTo>
                  <a:lnTo>
                    <a:pt x="40" y="31"/>
                  </a:lnTo>
                  <a:lnTo>
                    <a:pt x="28" y="14"/>
                  </a:lnTo>
                  <a:lnTo>
                    <a:pt x="15" y="4"/>
                  </a:lnTo>
                  <a:lnTo>
                    <a:pt x="0" y="0"/>
                  </a:lnTo>
                  <a:lnTo>
                    <a:pt x="1" y="37"/>
                  </a:lnTo>
                  <a:lnTo>
                    <a:pt x="5" y="69"/>
                  </a:lnTo>
                  <a:lnTo>
                    <a:pt x="13" y="100"/>
                  </a:lnTo>
                  <a:lnTo>
                    <a:pt x="21" y="129"/>
                  </a:lnTo>
                  <a:lnTo>
                    <a:pt x="32" y="150"/>
                  </a:lnTo>
                  <a:lnTo>
                    <a:pt x="44" y="167"/>
                  </a:lnTo>
                  <a:lnTo>
                    <a:pt x="57" y="177"/>
                  </a:lnTo>
                  <a:lnTo>
                    <a:pt x="72" y="181"/>
                  </a:lnTo>
                  <a:close/>
                </a:path>
              </a:pathLst>
            </a:custGeom>
            <a:solidFill>
              <a:srgbClr val="00FF00"/>
            </a:solidFill>
            <a:ln w="9525">
              <a:solidFill>
                <a:srgbClr val="000000"/>
              </a:solidFill>
              <a:prstDash val="solid"/>
              <a:round/>
              <a:headEnd/>
              <a:tailEnd/>
            </a:ln>
          </p:spPr>
          <p:txBody>
            <a:bodyPr/>
            <a:lstStyle/>
            <a:p>
              <a:endParaRPr lang="en-US"/>
            </a:p>
          </p:txBody>
        </p:sp>
        <p:sp>
          <p:nvSpPr>
            <p:cNvPr id="314621" name="Freeform 253"/>
            <p:cNvSpPr>
              <a:spLocks/>
            </p:cNvSpPr>
            <p:nvPr/>
          </p:nvSpPr>
          <p:spPr bwMode="auto">
            <a:xfrm>
              <a:off x="4388" y="3949"/>
              <a:ext cx="73" cy="181"/>
            </a:xfrm>
            <a:custGeom>
              <a:avLst/>
              <a:gdLst/>
              <a:ahLst/>
              <a:cxnLst>
                <a:cxn ang="0">
                  <a:pos x="73" y="181"/>
                </a:cxn>
                <a:cxn ang="0">
                  <a:pos x="58" y="177"/>
                </a:cxn>
                <a:cxn ang="0">
                  <a:pos x="44" y="167"/>
                </a:cxn>
                <a:cxn ang="0">
                  <a:pos x="33" y="150"/>
                </a:cxn>
                <a:cxn ang="0">
                  <a:pos x="21" y="129"/>
                </a:cxn>
                <a:cxn ang="0">
                  <a:pos x="12" y="100"/>
                </a:cxn>
                <a:cxn ang="0">
                  <a:pos x="6" y="69"/>
                </a:cxn>
                <a:cxn ang="0">
                  <a:pos x="2" y="37"/>
                </a:cxn>
                <a:cxn ang="0">
                  <a:pos x="0" y="0"/>
                </a:cxn>
                <a:cxn ang="0">
                  <a:pos x="10" y="6"/>
                </a:cxn>
                <a:cxn ang="0">
                  <a:pos x="19" y="17"/>
                </a:cxn>
                <a:cxn ang="0">
                  <a:pos x="31" y="35"/>
                </a:cxn>
                <a:cxn ang="0">
                  <a:pos x="40" y="58"/>
                </a:cxn>
                <a:cxn ang="0">
                  <a:pos x="50" y="85"/>
                </a:cxn>
                <a:cxn ang="0">
                  <a:pos x="59" y="115"/>
                </a:cxn>
                <a:cxn ang="0">
                  <a:pos x="67" y="148"/>
                </a:cxn>
                <a:cxn ang="0">
                  <a:pos x="73" y="181"/>
                </a:cxn>
              </a:cxnLst>
              <a:rect l="0" t="0" r="r" b="b"/>
              <a:pathLst>
                <a:path w="73" h="181">
                  <a:moveTo>
                    <a:pt x="73" y="181"/>
                  </a:moveTo>
                  <a:lnTo>
                    <a:pt x="58" y="177"/>
                  </a:lnTo>
                  <a:lnTo>
                    <a:pt x="44" y="167"/>
                  </a:lnTo>
                  <a:lnTo>
                    <a:pt x="33" y="150"/>
                  </a:lnTo>
                  <a:lnTo>
                    <a:pt x="21" y="129"/>
                  </a:lnTo>
                  <a:lnTo>
                    <a:pt x="12" y="100"/>
                  </a:lnTo>
                  <a:lnTo>
                    <a:pt x="6" y="69"/>
                  </a:lnTo>
                  <a:lnTo>
                    <a:pt x="2" y="37"/>
                  </a:lnTo>
                  <a:lnTo>
                    <a:pt x="0" y="0"/>
                  </a:lnTo>
                  <a:lnTo>
                    <a:pt x="10" y="6"/>
                  </a:lnTo>
                  <a:lnTo>
                    <a:pt x="19" y="17"/>
                  </a:lnTo>
                  <a:lnTo>
                    <a:pt x="31" y="35"/>
                  </a:lnTo>
                  <a:lnTo>
                    <a:pt x="40" y="58"/>
                  </a:lnTo>
                  <a:lnTo>
                    <a:pt x="50" y="85"/>
                  </a:lnTo>
                  <a:lnTo>
                    <a:pt x="59" y="115"/>
                  </a:lnTo>
                  <a:lnTo>
                    <a:pt x="67" y="148"/>
                  </a:lnTo>
                  <a:lnTo>
                    <a:pt x="73" y="181"/>
                  </a:lnTo>
                  <a:close/>
                </a:path>
              </a:pathLst>
            </a:custGeom>
            <a:solidFill>
              <a:srgbClr val="00FF00"/>
            </a:solidFill>
            <a:ln w="9525">
              <a:solidFill>
                <a:srgbClr val="000000"/>
              </a:solidFill>
              <a:prstDash val="solid"/>
              <a:round/>
              <a:headEnd/>
              <a:tailEnd/>
            </a:ln>
          </p:spPr>
          <p:txBody>
            <a:bodyPr/>
            <a:lstStyle/>
            <a:p>
              <a:endParaRPr lang="en-US"/>
            </a:p>
          </p:txBody>
        </p:sp>
        <p:sp>
          <p:nvSpPr>
            <p:cNvPr id="314622" name="Freeform 254"/>
            <p:cNvSpPr>
              <a:spLocks/>
            </p:cNvSpPr>
            <p:nvPr/>
          </p:nvSpPr>
          <p:spPr bwMode="auto">
            <a:xfrm>
              <a:off x="4405" y="4003"/>
              <a:ext cx="73" cy="110"/>
            </a:xfrm>
            <a:custGeom>
              <a:avLst/>
              <a:gdLst/>
              <a:ahLst/>
              <a:cxnLst>
                <a:cxn ang="0">
                  <a:pos x="0" y="110"/>
                </a:cxn>
                <a:cxn ang="0">
                  <a:pos x="4" y="81"/>
                </a:cxn>
                <a:cxn ang="0">
                  <a:pos x="10" y="56"/>
                </a:cxn>
                <a:cxn ang="0">
                  <a:pos x="21" y="33"/>
                </a:cxn>
                <a:cxn ang="0">
                  <a:pos x="37" y="15"/>
                </a:cxn>
                <a:cxn ang="0">
                  <a:pos x="54" y="4"/>
                </a:cxn>
                <a:cxn ang="0">
                  <a:pos x="73" y="0"/>
                </a:cxn>
                <a:cxn ang="0">
                  <a:pos x="71" y="29"/>
                </a:cxn>
                <a:cxn ang="0">
                  <a:pos x="64" y="56"/>
                </a:cxn>
                <a:cxn ang="0">
                  <a:pos x="52" y="77"/>
                </a:cxn>
                <a:cxn ang="0">
                  <a:pos x="37" y="94"/>
                </a:cxn>
                <a:cxn ang="0">
                  <a:pos x="19" y="106"/>
                </a:cxn>
                <a:cxn ang="0">
                  <a:pos x="0" y="110"/>
                </a:cxn>
              </a:cxnLst>
              <a:rect l="0" t="0" r="r" b="b"/>
              <a:pathLst>
                <a:path w="73" h="110">
                  <a:moveTo>
                    <a:pt x="0" y="110"/>
                  </a:moveTo>
                  <a:lnTo>
                    <a:pt x="4" y="81"/>
                  </a:lnTo>
                  <a:lnTo>
                    <a:pt x="10" y="56"/>
                  </a:lnTo>
                  <a:lnTo>
                    <a:pt x="21" y="33"/>
                  </a:lnTo>
                  <a:lnTo>
                    <a:pt x="37" y="15"/>
                  </a:lnTo>
                  <a:lnTo>
                    <a:pt x="54" y="4"/>
                  </a:lnTo>
                  <a:lnTo>
                    <a:pt x="73" y="0"/>
                  </a:lnTo>
                  <a:lnTo>
                    <a:pt x="71" y="29"/>
                  </a:lnTo>
                  <a:lnTo>
                    <a:pt x="64" y="56"/>
                  </a:lnTo>
                  <a:lnTo>
                    <a:pt x="52" y="77"/>
                  </a:lnTo>
                  <a:lnTo>
                    <a:pt x="37" y="94"/>
                  </a:lnTo>
                  <a:lnTo>
                    <a:pt x="19" y="106"/>
                  </a:lnTo>
                  <a:lnTo>
                    <a:pt x="0" y="110"/>
                  </a:lnTo>
                  <a:close/>
                </a:path>
              </a:pathLst>
            </a:custGeom>
            <a:solidFill>
              <a:srgbClr val="00FF00"/>
            </a:solidFill>
            <a:ln w="9525">
              <a:solidFill>
                <a:srgbClr val="000000"/>
              </a:solidFill>
              <a:prstDash val="solid"/>
              <a:round/>
              <a:headEnd/>
              <a:tailEnd/>
            </a:ln>
          </p:spPr>
          <p:txBody>
            <a:bodyPr/>
            <a:lstStyle/>
            <a:p>
              <a:endParaRPr lang="en-US"/>
            </a:p>
          </p:txBody>
        </p:sp>
        <p:sp>
          <p:nvSpPr>
            <p:cNvPr id="314623" name="Freeform 255"/>
            <p:cNvSpPr>
              <a:spLocks/>
            </p:cNvSpPr>
            <p:nvPr/>
          </p:nvSpPr>
          <p:spPr bwMode="auto">
            <a:xfrm>
              <a:off x="4440" y="3932"/>
              <a:ext cx="75" cy="200"/>
            </a:xfrm>
            <a:custGeom>
              <a:avLst/>
              <a:gdLst/>
              <a:ahLst/>
              <a:cxnLst>
                <a:cxn ang="0">
                  <a:pos x="73" y="198"/>
                </a:cxn>
                <a:cxn ang="0">
                  <a:pos x="71" y="159"/>
                </a:cxn>
                <a:cxn ang="0">
                  <a:pos x="67" y="123"/>
                </a:cxn>
                <a:cxn ang="0">
                  <a:pos x="59" y="88"/>
                </a:cxn>
                <a:cxn ang="0">
                  <a:pos x="52" y="57"/>
                </a:cxn>
                <a:cxn ang="0">
                  <a:pos x="40" y="32"/>
                </a:cxn>
                <a:cxn ang="0">
                  <a:pos x="29" y="15"/>
                </a:cxn>
                <a:cxn ang="0">
                  <a:pos x="13" y="4"/>
                </a:cxn>
                <a:cxn ang="0">
                  <a:pos x="0" y="0"/>
                </a:cxn>
                <a:cxn ang="0">
                  <a:pos x="7" y="4"/>
                </a:cxn>
                <a:cxn ang="0">
                  <a:pos x="13" y="15"/>
                </a:cxn>
                <a:cxn ang="0">
                  <a:pos x="21" y="32"/>
                </a:cxn>
                <a:cxn ang="0">
                  <a:pos x="25" y="57"/>
                </a:cxn>
                <a:cxn ang="0">
                  <a:pos x="30" y="88"/>
                </a:cxn>
                <a:cxn ang="0">
                  <a:pos x="32" y="123"/>
                </a:cxn>
                <a:cxn ang="0">
                  <a:pos x="36" y="159"/>
                </a:cxn>
                <a:cxn ang="0">
                  <a:pos x="36" y="198"/>
                </a:cxn>
                <a:cxn ang="0">
                  <a:pos x="34" y="198"/>
                </a:cxn>
                <a:cxn ang="0">
                  <a:pos x="38" y="200"/>
                </a:cxn>
                <a:cxn ang="0">
                  <a:pos x="48" y="200"/>
                </a:cxn>
                <a:cxn ang="0">
                  <a:pos x="59" y="200"/>
                </a:cxn>
                <a:cxn ang="0">
                  <a:pos x="69" y="200"/>
                </a:cxn>
                <a:cxn ang="0">
                  <a:pos x="75" y="198"/>
                </a:cxn>
                <a:cxn ang="0">
                  <a:pos x="73" y="198"/>
                </a:cxn>
              </a:cxnLst>
              <a:rect l="0" t="0" r="r" b="b"/>
              <a:pathLst>
                <a:path w="75" h="200">
                  <a:moveTo>
                    <a:pt x="73" y="198"/>
                  </a:moveTo>
                  <a:lnTo>
                    <a:pt x="71" y="159"/>
                  </a:lnTo>
                  <a:lnTo>
                    <a:pt x="67" y="123"/>
                  </a:lnTo>
                  <a:lnTo>
                    <a:pt x="59" y="88"/>
                  </a:lnTo>
                  <a:lnTo>
                    <a:pt x="52" y="57"/>
                  </a:lnTo>
                  <a:lnTo>
                    <a:pt x="40" y="32"/>
                  </a:lnTo>
                  <a:lnTo>
                    <a:pt x="29" y="15"/>
                  </a:lnTo>
                  <a:lnTo>
                    <a:pt x="13" y="4"/>
                  </a:lnTo>
                  <a:lnTo>
                    <a:pt x="0" y="0"/>
                  </a:lnTo>
                  <a:lnTo>
                    <a:pt x="7" y="4"/>
                  </a:lnTo>
                  <a:lnTo>
                    <a:pt x="13" y="15"/>
                  </a:lnTo>
                  <a:lnTo>
                    <a:pt x="21" y="32"/>
                  </a:lnTo>
                  <a:lnTo>
                    <a:pt x="25" y="57"/>
                  </a:lnTo>
                  <a:lnTo>
                    <a:pt x="30" y="88"/>
                  </a:lnTo>
                  <a:lnTo>
                    <a:pt x="32" y="123"/>
                  </a:lnTo>
                  <a:lnTo>
                    <a:pt x="36" y="159"/>
                  </a:lnTo>
                  <a:lnTo>
                    <a:pt x="36" y="198"/>
                  </a:lnTo>
                  <a:lnTo>
                    <a:pt x="34" y="198"/>
                  </a:lnTo>
                  <a:lnTo>
                    <a:pt x="38" y="200"/>
                  </a:lnTo>
                  <a:lnTo>
                    <a:pt x="48" y="200"/>
                  </a:lnTo>
                  <a:lnTo>
                    <a:pt x="59" y="200"/>
                  </a:lnTo>
                  <a:lnTo>
                    <a:pt x="69" y="200"/>
                  </a:lnTo>
                  <a:lnTo>
                    <a:pt x="75" y="198"/>
                  </a:lnTo>
                  <a:lnTo>
                    <a:pt x="73"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24" name="Freeform 256"/>
            <p:cNvSpPr>
              <a:spLocks/>
            </p:cNvSpPr>
            <p:nvPr/>
          </p:nvSpPr>
          <p:spPr bwMode="auto">
            <a:xfrm>
              <a:off x="4488" y="3922"/>
              <a:ext cx="88" cy="198"/>
            </a:xfrm>
            <a:custGeom>
              <a:avLst/>
              <a:gdLst/>
              <a:ahLst/>
              <a:cxnLst>
                <a:cxn ang="0">
                  <a:pos x="88" y="198"/>
                </a:cxn>
                <a:cxn ang="0">
                  <a:pos x="71" y="194"/>
                </a:cxn>
                <a:cxn ang="0">
                  <a:pos x="55" y="185"/>
                </a:cxn>
                <a:cxn ang="0">
                  <a:pos x="38" y="166"/>
                </a:cxn>
                <a:cxn ang="0">
                  <a:pos x="25" y="141"/>
                </a:cxn>
                <a:cxn ang="0">
                  <a:pos x="13" y="112"/>
                </a:cxn>
                <a:cxn ang="0">
                  <a:pos x="6" y="77"/>
                </a:cxn>
                <a:cxn ang="0">
                  <a:pos x="0" y="39"/>
                </a:cxn>
                <a:cxn ang="0">
                  <a:pos x="0" y="0"/>
                </a:cxn>
                <a:cxn ang="0">
                  <a:pos x="17" y="4"/>
                </a:cxn>
                <a:cxn ang="0">
                  <a:pos x="34" y="16"/>
                </a:cxn>
                <a:cxn ang="0">
                  <a:pos x="50" y="35"/>
                </a:cxn>
                <a:cxn ang="0">
                  <a:pos x="63" y="58"/>
                </a:cxn>
                <a:cxn ang="0">
                  <a:pos x="75" y="89"/>
                </a:cxn>
                <a:cxn ang="0">
                  <a:pos x="82" y="123"/>
                </a:cxn>
                <a:cxn ang="0">
                  <a:pos x="88" y="160"/>
                </a:cxn>
                <a:cxn ang="0">
                  <a:pos x="88" y="198"/>
                </a:cxn>
              </a:cxnLst>
              <a:rect l="0" t="0" r="r" b="b"/>
              <a:pathLst>
                <a:path w="88" h="198">
                  <a:moveTo>
                    <a:pt x="88" y="198"/>
                  </a:moveTo>
                  <a:lnTo>
                    <a:pt x="71" y="194"/>
                  </a:lnTo>
                  <a:lnTo>
                    <a:pt x="55" y="185"/>
                  </a:lnTo>
                  <a:lnTo>
                    <a:pt x="38" y="166"/>
                  </a:lnTo>
                  <a:lnTo>
                    <a:pt x="25" y="141"/>
                  </a:lnTo>
                  <a:lnTo>
                    <a:pt x="13" y="112"/>
                  </a:lnTo>
                  <a:lnTo>
                    <a:pt x="6" y="77"/>
                  </a:lnTo>
                  <a:lnTo>
                    <a:pt x="0" y="39"/>
                  </a:lnTo>
                  <a:lnTo>
                    <a:pt x="0" y="0"/>
                  </a:lnTo>
                  <a:lnTo>
                    <a:pt x="17" y="4"/>
                  </a:lnTo>
                  <a:lnTo>
                    <a:pt x="34" y="16"/>
                  </a:lnTo>
                  <a:lnTo>
                    <a:pt x="50" y="35"/>
                  </a:lnTo>
                  <a:lnTo>
                    <a:pt x="63" y="58"/>
                  </a:lnTo>
                  <a:lnTo>
                    <a:pt x="75" y="89"/>
                  </a:lnTo>
                  <a:lnTo>
                    <a:pt x="82" y="123"/>
                  </a:lnTo>
                  <a:lnTo>
                    <a:pt x="88" y="160"/>
                  </a:lnTo>
                  <a:lnTo>
                    <a:pt x="88"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25" name="Freeform 257"/>
            <p:cNvSpPr>
              <a:spLocks/>
            </p:cNvSpPr>
            <p:nvPr/>
          </p:nvSpPr>
          <p:spPr bwMode="auto">
            <a:xfrm>
              <a:off x="4515" y="3941"/>
              <a:ext cx="34" cy="179"/>
            </a:xfrm>
            <a:custGeom>
              <a:avLst/>
              <a:gdLst/>
              <a:ahLst/>
              <a:cxnLst>
                <a:cxn ang="0">
                  <a:pos x="0" y="179"/>
                </a:cxn>
                <a:cxn ang="0">
                  <a:pos x="5" y="177"/>
                </a:cxn>
                <a:cxn ang="0">
                  <a:pos x="13" y="166"/>
                </a:cxn>
                <a:cxn ang="0">
                  <a:pos x="19" y="150"/>
                </a:cxn>
                <a:cxn ang="0">
                  <a:pos x="25" y="127"/>
                </a:cxn>
                <a:cxn ang="0">
                  <a:pos x="28" y="100"/>
                </a:cxn>
                <a:cxn ang="0">
                  <a:pos x="32" y="70"/>
                </a:cxn>
                <a:cxn ang="0">
                  <a:pos x="34" y="35"/>
                </a:cxn>
                <a:cxn ang="0">
                  <a:pos x="34" y="0"/>
                </a:cxn>
                <a:cxn ang="0">
                  <a:pos x="28" y="2"/>
                </a:cxn>
                <a:cxn ang="0">
                  <a:pos x="21" y="14"/>
                </a:cxn>
                <a:cxn ang="0">
                  <a:pos x="15" y="29"/>
                </a:cxn>
                <a:cxn ang="0">
                  <a:pos x="9" y="52"/>
                </a:cxn>
                <a:cxn ang="0">
                  <a:pos x="5" y="79"/>
                </a:cxn>
                <a:cxn ang="0">
                  <a:pos x="2" y="112"/>
                </a:cxn>
                <a:cxn ang="0">
                  <a:pos x="0" y="145"/>
                </a:cxn>
                <a:cxn ang="0">
                  <a:pos x="0" y="179"/>
                </a:cxn>
              </a:cxnLst>
              <a:rect l="0" t="0" r="r" b="b"/>
              <a:pathLst>
                <a:path w="34" h="179">
                  <a:moveTo>
                    <a:pt x="0" y="179"/>
                  </a:moveTo>
                  <a:lnTo>
                    <a:pt x="5" y="177"/>
                  </a:lnTo>
                  <a:lnTo>
                    <a:pt x="13" y="166"/>
                  </a:lnTo>
                  <a:lnTo>
                    <a:pt x="19" y="150"/>
                  </a:lnTo>
                  <a:lnTo>
                    <a:pt x="25" y="127"/>
                  </a:lnTo>
                  <a:lnTo>
                    <a:pt x="28" y="100"/>
                  </a:lnTo>
                  <a:lnTo>
                    <a:pt x="32" y="70"/>
                  </a:lnTo>
                  <a:lnTo>
                    <a:pt x="34" y="35"/>
                  </a:lnTo>
                  <a:lnTo>
                    <a:pt x="34" y="0"/>
                  </a:lnTo>
                  <a:lnTo>
                    <a:pt x="28" y="2"/>
                  </a:lnTo>
                  <a:lnTo>
                    <a:pt x="21" y="14"/>
                  </a:lnTo>
                  <a:lnTo>
                    <a:pt x="15" y="29"/>
                  </a:lnTo>
                  <a:lnTo>
                    <a:pt x="9" y="52"/>
                  </a:lnTo>
                  <a:lnTo>
                    <a:pt x="5" y="79"/>
                  </a:lnTo>
                  <a:lnTo>
                    <a:pt x="2" y="112"/>
                  </a:lnTo>
                  <a:lnTo>
                    <a:pt x="0" y="145"/>
                  </a:lnTo>
                  <a:lnTo>
                    <a:pt x="0" y="179"/>
                  </a:lnTo>
                  <a:close/>
                </a:path>
              </a:pathLst>
            </a:custGeom>
            <a:solidFill>
              <a:srgbClr val="00FF00"/>
            </a:solidFill>
            <a:ln w="9525">
              <a:solidFill>
                <a:srgbClr val="000000"/>
              </a:solidFill>
              <a:prstDash val="solid"/>
              <a:round/>
              <a:headEnd/>
              <a:tailEnd/>
            </a:ln>
          </p:spPr>
          <p:txBody>
            <a:bodyPr/>
            <a:lstStyle/>
            <a:p>
              <a:endParaRPr lang="en-US"/>
            </a:p>
          </p:txBody>
        </p:sp>
        <p:sp>
          <p:nvSpPr>
            <p:cNvPr id="314626" name="Freeform 258"/>
            <p:cNvSpPr>
              <a:spLocks/>
            </p:cNvSpPr>
            <p:nvPr/>
          </p:nvSpPr>
          <p:spPr bwMode="auto">
            <a:xfrm>
              <a:off x="4555" y="3940"/>
              <a:ext cx="71" cy="180"/>
            </a:xfrm>
            <a:custGeom>
              <a:avLst/>
              <a:gdLst/>
              <a:ahLst/>
              <a:cxnLst>
                <a:cxn ang="0">
                  <a:pos x="0" y="180"/>
                </a:cxn>
                <a:cxn ang="0">
                  <a:pos x="13" y="176"/>
                </a:cxn>
                <a:cxn ang="0">
                  <a:pos x="27" y="167"/>
                </a:cxn>
                <a:cxn ang="0">
                  <a:pos x="40" y="149"/>
                </a:cxn>
                <a:cxn ang="0">
                  <a:pos x="50" y="128"/>
                </a:cxn>
                <a:cxn ang="0">
                  <a:pos x="59" y="99"/>
                </a:cxn>
                <a:cxn ang="0">
                  <a:pos x="65" y="69"/>
                </a:cxn>
                <a:cxn ang="0">
                  <a:pos x="71" y="36"/>
                </a:cxn>
                <a:cxn ang="0">
                  <a:pos x="71" y="0"/>
                </a:cxn>
                <a:cxn ang="0">
                  <a:pos x="61" y="5"/>
                </a:cxn>
                <a:cxn ang="0">
                  <a:pos x="52" y="17"/>
                </a:cxn>
                <a:cxn ang="0">
                  <a:pos x="40" y="34"/>
                </a:cxn>
                <a:cxn ang="0">
                  <a:pos x="31" y="57"/>
                </a:cxn>
                <a:cxn ang="0">
                  <a:pos x="21" y="84"/>
                </a:cxn>
                <a:cxn ang="0">
                  <a:pos x="13" y="115"/>
                </a:cxn>
                <a:cxn ang="0">
                  <a:pos x="6" y="148"/>
                </a:cxn>
                <a:cxn ang="0">
                  <a:pos x="0" y="180"/>
                </a:cxn>
              </a:cxnLst>
              <a:rect l="0" t="0" r="r" b="b"/>
              <a:pathLst>
                <a:path w="71" h="180">
                  <a:moveTo>
                    <a:pt x="0" y="180"/>
                  </a:moveTo>
                  <a:lnTo>
                    <a:pt x="13" y="176"/>
                  </a:lnTo>
                  <a:lnTo>
                    <a:pt x="27" y="167"/>
                  </a:lnTo>
                  <a:lnTo>
                    <a:pt x="40" y="149"/>
                  </a:lnTo>
                  <a:lnTo>
                    <a:pt x="50" y="128"/>
                  </a:lnTo>
                  <a:lnTo>
                    <a:pt x="59" y="99"/>
                  </a:lnTo>
                  <a:lnTo>
                    <a:pt x="65" y="69"/>
                  </a:lnTo>
                  <a:lnTo>
                    <a:pt x="71" y="36"/>
                  </a:lnTo>
                  <a:lnTo>
                    <a:pt x="71" y="0"/>
                  </a:lnTo>
                  <a:lnTo>
                    <a:pt x="61" y="5"/>
                  </a:lnTo>
                  <a:lnTo>
                    <a:pt x="52" y="17"/>
                  </a:lnTo>
                  <a:lnTo>
                    <a:pt x="40" y="34"/>
                  </a:lnTo>
                  <a:lnTo>
                    <a:pt x="31" y="57"/>
                  </a:lnTo>
                  <a:lnTo>
                    <a:pt x="21" y="84"/>
                  </a:lnTo>
                  <a:lnTo>
                    <a:pt x="13" y="115"/>
                  </a:lnTo>
                  <a:lnTo>
                    <a:pt x="6" y="148"/>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627" name="Freeform 259"/>
            <p:cNvSpPr>
              <a:spLocks/>
            </p:cNvSpPr>
            <p:nvPr/>
          </p:nvSpPr>
          <p:spPr bwMode="auto">
            <a:xfrm>
              <a:off x="4572" y="3993"/>
              <a:ext cx="73" cy="110"/>
            </a:xfrm>
            <a:custGeom>
              <a:avLst/>
              <a:gdLst/>
              <a:ahLst/>
              <a:cxnLst>
                <a:cxn ang="0">
                  <a:pos x="73" y="110"/>
                </a:cxn>
                <a:cxn ang="0">
                  <a:pos x="69" y="81"/>
                </a:cxn>
                <a:cxn ang="0">
                  <a:pos x="64" y="54"/>
                </a:cxn>
                <a:cxn ang="0">
                  <a:pos x="52" y="33"/>
                </a:cxn>
                <a:cxn ang="0">
                  <a:pos x="37" y="16"/>
                </a:cxn>
                <a:cxn ang="0">
                  <a:pos x="19" y="4"/>
                </a:cxn>
                <a:cxn ang="0">
                  <a:pos x="0" y="0"/>
                </a:cxn>
                <a:cxn ang="0">
                  <a:pos x="2" y="29"/>
                </a:cxn>
                <a:cxn ang="0">
                  <a:pos x="10" y="54"/>
                </a:cxn>
                <a:cxn ang="0">
                  <a:pos x="21" y="77"/>
                </a:cxn>
                <a:cxn ang="0">
                  <a:pos x="37" y="95"/>
                </a:cxn>
                <a:cxn ang="0">
                  <a:pos x="54" y="106"/>
                </a:cxn>
                <a:cxn ang="0">
                  <a:pos x="73" y="110"/>
                </a:cxn>
              </a:cxnLst>
              <a:rect l="0" t="0" r="r" b="b"/>
              <a:pathLst>
                <a:path w="73" h="110">
                  <a:moveTo>
                    <a:pt x="73" y="110"/>
                  </a:moveTo>
                  <a:lnTo>
                    <a:pt x="69" y="81"/>
                  </a:lnTo>
                  <a:lnTo>
                    <a:pt x="64" y="54"/>
                  </a:lnTo>
                  <a:lnTo>
                    <a:pt x="52" y="33"/>
                  </a:lnTo>
                  <a:lnTo>
                    <a:pt x="37" y="16"/>
                  </a:lnTo>
                  <a:lnTo>
                    <a:pt x="19" y="4"/>
                  </a:lnTo>
                  <a:lnTo>
                    <a:pt x="0" y="0"/>
                  </a:lnTo>
                  <a:lnTo>
                    <a:pt x="2" y="29"/>
                  </a:lnTo>
                  <a:lnTo>
                    <a:pt x="10" y="54"/>
                  </a:lnTo>
                  <a:lnTo>
                    <a:pt x="21" y="77"/>
                  </a:lnTo>
                  <a:lnTo>
                    <a:pt x="37" y="95"/>
                  </a:lnTo>
                  <a:lnTo>
                    <a:pt x="54" y="106"/>
                  </a:lnTo>
                  <a:lnTo>
                    <a:pt x="73" y="110"/>
                  </a:lnTo>
                  <a:close/>
                </a:path>
              </a:pathLst>
            </a:custGeom>
            <a:solidFill>
              <a:srgbClr val="00FF00"/>
            </a:solidFill>
            <a:ln w="9525">
              <a:solidFill>
                <a:srgbClr val="000000"/>
              </a:solidFill>
              <a:prstDash val="solid"/>
              <a:round/>
              <a:headEnd/>
              <a:tailEnd/>
            </a:ln>
          </p:spPr>
          <p:txBody>
            <a:bodyPr/>
            <a:lstStyle/>
            <a:p>
              <a:endParaRPr lang="en-US"/>
            </a:p>
          </p:txBody>
        </p:sp>
        <p:sp>
          <p:nvSpPr>
            <p:cNvPr id="314628" name="Freeform 260"/>
            <p:cNvSpPr>
              <a:spLocks/>
            </p:cNvSpPr>
            <p:nvPr/>
          </p:nvSpPr>
          <p:spPr bwMode="auto">
            <a:xfrm>
              <a:off x="4607" y="3922"/>
              <a:ext cx="73" cy="200"/>
            </a:xfrm>
            <a:custGeom>
              <a:avLst/>
              <a:gdLst/>
              <a:ahLst/>
              <a:cxnLst>
                <a:cxn ang="0">
                  <a:pos x="2" y="198"/>
                </a:cxn>
                <a:cxn ang="0">
                  <a:pos x="4" y="160"/>
                </a:cxn>
                <a:cxn ang="0">
                  <a:pos x="7" y="123"/>
                </a:cxn>
                <a:cxn ang="0">
                  <a:pos x="13" y="89"/>
                </a:cxn>
                <a:cxn ang="0">
                  <a:pos x="23" y="58"/>
                </a:cxn>
                <a:cxn ang="0">
                  <a:pos x="34" y="33"/>
                </a:cxn>
                <a:cxn ang="0">
                  <a:pos x="46" y="16"/>
                </a:cxn>
                <a:cxn ang="0">
                  <a:pos x="59" y="4"/>
                </a:cxn>
                <a:cxn ang="0">
                  <a:pos x="73" y="0"/>
                </a:cxn>
                <a:cxn ang="0">
                  <a:pos x="67" y="4"/>
                </a:cxn>
                <a:cxn ang="0">
                  <a:pos x="59" y="16"/>
                </a:cxn>
                <a:cxn ang="0">
                  <a:pos x="53" y="33"/>
                </a:cxn>
                <a:cxn ang="0">
                  <a:pos x="48" y="58"/>
                </a:cxn>
                <a:cxn ang="0">
                  <a:pos x="44" y="89"/>
                </a:cxn>
                <a:cxn ang="0">
                  <a:pos x="40" y="123"/>
                </a:cxn>
                <a:cxn ang="0">
                  <a:pos x="38" y="160"/>
                </a:cxn>
                <a:cxn ang="0">
                  <a:pos x="38" y="198"/>
                </a:cxn>
                <a:cxn ang="0">
                  <a:pos x="38" y="198"/>
                </a:cxn>
                <a:cxn ang="0">
                  <a:pos x="34" y="200"/>
                </a:cxn>
                <a:cxn ang="0">
                  <a:pos x="25" y="200"/>
                </a:cxn>
                <a:cxn ang="0">
                  <a:pos x="13" y="200"/>
                </a:cxn>
                <a:cxn ang="0">
                  <a:pos x="4" y="200"/>
                </a:cxn>
                <a:cxn ang="0">
                  <a:pos x="0" y="198"/>
                </a:cxn>
                <a:cxn ang="0">
                  <a:pos x="2" y="198"/>
                </a:cxn>
              </a:cxnLst>
              <a:rect l="0" t="0" r="r" b="b"/>
              <a:pathLst>
                <a:path w="73" h="200">
                  <a:moveTo>
                    <a:pt x="2" y="198"/>
                  </a:moveTo>
                  <a:lnTo>
                    <a:pt x="4" y="160"/>
                  </a:lnTo>
                  <a:lnTo>
                    <a:pt x="7" y="123"/>
                  </a:lnTo>
                  <a:lnTo>
                    <a:pt x="13" y="89"/>
                  </a:lnTo>
                  <a:lnTo>
                    <a:pt x="23" y="58"/>
                  </a:lnTo>
                  <a:lnTo>
                    <a:pt x="34" y="33"/>
                  </a:lnTo>
                  <a:lnTo>
                    <a:pt x="46" y="16"/>
                  </a:lnTo>
                  <a:lnTo>
                    <a:pt x="59" y="4"/>
                  </a:lnTo>
                  <a:lnTo>
                    <a:pt x="73" y="0"/>
                  </a:lnTo>
                  <a:lnTo>
                    <a:pt x="67" y="4"/>
                  </a:lnTo>
                  <a:lnTo>
                    <a:pt x="59" y="16"/>
                  </a:lnTo>
                  <a:lnTo>
                    <a:pt x="53" y="33"/>
                  </a:lnTo>
                  <a:lnTo>
                    <a:pt x="48" y="58"/>
                  </a:lnTo>
                  <a:lnTo>
                    <a:pt x="44" y="89"/>
                  </a:lnTo>
                  <a:lnTo>
                    <a:pt x="40" y="123"/>
                  </a:lnTo>
                  <a:lnTo>
                    <a:pt x="38" y="160"/>
                  </a:lnTo>
                  <a:lnTo>
                    <a:pt x="38" y="198"/>
                  </a:lnTo>
                  <a:lnTo>
                    <a:pt x="38" y="198"/>
                  </a:lnTo>
                  <a:lnTo>
                    <a:pt x="34" y="200"/>
                  </a:lnTo>
                  <a:lnTo>
                    <a:pt x="25" y="200"/>
                  </a:lnTo>
                  <a:lnTo>
                    <a:pt x="13" y="200"/>
                  </a:lnTo>
                  <a:lnTo>
                    <a:pt x="4" y="200"/>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29" name="Freeform 261"/>
            <p:cNvSpPr>
              <a:spLocks/>
            </p:cNvSpPr>
            <p:nvPr/>
          </p:nvSpPr>
          <p:spPr bwMode="auto">
            <a:xfrm>
              <a:off x="4636" y="3940"/>
              <a:ext cx="70" cy="180"/>
            </a:xfrm>
            <a:custGeom>
              <a:avLst/>
              <a:gdLst/>
              <a:ahLst/>
              <a:cxnLst>
                <a:cxn ang="0">
                  <a:pos x="70" y="180"/>
                </a:cxn>
                <a:cxn ang="0">
                  <a:pos x="70" y="146"/>
                </a:cxn>
                <a:cxn ang="0">
                  <a:pos x="67" y="111"/>
                </a:cxn>
                <a:cxn ang="0">
                  <a:pos x="59" y="80"/>
                </a:cxn>
                <a:cxn ang="0">
                  <a:pos x="49" y="53"/>
                </a:cxn>
                <a:cxn ang="0">
                  <a:pos x="40" y="30"/>
                </a:cxn>
                <a:cxn ang="0">
                  <a:pos x="26" y="13"/>
                </a:cxn>
                <a:cxn ang="0">
                  <a:pos x="13" y="3"/>
                </a:cxn>
                <a:cxn ang="0">
                  <a:pos x="0" y="0"/>
                </a:cxn>
                <a:cxn ang="0">
                  <a:pos x="1" y="36"/>
                </a:cxn>
                <a:cxn ang="0">
                  <a:pos x="5" y="69"/>
                </a:cxn>
                <a:cxn ang="0">
                  <a:pos x="11" y="99"/>
                </a:cxn>
                <a:cxn ang="0">
                  <a:pos x="21" y="128"/>
                </a:cxn>
                <a:cxn ang="0">
                  <a:pos x="32" y="149"/>
                </a:cxn>
                <a:cxn ang="0">
                  <a:pos x="44" y="167"/>
                </a:cxn>
                <a:cxn ang="0">
                  <a:pos x="57" y="176"/>
                </a:cxn>
                <a:cxn ang="0">
                  <a:pos x="70" y="180"/>
                </a:cxn>
              </a:cxnLst>
              <a:rect l="0" t="0" r="r" b="b"/>
              <a:pathLst>
                <a:path w="70" h="180">
                  <a:moveTo>
                    <a:pt x="70" y="180"/>
                  </a:moveTo>
                  <a:lnTo>
                    <a:pt x="70" y="146"/>
                  </a:lnTo>
                  <a:lnTo>
                    <a:pt x="67" y="111"/>
                  </a:lnTo>
                  <a:lnTo>
                    <a:pt x="59" y="80"/>
                  </a:lnTo>
                  <a:lnTo>
                    <a:pt x="49" y="53"/>
                  </a:lnTo>
                  <a:lnTo>
                    <a:pt x="40" y="30"/>
                  </a:lnTo>
                  <a:lnTo>
                    <a:pt x="26" y="13"/>
                  </a:lnTo>
                  <a:lnTo>
                    <a:pt x="13" y="3"/>
                  </a:lnTo>
                  <a:lnTo>
                    <a:pt x="0" y="0"/>
                  </a:lnTo>
                  <a:lnTo>
                    <a:pt x="1" y="36"/>
                  </a:lnTo>
                  <a:lnTo>
                    <a:pt x="5" y="69"/>
                  </a:lnTo>
                  <a:lnTo>
                    <a:pt x="11" y="99"/>
                  </a:lnTo>
                  <a:lnTo>
                    <a:pt x="21" y="128"/>
                  </a:lnTo>
                  <a:lnTo>
                    <a:pt x="32" y="149"/>
                  </a:lnTo>
                  <a:lnTo>
                    <a:pt x="44" y="167"/>
                  </a:lnTo>
                  <a:lnTo>
                    <a:pt x="57" y="176"/>
                  </a:lnTo>
                  <a:lnTo>
                    <a:pt x="7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630" name="Freeform 262"/>
            <p:cNvSpPr>
              <a:spLocks/>
            </p:cNvSpPr>
            <p:nvPr/>
          </p:nvSpPr>
          <p:spPr bwMode="auto">
            <a:xfrm>
              <a:off x="4676" y="3874"/>
              <a:ext cx="54" cy="252"/>
            </a:xfrm>
            <a:custGeom>
              <a:avLst/>
              <a:gdLst/>
              <a:ahLst/>
              <a:cxnLst>
                <a:cxn ang="0">
                  <a:pos x="54" y="252"/>
                </a:cxn>
                <a:cxn ang="0">
                  <a:pos x="42" y="248"/>
                </a:cxn>
                <a:cxn ang="0">
                  <a:pos x="30" y="239"/>
                </a:cxn>
                <a:cxn ang="0">
                  <a:pos x="21" y="223"/>
                </a:cxn>
                <a:cxn ang="0">
                  <a:pos x="11" y="204"/>
                </a:cxn>
                <a:cxn ang="0">
                  <a:pos x="6" y="181"/>
                </a:cxn>
                <a:cxn ang="0">
                  <a:pos x="2" y="154"/>
                </a:cxn>
                <a:cxn ang="0">
                  <a:pos x="0" y="125"/>
                </a:cxn>
                <a:cxn ang="0">
                  <a:pos x="0" y="98"/>
                </a:cxn>
                <a:cxn ang="0">
                  <a:pos x="2" y="71"/>
                </a:cxn>
                <a:cxn ang="0">
                  <a:pos x="4" y="46"/>
                </a:cxn>
                <a:cxn ang="0">
                  <a:pos x="7" y="27"/>
                </a:cxn>
                <a:cxn ang="0">
                  <a:pos x="9" y="12"/>
                </a:cxn>
                <a:cxn ang="0">
                  <a:pos x="13" y="2"/>
                </a:cxn>
                <a:cxn ang="0">
                  <a:pos x="17" y="0"/>
                </a:cxn>
                <a:cxn ang="0">
                  <a:pos x="19" y="31"/>
                </a:cxn>
                <a:cxn ang="0">
                  <a:pos x="19" y="62"/>
                </a:cxn>
                <a:cxn ang="0">
                  <a:pos x="21" y="89"/>
                </a:cxn>
                <a:cxn ang="0">
                  <a:pos x="23" y="114"/>
                </a:cxn>
                <a:cxn ang="0">
                  <a:pos x="27" y="135"/>
                </a:cxn>
                <a:cxn ang="0">
                  <a:pos x="29" y="148"/>
                </a:cxn>
                <a:cxn ang="0">
                  <a:pos x="32" y="158"/>
                </a:cxn>
                <a:cxn ang="0">
                  <a:pos x="36" y="162"/>
                </a:cxn>
                <a:cxn ang="0">
                  <a:pos x="36" y="185"/>
                </a:cxn>
                <a:cxn ang="0">
                  <a:pos x="38" y="206"/>
                </a:cxn>
                <a:cxn ang="0">
                  <a:pos x="42" y="225"/>
                </a:cxn>
                <a:cxn ang="0">
                  <a:pos x="44" y="239"/>
                </a:cxn>
                <a:cxn ang="0">
                  <a:pos x="50" y="248"/>
                </a:cxn>
                <a:cxn ang="0">
                  <a:pos x="54" y="252"/>
                </a:cxn>
              </a:cxnLst>
              <a:rect l="0" t="0" r="r" b="b"/>
              <a:pathLst>
                <a:path w="54" h="252">
                  <a:moveTo>
                    <a:pt x="54" y="252"/>
                  </a:moveTo>
                  <a:lnTo>
                    <a:pt x="42" y="248"/>
                  </a:lnTo>
                  <a:lnTo>
                    <a:pt x="30" y="239"/>
                  </a:lnTo>
                  <a:lnTo>
                    <a:pt x="21" y="223"/>
                  </a:lnTo>
                  <a:lnTo>
                    <a:pt x="11" y="204"/>
                  </a:lnTo>
                  <a:lnTo>
                    <a:pt x="6" y="181"/>
                  </a:lnTo>
                  <a:lnTo>
                    <a:pt x="2" y="154"/>
                  </a:lnTo>
                  <a:lnTo>
                    <a:pt x="0" y="125"/>
                  </a:lnTo>
                  <a:lnTo>
                    <a:pt x="0" y="98"/>
                  </a:lnTo>
                  <a:lnTo>
                    <a:pt x="2" y="71"/>
                  </a:lnTo>
                  <a:lnTo>
                    <a:pt x="4" y="46"/>
                  </a:lnTo>
                  <a:lnTo>
                    <a:pt x="7" y="27"/>
                  </a:lnTo>
                  <a:lnTo>
                    <a:pt x="9" y="12"/>
                  </a:lnTo>
                  <a:lnTo>
                    <a:pt x="13" y="2"/>
                  </a:lnTo>
                  <a:lnTo>
                    <a:pt x="17" y="0"/>
                  </a:lnTo>
                  <a:lnTo>
                    <a:pt x="19" y="31"/>
                  </a:lnTo>
                  <a:lnTo>
                    <a:pt x="19" y="62"/>
                  </a:lnTo>
                  <a:lnTo>
                    <a:pt x="21" y="89"/>
                  </a:lnTo>
                  <a:lnTo>
                    <a:pt x="23" y="114"/>
                  </a:lnTo>
                  <a:lnTo>
                    <a:pt x="27" y="135"/>
                  </a:lnTo>
                  <a:lnTo>
                    <a:pt x="29" y="148"/>
                  </a:lnTo>
                  <a:lnTo>
                    <a:pt x="32" y="158"/>
                  </a:lnTo>
                  <a:lnTo>
                    <a:pt x="36" y="162"/>
                  </a:lnTo>
                  <a:lnTo>
                    <a:pt x="36" y="185"/>
                  </a:lnTo>
                  <a:lnTo>
                    <a:pt x="38" y="206"/>
                  </a:lnTo>
                  <a:lnTo>
                    <a:pt x="42" y="225"/>
                  </a:lnTo>
                  <a:lnTo>
                    <a:pt x="44" y="239"/>
                  </a:lnTo>
                  <a:lnTo>
                    <a:pt x="50" y="248"/>
                  </a:lnTo>
                  <a:lnTo>
                    <a:pt x="54" y="252"/>
                  </a:lnTo>
                  <a:close/>
                </a:path>
              </a:pathLst>
            </a:custGeom>
            <a:solidFill>
              <a:srgbClr val="00FF00"/>
            </a:solidFill>
            <a:ln w="9525">
              <a:solidFill>
                <a:srgbClr val="000000"/>
              </a:solidFill>
              <a:prstDash val="solid"/>
              <a:round/>
              <a:headEnd/>
              <a:tailEnd/>
            </a:ln>
          </p:spPr>
          <p:txBody>
            <a:bodyPr/>
            <a:lstStyle/>
            <a:p>
              <a:endParaRPr lang="en-US"/>
            </a:p>
          </p:txBody>
        </p:sp>
        <p:sp>
          <p:nvSpPr>
            <p:cNvPr id="314631" name="Freeform 263"/>
            <p:cNvSpPr>
              <a:spLocks/>
            </p:cNvSpPr>
            <p:nvPr/>
          </p:nvSpPr>
          <p:spPr bwMode="auto">
            <a:xfrm>
              <a:off x="4712" y="3963"/>
              <a:ext cx="54" cy="171"/>
            </a:xfrm>
            <a:custGeom>
              <a:avLst/>
              <a:gdLst/>
              <a:ahLst/>
              <a:cxnLst>
                <a:cxn ang="0">
                  <a:pos x="54" y="0"/>
                </a:cxn>
                <a:cxn ang="0">
                  <a:pos x="42" y="3"/>
                </a:cxn>
                <a:cxn ang="0">
                  <a:pos x="33" y="13"/>
                </a:cxn>
                <a:cxn ang="0">
                  <a:pos x="23" y="28"/>
                </a:cxn>
                <a:cxn ang="0">
                  <a:pos x="16" y="50"/>
                </a:cxn>
                <a:cxn ang="0">
                  <a:pos x="10" y="76"/>
                </a:cxn>
                <a:cxn ang="0">
                  <a:pos x="4" y="105"/>
                </a:cxn>
                <a:cxn ang="0">
                  <a:pos x="0" y="138"/>
                </a:cxn>
                <a:cxn ang="0">
                  <a:pos x="0" y="171"/>
                </a:cxn>
                <a:cxn ang="0">
                  <a:pos x="10" y="169"/>
                </a:cxn>
                <a:cxn ang="0">
                  <a:pos x="21" y="159"/>
                </a:cxn>
                <a:cxn ang="0">
                  <a:pos x="29" y="142"/>
                </a:cxn>
                <a:cxn ang="0">
                  <a:pos x="39" y="121"/>
                </a:cxn>
                <a:cxn ang="0">
                  <a:pos x="44" y="96"/>
                </a:cxn>
                <a:cxn ang="0">
                  <a:pos x="50" y="65"/>
                </a:cxn>
                <a:cxn ang="0">
                  <a:pos x="52" y="34"/>
                </a:cxn>
                <a:cxn ang="0">
                  <a:pos x="54" y="0"/>
                </a:cxn>
              </a:cxnLst>
              <a:rect l="0" t="0" r="r" b="b"/>
              <a:pathLst>
                <a:path w="54" h="171">
                  <a:moveTo>
                    <a:pt x="54" y="0"/>
                  </a:moveTo>
                  <a:lnTo>
                    <a:pt x="42" y="3"/>
                  </a:lnTo>
                  <a:lnTo>
                    <a:pt x="33" y="13"/>
                  </a:lnTo>
                  <a:lnTo>
                    <a:pt x="23" y="28"/>
                  </a:lnTo>
                  <a:lnTo>
                    <a:pt x="16" y="50"/>
                  </a:lnTo>
                  <a:lnTo>
                    <a:pt x="10" y="76"/>
                  </a:lnTo>
                  <a:lnTo>
                    <a:pt x="4" y="105"/>
                  </a:lnTo>
                  <a:lnTo>
                    <a:pt x="0" y="138"/>
                  </a:lnTo>
                  <a:lnTo>
                    <a:pt x="0" y="171"/>
                  </a:lnTo>
                  <a:lnTo>
                    <a:pt x="10" y="169"/>
                  </a:lnTo>
                  <a:lnTo>
                    <a:pt x="21" y="159"/>
                  </a:lnTo>
                  <a:lnTo>
                    <a:pt x="29" y="142"/>
                  </a:lnTo>
                  <a:lnTo>
                    <a:pt x="39" y="121"/>
                  </a:lnTo>
                  <a:lnTo>
                    <a:pt x="44" y="96"/>
                  </a:lnTo>
                  <a:lnTo>
                    <a:pt x="50" y="65"/>
                  </a:lnTo>
                  <a:lnTo>
                    <a:pt x="52" y="34"/>
                  </a:lnTo>
                  <a:lnTo>
                    <a:pt x="54" y="0"/>
                  </a:lnTo>
                  <a:close/>
                </a:path>
              </a:pathLst>
            </a:custGeom>
            <a:solidFill>
              <a:srgbClr val="00FF00"/>
            </a:solidFill>
            <a:ln w="9525">
              <a:solidFill>
                <a:srgbClr val="000000"/>
              </a:solidFill>
              <a:prstDash val="solid"/>
              <a:round/>
              <a:headEnd/>
              <a:tailEnd/>
            </a:ln>
          </p:spPr>
          <p:txBody>
            <a:bodyPr/>
            <a:lstStyle/>
            <a:p>
              <a:endParaRPr lang="en-US"/>
            </a:p>
          </p:txBody>
        </p:sp>
        <p:sp>
          <p:nvSpPr>
            <p:cNvPr id="314632" name="Freeform 264"/>
            <p:cNvSpPr>
              <a:spLocks/>
            </p:cNvSpPr>
            <p:nvPr/>
          </p:nvSpPr>
          <p:spPr bwMode="auto">
            <a:xfrm>
              <a:off x="4739" y="3909"/>
              <a:ext cx="90" cy="198"/>
            </a:xfrm>
            <a:custGeom>
              <a:avLst/>
              <a:gdLst/>
              <a:ahLst/>
              <a:cxnLst>
                <a:cxn ang="0">
                  <a:pos x="90" y="198"/>
                </a:cxn>
                <a:cxn ang="0">
                  <a:pos x="73" y="194"/>
                </a:cxn>
                <a:cxn ang="0">
                  <a:pos x="56" y="184"/>
                </a:cxn>
                <a:cxn ang="0">
                  <a:pos x="40" y="165"/>
                </a:cxn>
                <a:cxn ang="0">
                  <a:pos x="27" y="140"/>
                </a:cxn>
                <a:cxn ang="0">
                  <a:pos x="15" y="111"/>
                </a:cxn>
                <a:cxn ang="0">
                  <a:pos x="6" y="77"/>
                </a:cxn>
                <a:cxn ang="0">
                  <a:pos x="2" y="38"/>
                </a:cxn>
                <a:cxn ang="0">
                  <a:pos x="0" y="0"/>
                </a:cxn>
                <a:cxn ang="0">
                  <a:pos x="17" y="4"/>
                </a:cxn>
                <a:cxn ang="0">
                  <a:pos x="35" y="15"/>
                </a:cxn>
                <a:cxn ang="0">
                  <a:pos x="50" y="34"/>
                </a:cxn>
                <a:cxn ang="0">
                  <a:pos x="63" y="57"/>
                </a:cxn>
                <a:cxn ang="0">
                  <a:pos x="75" y="88"/>
                </a:cxn>
                <a:cxn ang="0">
                  <a:pos x="83" y="123"/>
                </a:cxn>
                <a:cxn ang="0">
                  <a:pos x="88" y="159"/>
                </a:cxn>
                <a:cxn ang="0">
                  <a:pos x="90" y="198"/>
                </a:cxn>
              </a:cxnLst>
              <a:rect l="0" t="0" r="r" b="b"/>
              <a:pathLst>
                <a:path w="90" h="198">
                  <a:moveTo>
                    <a:pt x="90" y="198"/>
                  </a:moveTo>
                  <a:lnTo>
                    <a:pt x="73" y="194"/>
                  </a:lnTo>
                  <a:lnTo>
                    <a:pt x="56" y="184"/>
                  </a:lnTo>
                  <a:lnTo>
                    <a:pt x="40" y="165"/>
                  </a:lnTo>
                  <a:lnTo>
                    <a:pt x="27" y="140"/>
                  </a:lnTo>
                  <a:lnTo>
                    <a:pt x="15" y="111"/>
                  </a:lnTo>
                  <a:lnTo>
                    <a:pt x="6" y="77"/>
                  </a:lnTo>
                  <a:lnTo>
                    <a:pt x="2" y="38"/>
                  </a:lnTo>
                  <a:lnTo>
                    <a:pt x="0" y="0"/>
                  </a:lnTo>
                  <a:lnTo>
                    <a:pt x="17" y="4"/>
                  </a:lnTo>
                  <a:lnTo>
                    <a:pt x="35" y="15"/>
                  </a:lnTo>
                  <a:lnTo>
                    <a:pt x="50" y="34"/>
                  </a:lnTo>
                  <a:lnTo>
                    <a:pt x="63" y="57"/>
                  </a:lnTo>
                  <a:lnTo>
                    <a:pt x="75" y="88"/>
                  </a:lnTo>
                  <a:lnTo>
                    <a:pt x="83" y="123"/>
                  </a:lnTo>
                  <a:lnTo>
                    <a:pt x="88" y="159"/>
                  </a:lnTo>
                  <a:lnTo>
                    <a:pt x="9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33" name="Freeform 265"/>
            <p:cNvSpPr>
              <a:spLocks/>
            </p:cNvSpPr>
            <p:nvPr/>
          </p:nvSpPr>
          <p:spPr bwMode="auto">
            <a:xfrm>
              <a:off x="4766" y="3928"/>
              <a:ext cx="36" cy="179"/>
            </a:xfrm>
            <a:custGeom>
              <a:avLst/>
              <a:gdLst/>
              <a:ahLst/>
              <a:cxnLst>
                <a:cxn ang="0">
                  <a:pos x="0" y="179"/>
                </a:cxn>
                <a:cxn ang="0">
                  <a:pos x="8" y="177"/>
                </a:cxn>
                <a:cxn ang="0">
                  <a:pos x="13" y="165"/>
                </a:cxn>
                <a:cxn ang="0">
                  <a:pos x="19" y="150"/>
                </a:cxn>
                <a:cxn ang="0">
                  <a:pos x="25" y="127"/>
                </a:cxn>
                <a:cxn ang="0">
                  <a:pos x="29" y="100"/>
                </a:cxn>
                <a:cxn ang="0">
                  <a:pos x="33" y="69"/>
                </a:cxn>
                <a:cxn ang="0">
                  <a:pos x="35" y="35"/>
                </a:cxn>
                <a:cxn ang="0">
                  <a:pos x="36" y="0"/>
                </a:cxn>
                <a:cxn ang="0">
                  <a:pos x="29" y="2"/>
                </a:cxn>
                <a:cxn ang="0">
                  <a:pos x="21" y="13"/>
                </a:cxn>
                <a:cxn ang="0">
                  <a:pos x="15" y="29"/>
                </a:cxn>
                <a:cxn ang="0">
                  <a:pos x="10" y="52"/>
                </a:cxn>
                <a:cxn ang="0">
                  <a:pos x="6" y="79"/>
                </a:cxn>
                <a:cxn ang="0">
                  <a:pos x="2" y="110"/>
                </a:cxn>
                <a:cxn ang="0">
                  <a:pos x="0" y="144"/>
                </a:cxn>
                <a:cxn ang="0">
                  <a:pos x="0" y="179"/>
                </a:cxn>
              </a:cxnLst>
              <a:rect l="0" t="0" r="r" b="b"/>
              <a:pathLst>
                <a:path w="36" h="179">
                  <a:moveTo>
                    <a:pt x="0" y="179"/>
                  </a:moveTo>
                  <a:lnTo>
                    <a:pt x="8" y="177"/>
                  </a:lnTo>
                  <a:lnTo>
                    <a:pt x="13" y="165"/>
                  </a:lnTo>
                  <a:lnTo>
                    <a:pt x="19" y="150"/>
                  </a:lnTo>
                  <a:lnTo>
                    <a:pt x="25" y="127"/>
                  </a:lnTo>
                  <a:lnTo>
                    <a:pt x="29" y="100"/>
                  </a:lnTo>
                  <a:lnTo>
                    <a:pt x="33" y="69"/>
                  </a:lnTo>
                  <a:lnTo>
                    <a:pt x="35" y="35"/>
                  </a:lnTo>
                  <a:lnTo>
                    <a:pt x="36" y="0"/>
                  </a:lnTo>
                  <a:lnTo>
                    <a:pt x="29" y="2"/>
                  </a:lnTo>
                  <a:lnTo>
                    <a:pt x="21" y="13"/>
                  </a:lnTo>
                  <a:lnTo>
                    <a:pt x="15" y="29"/>
                  </a:lnTo>
                  <a:lnTo>
                    <a:pt x="10" y="52"/>
                  </a:lnTo>
                  <a:lnTo>
                    <a:pt x="6" y="79"/>
                  </a:lnTo>
                  <a:lnTo>
                    <a:pt x="2" y="110"/>
                  </a:lnTo>
                  <a:lnTo>
                    <a:pt x="0" y="144"/>
                  </a:lnTo>
                  <a:lnTo>
                    <a:pt x="0" y="179"/>
                  </a:lnTo>
                  <a:close/>
                </a:path>
              </a:pathLst>
            </a:custGeom>
            <a:solidFill>
              <a:srgbClr val="00FF00"/>
            </a:solidFill>
            <a:ln w="9525">
              <a:solidFill>
                <a:srgbClr val="000000"/>
              </a:solidFill>
              <a:prstDash val="solid"/>
              <a:round/>
              <a:headEnd/>
              <a:tailEnd/>
            </a:ln>
          </p:spPr>
          <p:txBody>
            <a:bodyPr/>
            <a:lstStyle/>
            <a:p>
              <a:endParaRPr lang="en-US"/>
            </a:p>
          </p:txBody>
        </p:sp>
        <p:sp>
          <p:nvSpPr>
            <p:cNvPr id="314634" name="Freeform 266"/>
            <p:cNvSpPr>
              <a:spLocks/>
            </p:cNvSpPr>
            <p:nvPr/>
          </p:nvSpPr>
          <p:spPr bwMode="auto">
            <a:xfrm>
              <a:off x="4816" y="3932"/>
              <a:ext cx="34" cy="181"/>
            </a:xfrm>
            <a:custGeom>
              <a:avLst/>
              <a:gdLst/>
              <a:ahLst/>
              <a:cxnLst>
                <a:cxn ang="0">
                  <a:pos x="0" y="181"/>
                </a:cxn>
                <a:cxn ang="0">
                  <a:pos x="6" y="177"/>
                </a:cxn>
                <a:cxn ang="0">
                  <a:pos x="13" y="167"/>
                </a:cxn>
                <a:cxn ang="0">
                  <a:pos x="19" y="150"/>
                </a:cxn>
                <a:cxn ang="0">
                  <a:pos x="25" y="129"/>
                </a:cxn>
                <a:cxn ang="0">
                  <a:pos x="29" y="100"/>
                </a:cxn>
                <a:cxn ang="0">
                  <a:pos x="32" y="69"/>
                </a:cxn>
                <a:cxn ang="0">
                  <a:pos x="34" y="36"/>
                </a:cxn>
                <a:cxn ang="0">
                  <a:pos x="34" y="0"/>
                </a:cxn>
                <a:cxn ang="0">
                  <a:pos x="29" y="4"/>
                </a:cxn>
                <a:cxn ang="0">
                  <a:pos x="21" y="15"/>
                </a:cxn>
                <a:cxn ang="0">
                  <a:pos x="15" y="31"/>
                </a:cxn>
                <a:cxn ang="0">
                  <a:pos x="9" y="54"/>
                </a:cxn>
                <a:cxn ang="0">
                  <a:pos x="6" y="81"/>
                </a:cxn>
                <a:cxn ang="0">
                  <a:pos x="2" y="111"/>
                </a:cxn>
                <a:cxn ang="0">
                  <a:pos x="0" y="146"/>
                </a:cxn>
                <a:cxn ang="0">
                  <a:pos x="0" y="181"/>
                </a:cxn>
              </a:cxnLst>
              <a:rect l="0" t="0" r="r" b="b"/>
              <a:pathLst>
                <a:path w="34" h="181">
                  <a:moveTo>
                    <a:pt x="0" y="181"/>
                  </a:moveTo>
                  <a:lnTo>
                    <a:pt x="6" y="177"/>
                  </a:lnTo>
                  <a:lnTo>
                    <a:pt x="13" y="167"/>
                  </a:lnTo>
                  <a:lnTo>
                    <a:pt x="19" y="150"/>
                  </a:lnTo>
                  <a:lnTo>
                    <a:pt x="25" y="129"/>
                  </a:lnTo>
                  <a:lnTo>
                    <a:pt x="29" y="100"/>
                  </a:lnTo>
                  <a:lnTo>
                    <a:pt x="32" y="69"/>
                  </a:lnTo>
                  <a:lnTo>
                    <a:pt x="34" y="36"/>
                  </a:lnTo>
                  <a:lnTo>
                    <a:pt x="34" y="0"/>
                  </a:lnTo>
                  <a:lnTo>
                    <a:pt x="29" y="4"/>
                  </a:lnTo>
                  <a:lnTo>
                    <a:pt x="21" y="15"/>
                  </a:lnTo>
                  <a:lnTo>
                    <a:pt x="15" y="31"/>
                  </a:lnTo>
                  <a:lnTo>
                    <a:pt x="9" y="54"/>
                  </a:lnTo>
                  <a:lnTo>
                    <a:pt x="6" y="81"/>
                  </a:lnTo>
                  <a:lnTo>
                    <a:pt x="2" y="111"/>
                  </a:lnTo>
                  <a:lnTo>
                    <a:pt x="0"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635" name="Freeform 267"/>
            <p:cNvSpPr>
              <a:spLocks/>
            </p:cNvSpPr>
            <p:nvPr/>
          </p:nvSpPr>
          <p:spPr bwMode="auto">
            <a:xfrm>
              <a:off x="4674" y="3930"/>
              <a:ext cx="73" cy="200"/>
            </a:xfrm>
            <a:custGeom>
              <a:avLst/>
              <a:gdLst/>
              <a:ahLst/>
              <a:cxnLst>
                <a:cxn ang="0">
                  <a:pos x="73" y="198"/>
                </a:cxn>
                <a:cxn ang="0">
                  <a:pos x="71" y="159"/>
                </a:cxn>
                <a:cxn ang="0">
                  <a:pos x="67" y="123"/>
                </a:cxn>
                <a:cxn ang="0">
                  <a:pos x="59" y="88"/>
                </a:cxn>
                <a:cxn ang="0">
                  <a:pos x="52" y="58"/>
                </a:cxn>
                <a:cxn ang="0">
                  <a:pos x="40" y="33"/>
                </a:cxn>
                <a:cxn ang="0">
                  <a:pos x="27" y="15"/>
                </a:cxn>
                <a:cxn ang="0">
                  <a:pos x="13" y="4"/>
                </a:cxn>
                <a:cxn ang="0">
                  <a:pos x="0" y="0"/>
                </a:cxn>
                <a:cxn ang="0">
                  <a:pos x="8" y="4"/>
                </a:cxn>
                <a:cxn ang="0">
                  <a:pos x="13" y="15"/>
                </a:cxn>
                <a:cxn ang="0">
                  <a:pos x="19" y="33"/>
                </a:cxn>
                <a:cxn ang="0">
                  <a:pos x="25" y="58"/>
                </a:cxn>
                <a:cxn ang="0">
                  <a:pos x="31" y="88"/>
                </a:cxn>
                <a:cxn ang="0">
                  <a:pos x="32" y="123"/>
                </a:cxn>
                <a:cxn ang="0">
                  <a:pos x="34" y="159"/>
                </a:cxn>
                <a:cxn ang="0">
                  <a:pos x="36" y="198"/>
                </a:cxn>
                <a:cxn ang="0">
                  <a:pos x="34" y="200"/>
                </a:cxn>
                <a:cxn ang="0">
                  <a:pos x="38" y="200"/>
                </a:cxn>
                <a:cxn ang="0">
                  <a:pos x="48" y="200"/>
                </a:cxn>
                <a:cxn ang="0">
                  <a:pos x="59" y="200"/>
                </a:cxn>
                <a:cxn ang="0">
                  <a:pos x="69" y="200"/>
                </a:cxn>
                <a:cxn ang="0">
                  <a:pos x="73" y="200"/>
                </a:cxn>
                <a:cxn ang="0">
                  <a:pos x="73" y="198"/>
                </a:cxn>
              </a:cxnLst>
              <a:rect l="0" t="0" r="r" b="b"/>
              <a:pathLst>
                <a:path w="73" h="200">
                  <a:moveTo>
                    <a:pt x="73" y="198"/>
                  </a:moveTo>
                  <a:lnTo>
                    <a:pt x="71" y="159"/>
                  </a:lnTo>
                  <a:lnTo>
                    <a:pt x="67" y="123"/>
                  </a:lnTo>
                  <a:lnTo>
                    <a:pt x="59" y="88"/>
                  </a:lnTo>
                  <a:lnTo>
                    <a:pt x="52" y="58"/>
                  </a:lnTo>
                  <a:lnTo>
                    <a:pt x="40" y="33"/>
                  </a:lnTo>
                  <a:lnTo>
                    <a:pt x="27" y="15"/>
                  </a:lnTo>
                  <a:lnTo>
                    <a:pt x="13" y="4"/>
                  </a:lnTo>
                  <a:lnTo>
                    <a:pt x="0" y="0"/>
                  </a:lnTo>
                  <a:lnTo>
                    <a:pt x="8" y="4"/>
                  </a:lnTo>
                  <a:lnTo>
                    <a:pt x="13" y="15"/>
                  </a:lnTo>
                  <a:lnTo>
                    <a:pt x="19" y="33"/>
                  </a:lnTo>
                  <a:lnTo>
                    <a:pt x="25" y="58"/>
                  </a:lnTo>
                  <a:lnTo>
                    <a:pt x="31" y="88"/>
                  </a:lnTo>
                  <a:lnTo>
                    <a:pt x="32" y="123"/>
                  </a:lnTo>
                  <a:lnTo>
                    <a:pt x="34" y="159"/>
                  </a:lnTo>
                  <a:lnTo>
                    <a:pt x="36" y="198"/>
                  </a:lnTo>
                  <a:lnTo>
                    <a:pt x="34" y="200"/>
                  </a:lnTo>
                  <a:lnTo>
                    <a:pt x="38" y="200"/>
                  </a:lnTo>
                  <a:lnTo>
                    <a:pt x="48" y="200"/>
                  </a:lnTo>
                  <a:lnTo>
                    <a:pt x="59" y="200"/>
                  </a:lnTo>
                  <a:lnTo>
                    <a:pt x="69" y="200"/>
                  </a:lnTo>
                  <a:lnTo>
                    <a:pt x="73" y="200"/>
                  </a:lnTo>
                  <a:lnTo>
                    <a:pt x="73"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36" name="Freeform 268"/>
            <p:cNvSpPr>
              <a:spLocks/>
            </p:cNvSpPr>
            <p:nvPr/>
          </p:nvSpPr>
          <p:spPr bwMode="auto">
            <a:xfrm>
              <a:off x="4749" y="3940"/>
              <a:ext cx="34" cy="180"/>
            </a:xfrm>
            <a:custGeom>
              <a:avLst/>
              <a:gdLst/>
              <a:ahLst/>
              <a:cxnLst>
                <a:cxn ang="0">
                  <a:pos x="0" y="180"/>
                </a:cxn>
                <a:cxn ang="0">
                  <a:pos x="5" y="176"/>
                </a:cxn>
                <a:cxn ang="0">
                  <a:pos x="13" y="165"/>
                </a:cxn>
                <a:cxn ang="0">
                  <a:pos x="19" y="149"/>
                </a:cxn>
                <a:cxn ang="0">
                  <a:pos x="25" y="126"/>
                </a:cxn>
                <a:cxn ang="0">
                  <a:pos x="28" y="99"/>
                </a:cxn>
                <a:cxn ang="0">
                  <a:pos x="32" y="69"/>
                </a:cxn>
                <a:cxn ang="0">
                  <a:pos x="34" y="34"/>
                </a:cxn>
                <a:cxn ang="0">
                  <a:pos x="34" y="0"/>
                </a:cxn>
                <a:cxn ang="0">
                  <a:pos x="28" y="3"/>
                </a:cxn>
                <a:cxn ang="0">
                  <a:pos x="21" y="13"/>
                </a:cxn>
                <a:cxn ang="0">
                  <a:pos x="15" y="30"/>
                </a:cxn>
                <a:cxn ang="0">
                  <a:pos x="9" y="51"/>
                </a:cxn>
                <a:cxn ang="0">
                  <a:pos x="5" y="78"/>
                </a:cxn>
                <a:cxn ang="0">
                  <a:pos x="2" y="111"/>
                </a:cxn>
                <a:cxn ang="0">
                  <a:pos x="0" y="144"/>
                </a:cxn>
                <a:cxn ang="0">
                  <a:pos x="0" y="180"/>
                </a:cxn>
              </a:cxnLst>
              <a:rect l="0" t="0" r="r" b="b"/>
              <a:pathLst>
                <a:path w="34" h="180">
                  <a:moveTo>
                    <a:pt x="0" y="180"/>
                  </a:moveTo>
                  <a:lnTo>
                    <a:pt x="5" y="176"/>
                  </a:lnTo>
                  <a:lnTo>
                    <a:pt x="13" y="165"/>
                  </a:lnTo>
                  <a:lnTo>
                    <a:pt x="19" y="149"/>
                  </a:lnTo>
                  <a:lnTo>
                    <a:pt x="25" y="126"/>
                  </a:lnTo>
                  <a:lnTo>
                    <a:pt x="28" y="99"/>
                  </a:lnTo>
                  <a:lnTo>
                    <a:pt x="32" y="69"/>
                  </a:lnTo>
                  <a:lnTo>
                    <a:pt x="34" y="34"/>
                  </a:lnTo>
                  <a:lnTo>
                    <a:pt x="34" y="0"/>
                  </a:lnTo>
                  <a:lnTo>
                    <a:pt x="28" y="3"/>
                  </a:lnTo>
                  <a:lnTo>
                    <a:pt x="21" y="13"/>
                  </a:lnTo>
                  <a:lnTo>
                    <a:pt x="15" y="30"/>
                  </a:lnTo>
                  <a:lnTo>
                    <a:pt x="9" y="51"/>
                  </a:lnTo>
                  <a:lnTo>
                    <a:pt x="5" y="78"/>
                  </a:lnTo>
                  <a:lnTo>
                    <a:pt x="2" y="111"/>
                  </a:lnTo>
                  <a:lnTo>
                    <a:pt x="0" y="144"/>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637" name="Freeform 269"/>
            <p:cNvSpPr>
              <a:spLocks/>
            </p:cNvSpPr>
            <p:nvPr/>
          </p:nvSpPr>
          <p:spPr bwMode="auto">
            <a:xfrm>
              <a:off x="4827" y="3922"/>
              <a:ext cx="73" cy="200"/>
            </a:xfrm>
            <a:custGeom>
              <a:avLst/>
              <a:gdLst/>
              <a:ahLst/>
              <a:cxnLst>
                <a:cxn ang="0">
                  <a:pos x="2" y="198"/>
                </a:cxn>
                <a:cxn ang="0">
                  <a:pos x="2" y="160"/>
                </a:cxn>
                <a:cxn ang="0">
                  <a:pos x="8" y="123"/>
                </a:cxn>
                <a:cxn ang="0">
                  <a:pos x="14" y="89"/>
                </a:cxn>
                <a:cxn ang="0">
                  <a:pos x="23" y="58"/>
                </a:cxn>
                <a:cxn ang="0">
                  <a:pos x="33" y="33"/>
                </a:cxn>
                <a:cxn ang="0">
                  <a:pos x="46" y="16"/>
                </a:cxn>
                <a:cxn ang="0">
                  <a:pos x="60" y="4"/>
                </a:cxn>
                <a:cxn ang="0">
                  <a:pos x="73" y="0"/>
                </a:cxn>
                <a:cxn ang="0">
                  <a:pos x="68" y="4"/>
                </a:cxn>
                <a:cxn ang="0">
                  <a:pos x="60" y="16"/>
                </a:cxn>
                <a:cxn ang="0">
                  <a:pos x="54" y="33"/>
                </a:cxn>
                <a:cxn ang="0">
                  <a:pos x="48" y="58"/>
                </a:cxn>
                <a:cxn ang="0">
                  <a:pos x="45" y="89"/>
                </a:cxn>
                <a:cxn ang="0">
                  <a:pos x="41" y="123"/>
                </a:cxn>
                <a:cxn ang="0">
                  <a:pos x="39" y="160"/>
                </a:cxn>
                <a:cxn ang="0">
                  <a:pos x="37" y="198"/>
                </a:cxn>
                <a:cxn ang="0">
                  <a:pos x="39" y="198"/>
                </a:cxn>
                <a:cxn ang="0">
                  <a:pos x="35" y="200"/>
                </a:cxn>
                <a:cxn ang="0">
                  <a:pos x="25" y="200"/>
                </a:cxn>
                <a:cxn ang="0">
                  <a:pos x="14" y="200"/>
                </a:cxn>
                <a:cxn ang="0">
                  <a:pos x="4" y="200"/>
                </a:cxn>
                <a:cxn ang="0">
                  <a:pos x="0" y="198"/>
                </a:cxn>
                <a:cxn ang="0">
                  <a:pos x="2" y="198"/>
                </a:cxn>
              </a:cxnLst>
              <a:rect l="0" t="0" r="r" b="b"/>
              <a:pathLst>
                <a:path w="73" h="200">
                  <a:moveTo>
                    <a:pt x="2" y="198"/>
                  </a:moveTo>
                  <a:lnTo>
                    <a:pt x="2" y="160"/>
                  </a:lnTo>
                  <a:lnTo>
                    <a:pt x="8" y="123"/>
                  </a:lnTo>
                  <a:lnTo>
                    <a:pt x="14" y="89"/>
                  </a:lnTo>
                  <a:lnTo>
                    <a:pt x="23" y="58"/>
                  </a:lnTo>
                  <a:lnTo>
                    <a:pt x="33" y="33"/>
                  </a:lnTo>
                  <a:lnTo>
                    <a:pt x="46" y="16"/>
                  </a:lnTo>
                  <a:lnTo>
                    <a:pt x="60" y="4"/>
                  </a:lnTo>
                  <a:lnTo>
                    <a:pt x="73" y="0"/>
                  </a:lnTo>
                  <a:lnTo>
                    <a:pt x="68" y="4"/>
                  </a:lnTo>
                  <a:lnTo>
                    <a:pt x="60" y="16"/>
                  </a:lnTo>
                  <a:lnTo>
                    <a:pt x="54" y="33"/>
                  </a:lnTo>
                  <a:lnTo>
                    <a:pt x="48" y="58"/>
                  </a:lnTo>
                  <a:lnTo>
                    <a:pt x="45" y="89"/>
                  </a:lnTo>
                  <a:lnTo>
                    <a:pt x="41" y="123"/>
                  </a:lnTo>
                  <a:lnTo>
                    <a:pt x="39" y="160"/>
                  </a:lnTo>
                  <a:lnTo>
                    <a:pt x="37" y="198"/>
                  </a:lnTo>
                  <a:lnTo>
                    <a:pt x="39" y="198"/>
                  </a:lnTo>
                  <a:lnTo>
                    <a:pt x="35" y="200"/>
                  </a:lnTo>
                  <a:lnTo>
                    <a:pt x="25" y="200"/>
                  </a:lnTo>
                  <a:lnTo>
                    <a:pt x="14" y="200"/>
                  </a:lnTo>
                  <a:lnTo>
                    <a:pt x="4" y="200"/>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38" name="Freeform 270"/>
            <p:cNvSpPr>
              <a:spLocks/>
            </p:cNvSpPr>
            <p:nvPr/>
          </p:nvSpPr>
          <p:spPr bwMode="auto">
            <a:xfrm>
              <a:off x="4866" y="3909"/>
              <a:ext cx="75" cy="200"/>
            </a:xfrm>
            <a:custGeom>
              <a:avLst/>
              <a:gdLst/>
              <a:ahLst/>
              <a:cxnLst>
                <a:cxn ang="0">
                  <a:pos x="2" y="198"/>
                </a:cxn>
                <a:cxn ang="0">
                  <a:pos x="4" y="159"/>
                </a:cxn>
                <a:cxn ang="0">
                  <a:pos x="7" y="123"/>
                </a:cxn>
                <a:cxn ang="0">
                  <a:pos x="13" y="88"/>
                </a:cxn>
                <a:cxn ang="0">
                  <a:pos x="23" y="57"/>
                </a:cxn>
                <a:cxn ang="0">
                  <a:pos x="34" y="34"/>
                </a:cxn>
                <a:cxn ang="0">
                  <a:pos x="46" y="15"/>
                </a:cxn>
                <a:cxn ang="0">
                  <a:pos x="59" y="4"/>
                </a:cxn>
                <a:cxn ang="0">
                  <a:pos x="75" y="0"/>
                </a:cxn>
                <a:cxn ang="0">
                  <a:pos x="67" y="4"/>
                </a:cxn>
                <a:cxn ang="0">
                  <a:pos x="59" y="15"/>
                </a:cxn>
                <a:cxn ang="0">
                  <a:pos x="53" y="34"/>
                </a:cxn>
                <a:cxn ang="0">
                  <a:pos x="48" y="57"/>
                </a:cxn>
                <a:cxn ang="0">
                  <a:pos x="44" y="88"/>
                </a:cxn>
                <a:cxn ang="0">
                  <a:pos x="40" y="123"/>
                </a:cxn>
                <a:cxn ang="0">
                  <a:pos x="38" y="159"/>
                </a:cxn>
                <a:cxn ang="0">
                  <a:pos x="38" y="198"/>
                </a:cxn>
                <a:cxn ang="0">
                  <a:pos x="40" y="200"/>
                </a:cxn>
                <a:cxn ang="0">
                  <a:pos x="34" y="200"/>
                </a:cxn>
                <a:cxn ang="0">
                  <a:pos x="25" y="200"/>
                </a:cxn>
                <a:cxn ang="0">
                  <a:pos x="15" y="200"/>
                </a:cxn>
                <a:cxn ang="0">
                  <a:pos x="6" y="200"/>
                </a:cxn>
                <a:cxn ang="0">
                  <a:pos x="0" y="200"/>
                </a:cxn>
                <a:cxn ang="0">
                  <a:pos x="2" y="198"/>
                </a:cxn>
              </a:cxnLst>
              <a:rect l="0" t="0" r="r" b="b"/>
              <a:pathLst>
                <a:path w="75" h="200">
                  <a:moveTo>
                    <a:pt x="2" y="198"/>
                  </a:moveTo>
                  <a:lnTo>
                    <a:pt x="4" y="159"/>
                  </a:lnTo>
                  <a:lnTo>
                    <a:pt x="7" y="123"/>
                  </a:lnTo>
                  <a:lnTo>
                    <a:pt x="13" y="88"/>
                  </a:lnTo>
                  <a:lnTo>
                    <a:pt x="23" y="57"/>
                  </a:lnTo>
                  <a:lnTo>
                    <a:pt x="34" y="34"/>
                  </a:lnTo>
                  <a:lnTo>
                    <a:pt x="46" y="15"/>
                  </a:lnTo>
                  <a:lnTo>
                    <a:pt x="59" y="4"/>
                  </a:lnTo>
                  <a:lnTo>
                    <a:pt x="75" y="0"/>
                  </a:lnTo>
                  <a:lnTo>
                    <a:pt x="67" y="4"/>
                  </a:lnTo>
                  <a:lnTo>
                    <a:pt x="59" y="15"/>
                  </a:lnTo>
                  <a:lnTo>
                    <a:pt x="53" y="34"/>
                  </a:lnTo>
                  <a:lnTo>
                    <a:pt x="48" y="57"/>
                  </a:lnTo>
                  <a:lnTo>
                    <a:pt x="44" y="88"/>
                  </a:lnTo>
                  <a:lnTo>
                    <a:pt x="40" y="123"/>
                  </a:lnTo>
                  <a:lnTo>
                    <a:pt x="38" y="159"/>
                  </a:lnTo>
                  <a:lnTo>
                    <a:pt x="38" y="198"/>
                  </a:lnTo>
                  <a:lnTo>
                    <a:pt x="40" y="200"/>
                  </a:lnTo>
                  <a:lnTo>
                    <a:pt x="34" y="200"/>
                  </a:lnTo>
                  <a:lnTo>
                    <a:pt x="25" y="200"/>
                  </a:lnTo>
                  <a:lnTo>
                    <a:pt x="15" y="200"/>
                  </a:lnTo>
                  <a:lnTo>
                    <a:pt x="6" y="200"/>
                  </a:lnTo>
                  <a:lnTo>
                    <a:pt x="0" y="200"/>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39" name="Freeform 271"/>
            <p:cNvSpPr>
              <a:spLocks/>
            </p:cNvSpPr>
            <p:nvPr/>
          </p:nvSpPr>
          <p:spPr bwMode="auto">
            <a:xfrm>
              <a:off x="4895" y="3928"/>
              <a:ext cx="72" cy="179"/>
            </a:xfrm>
            <a:custGeom>
              <a:avLst/>
              <a:gdLst/>
              <a:ahLst/>
              <a:cxnLst>
                <a:cxn ang="0">
                  <a:pos x="72" y="179"/>
                </a:cxn>
                <a:cxn ang="0">
                  <a:pos x="71" y="144"/>
                </a:cxn>
                <a:cxn ang="0">
                  <a:pos x="67" y="110"/>
                </a:cxn>
                <a:cxn ang="0">
                  <a:pos x="59" y="79"/>
                </a:cxn>
                <a:cxn ang="0">
                  <a:pos x="51" y="52"/>
                </a:cxn>
                <a:cxn ang="0">
                  <a:pos x="40" y="29"/>
                </a:cxn>
                <a:cxn ang="0">
                  <a:pos x="28" y="13"/>
                </a:cxn>
                <a:cxn ang="0">
                  <a:pos x="13" y="2"/>
                </a:cxn>
                <a:cxn ang="0">
                  <a:pos x="0" y="0"/>
                </a:cxn>
                <a:cxn ang="0">
                  <a:pos x="1" y="35"/>
                </a:cxn>
                <a:cxn ang="0">
                  <a:pos x="5" y="69"/>
                </a:cxn>
                <a:cxn ang="0">
                  <a:pos x="11" y="100"/>
                </a:cxn>
                <a:cxn ang="0">
                  <a:pos x="21" y="127"/>
                </a:cxn>
                <a:cxn ang="0">
                  <a:pos x="32" y="150"/>
                </a:cxn>
                <a:cxn ang="0">
                  <a:pos x="44" y="165"/>
                </a:cxn>
                <a:cxn ang="0">
                  <a:pos x="57" y="177"/>
                </a:cxn>
                <a:cxn ang="0">
                  <a:pos x="72" y="179"/>
                </a:cxn>
              </a:cxnLst>
              <a:rect l="0" t="0" r="r" b="b"/>
              <a:pathLst>
                <a:path w="72" h="179">
                  <a:moveTo>
                    <a:pt x="72" y="179"/>
                  </a:moveTo>
                  <a:lnTo>
                    <a:pt x="71" y="144"/>
                  </a:lnTo>
                  <a:lnTo>
                    <a:pt x="67" y="110"/>
                  </a:lnTo>
                  <a:lnTo>
                    <a:pt x="59" y="79"/>
                  </a:lnTo>
                  <a:lnTo>
                    <a:pt x="51" y="52"/>
                  </a:lnTo>
                  <a:lnTo>
                    <a:pt x="40" y="29"/>
                  </a:lnTo>
                  <a:lnTo>
                    <a:pt x="28" y="13"/>
                  </a:lnTo>
                  <a:lnTo>
                    <a:pt x="13" y="2"/>
                  </a:lnTo>
                  <a:lnTo>
                    <a:pt x="0" y="0"/>
                  </a:lnTo>
                  <a:lnTo>
                    <a:pt x="1" y="35"/>
                  </a:lnTo>
                  <a:lnTo>
                    <a:pt x="5" y="69"/>
                  </a:lnTo>
                  <a:lnTo>
                    <a:pt x="11" y="100"/>
                  </a:lnTo>
                  <a:lnTo>
                    <a:pt x="21" y="127"/>
                  </a:lnTo>
                  <a:lnTo>
                    <a:pt x="32" y="150"/>
                  </a:lnTo>
                  <a:lnTo>
                    <a:pt x="44" y="165"/>
                  </a:lnTo>
                  <a:lnTo>
                    <a:pt x="57" y="177"/>
                  </a:lnTo>
                  <a:lnTo>
                    <a:pt x="72" y="179"/>
                  </a:lnTo>
                  <a:close/>
                </a:path>
              </a:pathLst>
            </a:custGeom>
            <a:solidFill>
              <a:srgbClr val="00FF00"/>
            </a:solidFill>
            <a:ln w="9525">
              <a:solidFill>
                <a:srgbClr val="000000"/>
              </a:solidFill>
              <a:prstDash val="solid"/>
              <a:round/>
              <a:headEnd/>
              <a:tailEnd/>
            </a:ln>
          </p:spPr>
          <p:txBody>
            <a:bodyPr/>
            <a:lstStyle/>
            <a:p>
              <a:endParaRPr lang="en-US"/>
            </a:p>
          </p:txBody>
        </p:sp>
        <p:sp>
          <p:nvSpPr>
            <p:cNvPr id="314640" name="Freeform 272"/>
            <p:cNvSpPr>
              <a:spLocks/>
            </p:cNvSpPr>
            <p:nvPr/>
          </p:nvSpPr>
          <p:spPr bwMode="auto">
            <a:xfrm>
              <a:off x="4891" y="3945"/>
              <a:ext cx="71" cy="181"/>
            </a:xfrm>
            <a:custGeom>
              <a:avLst/>
              <a:gdLst/>
              <a:ahLst/>
              <a:cxnLst>
                <a:cxn ang="0">
                  <a:pos x="71" y="181"/>
                </a:cxn>
                <a:cxn ang="0">
                  <a:pos x="57" y="177"/>
                </a:cxn>
                <a:cxn ang="0">
                  <a:pos x="44" y="168"/>
                </a:cxn>
                <a:cxn ang="0">
                  <a:pos x="30" y="150"/>
                </a:cxn>
                <a:cxn ang="0">
                  <a:pos x="21" y="127"/>
                </a:cxn>
                <a:cxn ang="0">
                  <a:pos x="11" y="100"/>
                </a:cxn>
                <a:cxn ang="0">
                  <a:pos x="5" y="69"/>
                </a:cxn>
                <a:cxn ang="0">
                  <a:pos x="2" y="35"/>
                </a:cxn>
                <a:cxn ang="0">
                  <a:pos x="0" y="0"/>
                </a:cxn>
                <a:cxn ang="0">
                  <a:pos x="9" y="6"/>
                </a:cxn>
                <a:cxn ang="0">
                  <a:pos x="19" y="18"/>
                </a:cxn>
                <a:cxn ang="0">
                  <a:pos x="30" y="35"/>
                </a:cxn>
                <a:cxn ang="0">
                  <a:pos x="40" y="58"/>
                </a:cxn>
                <a:cxn ang="0">
                  <a:pos x="50" y="85"/>
                </a:cxn>
                <a:cxn ang="0">
                  <a:pos x="59" y="114"/>
                </a:cxn>
                <a:cxn ang="0">
                  <a:pos x="65" y="146"/>
                </a:cxn>
                <a:cxn ang="0">
                  <a:pos x="71" y="181"/>
                </a:cxn>
              </a:cxnLst>
              <a:rect l="0" t="0" r="r" b="b"/>
              <a:pathLst>
                <a:path w="71" h="181">
                  <a:moveTo>
                    <a:pt x="71" y="181"/>
                  </a:moveTo>
                  <a:lnTo>
                    <a:pt x="57" y="177"/>
                  </a:lnTo>
                  <a:lnTo>
                    <a:pt x="44" y="168"/>
                  </a:lnTo>
                  <a:lnTo>
                    <a:pt x="30" y="150"/>
                  </a:lnTo>
                  <a:lnTo>
                    <a:pt x="21" y="127"/>
                  </a:lnTo>
                  <a:lnTo>
                    <a:pt x="11" y="100"/>
                  </a:lnTo>
                  <a:lnTo>
                    <a:pt x="5" y="69"/>
                  </a:lnTo>
                  <a:lnTo>
                    <a:pt x="2" y="35"/>
                  </a:lnTo>
                  <a:lnTo>
                    <a:pt x="0" y="0"/>
                  </a:lnTo>
                  <a:lnTo>
                    <a:pt x="9" y="6"/>
                  </a:lnTo>
                  <a:lnTo>
                    <a:pt x="19" y="18"/>
                  </a:lnTo>
                  <a:lnTo>
                    <a:pt x="30" y="35"/>
                  </a:lnTo>
                  <a:lnTo>
                    <a:pt x="40" y="58"/>
                  </a:lnTo>
                  <a:lnTo>
                    <a:pt x="50" y="85"/>
                  </a:lnTo>
                  <a:lnTo>
                    <a:pt x="59" y="114"/>
                  </a:lnTo>
                  <a:lnTo>
                    <a:pt x="65" y="146"/>
                  </a:lnTo>
                  <a:lnTo>
                    <a:pt x="71" y="181"/>
                  </a:lnTo>
                  <a:close/>
                </a:path>
              </a:pathLst>
            </a:custGeom>
            <a:solidFill>
              <a:srgbClr val="00FF00"/>
            </a:solidFill>
            <a:ln w="9525">
              <a:solidFill>
                <a:srgbClr val="000000"/>
              </a:solidFill>
              <a:prstDash val="solid"/>
              <a:round/>
              <a:headEnd/>
              <a:tailEnd/>
            </a:ln>
          </p:spPr>
          <p:txBody>
            <a:bodyPr/>
            <a:lstStyle/>
            <a:p>
              <a:endParaRPr lang="en-US"/>
            </a:p>
          </p:txBody>
        </p:sp>
        <p:sp>
          <p:nvSpPr>
            <p:cNvPr id="314641" name="Freeform 273"/>
            <p:cNvSpPr>
              <a:spLocks/>
            </p:cNvSpPr>
            <p:nvPr/>
          </p:nvSpPr>
          <p:spPr bwMode="auto">
            <a:xfrm>
              <a:off x="4908" y="3999"/>
              <a:ext cx="73" cy="108"/>
            </a:xfrm>
            <a:custGeom>
              <a:avLst/>
              <a:gdLst/>
              <a:ahLst/>
              <a:cxnLst>
                <a:cxn ang="0">
                  <a:pos x="0" y="108"/>
                </a:cxn>
                <a:cxn ang="0">
                  <a:pos x="2" y="81"/>
                </a:cxn>
                <a:cxn ang="0">
                  <a:pos x="10" y="54"/>
                </a:cxn>
                <a:cxn ang="0">
                  <a:pos x="21" y="33"/>
                </a:cxn>
                <a:cxn ang="0">
                  <a:pos x="36" y="15"/>
                </a:cxn>
                <a:cxn ang="0">
                  <a:pos x="54" y="4"/>
                </a:cxn>
                <a:cxn ang="0">
                  <a:pos x="73" y="0"/>
                </a:cxn>
                <a:cxn ang="0">
                  <a:pos x="69" y="29"/>
                </a:cxn>
                <a:cxn ang="0">
                  <a:pos x="63" y="54"/>
                </a:cxn>
                <a:cxn ang="0">
                  <a:pos x="52" y="77"/>
                </a:cxn>
                <a:cxn ang="0">
                  <a:pos x="36" y="94"/>
                </a:cxn>
                <a:cxn ang="0">
                  <a:pos x="19" y="104"/>
                </a:cxn>
                <a:cxn ang="0">
                  <a:pos x="0" y="108"/>
                </a:cxn>
              </a:cxnLst>
              <a:rect l="0" t="0" r="r" b="b"/>
              <a:pathLst>
                <a:path w="73" h="108">
                  <a:moveTo>
                    <a:pt x="0" y="108"/>
                  </a:moveTo>
                  <a:lnTo>
                    <a:pt x="2" y="81"/>
                  </a:lnTo>
                  <a:lnTo>
                    <a:pt x="10" y="54"/>
                  </a:lnTo>
                  <a:lnTo>
                    <a:pt x="21" y="33"/>
                  </a:lnTo>
                  <a:lnTo>
                    <a:pt x="36" y="15"/>
                  </a:lnTo>
                  <a:lnTo>
                    <a:pt x="54" y="4"/>
                  </a:lnTo>
                  <a:lnTo>
                    <a:pt x="73" y="0"/>
                  </a:lnTo>
                  <a:lnTo>
                    <a:pt x="69" y="29"/>
                  </a:lnTo>
                  <a:lnTo>
                    <a:pt x="63" y="54"/>
                  </a:lnTo>
                  <a:lnTo>
                    <a:pt x="52" y="77"/>
                  </a:lnTo>
                  <a:lnTo>
                    <a:pt x="36" y="94"/>
                  </a:lnTo>
                  <a:lnTo>
                    <a:pt x="19" y="104"/>
                  </a:lnTo>
                  <a:lnTo>
                    <a:pt x="0" y="108"/>
                  </a:lnTo>
                  <a:close/>
                </a:path>
              </a:pathLst>
            </a:custGeom>
            <a:solidFill>
              <a:srgbClr val="00FF00"/>
            </a:solidFill>
            <a:ln w="9525">
              <a:solidFill>
                <a:srgbClr val="000000"/>
              </a:solidFill>
              <a:prstDash val="solid"/>
              <a:round/>
              <a:headEnd/>
              <a:tailEnd/>
            </a:ln>
          </p:spPr>
          <p:txBody>
            <a:bodyPr/>
            <a:lstStyle/>
            <a:p>
              <a:endParaRPr lang="en-US"/>
            </a:p>
          </p:txBody>
        </p:sp>
        <p:sp>
          <p:nvSpPr>
            <p:cNvPr id="314642" name="Freeform 274"/>
            <p:cNvSpPr>
              <a:spLocks/>
            </p:cNvSpPr>
            <p:nvPr/>
          </p:nvSpPr>
          <p:spPr bwMode="auto">
            <a:xfrm>
              <a:off x="4943" y="3928"/>
              <a:ext cx="72" cy="200"/>
            </a:xfrm>
            <a:custGeom>
              <a:avLst/>
              <a:gdLst/>
              <a:ahLst/>
              <a:cxnLst>
                <a:cxn ang="0">
                  <a:pos x="70" y="198"/>
                </a:cxn>
                <a:cxn ang="0">
                  <a:pos x="70" y="160"/>
                </a:cxn>
                <a:cxn ang="0">
                  <a:pos x="67" y="121"/>
                </a:cxn>
                <a:cxn ang="0">
                  <a:pos x="59" y="86"/>
                </a:cxn>
                <a:cxn ang="0">
                  <a:pos x="51" y="58"/>
                </a:cxn>
                <a:cxn ang="0">
                  <a:pos x="40" y="33"/>
                </a:cxn>
                <a:cxn ang="0">
                  <a:pos x="26" y="13"/>
                </a:cxn>
                <a:cxn ang="0">
                  <a:pos x="13" y="4"/>
                </a:cxn>
                <a:cxn ang="0">
                  <a:pos x="0" y="0"/>
                </a:cxn>
                <a:cxn ang="0">
                  <a:pos x="7" y="4"/>
                </a:cxn>
                <a:cxn ang="0">
                  <a:pos x="13" y="13"/>
                </a:cxn>
                <a:cxn ang="0">
                  <a:pos x="19" y="33"/>
                </a:cxn>
                <a:cxn ang="0">
                  <a:pos x="24" y="58"/>
                </a:cxn>
                <a:cxn ang="0">
                  <a:pos x="30" y="86"/>
                </a:cxn>
                <a:cxn ang="0">
                  <a:pos x="32" y="121"/>
                </a:cxn>
                <a:cxn ang="0">
                  <a:pos x="34" y="160"/>
                </a:cxn>
                <a:cxn ang="0">
                  <a:pos x="36" y="198"/>
                </a:cxn>
                <a:cxn ang="0">
                  <a:pos x="34" y="198"/>
                </a:cxn>
                <a:cxn ang="0">
                  <a:pos x="38" y="198"/>
                </a:cxn>
                <a:cxn ang="0">
                  <a:pos x="47" y="200"/>
                </a:cxn>
                <a:cxn ang="0">
                  <a:pos x="59" y="200"/>
                </a:cxn>
                <a:cxn ang="0">
                  <a:pos x="69" y="198"/>
                </a:cxn>
                <a:cxn ang="0">
                  <a:pos x="72" y="198"/>
                </a:cxn>
                <a:cxn ang="0">
                  <a:pos x="70" y="198"/>
                </a:cxn>
              </a:cxnLst>
              <a:rect l="0" t="0" r="r" b="b"/>
              <a:pathLst>
                <a:path w="72" h="200">
                  <a:moveTo>
                    <a:pt x="70" y="198"/>
                  </a:moveTo>
                  <a:lnTo>
                    <a:pt x="70" y="160"/>
                  </a:lnTo>
                  <a:lnTo>
                    <a:pt x="67" y="121"/>
                  </a:lnTo>
                  <a:lnTo>
                    <a:pt x="59" y="86"/>
                  </a:lnTo>
                  <a:lnTo>
                    <a:pt x="51" y="58"/>
                  </a:lnTo>
                  <a:lnTo>
                    <a:pt x="40" y="33"/>
                  </a:lnTo>
                  <a:lnTo>
                    <a:pt x="26" y="13"/>
                  </a:lnTo>
                  <a:lnTo>
                    <a:pt x="13" y="4"/>
                  </a:lnTo>
                  <a:lnTo>
                    <a:pt x="0" y="0"/>
                  </a:lnTo>
                  <a:lnTo>
                    <a:pt x="7" y="4"/>
                  </a:lnTo>
                  <a:lnTo>
                    <a:pt x="13" y="13"/>
                  </a:lnTo>
                  <a:lnTo>
                    <a:pt x="19" y="33"/>
                  </a:lnTo>
                  <a:lnTo>
                    <a:pt x="24" y="58"/>
                  </a:lnTo>
                  <a:lnTo>
                    <a:pt x="30" y="86"/>
                  </a:lnTo>
                  <a:lnTo>
                    <a:pt x="32" y="121"/>
                  </a:lnTo>
                  <a:lnTo>
                    <a:pt x="34" y="160"/>
                  </a:lnTo>
                  <a:lnTo>
                    <a:pt x="36" y="198"/>
                  </a:lnTo>
                  <a:lnTo>
                    <a:pt x="34" y="198"/>
                  </a:lnTo>
                  <a:lnTo>
                    <a:pt x="38" y="198"/>
                  </a:lnTo>
                  <a:lnTo>
                    <a:pt x="47" y="200"/>
                  </a:lnTo>
                  <a:lnTo>
                    <a:pt x="59" y="200"/>
                  </a:lnTo>
                  <a:lnTo>
                    <a:pt x="69" y="198"/>
                  </a:lnTo>
                  <a:lnTo>
                    <a:pt x="72" y="198"/>
                  </a:lnTo>
                  <a:lnTo>
                    <a:pt x="7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43" name="Freeform 275"/>
            <p:cNvSpPr>
              <a:spLocks/>
            </p:cNvSpPr>
            <p:nvPr/>
          </p:nvSpPr>
          <p:spPr bwMode="auto">
            <a:xfrm>
              <a:off x="4989" y="3918"/>
              <a:ext cx="90" cy="198"/>
            </a:xfrm>
            <a:custGeom>
              <a:avLst/>
              <a:gdLst/>
              <a:ahLst/>
              <a:cxnLst>
                <a:cxn ang="0">
                  <a:pos x="90" y="198"/>
                </a:cxn>
                <a:cxn ang="0">
                  <a:pos x="72" y="195"/>
                </a:cxn>
                <a:cxn ang="0">
                  <a:pos x="55" y="183"/>
                </a:cxn>
                <a:cxn ang="0">
                  <a:pos x="40" y="166"/>
                </a:cxn>
                <a:cxn ang="0">
                  <a:pos x="26" y="141"/>
                </a:cxn>
                <a:cxn ang="0">
                  <a:pos x="15" y="110"/>
                </a:cxn>
                <a:cxn ang="0">
                  <a:pos x="7" y="75"/>
                </a:cxn>
                <a:cxn ang="0">
                  <a:pos x="1" y="39"/>
                </a:cxn>
                <a:cxn ang="0">
                  <a:pos x="0" y="0"/>
                </a:cxn>
                <a:cxn ang="0">
                  <a:pos x="19" y="4"/>
                </a:cxn>
                <a:cxn ang="0">
                  <a:pos x="34" y="16"/>
                </a:cxn>
                <a:cxn ang="0">
                  <a:pos x="49" y="33"/>
                </a:cxn>
                <a:cxn ang="0">
                  <a:pos x="65" y="58"/>
                </a:cxn>
                <a:cxn ang="0">
                  <a:pos x="74" y="89"/>
                </a:cxn>
                <a:cxn ang="0">
                  <a:pos x="84" y="123"/>
                </a:cxn>
                <a:cxn ang="0">
                  <a:pos x="88" y="160"/>
                </a:cxn>
                <a:cxn ang="0">
                  <a:pos x="90" y="198"/>
                </a:cxn>
              </a:cxnLst>
              <a:rect l="0" t="0" r="r" b="b"/>
              <a:pathLst>
                <a:path w="90" h="198">
                  <a:moveTo>
                    <a:pt x="90" y="198"/>
                  </a:moveTo>
                  <a:lnTo>
                    <a:pt x="72" y="195"/>
                  </a:lnTo>
                  <a:lnTo>
                    <a:pt x="55" y="183"/>
                  </a:lnTo>
                  <a:lnTo>
                    <a:pt x="40" y="166"/>
                  </a:lnTo>
                  <a:lnTo>
                    <a:pt x="26" y="141"/>
                  </a:lnTo>
                  <a:lnTo>
                    <a:pt x="15" y="110"/>
                  </a:lnTo>
                  <a:lnTo>
                    <a:pt x="7" y="75"/>
                  </a:lnTo>
                  <a:lnTo>
                    <a:pt x="1" y="39"/>
                  </a:lnTo>
                  <a:lnTo>
                    <a:pt x="0" y="0"/>
                  </a:lnTo>
                  <a:lnTo>
                    <a:pt x="19" y="4"/>
                  </a:lnTo>
                  <a:lnTo>
                    <a:pt x="34" y="16"/>
                  </a:lnTo>
                  <a:lnTo>
                    <a:pt x="49" y="33"/>
                  </a:lnTo>
                  <a:lnTo>
                    <a:pt x="65" y="58"/>
                  </a:lnTo>
                  <a:lnTo>
                    <a:pt x="74" y="89"/>
                  </a:lnTo>
                  <a:lnTo>
                    <a:pt x="84" y="123"/>
                  </a:lnTo>
                  <a:lnTo>
                    <a:pt x="88" y="160"/>
                  </a:lnTo>
                  <a:lnTo>
                    <a:pt x="9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44" name="Freeform 276"/>
            <p:cNvSpPr>
              <a:spLocks/>
            </p:cNvSpPr>
            <p:nvPr/>
          </p:nvSpPr>
          <p:spPr bwMode="auto">
            <a:xfrm>
              <a:off x="5015" y="3936"/>
              <a:ext cx="37" cy="180"/>
            </a:xfrm>
            <a:custGeom>
              <a:avLst/>
              <a:gdLst/>
              <a:ahLst/>
              <a:cxnLst>
                <a:cxn ang="0">
                  <a:pos x="0" y="180"/>
                </a:cxn>
                <a:cxn ang="0">
                  <a:pos x="8" y="177"/>
                </a:cxn>
                <a:cxn ang="0">
                  <a:pos x="16" y="167"/>
                </a:cxn>
                <a:cxn ang="0">
                  <a:pos x="22" y="150"/>
                </a:cxn>
                <a:cxn ang="0">
                  <a:pos x="27" y="128"/>
                </a:cxn>
                <a:cxn ang="0">
                  <a:pos x="31" y="100"/>
                </a:cxn>
                <a:cxn ang="0">
                  <a:pos x="35" y="69"/>
                </a:cxn>
                <a:cxn ang="0">
                  <a:pos x="37" y="36"/>
                </a:cxn>
                <a:cxn ang="0">
                  <a:pos x="37" y="0"/>
                </a:cxn>
                <a:cxn ang="0">
                  <a:pos x="31" y="4"/>
                </a:cxn>
                <a:cxn ang="0">
                  <a:pos x="23" y="13"/>
                </a:cxn>
                <a:cxn ang="0">
                  <a:pos x="18" y="30"/>
                </a:cxn>
                <a:cxn ang="0">
                  <a:pos x="12" y="53"/>
                </a:cxn>
                <a:cxn ang="0">
                  <a:pos x="8" y="80"/>
                </a:cxn>
                <a:cxn ang="0">
                  <a:pos x="4" y="111"/>
                </a:cxn>
                <a:cxn ang="0">
                  <a:pos x="2" y="146"/>
                </a:cxn>
                <a:cxn ang="0">
                  <a:pos x="0" y="180"/>
                </a:cxn>
              </a:cxnLst>
              <a:rect l="0" t="0" r="r" b="b"/>
              <a:pathLst>
                <a:path w="37" h="180">
                  <a:moveTo>
                    <a:pt x="0" y="180"/>
                  </a:moveTo>
                  <a:lnTo>
                    <a:pt x="8" y="177"/>
                  </a:lnTo>
                  <a:lnTo>
                    <a:pt x="16" y="167"/>
                  </a:lnTo>
                  <a:lnTo>
                    <a:pt x="22" y="150"/>
                  </a:lnTo>
                  <a:lnTo>
                    <a:pt x="27" y="128"/>
                  </a:lnTo>
                  <a:lnTo>
                    <a:pt x="31" y="100"/>
                  </a:lnTo>
                  <a:lnTo>
                    <a:pt x="35" y="69"/>
                  </a:lnTo>
                  <a:lnTo>
                    <a:pt x="37" y="36"/>
                  </a:lnTo>
                  <a:lnTo>
                    <a:pt x="37" y="0"/>
                  </a:lnTo>
                  <a:lnTo>
                    <a:pt x="31" y="4"/>
                  </a:lnTo>
                  <a:lnTo>
                    <a:pt x="23" y="13"/>
                  </a:lnTo>
                  <a:lnTo>
                    <a:pt x="18" y="30"/>
                  </a:lnTo>
                  <a:lnTo>
                    <a:pt x="12" y="53"/>
                  </a:lnTo>
                  <a:lnTo>
                    <a:pt x="8" y="80"/>
                  </a:lnTo>
                  <a:lnTo>
                    <a:pt x="4" y="111"/>
                  </a:lnTo>
                  <a:lnTo>
                    <a:pt x="2"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645" name="Freeform 277"/>
            <p:cNvSpPr>
              <a:spLocks/>
            </p:cNvSpPr>
            <p:nvPr/>
          </p:nvSpPr>
          <p:spPr bwMode="auto">
            <a:xfrm>
              <a:off x="5058" y="3936"/>
              <a:ext cx="71" cy="180"/>
            </a:xfrm>
            <a:custGeom>
              <a:avLst/>
              <a:gdLst/>
              <a:ahLst/>
              <a:cxnLst>
                <a:cxn ang="0">
                  <a:pos x="0" y="180"/>
                </a:cxn>
                <a:cxn ang="0">
                  <a:pos x="13" y="177"/>
                </a:cxn>
                <a:cxn ang="0">
                  <a:pos x="26" y="165"/>
                </a:cxn>
                <a:cxn ang="0">
                  <a:pos x="38" y="150"/>
                </a:cxn>
                <a:cxn ang="0">
                  <a:pos x="50" y="127"/>
                </a:cxn>
                <a:cxn ang="0">
                  <a:pos x="59" y="100"/>
                </a:cxn>
                <a:cxn ang="0">
                  <a:pos x="65" y="69"/>
                </a:cxn>
                <a:cxn ang="0">
                  <a:pos x="69" y="34"/>
                </a:cxn>
                <a:cxn ang="0">
                  <a:pos x="71" y="0"/>
                </a:cxn>
                <a:cxn ang="0">
                  <a:pos x="61" y="5"/>
                </a:cxn>
                <a:cxn ang="0">
                  <a:pos x="51" y="17"/>
                </a:cxn>
                <a:cxn ang="0">
                  <a:pos x="40" y="34"/>
                </a:cxn>
                <a:cxn ang="0">
                  <a:pos x="30" y="55"/>
                </a:cxn>
                <a:cxn ang="0">
                  <a:pos x="21" y="84"/>
                </a:cxn>
                <a:cxn ang="0">
                  <a:pos x="11" y="113"/>
                </a:cxn>
                <a:cxn ang="0">
                  <a:pos x="5" y="146"/>
                </a:cxn>
                <a:cxn ang="0">
                  <a:pos x="0" y="180"/>
                </a:cxn>
              </a:cxnLst>
              <a:rect l="0" t="0" r="r" b="b"/>
              <a:pathLst>
                <a:path w="71" h="180">
                  <a:moveTo>
                    <a:pt x="0" y="180"/>
                  </a:moveTo>
                  <a:lnTo>
                    <a:pt x="13" y="177"/>
                  </a:lnTo>
                  <a:lnTo>
                    <a:pt x="26" y="165"/>
                  </a:lnTo>
                  <a:lnTo>
                    <a:pt x="38" y="150"/>
                  </a:lnTo>
                  <a:lnTo>
                    <a:pt x="50" y="127"/>
                  </a:lnTo>
                  <a:lnTo>
                    <a:pt x="59" y="100"/>
                  </a:lnTo>
                  <a:lnTo>
                    <a:pt x="65" y="69"/>
                  </a:lnTo>
                  <a:lnTo>
                    <a:pt x="69" y="34"/>
                  </a:lnTo>
                  <a:lnTo>
                    <a:pt x="71" y="0"/>
                  </a:lnTo>
                  <a:lnTo>
                    <a:pt x="61" y="5"/>
                  </a:lnTo>
                  <a:lnTo>
                    <a:pt x="51" y="17"/>
                  </a:lnTo>
                  <a:lnTo>
                    <a:pt x="40" y="34"/>
                  </a:lnTo>
                  <a:lnTo>
                    <a:pt x="30" y="55"/>
                  </a:lnTo>
                  <a:lnTo>
                    <a:pt x="21" y="84"/>
                  </a:lnTo>
                  <a:lnTo>
                    <a:pt x="11" y="113"/>
                  </a:lnTo>
                  <a:lnTo>
                    <a:pt x="5"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646" name="Freeform 278"/>
            <p:cNvSpPr>
              <a:spLocks/>
            </p:cNvSpPr>
            <p:nvPr/>
          </p:nvSpPr>
          <p:spPr bwMode="auto">
            <a:xfrm>
              <a:off x="5075" y="3989"/>
              <a:ext cx="71" cy="108"/>
            </a:xfrm>
            <a:custGeom>
              <a:avLst/>
              <a:gdLst/>
              <a:ahLst/>
              <a:cxnLst>
                <a:cxn ang="0">
                  <a:pos x="71" y="108"/>
                </a:cxn>
                <a:cxn ang="0">
                  <a:pos x="69" y="81"/>
                </a:cxn>
                <a:cxn ang="0">
                  <a:pos x="61" y="54"/>
                </a:cxn>
                <a:cxn ang="0">
                  <a:pos x="50" y="31"/>
                </a:cxn>
                <a:cxn ang="0">
                  <a:pos x="36" y="16"/>
                </a:cxn>
                <a:cxn ang="0">
                  <a:pos x="19" y="4"/>
                </a:cxn>
                <a:cxn ang="0">
                  <a:pos x="0" y="0"/>
                </a:cxn>
                <a:cxn ang="0">
                  <a:pos x="2" y="29"/>
                </a:cxn>
                <a:cxn ang="0">
                  <a:pos x="9" y="54"/>
                </a:cxn>
                <a:cxn ang="0">
                  <a:pos x="21" y="77"/>
                </a:cxn>
                <a:cxn ang="0">
                  <a:pos x="36" y="95"/>
                </a:cxn>
                <a:cxn ang="0">
                  <a:pos x="54" y="104"/>
                </a:cxn>
                <a:cxn ang="0">
                  <a:pos x="71" y="108"/>
                </a:cxn>
              </a:cxnLst>
              <a:rect l="0" t="0" r="r" b="b"/>
              <a:pathLst>
                <a:path w="71" h="108">
                  <a:moveTo>
                    <a:pt x="71" y="108"/>
                  </a:moveTo>
                  <a:lnTo>
                    <a:pt x="69" y="81"/>
                  </a:lnTo>
                  <a:lnTo>
                    <a:pt x="61" y="54"/>
                  </a:lnTo>
                  <a:lnTo>
                    <a:pt x="50" y="31"/>
                  </a:lnTo>
                  <a:lnTo>
                    <a:pt x="36" y="16"/>
                  </a:lnTo>
                  <a:lnTo>
                    <a:pt x="19" y="4"/>
                  </a:lnTo>
                  <a:lnTo>
                    <a:pt x="0" y="0"/>
                  </a:lnTo>
                  <a:lnTo>
                    <a:pt x="2" y="29"/>
                  </a:lnTo>
                  <a:lnTo>
                    <a:pt x="9" y="54"/>
                  </a:lnTo>
                  <a:lnTo>
                    <a:pt x="21" y="77"/>
                  </a:lnTo>
                  <a:lnTo>
                    <a:pt x="36" y="95"/>
                  </a:lnTo>
                  <a:lnTo>
                    <a:pt x="54" y="104"/>
                  </a:lnTo>
                  <a:lnTo>
                    <a:pt x="71" y="108"/>
                  </a:lnTo>
                  <a:close/>
                </a:path>
              </a:pathLst>
            </a:custGeom>
            <a:solidFill>
              <a:srgbClr val="00FF00"/>
            </a:solidFill>
            <a:ln w="9525">
              <a:solidFill>
                <a:srgbClr val="000000"/>
              </a:solidFill>
              <a:prstDash val="solid"/>
              <a:round/>
              <a:headEnd/>
              <a:tailEnd/>
            </a:ln>
          </p:spPr>
          <p:txBody>
            <a:bodyPr/>
            <a:lstStyle/>
            <a:p>
              <a:endParaRPr lang="en-US"/>
            </a:p>
          </p:txBody>
        </p:sp>
        <p:sp>
          <p:nvSpPr>
            <p:cNvPr id="314647" name="Freeform 279"/>
            <p:cNvSpPr>
              <a:spLocks/>
            </p:cNvSpPr>
            <p:nvPr/>
          </p:nvSpPr>
          <p:spPr bwMode="auto">
            <a:xfrm>
              <a:off x="5109" y="3918"/>
              <a:ext cx="73" cy="198"/>
            </a:xfrm>
            <a:custGeom>
              <a:avLst/>
              <a:gdLst/>
              <a:ahLst/>
              <a:cxnLst>
                <a:cxn ang="0">
                  <a:pos x="2" y="198"/>
                </a:cxn>
                <a:cxn ang="0">
                  <a:pos x="2" y="160"/>
                </a:cxn>
                <a:cxn ang="0">
                  <a:pos x="8" y="121"/>
                </a:cxn>
                <a:cxn ang="0">
                  <a:pos x="14" y="87"/>
                </a:cxn>
                <a:cxn ang="0">
                  <a:pos x="23" y="58"/>
                </a:cxn>
                <a:cxn ang="0">
                  <a:pos x="33" y="33"/>
                </a:cxn>
                <a:cxn ang="0">
                  <a:pos x="46" y="14"/>
                </a:cxn>
                <a:cxn ang="0">
                  <a:pos x="60" y="2"/>
                </a:cxn>
                <a:cxn ang="0">
                  <a:pos x="73" y="0"/>
                </a:cxn>
                <a:cxn ang="0">
                  <a:pos x="68" y="2"/>
                </a:cxn>
                <a:cxn ang="0">
                  <a:pos x="60" y="14"/>
                </a:cxn>
                <a:cxn ang="0">
                  <a:pos x="54" y="33"/>
                </a:cxn>
                <a:cxn ang="0">
                  <a:pos x="48" y="58"/>
                </a:cxn>
                <a:cxn ang="0">
                  <a:pos x="45" y="87"/>
                </a:cxn>
                <a:cxn ang="0">
                  <a:pos x="41" y="121"/>
                </a:cxn>
                <a:cxn ang="0">
                  <a:pos x="39" y="160"/>
                </a:cxn>
                <a:cxn ang="0">
                  <a:pos x="37" y="198"/>
                </a:cxn>
                <a:cxn ang="0">
                  <a:pos x="39" y="198"/>
                </a:cxn>
                <a:cxn ang="0">
                  <a:pos x="35" y="198"/>
                </a:cxn>
                <a:cxn ang="0">
                  <a:pos x="25" y="198"/>
                </a:cxn>
                <a:cxn ang="0">
                  <a:pos x="14" y="198"/>
                </a:cxn>
                <a:cxn ang="0">
                  <a:pos x="4" y="198"/>
                </a:cxn>
                <a:cxn ang="0">
                  <a:pos x="0" y="198"/>
                </a:cxn>
                <a:cxn ang="0">
                  <a:pos x="2" y="198"/>
                </a:cxn>
              </a:cxnLst>
              <a:rect l="0" t="0" r="r" b="b"/>
              <a:pathLst>
                <a:path w="73" h="198">
                  <a:moveTo>
                    <a:pt x="2" y="198"/>
                  </a:moveTo>
                  <a:lnTo>
                    <a:pt x="2" y="160"/>
                  </a:lnTo>
                  <a:lnTo>
                    <a:pt x="8" y="121"/>
                  </a:lnTo>
                  <a:lnTo>
                    <a:pt x="14" y="87"/>
                  </a:lnTo>
                  <a:lnTo>
                    <a:pt x="23" y="58"/>
                  </a:lnTo>
                  <a:lnTo>
                    <a:pt x="33" y="33"/>
                  </a:lnTo>
                  <a:lnTo>
                    <a:pt x="46" y="14"/>
                  </a:lnTo>
                  <a:lnTo>
                    <a:pt x="60" y="2"/>
                  </a:lnTo>
                  <a:lnTo>
                    <a:pt x="73" y="0"/>
                  </a:lnTo>
                  <a:lnTo>
                    <a:pt x="68" y="2"/>
                  </a:lnTo>
                  <a:lnTo>
                    <a:pt x="60" y="14"/>
                  </a:lnTo>
                  <a:lnTo>
                    <a:pt x="54" y="33"/>
                  </a:lnTo>
                  <a:lnTo>
                    <a:pt x="48" y="58"/>
                  </a:lnTo>
                  <a:lnTo>
                    <a:pt x="45" y="87"/>
                  </a:lnTo>
                  <a:lnTo>
                    <a:pt x="41" y="121"/>
                  </a:lnTo>
                  <a:lnTo>
                    <a:pt x="39" y="160"/>
                  </a:lnTo>
                  <a:lnTo>
                    <a:pt x="37" y="198"/>
                  </a:lnTo>
                  <a:lnTo>
                    <a:pt x="39" y="198"/>
                  </a:lnTo>
                  <a:lnTo>
                    <a:pt x="35" y="198"/>
                  </a:lnTo>
                  <a:lnTo>
                    <a:pt x="25" y="198"/>
                  </a:lnTo>
                  <a:lnTo>
                    <a:pt x="14" y="198"/>
                  </a:lnTo>
                  <a:lnTo>
                    <a:pt x="4" y="198"/>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48" name="Freeform 280"/>
            <p:cNvSpPr>
              <a:spLocks/>
            </p:cNvSpPr>
            <p:nvPr/>
          </p:nvSpPr>
          <p:spPr bwMode="auto">
            <a:xfrm>
              <a:off x="5138" y="3936"/>
              <a:ext cx="71" cy="180"/>
            </a:xfrm>
            <a:custGeom>
              <a:avLst/>
              <a:gdLst/>
              <a:ahLst/>
              <a:cxnLst>
                <a:cxn ang="0">
                  <a:pos x="71" y="180"/>
                </a:cxn>
                <a:cxn ang="0">
                  <a:pos x="71" y="144"/>
                </a:cxn>
                <a:cxn ang="0">
                  <a:pos x="65" y="111"/>
                </a:cxn>
                <a:cxn ang="0">
                  <a:pos x="60" y="80"/>
                </a:cxn>
                <a:cxn ang="0">
                  <a:pos x="50" y="52"/>
                </a:cxn>
                <a:cxn ang="0">
                  <a:pos x="41" y="30"/>
                </a:cxn>
                <a:cxn ang="0">
                  <a:pos x="27" y="13"/>
                </a:cxn>
                <a:cxn ang="0">
                  <a:pos x="14" y="4"/>
                </a:cxn>
                <a:cxn ang="0">
                  <a:pos x="0" y="0"/>
                </a:cxn>
                <a:cxn ang="0">
                  <a:pos x="0" y="34"/>
                </a:cxn>
                <a:cxn ang="0">
                  <a:pos x="6" y="69"/>
                </a:cxn>
                <a:cxn ang="0">
                  <a:pos x="12" y="100"/>
                </a:cxn>
                <a:cxn ang="0">
                  <a:pos x="21" y="127"/>
                </a:cxn>
                <a:cxn ang="0">
                  <a:pos x="31" y="150"/>
                </a:cxn>
                <a:cxn ang="0">
                  <a:pos x="44" y="165"/>
                </a:cxn>
                <a:cxn ang="0">
                  <a:pos x="58" y="177"/>
                </a:cxn>
                <a:cxn ang="0">
                  <a:pos x="71" y="180"/>
                </a:cxn>
              </a:cxnLst>
              <a:rect l="0" t="0" r="r" b="b"/>
              <a:pathLst>
                <a:path w="71" h="180">
                  <a:moveTo>
                    <a:pt x="71" y="180"/>
                  </a:moveTo>
                  <a:lnTo>
                    <a:pt x="71" y="144"/>
                  </a:lnTo>
                  <a:lnTo>
                    <a:pt x="65" y="111"/>
                  </a:lnTo>
                  <a:lnTo>
                    <a:pt x="60" y="80"/>
                  </a:lnTo>
                  <a:lnTo>
                    <a:pt x="50" y="52"/>
                  </a:lnTo>
                  <a:lnTo>
                    <a:pt x="41" y="30"/>
                  </a:lnTo>
                  <a:lnTo>
                    <a:pt x="27" y="13"/>
                  </a:lnTo>
                  <a:lnTo>
                    <a:pt x="14" y="4"/>
                  </a:lnTo>
                  <a:lnTo>
                    <a:pt x="0" y="0"/>
                  </a:lnTo>
                  <a:lnTo>
                    <a:pt x="0" y="34"/>
                  </a:lnTo>
                  <a:lnTo>
                    <a:pt x="6" y="69"/>
                  </a:lnTo>
                  <a:lnTo>
                    <a:pt x="12" y="100"/>
                  </a:lnTo>
                  <a:lnTo>
                    <a:pt x="21" y="127"/>
                  </a:lnTo>
                  <a:lnTo>
                    <a:pt x="31" y="150"/>
                  </a:lnTo>
                  <a:lnTo>
                    <a:pt x="44" y="165"/>
                  </a:lnTo>
                  <a:lnTo>
                    <a:pt x="58" y="177"/>
                  </a:lnTo>
                  <a:lnTo>
                    <a:pt x="71" y="180"/>
                  </a:lnTo>
                  <a:close/>
                </a:path>
              </a:pathLst>
            </a:custGeom>
            <a:solidFill>
              <a:srgbClr val="00FF00"/>
            </a:solidFill>
            <a:ln w="9525">
              <a:solidFill>
                <a:srgbClr val="000000"/>
              </a:solidFill>
              <a:prstDash val="solid"/>
              <a:round/>
              <a:headEnd/>
              <a:tailEnd/>
            </a:ln>
          </p:spPr>
          <p:txBody>
            <a:bodyPr/>
            <a:lstStyle/>
            <a:p>
              <a:endParaRPr lang="en-US"/>
            </a:p>
          </p:txBody>
        </p:sp>
        <p:sp>
          <p:nvSpPr>
            <p:cNvPr id="314649" name="Freeform 281"/>
            <p:cNvSpPr>
              <a:spLocks/>
            </p:cNvSpPr>
            <p:nvPr/>
          </p:nvSpPr>
          <p:spPr bwMode="auto">
            <a:xfrm>
              <a:off x="5215" y="3959"/>
              <a:ext cx="54" cy="171"/>
            </a:xfrm>
            <a:custGeom>
              <a:avLst/>
              <a:gdLst/>
              <a:ahLst/>
              <a:cxnLst>
                <a:cxn ang="0">
                  <a:pos x="54" y="0"/>
                </a:cxn>
                <a:cxn ang="0">
                  <a:pos x="42" y="4"/>
                </a:cxn>
                <a:cxn ang="0">
                  <a:pos x="33" y="13"/>
                </a:cxn>
                <a:cxn ang="0">
                  <a:pos x="23" y="29"/>
                </a:cxn>
                <a:cxn ang="0">
                  <a:pos x="15" y="50"/>
                </a:cxn>
                <a:cxn ang="0">
                  <a:pos x="8" y="77"/>
                </a:cxn>
                <a:cxn ang="0">
                  <a:pos x="4" y="105"/>
                </a:cxn>
                <a:cxn ang="0">
                  <a:pos x="0" y="138"/>
                </a:cxn>
                <a:cxn ang="0">
                  <a:pos x="0" y="171"/>
                </a:cxn>
                <a:cxn ang="0">
                  <a:pos x="10" y="167"/>
                </a:cxn>
                <a:cxn ang="0">
                  <a:pos x="19" y="157"/>
                </a:cxn>
                <a:cxn ang="0">
                  <a:pos x="29" y="142"/>
                </a:cxn>
                <a:cxn ang="0">
                  <a:pos x="36" y="121"/>
                </a:cxn>
                <a:cxn ang="0">
                  <a:pos x="44" y="96"/>
                </a:cxn>
                <a:cxn ang="0">
                  <a:pos x="50" y="65"/>
                </a:cxn>
                <a:cxn ang="0">
                  <a:pos x="52" y="32"/>
                </a:cxn>
                <a:cxn ang="0">
                  <a:pos x="54" y="0"/>
                </a:cxn>
              </a:cxnLst>
              <a:rect l="0" t="0" r="r" b="b"/>
              <a:pathLst>
                <a:path w="54" h="171">
                  <a:moveTo>
                    <a:pt x="54" y="0"/>
                  </a:moveTo>
                  <a:lnTo>
                    <a:pt x="42" y="4"/>
                  </a:lnTo>
                  <a:lnTo>
                    <a:pt x="33" y="13"/>
                  </a:lnTo>
                  <a:lnTo>
                    <a:pt x="23" y="29"/>
                  </a:lnTo>
                  <a:lnTo>
                    <a:pt x="15" y="50"/>
                  </a:lnTo>
                  <a:lnTo>
                    <a:pt x="8" y="77"/>
                  </a:lnTo>
                  <a:lnTo>
                    <a:pt x="4" y="105"/>
                  </a:lnTo>
                  <a:lnTo>
                    <a:pt x="0" y="138"/>
                  </a:lnTo>
                  <a:lnTo>
                    <a:pt x="0" y="171"/>
                  </a:lnTo>
                  <a:lnTo>
                    <a:pt x="10" y="167"/>
                  </a:lnTo>
                  <a:lnTo>
                    <a:pt x="19" y="157"/>
                  </a:lnTo>
                  <a:lnTo>
                    <a:pt x="29" y="142"/>
                  </a:lnTo>
                  <a:lnTo>
                    <a:pt x="36" y="121"/>
                  </a:lnTo>
                  <a:lnTo>
                    <a:pt x="44" y="96"/>
                  </a:lnTo>
                  <a:lnTo>
                    <a:pt x="50" y="65"/>
                  </a:lnTo>
                  <a:lnTo>
                    <a:pt x="52" y="32"/>
                  </a:lnTo>
                  <a:lnTo>
                    <a:pt x="54" y="0"/>
                  </a:lnTo>
                  <a:close/>
                </a:path>
              </a:pathLst>
            </a:custGeom>
            <a:solidFill>
              <a:srgbClr val="00FF00"/>
            </a:solidFill>
            <a:ln w="9525">
              <a:solidFill>
                <a:srgbClr val="000000"/>
              </a:solidFill>
              <a:prstDash val="solid"/>
              <a:round/>
              <a:headEnd/>
              <a:tailEnd/>
            </a:ln>
          </p:spPr>
          <p:txBody>
            <a:bodyPr/>
            <a:lstStyle/>
            <a:p>
              <a:endParaRPr lang="en-US"/>
            </a:p>
          </p:txBody>
        </p:sp>
        <p:sp>
          <p:nvSpPr>
            <p:cNvPr id="314650" name="Freeform 282"/>
            <p:cNvSpPr>
              <a:spLocks/>
            </p:cNvSpPr>
            <p:nvPr/>
          </p:nvSpPr>
          <p:spPr bwMode="auto">
            <a:xfrm>
              <a:off x="5242" y="3905"/>
              <a:ext cx="90" cy="198"/>
            </a:xfrm>
            <a:custGeom>
              <a:avLst/>
              <a:gdLst/>
              <a:ahLst/>
              <a:cxnLst>
                <a:cxn ang="0">
                  <a:pos x="90" y="198"/>
                </a:cxn>
                <a:cxn ang="0">
                  <a:pos x="71" y="194"/>
                </a:cxn>
                <a:cxn ang="0">
                  <a:pos x="55" y="183"/>
                </a:cxn>
                <a:cxn ang="0">
                  <a:pos x="38" y="165"/>
                </a:cxn>
                <a:cxn ang="0">
                  <a:pos x="25" y="140"/>
                </a:cxn>
                <a:cxn ang="0">
                  <a:pos x="15" y="109"/>
                </a:cxn>
                <a:cxn ang="0">
                  <a:pos x="6" y="75"/>
                </a:cxn>
                <a:cxn ang="0">
                  <a:pos x="2" y="38"/>
                </a:cxn>
                <a:cxn ang="0">
                  <a:pos x="0" y="0"/>
                </a:cxn>
                <a:cxn ang="0">
                  <a:pos x="17" y="4"/>
                </a:cxn>
                <a:cxn ang="0">
                  <a:pos x="34" y="15"/>
                </a:cxn>
                <a:cxn ang="0">
                  <a:pos x="50" y="33"/>
                </a:cxn>
                <a:cxn ang="0">
                  <a:pos x="63" y="58"/>
                </a:cxn>
                <a:cxn ang="0">
                  <a:pos x="75" y="88"/>
                </a:cxn>
                <a:cxn ang="0">
                  <a:pos x="82" y="123"/>
                </a:cxn>
                <a:cxn ang="0">
                  <a:pos x="88" y="159"/>
                </a:cxn>
                <a:cxn ang="0">
                  <a:pos x="90" y="198"/>
                </a:cxn>
              </a:cxnLst>
              <a:rect l="0" t="0" r="r" b="b"/>
              <a:pathLst>
                <a:path w="90" h="198">
                  <a:moveTo>
                    <a:pt x="90" y="198"/>
                  </a:moveTo>
                  <a:lnTo>
                    <a:pt x="71" y="194"/>
                  </a:lnTo>
                  <a:lnTo>
                    <a:pt x="55" y="183"/>
                  </a:lnTo>
                  <a:lnTo>
                    <a:pt x="38" y="165"/>
                  </a:lnTo>
                  <a:lnTo>
                    <a:pt x="25" y="140"/>
                  </a:lnTo>
                  <a:lnTo>
                    <a:pt x="15" y="109"/>
                  </a:lnTo>
                  <a:lnTo>
                    <a:pt x="6" y="75"/>
                  </a:lnTo>
                  <a:lnTo>
                    <a:pt x="2" y="38"/>
                  </a:lnTo>
                  <a:lnTo>
                    <a:pt x="0" y="0"/>
                  </a:lnTo>
                  <a:lnTo>
                    <a:pt x="17" y="4"/>
                  </a:lnTo>
                  <a:lnTo>
                    <a:pt x="34" y="15"/>
                  </a:lnTo>
                  <a:lnTo>
                    <a:pt x="50" y="33"/>
                  </a:lnTo>
                  <a:lnTo>
                    <a:pt x="63" y="58"/>
                  </a:lnTo>
                  <a:lnTo>
                    <a:pt x="75" y="88"/>
                  </a:lnTo>
                  <a:lnTo>
                    <a:pt x="82" y="123"/>
                  </a:lnTo>
                  <a:lnTo>
                    <a:pt x="88" y="159"/>
                  </a:lnTo>
                  <a:lnTo>
                    <a:pt x="90"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51" name="Freeform 283"/>
            <p:cNvSpPr>
              <a:spLocks/>
            </p:cNvSpPr>
            <p:nvPr/>
          </p:nvSpPr>
          <p:spPr bwMode="auto">
            <a:xfrm>
              <a:off x="5269" y="3922"/>
              <a:ext cx="34" cy="181"/>
            </a:xfrm>
            <a:custGeom>
              <a:avLst/>
              <a:gdLst/>
              <a:ahLst/>
              <a:cxnLst>
                <a:cxn ang="0">
                  <a:pos x="0" y="181"/>
                </a:cxn>
                <a:cxn ang="0">
                  <a:pos x="5" y="177"/>
                </a:cxn>
                <a:cxn ang="0">
                  <a:pos x="13" y="167"/>
                </a:cxn>
                <a:cxn ang="0">
                  <a:pos x="19" y="150"/>
                </a:cxn>
                <a:cxn ang="0">
                  <a:pos x="25" y="129"/>
                </a:cxn>
                <a:cxn ang="0">
                  <a:pos x="28" y="100"/>
                </a:cxn>
                <a:cxn ang="0">
                  <a:pos x="32" y="69"/>
                </a:cxn>
                <a:cxn ang="0">
                  <a:pos x="34" y="37"/>
                </a:cxn>
                <a:cxn ang="0">
                  <a:pos x="34" y="0"/>
                </a:cxn>
                <a:cxn ang="0">
                  <a:pos x="28" y="4"/>
                </a:cxn>
                <a:cxn ang="0">
                  <a:pos x="21" y="14"/>
                </a:cxn>
                <a:cxn ang="0">
                  <a:pos x="15" y="31"/>
                </a:cxn>
                <a:cxn ang="0">
                  <a:pos x="9" y="54"/>
                </a:cxn>
                <a:cxn ang="0">
                  <a:pos x="5" y="81"/>
                </a:cxn>
                <a:cxn ang="0">
                  <a:pos x="2" y="112"/>
                </a:cxn>
                <a:cxn ang="0">
                  <a:pos x="0" y="146"/>
                </a:cxn>
                <a:cxn ang="0">
                  <a:pos x="0" y="181"/>
                </a:cxn>
              </a:cxnLst>
              <a:rect l="0" t="0" r="r" b="b"/>
              <a:pathLst>
                <a:path w="34" h="181">
                  <a:moveTo>
                    <a:pt x="0" y="181"/>
                  </a:moveTo>
                  <a:lnTo>
                    <a:pt x="5" y="177"/>
                  </a:lnTo>
                  <a:lnTo>
                    <a:pt x="13" y="167"/>
                  </a:lnTo>
                  <a:lnTo>
                    <a:pt x="19" y="150"/>
                  </a:lnTo>
                  <a:lnTo>
                    <a:pt x="25" y="129"/>
                  </a:lnTo>
                  <a:lnTo>
                    <a:pt x="28" y="100"/>
                  </a:lnTo>
                  <a:lnTo>
                    <a:pt x="32" y="69"/>
                  </a:lnTo>
                  <a:lnTo>
                    <a:pt x="34" y="37"/>
                  </a:lnTo>
                  <a:lnTo>
                    <a:pt x="34" y="0"/>
                  </a:lnTo>
                  <a:lnTo>
                    <a:pt x="28" y="4"/>
                  </a:lnTo>
                  <a:lnTo>
                    <a:pt x="21" y="14"/>
                  </a:lnTo>
                  <a:lnTo>
                    <a:pt x="15" y="31"/>
                  </a:lnTo>
                  <a:lnTo>
                    <a:pt x="9" y="54"/>
                  </a:lnTo>
                  <a:lnTo>
                    <a:pt x="5" y="81"/>
                  </a:lnTo>
                  <a:lnTo>
                    <a:pt x="2" y="112"/>
                  </a:lnTo>
                  <a:lnTo>
                    <a:pt x="0"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652" name="Freeform 284"/>
            <p:cNvSpPr>
              <a:spLocks/>
            </p:cNvSpPr>
            <p:nvPr/>
          </p:nvSpPr>
          <p:spPr bwMode="auto">
            <a:xfrm>
              <a:off x="5317" y="3928"/>
              <a:ext cx="36" cy="181"/>
            </a:xfrm>
            <a:custGeom>
              <a:avLst/>
              <a:gdLst/>
              <a:ahLst/>
              <a:cxnLst>
                <a:cxn ang="0">
                  <a:pos x="0" y="181"/>
                </a:cxn>
                <a:cxn ang="0">
                  <a:pos x="7" y="177"/>
                </a:cxn>
                <a:cxn ang="0">
                  <a:pos x="15" y="167"/>
                </a:cxn>
                <a:cxn ang="0">
                  <a:pos x="21" y="150"/>
                </a:cxn>
                <a:cxn ang="0">
                  <a:pos x="27" y="127"/>
                </a:cxn>
                <a:cxn ang="0">
                  <a:pos x="30" y="100"/>
                </a:cxn>
                <a:cxn ang="0">
                  <a:pos x="34" y="69"/>
                </a:cxn>
                <a:cxn ang="0">
                  <a:pos x="36" y="35"/>
                </a:cxn>
                <a:cxn ang="0">
                  <a:pos x="36" y="0"/>
                </a:cxn>
                <a:cxn ang="0">
                  <a:pos x="30" y="4"/>
                </a:cxn>
                <a:cxn ang="0">
                  <a:pos x="23" y="13"/>
                </a:cxn>
                <a:cxn ang="0">
                  <a:pos x="17" y="31"/>
                </a:cxn>
                <a:cxn ang="0">
                  <a:pos x="11" y="54"/>
                </a:cxn>
                <a:cxn ang="0">
                  <a:pos x="7" y="81"/>
                </a:cxn>
                <a:cxn ang="0">
                  <a:pos x="3" y="111"/>
                </a:cxn>
                <a:cxn ang="0">
                  <a:pos x="2" y="146"/>
                </a:cxn>
                <a:cxn ang="0">
                  <a:pos x="0" y="181"/>
                </a:cxn>
              </a:cxnLst>
              <a:rect l="0" t="0" r="r" b="b"/>
              <a:pathLst>
                <a:path w="36" h="181">
                  <a:moveTo>
                    <a:pt x="0" y="181"/>
                  </a:moveTo>
                  <a:lnTo>
                    <a:pt x="7" y="177"/>
                  </a:lnTo>
                  <a:lnTo>
                    <a:pt x="15" y="167"/>
                  </a:lnTo>
                  <a:lnTo>
                    <a:pt x="21" y="150"/>
                  </a:lnTo>
                  <a:lnTo>
                    <a:pt x="27" y="127"/>
                  </a:lnTo>
                  <a:lnTo>
                    <a:pt x="30" y="100"/>
                  </a:lnTo>
                  <a:lnTo>
                    <a:pt x="34" y="69"/>
                  </a:lnTo>
                  <a:lnTo>
                    <a:pt x="36" y="35"/>
                  </a:lnTo>
                  <a:lnTo>
                    <a:pt x="36" y="0"/>
                  </a:lnTo>
                  <a:lnTo>
                    <a:pt x="30" y="4"/>
                  </a:lnTo>
                  <a:lnTo>
                    <a:pt x="23" y="13"/>
                  </a:lnTo>
                  <a:lnTo>
                    <a:pt x="17" y="31"/>
                  </a:lnTo>
                  <a:lnTo>
                    <a:pt x="11" y="54"/>
                  </a:lnTo>
                  <a:lnTo>
                    <a:pt x="7" y="81"/>
                  </a:lnTo>
                  <a:lnTo>
                    <a:pt x="3" y="111"/>
                  </a:lnTo>
                  <a:lnTo>
                    <a:pt x="2" y="146"/>
                  </a:lnTo>
                  <a:lnTo>
                    <a:pt x="0" y="181"/>
                  </a:lnTo>
                  <a:close/>
                </a:path>
              </a:pathLst>
            </a:custGeom>
            <a:solidFill>
              <a:srgbClr val="00FF00"/>
            </a:solidFill>
            <a:ln w="9525">
              <a:solidFill>
                <a:srgbClr val="000000"/>
              </a:solidFill>
              <a:prstDash val="solid"/>
              <a:round/>
              <a:headEnd/>
              <a:tailEnd/>
            </a:ln>
          </p:spPr>
          <p:txBody>
            <a:bodyPr/>
            <a:lstStyle/>
            <a:p>
              <a:endParaRPr lang="en-US"/>
            </a:p>
          </p:txBody>
        </p:sp>
        <p:sp>
          <p:nvSpPr>
            <p:cNvPr id="314653" name="Freeform 285"/>
            <p:cNvSpPr>
              <a:spLocks/>
            </p:cNvSpPr>
            <p:nvPr/>
          </p:nvSpPr>
          <p:spPr bwMode="auto">
            <a:xfrm>
              <a:off x="5359" y="3928"/>
              <a:ext cx="71" cy="179"/>
            </a:xfrm>
            <a:custGeom>
              <a:avLst/>
              <a:gdLst/>
              <a:ahLst/>
              <a:cxnLst>
                <a:cxn ang="0">
                  <a:pos x="0" y="179"/>
                </a:cxn>
                <a:cxn ang="0">
                  <a:pos x="13" y="177"/>
                </a:cxn>
                <a:cxn ang="0">
                  <a:pos x="27" y="165"/>
                </a:cxn>
                <a:cxn ang="0">
                  <a:pos x="38" y="150"/>
                </a:cxn>
                <a:cxn ang="0">
                  <a:pos x="50" y="127"/>
                </a:cxn>
                <a:cxn ang="0">
                  <a:pos x="59" y="100"/>
                </a:cxn>
                <a:cxn ang="0">
                  <a:pos x="65" y="69"/>
                </a:cxn>
                <a:cxn ang="0">
                  <a:pos x="69" y="35"/>
                </a:cxn>
                <a:cxn ang="0">
                  <a:pos x="71" y="0"/>
                </a:cxn>
                <a:cxn ang="0">
                  <a:pos x="61" y="4"/>
                </a:cxn>
                <a:cxn ang="0">
                  <a:pos x="52" y="15"/>
                </a:cxn>
                <a:cxn ang="0">
                  <a:pos x="40" y="33"/>
                </a:cxn>
                <a:cxn ang="0">
                  <a:pos x="31" y="56"/>
                </a:cxn>
                <a:cxn ang="0">
                  <a:pos x="21" y="83"/>
                </a:cxn>
                <a:cxn ang="0">
                  <a:pos x="11" y="113"/>
                </a:cxn>
                <a:cxn ang="0">
                  <a:pos x="6" y="146"/>
                </a:cxn>
                <a:cxn ang="0">
                  <a:pos x="0" y="179"/>
                </a:cxn>
              </a:cxnLst>
              <a:rect l="0" t="0" r="r" b="b"/>
              <a:pathLst>
                <a:path w="71" h="179">
                  <a:moveTo>
                    <a:pt x="0" y="179"/>
                  </a:moveTo>
                  <a:lnTo>
                    <a:pt x="13" y="177"/>
                  </a:lnTo>
                  <a:lnTo>
                    <a:pt x="27" y="165"/>
                  </a:lnTo>
                  <a:lnTo>
                    <a:pt x="38" y="150"/>
                  </a:lnTo>
                  <a:lnTo>
                    <a:pt x="50" y="127"/>
                  </a:lnTo>
                  <a:lnTo>
                    <a:pt x="59" y="100"/>
                  </a:lnTo>
                  <a:lnTo>
                    <a:pt x="65" y="69"/>
                  </a:lnTo>
                  <a:lnTo>
                    <a:pt x="69" y="35"/>
                  </a:lnTo>
                  <a:lnTo>
                    <a:pt x="71" y="0"/>
                  </a:lnTo>
                  <a:lnTo>
                    <a:pt x="61" y="4"/>
                  </a:lnTo>
                  <a:lnTo>
                    <a:pt x="52" y="15"/>
                  </a:lnTo>
                  <a:lnTo>
                    <a:pt x="40" y="33"/>
                  </a:lnTo>
                  <a:lnTo>
                    <a:pt x="31" y="56"/>
                  </a:lnTo>
                  <a:lnTo>
                    <a:pt x="21" y="83"/>
                  </a:lnTo>
                  <a:lnTo>
                    <a:pt x="11" y="113"/>
                  </a:lnTo>
                  <a:lnTo>
                    <a:pt x="6" y="146"/>
                  </a:lnTo>
                  <a:lnTo>
                    <a:pt x="0" y="179"/>
                  </a:lnTo>
                  <a:close/>
                </a:path>
              </a:pathLst>
            </a:custGeom>
            <a:solidFill>
              <a:srgbClr val="00FF00"/>
            </a:solidFill>
            <a:ln w="9525">
              <a:solidFill>
                <a:srgbClr val="000000"/>
              </a:solidFill>
              <a:prstDash val="solid"/>
              <a:round/>
              <a:headEnd/>
              <a:tailEnd/>
            </a:ln>
          </p:spPr>
          <p:txBody>
            <a:bodyPr/>
            <a:lstStyle/>
            <a:p>
              <a:endParaRPr lang="en-US"/>
            </a:p>
          </p:txBody>
        </p:sp>
        <p:sp>
          <p:nvSpPr>
            <p:cNvPr id="314654" name="Freeform 286"/>
            <p:cNvSpPr>
              <a:spLocks/>
            </p:cNvSpPr>
            <p:nvPr/>
          </p:nvSpPr>
          <p:spPr bwMode="auto">
            <a:xfrm>
              <a:off x="5376" y="3982"/>
              <a:ext cx="71" cy="107"/>
            </a:xfrm>
            <a:custGeom>
              <a:avLst/>
              <a:gdLst/>
              <a:ahLst/>
              <a:cxnLst>
                <a:cxn ang="0">
                  <a:pos x="71" y="107"/>
                </a:cxn>
                <a:cxn ang="0">
                  <a:pos x="69" y="79"/>
                </a:cxn>
                <a:cxn ang="0">
                  <a:pos x="62" y="54"/>
                </a:cxn>
                <a:cxn ang="0">
                  <a:pos x="50" y="31"/>
                </a:cxn>
                <a:cxn ang="0">
                  <a:pos x="37" y="13"/>
                </a:cxn>
                <a:cxn ang="0">
                  <a:pos x="19" y="4"/>
                </a:cxn>
                <a:cxn ang="0">
                  <a:pos x="0" y="0"/>
                </a:cxn>
                <a:cxn ang="0">
                  <a:pos x="2" y="27"/>
                </a:cxn>
                <a:cxn ang="0">
                  <a:pos x="10" y="54"/>
                </a:cxn>
                <a:cxn ang="0">
                  <a:pos x="21" y="77"/>
                </a:cxn>
                <a:cxn ang="0">
                  <a:pos x="37" y="92"/>
                </a:cxn>
                <a:cxn ang="0">
                  <a:pos x="54" y="104"/>
                </a:cxn>
                <a:cxn ang="0">
                  <a:pos x="71" y="107"/>
                </a:cxn>
              </a:cxnLst>
              <a:rect l="0" t="0" r="r" b="b"/>
              <a:pathLst>
                <a:path w="71" h="107">
                  <a:moveTo>
                    <a:pt x="71" y="107"/>
                  </a:moveTo>
                  <a:lnTo>
                    <a:pt x="69" y="79"/>
                  </a:lnTo>
                  <a:lnTo>
                    <a:pt x="62" y="54"/>
                  </a:lnTo>
                  <a:lnTo>
                    <a:pt x="50" y="31"/>
                  </a:lnTo>
                  <a:lnTo>
                    <a:pt x="37" y="13"/>
                  </a:lnTo>
                  <a:lnTo>
                    <a:pt x="19" y="4"/>
                  </a:lnTo>
                  <a:lnTo>
                    <a:pt x="0" y="0"/>
                  </a:lnTo>
                  <a:lnTo>
                    <a:pt x="2" y="27"/>
                  </a:lnTo>
                  <a:lnTo>
                    <a:pt x="10" y="54"/>
                  </a:lnTo>
                  <a:lnTo>
                    <a:pt x="21" y="77"/>
                  </a:lnTo>
                  <a:lnTo>
                    <a:pt x="37" y="92"/>
                  </a:lnTo>
                  <a:lnTo>
                    <a:pt x="54" y="104"/>
                  </a:lnTo>
                  <a:lnTo>
                    <a:pt x="71" y="107"/>
                  </a:lnTo>
                  <a:close/>
                </a:path>
              </a:pathLst>
            </a:custGeom>
            <a:solidFill>
              <a:srgbClr val="00FF00"/>
            </a:solidFill>
            <a:ln w="9525">
              <a:solidFill>
                <a:srgbClr val="000000"/>
              </a:solidFill>
              <a:prstDash val="solid"/>
              <a:round/>
              <a:headEnd/>
              <a:tailEnd/>
            </a:ln>
          </p:spPr>
          <p:txBody>
            <a:bodyPr/>
            <a:lstStyle/>
            <a:p>
              <a:endParaRPr lang="en-US"/>
            </a:p>
          </p:txBody>
        </p:sp>
        <p:sp>
          <p:nvSpPr>
            <p:cNvPr id="314655" name="Freeform 287"/>
            <p:cNvSpPr>
              <a:spLocks/>
            </p:cNvSpPr>
            <p:nvPr/>
          </p:nvSpPr>
          <p:spPr bwMode="auto">
            <a:xfrm>
              <a:off x="5411" y="3909"/>
              <a:ext cx="73" cy="200"/>
            </a:xfrm>
            <a:custGeom>
              <a:avLst/>
              <a:gdLst/>
              <a:ahLst/>
              <a:cxnLst>
                <a:cxn ang="0">
                  <a:pos x="2" y="198"/>
                </a:cxn>
                <a:cxn ang="0">
                  <a:pos x="2" y="159"/>
                </a:cxn>
                <a:cxn ang="0">
                  <a:pos x="7" y="123"/>
                </a:cxn>
                <a:cxn ang="0">
                  <a:pos x="13" y="88"/>
                </a:cxn>
                <a:cxn ang="0">
                  <a:pos x="23" y="57"/>
                </a:cxn>
                <a:cxn ang="0">
                  <a:pos x="32" y="34"/>
                </a:cxn>
                <a:cxn ang="0">
                  <a:pos x="46" y="15"/>
                </a:cxn>
                <a:cxn ang="0">
                  <a:pos x="59" y="4"/>
                </a:cxn>
                <a:cxn ang="0">
                  <a:pos x="73" y="0"/>
                </a:cxn>
                <a:cxn ang="0">
                  <a:pos x="67" y="4"/>
                </a:cxn>
                <a:cxn ang="0">
                  <a:pos x="59" y="15"/>
                </a:cxn>
                <a:cxn ang="0">
                  <a:pos x="53" y="34"/>
                </a:cxn>
                <a:cxn ang="0">
                  <a:pos x="48" y="57"/>
                </a:cxn>
                <a:cxn ang="0">
                  <a:pos x="44" y="88"/>
                </a:cxn>
                <a:cxn ang="0">
                  <a:pos x="40" y="123"/>
                </a:cxn>
                <a:cxn ang="0">
                  <a:pos x="38" y="159"/>
                </a:cxn>
                <a:cxn ang="0">
                  <a:pos x="36" y="198"/>
                </a:cxn>
                <a:cxn ang="0">
                  <a:pos x="38" y="200"/>
                </a:cxn>
                <a:cxn ang="0">
                  <a:pos x="34" y="200"/>
                </a:cxn>
                <a:cxn ang="0">
                  <a:pos x="25" y="200"/>
                </a:cxn>
                <a:cxn ang="0">
                  <a:pos x="13" y="200"/>
                </a:cxn>
                <a:cxn ang="0">
                  <a:pos x="4" y="200"/>
                </a:cxn>
                <a:cxn ang="0">
                  <a:pos x="0" y="200"/>
                </a:cxn>
                <a:cxn ang="0">
                  <a:pos x="2" y="198"/>
                </a:cxn>
              </a:cxnLst>
              <a:rect l="0" t="0" r="r" b="b"/>
              <a:pathLst>
                <a:path w="73" h="200">
                  <a:moveTo>
                    <a:pt x="2" y="198"/>
                  </a:moveTo>
                  <a:lnTo>
                    <a:pt x="2" y="159"/>
                  </a:lnTo>
                  <a:lnTo>
                    <a:pt x="7" y="123"/>
                  </a:lnTo>
                  <a:lnTo>
                    <a:pt x="13" y="88"/>
                  </a:lnTo>
                  <a:lnTo>
                    <a:pt x="23" y="57"/>
                  </a:lnTo>
                  <a:lnTo>
                    <a:pt x="32" y="34"/>
                  </a:lnTo>
                  <a:lnTo>
                    <a:pt x="46" y="15"/>
                  </a:lnTo>
                  <a:lnTo>
                    <a:pt x="59" y="4"/>
                  </a:lnTo>
                  <a:lnTo>
                    <a:pt x="73" y="0"/>
                  </a:lnTo>
                  <a:lnTo>
                    <a:pt x="67" y="4"/>
                  </a:lnTo>
                  <a:lnTo>
                    <a:pt x="59" y="15"/>
                  </a:lnTo>
                  <a:lnTo>
                    <a:pt x="53" y="34"/>
                  </a:lnTo>
                  <a:lnTo>
                    <a:pt x="48" y="57"/>
                  </a:lnTo>
                  <a:lnTo>
                    <a:pt x="44" y="88"/>
                  </a:lnTo>
                  <a:lnTo>
                    <a:pt x="40" y="123"/>
                  </a:lnTo>
                  <a:lnTo>
                    <a:pt x="38" y="159"/>
                  </a:lnTo>
                  <a:lnTo>
                    <a:pt x="36" y="198"/>
                  </a:lnTo>
                  <a:lnTo>
                    <a:pt x="38" y="200"/>
                  </a:lnTo>
                  <a:lnTo>
                    <a:pt x="34" y="200"/>
                  </a:lnTo>
                  <a:lnTo>
                    <a:pt x="25" y="200"/>
                  </a:lnTo>
                  <a:lnTo>
                    <a:pt x="13" y="200"/>
                  </a:lnTo>
                  <a:lnTo>
                    <a:pt x="4" y="200"/>
                  </a:lnTo>
                  <a:lnTo>
                    <a:pt x="0" y="200"/>
                  </a:lnTo>
                  <a:lnTo>
                    <a:pt x="2"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56" name="Freeform 288"/>
            <p:cNvSpPr>
              <a:spLocks/>
            </p:cNvSpPr>
            <p:nvPr/>
          </p:nvSpPr>
          <p:spPr bwMode="auto">
            <a:xfrm>
              <a:off x="5439" y="3928"/>
              <a:ext cx="71" cy="179"/>
            </a:xfrm>
            <a:custGeom>
              <a:avLst/>
              <a:gdLst/>
              <a:ahLst/>
              <a:cxnLst>
                <a:cxn ang="0">
                  <a:pos x="71" y="179"/>
                </a:cxn>
                <a:cxn ang="0">
                  <a:pos x="71" y="144"/>
                </a:cxn>
                <a:cxn ang="0">
                  <a:pos x="66" y="110"/>
                </a:cxn>
                <a:cxn ang="0">
                  <a:pos x="60" y="79"/>
                </a:cxn>
                <a:cxn ang="0">
                  <a:pos x="50" y="52"/>
                </a:cxn>
                <a:cxn ang="0">
                  <a:pos x="41" y="29"/>
                </a:cxn>
                <a:cxn ang="0">
                  <a:pos x="27" y="13"/>
                </a:cxn>
                <a:cxn ang="0">
                  <a:pos x="14" y="2"/>
                </a:cxn>
                <a:cxn ang="0">
                  <a:pos x="0" y="0"/>
                </a:cxn>
                <a:cxn ang="0">
                  <a:pos x="0" y="35"/>
                </a:cxn>
                <a:cxn ang="0">
                  <a:pos x="6" y="69"/>
                </a:cxn>
                <a:cxn ang="0">
                  <a:pos x="12" y="100"/>
                </a:cxn>
                <a:cxn ang="0">
                  <a:pos x="22" y="127"/>
                </a:cxn>
                <a:cxn ang="0">
                  <a:pos x="31" y="150"/>
                </a:cxn>
                <a:cxn ang="0">
                  <a:pos x="45" y="165"/>
                </a:cxn>
                <a:cxn ang="0">
                  <a:pos x="58" y="177"/>
                </a:cxn>
                <a:cxn ang="0">
                  <a:pos x="71" y="179"/>
                </a:cxn>
              </a:cxnLst>
              <a:rect l="0" t="0" r="r" b="b"/>
              <a:pathLst>
                <a:path w="71" h="179">
                  <a:moveTo>
                    <a:pt x="71" y="179"/>
                  </a:moveTo>
                  <a:lnTo>
                    <a:pt x="71" y="144"/>
                  </a:lnTo>
                  <a:lnTo>
                    <a:pt x="66" y="110"/>
                  </a:lnTo>
                  <a:lnTo>
                    <a:pt x="60" y="79"/>
                  </a:lnTo>
                  <a:lnTo>
                    <a:pt x="50" y="52"/>
                  </a:lnTo>
                  <a:lnTo>
                    <a:pt x="41" y="29"/>
                  </a:lnTo>
                  <a:lnTo>
                    <a:pt x="27" y="13"/>
                  </a:lnTo>
                  <a:lnTo>
                    <a:pt x="14" y="2"/>
                  </a:lnTo>
                  <a:lnTo>
                    <a:pt x="0" y="0"/>
                  </a:lnTo>
                  <a:lnTo>
                    <a:pt x="0" y="35"/>
                  </a:lnTo>
                  <a:lnTo>
                    <a:pt x="6" y="69"/>
                  </a:lnTo>
                  <a:lnTo>
                    <a:pt x="12" y="100"/>
                  </a:lnTo>
                  <a:lnTo>
                    <a:pt x="22" y="127"/>
                  </a:lnTo>
                  <a:lnTo>
                    <a:pt x="31" y="150"/>
                  </a:lnTo>
                  <a:lnTo>
                    <a:pt x="45" y="165"/>
                  </a:lnTo>
                  <a:lnTo>
                    <a:pt x="58" y="177"/>
                  </a:lnTo>
                  <a:lnTo>
                    <a:pt x="71" y="179"/>
                  </a:lnTo>
                  <a:close/>
                </a:path>
              </a:pathLst>
            </a:custGeom>
            <a:solidFill>
              <a:srgbClr val="00FF00"/>
            </a:solidFill>
            <a:ln w="9525">
              <a:solidFill>
                <a:srgbClr val="000000"/>
              </a:solidFill>
              <a:prstDash val="solid"/>
              <a:round/>
              <a:headEnd/>
              <a:tailEnd/>
            </a:ln>
          </p:spPr>
          <p:txBody>
            <a:bodyPr/>
            <a:lstStyle/>
            <a:p>
              <a:endParaRPr lang="en-US"/>
            </a:p>
          </p:txBody>
        </p:sp>
        <p:sp>
          <p:nvSpPr>
            <p:cNvPr id="314657" name="Freeform 289"/>
            <p:cNvSpPr>
              <a:spLocks/>
            </p:cNvSpPr>
            <p:nvPr/>
          </p:nvSpPr>
          <p:spPr bwMode="auto">
            <a:xfrm>
              <a:off x="5177" y="3926"/>
              <a:ext cx="72" cy="200"/>
            </a:xfrm>
            <a:custGeom>
              <a:avLst/>
              <a:gdLst/>
              <a:ahLst/>
              <a:cxnLst>
                <a:cxn ang="0">
                  <a:pos x="71" y="198"/>
                </a:cxn>
                <a:cxn ang="0">
                  <a:pos x="71" y="160"/>
                </a:cxn>
                <a:cxn ang="0">
                  <a:pos x="67" y="121"/>
                </a:cxn>
                <a:cxn ang="0">
                  <a:pos x="59" y="88"/>
                </a:cxn>
                <a:cxn ang="0">
                  <a:pos x="49" y="58"/>
                </a:cxn>
                <a:cxn ang="0">
                  <a:pos x="40" y="33"/>
                </a:cxn>
                <a:cxn ang="0">
                  <a:pos x="26" y="15"/>
                </a:cxn>
                <a:cxn ang="0">
                  <a:pos x="13" y="4"/>
                </a:cxn>
                <a:cxn ang="0">
                  <a:pos x="0" y="0"/>
                </a:cxn>
                <a:cxn ang="0">
                  <a:pos x="7" y="4"/>
                </a:cxn>
                <a:cxn ang="0">
                  <a:pos x="13" y="15"/>
                </a:cxn>
                <a:cxn ang="0">
                  <a:pos x="19" y="33"/>
                </a:cxn>
                <a:cxn ang="0">
                  <a:pos x="25" y="58"/>
                </a:cxn>
                <a:cxn ang="0">
                  <a:pos x="28" y="88"/>
                </a:cxn>
                <a:cxn ang="0">
                  <a:pos x="32" y="121"/>
                </a:cxn>
                <a:cxn ang="0">
                  <a:pos x="34" y="160"/>
                </a:cxn>
                <a:cxn ang="0">
                  <a:pos x="36" y="198"/>
                </a:cxn>
                <a:cxn ang="0">
                  <a:pos x="34" y="198"/>
                </a:cxn>
                <a:cxn ang="0">
                  <a:pos x="38" y="200"/>
                </a:cxn>
                <a:cxn ang="0">
                  <a:pos x="48" y="200"/>
                </a:cxn>
                <a:cxn ang="0">
                  <a:pos x="59" y="200"/>
                </a:cxn>
                <a:cxn ang="0">
                  <a:pos x="69" y="200"/>
                </a:cxn>
                <a:cxn ang="0">
                  <a:pos x="72" y="198"/>
                </a:cxn>
                <a:cxn ang="0">
                  <a:pos x="71" y="198"/>
                </a:cxn>
              </a:cxnLst>
              <a:rect l="0" t="0" r="r" b="b"/>
              <a:pathLst>
                <a:path w="72" h="200">
                  <a:moveTo>
                    <a:pt x="71" y="198"/>
                  </a:moveTo>
                  <a:lnTo>
                    <a:pt x="71" y="160"/>
                  </a:lnTo>
                  <a:lnTo>
                    <a:pt x="67" y="121"/>
                  </a:lnTo>
                  <a:lnTo>
                    <a:pt x="59" y="88"/>
                  </a:lnTo>
                  <a:lnTo>
                    <a:pt x="49" y="58"/>
                  </a:lnTo>
                  <a:lnTo>
                    <a:pt x="40" y="33"/>
                  </a:lnTo>
                  <a:lnTo>
                    <a:pt x="26" y="15"/>
                  </a:lnTo>
                  <a:lnTo>
                    <a:pt x="13" y="4"/>
                  </a:lnTo>
                  <a:lnTo>
                    <a:pt x="0" y="0"/>
                  </a:lnTo>
                  <a:lnTo>
                    <a:pt x="7" y="4"/>
                  </a:lnTo>
                  <a:lnTo>
                    <a:pt x="13" y="15"/>
                  </a:lnTo>
                  <a:lnTo>
                    <a:pt x="19" y="33"/>
                  </a:lnTo>
                  <a:lnTo>
                    <a:pt x="25" y="58"/>
                  </a:lnTo>
                  <a:lnTo>
                    <a:pt x="28" y="88"/>
                  </a:lnTo>
                  <a:lnTo>
                    <a:pt x="32" y="121"/>
                  </a:lnTo>
                  <a:lnTo>
                    <a:pt x="34" y="160"/>
                  </a:lnTo>
                  <a:lnTo>
                    <a:pt x="36" y="198"/>
                  </a:lnTo>
                  <a:lnTo>
                    <a:pt x="34" y="198"/>
                  </a:lnTo>
                  <a:lnTo>
                    <a:pt x="38" y="200"/>
                  </a:lnTo>
                  <a:lnTo>
                    <a:pt x="48" y="200"/>
                  </a:lnTo>
                  <a:lnTo>
                    <a:pt x="59" y="200"/>
                  </a:lnTo>
                  <a:lnTo>
                    <a:pt x="69" y="200"/>
                  </a:lnTo>
                  <a:lnTo>
                    <a:pt x="72" y="198"/>
                  </a:lnTo>
                  <a:lnTo>
                    <a:pt x="71" y="198"/>
                  </a:lnTo>
                  <a:close/>
                </a:path>
              </a:pathLst>
            </a:custGeom>
            <a:solidFill>
              <a:srgbClr val="00FF00"/>
            </a:solidFill>
            <a:ln w="9525">
              <a:solidFill>
                <a:srgbClr val="000000"/>
              </a:solidFill>
              <a:prstDash val="solid"/>
              <a:round/>
              <a:headEnd/>
              <a:tailEnd/>
            </a:ln>
          </p:spPr>
          <p:txBody>
            <a:bodyPr/>
            <a:lstStyle/>
            <a:p>
              <a:endParaRPr lang="en-US"/>
            </a:p>
          </p:txBody>
        </p:sp>
        <p:sp>
          <p:nvSpPr>
            <p:cNvPr id="314658" name="Freeform 290"/>
            <p:cNvSpPr>
              <a:spLocks/>
            </p:cNvSpPr>
            <p:nvPr/>
          </p:nvSpPr>
          <p:spPr bwMode="auto">
            <a:xfrm>
              <a:off x="5249" y="3934"/>
              <a:ext cx="37" cy="180"/>
            </a:xfrm>
            <a:custGeom>
              <a:avLst/>
              <a:gdLst/>
              <a:ahLst/>
              <a:cxnLst>
                <a:cxn ang="0">
                  <a:pos x="0" y="180"/>
                </a:cxn>
                <a:cxn ang="0">
                  <a:pos x="8" y="177"/>
                </a:cxn>
                <a:cxn ang="0">
                  <a:pos x="16" y="167"/>
                </a:cxn>
                <a:cxn ang="0">
                  <a:pos x="22" y="150"/>
                </a:cxn>
                <a:cxn ang="0">
                  <a:pos x="27" y="129"/>
                </a:cxn>
                <a:cxn ang="0">
                  <a:pos x="31" y="102"/>
                </a:cxn>
                <a:cxn ang="0">
                  <a:pos x="35" y="69"/>
                </a:cxn>
                <a:cxn ang="0">
                  <a:pos x="37" y="36"/>
                </a:cxn>
                <a:cxn ang="0">
                  <a:pos x="37" y="0"/>
                </a:cxn>
                <a:cxn ang="0">
                  <a:pos x="29" y="4"/>
                </a:cxn>
                <a:cxn ang="0">
                  <a:pos x="24" y="15"/>
                </a:cxn>
                <a:cxn ang="0">
                  <a:pos x="18" y="30"/>
                </a:cxn>
                <a:cxn ang="0">
                  <a:pos x="12" y="54"/>
                </a:cxn>
                <a:cxn ang="0">
                  <a:pos x="6" y="80"/>
                </a:cxn>
                <a:cxn ang="0">
                  <a:pos x="4" y="111"/>
                </a:cxn>
                <a:cxn ang="0">
                  <a:pos x="2" y="146"/>
                </a:cxn>
                <a:cxn ang="0">
                  <a:pos x="0" y="180"/>
                </a:cxn>
              </a:cxnLst>
              <a:rect l="0" t="0" r="r" b="b"/>
              <a:pathLst>
                <a:path w="37" h="180">
                  <a:moveTo>
                    <a:pt x="0" y="180"/>
                  </a:moveTo>
                  <a:lnTo>
                    <a:pt x="8" y="177"/>
                  </a:lnTo>
                  <a:lnTo>
                    <a:pt x="16" y="167"/>
                  </a:lnTo>
                  <a:lnTo>
                    <a:pt x="22" y="150"/>
                  </a:lnTo>
                  <a:lnTo>
                    <a:pt x="27" y="129"/>
                  </a:lnTo>
                  <a:lnTo>
                    <a:pt x="31" y="102"/>
                  </a:lnTo>
                  <a:lnTo>
                    <a:pt x="35" y="69"/>
                  </a:lnTo>
                  <a:lnTo>
                    <a:pt x="37" y="36"/>
                  </a:lnTo>
                  <a:lnTo>
                    <a:pt x="37" y="0"/>
                  </a:lnTo>
                  <a:lnTo>
                    <a:pt x="29" y="4"/>
                  </a:lnTo>
                  <a:lnTo>
                    <a:pt x="24" y="15"/>
                  </a:lnTo>
                  <a:lnTo>
                    <a:pt x="18" y="30"/>
                  </a:lnTo>
                  <a:lnTo>
                    <a:pt x="12" y="54"/>
                  </a:lnTo>
                  <a:lnTo>
                    <a:pt x="6" y="80"/>
                  </a:lnTo>
                  <a:lnTo>
                    <a:pt x="4" y="111"/>
                  </a:lnTo>
                  <a:lnTo>
                    <a:pt x="2" y="146"/>
                  </a:lnTo>
                  <a:lnTo>
                    <a:pt x="0" y="180"/>
                  </a:lnTo>
                  <a:close/>
                </a:path>
              </a:pathLst>
            </a:custGeom>
            <a:solidFill>
              <a:srgbClr val="00FF00"/>
            </a:solidFill>
            <a:ln w="9525">
              <a:solidFill>
                <a:srgbClr val="000000"/>
              </a:solidFill>
              <a:prstDash val="solid"/>
              <a:round/>
              <a:headEnd/>
              <a:tailEnd/>
            </a:ln>
          </p:spPr>
          <p:txBody>
            <a:bodyPr/>
            <a:lstStyle/>
            <a:p>
              <a:endParaRPr lang="en-US"/>
            </a:p>
          </p:txBody>
        </p:sp>
        <p:sp>
          <p:nvSpPr>
            <p:cNvPr id="314659" name="Freeform 291"/>
            <p:cNvSpPr>
              <a:spLocks/>
            </p:cNvSpPr>
            <p:nvPr/>
          </p:nvSpPr>
          <p:spPr bwMode="auto">
            <a:xfrm>
              <a:off x="5330" y="3918"/>
              <a:ext cx="73" cy="198"/>
            </a:xfrm>
            <a:custGeom>
              <a:avLst/>
              <a:gdLst/>
              <a:ahLst/>
              <a:cxnLst>
                <a:cxn ang="0">
                  <a:pos x="2" y="198"/>
                </a:cxn>
                <a:cxn ang="0">
                  <a:pos x="2" y="160"/>
                </a:cxn>
                <a:cxn ang="0">
                  <a:pos x="6" y="121"/>
                </a:cxn>
                <a:cxn ang="0">
                  <a:pos x="14" y="87"/>
                </a:cxn>
                <a:cxn ang="0">
                  <a:pos x="23" y="58"/>
                </a:cxn>
                <a:cxn ang="0">
                  <a:pos x="33" y="33"/>
                </a:cxn>
                <a:cxn ang="0">
                  <a:pos x="46" y="14"/>
                </a:cxn>
                <a:cxn ang="0">
                  <a:pos x="60" y="2"/>
                </a:cxn>
                <a:cxn ang="0">
                  <a:pos x="73" y="0"/>
                </a:cxn>
                <a:cxn ang="0">
                  <a:pos x="65" y="2"/>
                </a:cxn>
                <a:cxn ang="0">
                  <a:pos x="60" y="14"/>
                </a:cxn>
                <a:cxn ang="0">
                  <a:pos x="54" y="33"/>
                </a:cxn>
                <a:cxn ang="0">
                  <a:pos x="48" y="58"/>
                </a:cxn>
                <a:cxn ang="0">
                  <a:pos x="42" y="87"/>
                </a:cxn>
                <a:cxn ang="0">
                  <a:pos x="40" y="121"/>
                </a:cxn>
                <a:cxn ang="0">
                  <a:pos x="38" y="160"/>
                </a:cxn>
                <a:cxn ang="0">
                  <a:pos x="37" y="198"/>
                </a:cxn>
                <a:cxn ang="0">
                  <a:pos x="38" y="198"/>
                </a:cxn>
                <a:cxn ang="0">
                  <a:pos x="35" y="198"/>
                </a:cxn>
                <a:cxn ang="0">
                  <a:pos x="25" y="198"/>
                </a:cxn>
                <a:cxn ang="0">
                  <a:pos x="14" y="198"/>
                </a:cxn>
                <a:cxn ang="0">
                  <a:pos x="4" y="198"/>
                </a:cxn>
                <a:cxn ang="0">
                  <a:pos x="0" y="198"/>
                </a:cxn>
                <a:cxn ang="0">
                  <a:pos x="2" y="198"/>
                </a:cxn>
              </a:cxnLst>
              <a:rect l="0" t="0" r="r" b="b"/>
              <a:pathLst>
                <a:path w="73" h="198">
                  <a:moveTo>
                    <a:pt x="2" y="198"/>
                  </a:moveTo>
                  <a:lnTo>
                    <a:pt x="2" y="160"/>
                  </a:lnTo>
                  <a:lnTo>
                    <a:pt x="6" y="121"/>
                  </a:lnTo>
                  <a:lnTo>
                    <a:pt x="14" y="87"/>
                  </a:lnTo>
                  <a:lnTo>
                    <a:pt x="23" y="58"/>
                  </a:lnTo>
                  <a:lnTo>
                    <a:pt x="33" y="33"/>
                  </a:lnTo>
                  <a:lnTo>
                    <a:pt x="46" y="14"/>
                  </a:lnTo>
                  <a:lnTo>
                    <a:pt x="60" y="2"/>
                  </a:lnTo>
                  <a:lnTo>
                    <a:pt x="73" y="0"/>
                  </a:lnTo>
                  <a:lnTo>
                    <a:pt x="65" y="2"/>
                  </a:lnTo>
                  <a:lnTo>
                    <a:pt x="60" y="14"/>
                  </a:lnTo>
                  <a:lnTo>
                    <a:pt x="54" y="33"/>
                  </a:lnTo>
                  <a:lnTo>
                    <a:pt x="48" y="58"/>
                  </a:lnTo>
                  <a:lnTo>
                    <a:pt x="42" y="87"/>
                  </a:lnTo>
                  <a:lnTo>
                    <a:pt x="40" y="121"/>
                  </a:lnTo>
                  <a:lnTo>
                    <a:pt x="38" y="160"/>
                  </a:lnTo>
                  <a:lnTo>
                    <a:pt x="37" y="198"/>
                  </a:lnTo>
                  <a:lnTo>
                    <a:pt x="38" y="198"/>
                  </a:lnTo>
                  <a:lnTo>
                    <a:pt x="35" y="198"/>
                  </a:lnTo>
                  <a:lnTo>
                    <a:pt x="25" y="198"/>
                  </a:lnTo>
                  <a:lnTo>
                    <a:pt x="14" y="198"/>
                  </a:lnTo>
                  <a:lnTo>
                    <a:pt x="4" y="198"/>
                  </a:lnTo>
                  <a:lnTo>
                    <a:pt x="0" y="198"/>
                  </a:lnTo>
                  <a:lnTo>
                    <a:pt x="2" y="198"/>
                  </a:lnTo>
                  <a:close/>
                </a:path>
              </a:pathLst>
            </a:custGeom>
            <a:solidFill>
              <a:srgbClr val="00FF00"/>
            </a:solidFill>
            <a:ln w="9525">
              <a:solidFill>
                <a:srgbClr val="000000"/>
              </a:solidFill>
              <a:prstDash val="solid"/>
              <a:round/>
              <a:headEnd/>
              <a:tailEnd/>
            </a:ln>
          </p:spPr>
          <p:txBody>
            <a:bodyPr/>
            <a:lstStyle/>
            <a:p>
              <a:endParaRPr lang="en-US"/>
            </a:p>
          </p:txBody>
        </p:sp>
      </p:grpSp>
      <p:grpSp>
        <p:nvGrpSpPr>
          <p:cNvPr id="7" name="Group 292"/>
          <p:cNvGrpSpPr>
            <a:grpSpLocks/>
          </p:cNvGrpSpPr>
          <p:nvPr/>
        </p:nvGrpSpPr>
        <p:grpSpPr bwMode="auto">
          <a:xfrm>
            <a:off x="6170613" y="4619625"/>
            <a:ext cx="641350" cy="1414463"/>
            <a:chOff x="3826" y="2922"/>
            <a:chExt cx="404" cy="891"/>
          </a:xfrm>
        </p:grpSpPr>
        <p:sp>
          <p:nvSpPr>
            <p:cNvPr id="314661" name="Line 293"/>
            <p:cNvSpPr>
              <a:spLocks noChangeShapeType="1"/>
            </p:cNvSpPr>
            <p:nvPr/>
          </p:nvSpPr>
          <p:spPr bwMode="auto">
            <a:xfrm flipH="1">
              <a:off x="3826" y="2922"/>
              <a:ext cx="230" cy="843"/>
            </a:xfrm>
            <a:prstGeom prst="line">
              <a:avLst/>
            </a:prstGeom>
            <a:noFill/>
            <a:ln w="25400">
              <a:solidFill>
                <a:srgbClr val="00FFFF"/>
              </a:solidFill>
              <a:prstDash val="sysDot"/>
              <a:round/>
              <a:headEnd/>
              <a:tailEnd type="arrow" w="med" len="med"/>
            </a:ln>
            <a:effectLst/>
          </p:spPr>
          <p:txBody>
            <a:bodyPr/>
            <a:lstStyle/>
            <a:p>
              <a:endParaRPr lang="en-US"/>
            </a:p>
          </p:txBody>
        </p:sp>
        <p:sp>
          <p:nvSpPr>
            <p:cNvPr id="314662" name="Line 294"/>
            <p:cNvSpPr>
              <a:spLocks noChangeShapeType="1"/>
            </p:cNvSpPr>
            <p:nvPr/>
          </p:nvSpPr>
          <p:spPr bwMode="auto">
            <a:xfrm flipH="1">
              <a:off x="4012" y="2927"/>
              <a:ext cx="36" cy="886"/>
            </a:xfrm>
            <a:prstGeom prst="line">
              <a:avLst/>
            </a:prstGeom>
            <a:noFill/>
            <a:ln w="25400">
              <a:solidFill>
                <a:srgbClr val="00FFFF"/>
              </a:solidFill>
              <a:prstDash val="sysDot"/>
              <a:round/>
              <a:headEnd/>
              <a:tailEnd type="arrow" w="med" len="med"/>
            </a:ln>
            <a:effectLst/>
          </p:spPr>
          <p:txBody>
            <a:bodyPr/>
            <a:lstStyle/>
            <a:p>
              <a:endParaRPr lang="en-US"/>
            </a:p>
          </p:txBody>
        </p:sp>
        <p:sp>
          <p:nvSpPr>
            <p:cNvPr id="314663" name="Line 295"/>
            <p:cNvSpPr>
              <a:spLocks noChangeShapeType="1"/>
            </p:cNvSpPr>
            <p:nvPr/>
          </p:nvSpPr>
          <p:spPr bwMode="auto">
            <a:xfrm>
              <a:off x="4048" y="2933"/>
              <a:ext cx="182" cy="806"/>
            </a:xfrm>
            <a:prstGeom prst="line">
              <a:avLst/>
            </a:prstGeom>
            <a:noFill/>
            <a:ln w="25400">
              <a:solidFill>
                <a:srgbClr val="00FFFF"/>
              </a:solidFill>
              <a:prstDash val="sysDot"/>
              <a:round/>
              <a:headEnd/>
              <a:tailEnd type="arrow" w="med" len="med"/>
            </a:ln>
            <a:effectLst/>
          </p:spPr>
          <p:txBody>
            <a:bodyPr/>
            <a:lstStyle/>
            <a:p>
              <a:endParaRPr lang="en-US"/>
            </a:p>
          </p:txBody>
        </p:sp>
      </p:grpSp>
      <p:grpSp>
        <p:nvGrpSpPr>
          <p:cNvPr id="8" name="Group 296"/>
          <p:cNvGrpSpPr>
            <a:grpSpLocks/>
          </p:cNvGrpSpPr>
          <p:nvPr/>
        </p:nvGrpSpPr>
        <p:grpSpPr bwMode="auto">
          <a:xfrm>
            <a:off x="6283325" y="4522788"/>
            <a:ext cx="641350" cy="1414462"/>
            <a:chOff x="3826" y="2922"/>
            <a:chExt cx="404" cy="891"/>
          </a:xfrm>
        </p:grpSpPr>
        <p:sp>
          <p:nvSpPr>
            <p:cNvPr id="314665" name="Line 297"/>
            <p:cNvSpPr>
              <a:spLocks noChangeShapeType="1"/>
            </p:cNvSpPr>
            <p:nvPr/>
          </p:nvSpPr>
          <p:spPr bwMode="auto">
            <a:xfrm flipH="1">
              <a:off x="3826" y="2922"/>
              <a:ext cx="230" cy="843"/>
            </a:xfrm>
            <a:prstGeom prst="line">
              <a:avLst/>
            </a:prstGeom>
            <a:noFill/>
            <a:ln w="25400">
              <a:solidFill>
                <a:srgbClr val="00FFFF"/>
              </a:solidFill>
              <a:prstDash val="sysDot"/>
              <a:round/>
              <a:headEnd/>
              <a:tailEnd type="arrow" w="med" len="med"/>
            </a:ln>
            <a:effectLst/>
          </p:spPr>
          <p:txBody>
            <a:bodyPr/>
            <a:lstStyle/>
            <a:p>
              <a:endParaRPr lang="en-US"/>
            </a:p>
          </p:txBody>
        </p:sp>
        <p:sp>
          <p:nvSpPr>
            <p:cNvPr id="314666" name="Line 298"/>
            <p:cNvSpPr>
              <a:spLocks noChangeShapeType="1"/>
            </p:cNvSpPr>
            <p:nvPr/>
          </p:nvSpPr>
          <p:spPr bwMode="auto">
            <a:xfrm flipH="1">
              <a:off x="4012" y="2927"/>
              <a:ext cx="36" cy="886"/>
            </a:xfrm>
            <a:prstGeom prst="line">
              <a:avLst/>
            </a:prstGeom>
            <a:noFill/>
            <a:ln w="25400">
              <a:solidFill>
                <a:srgbClr val="00FFFF"/>
              </a:solidFill>
              <a:prstDash val="sysDot"/>
              <a:round/>
              <a:headEnd/>
              <a:tailEnd type="arrow" w="med" len="med"/>
            </a:ln>
            <a:effectLst/>
          </p:spPr>
          <p:txBody>
            <a:bodyPr/>
            <a:lstStyle/>
            <a:p>
              <a:endParaRPr lang="en-US"/>
            </a:p>
          </p:txBody>
        </p:sp>
        <p:sp>
          <p:nvSpPr>
            <p:cNvPr id="314667" name="Line 299"/>
            <p:cNvSpPr>
              <a:spLocks noChangeShapeType="1"/>
            </p:cNvSpPr>
            <p:nvPr/>
          </p:nvSpPr>
          <p:spPr bwMode="auto">
            <a:xfrm>
              <a:off x="4048" y="2933"/>
              <a:ext cx="182" cy="806"/>
            </a:xfrm>
            <a:prstGeom prst="line">
              <a:avLst/>
            </a:prstGeom>
            <a:noFill/>
            <a:ln w="25400">
              <a:solidFill>
                <a:srgbClr val="00FFFF"/>
              </a:solidFill>
              <a:prstDash val="sysDot"/>
              <a:round/>
              <a:headEnd/>
              <a:tailEnd type="arrow" w="med" len="med"/>
            </a:ln>
            <a:effectLst/>
          </p:spPr>
          <p:txBody>
            <a:bodyPr/>
            <a:lstStyle/>
            <a:p>
              <a:endParaRPr lang="en-US"/>
            </a:p>
          </p:txBody>
        </p:sp>
      </p:grpSp>
    </p:spTree>
    <p:extLst>
      <p:ext uri="{BB962C8B-B14F-4D97-AF65-F5344CB8AC3E}">
        <p14:creationId xmlns:p14="http://schemas.microsoft.com/office/powerpoint/2010/main" val="235895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800" b="1" dirty="0" smtClean="0"/>
              <a:t>N-Rich Strip</a:t>
            </a:r>
          </a:p>
          <a:p>
            <a:pPr lvl="1"/>
            <a:r>
              <a:rPr lang="en-US" sz="2800" dirty="0" smtClean="0"/>
              <a:t>Strip in the field where N rate is increased</a:t>
            </a:r>
          </a:p>
          <a:p>
            <a:r>
              <a:rPr lang="en-US" sz="2800" b="1" dirty="0" err="1" smtClean="0"/>
              <a:t>GreenSeeker</a:t>
            </a:r>
            <a:r>
              <a:rPr lang="en-US" sz="2800" b="1" dirty="0" smtClean="0"/>
              <a:t> Sensor</a:t>
            </a:r>
          </a:p>
          <a:p>
            <a:pPr lvl="1"/>
            <a:r>
              <a:rPr lang="en-US" sz="2800" dirty="0" smtClean="0"/>
              <a:t>Active sensor that measure NDVI</a:t>
            </a:r>
          </a:p>
          <a:p>
            <a:r>
              <a:rPr lang="en-US" sz="2800" b="1" dirty="0" smtClean="0"/>
              <a:t>SBNRC (Sensor Based Nitrogen Rate Calculator)</a:t>
            </a:r>
          </a:p>
          <a:p>
            <a:pPr lvl="1"/>
            <a:r>
              <a:rPr lang="en-US" sz="2800" dirty="0" smtClean="0"/>
              <a:t>Calculator using NDVI and </a:t>
            </a:r>
            <a:r>
              <a:rPr lang="en-US" sz="2800" dirty="0" err="1" smtClean="0"/>
              <a:t>Mesonet</a:t>
            </a:r>
            <a:r>
              <a:rPr lang="en-US" sz="2800" dirty="0" smtClean="0"/>
              <a:t> data in a algorithms that determines top-dress N rate. </a:t>
            </a:r>
            <a:endParaRPr lang="en-US" sz="2800" dirty="0"/>
          </a:p>
        </p:txBody>
      </p:sp>
    </p:spTree>
    <p:extLst>
      <p:ext uri="{BB962C8B-B14F-4D97-AF65-F5344CB8AC3E}">
        <p14:creationId xmlns:p14="http://schemas.microsoft.com/office/powerpoint/2010/main" val="20608535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39762"/>
          </a:xfrm>
        </p:spPr>
        <p:txBody>
          <a:bodyPr>
            <a:noAutofit/>
          </a:bodyPr>
          <a:lstStyle/>
          <a:p>
            <a:r>
              <a:rPr lang="en-US" sz="3600" dirty="0" smtClean="0"/>
              <a:t>SE of Billings, OK    NDVI</a:t>
            </a:r>
            <a:endParaRPr lang="en-US" sz="3600" dirty="0"/>
          </a:p>
        </p:txBody>
      </p:sp>
      <p:pic>
        <p:nvPicPr>
          <p:cNvPr id="3" name="Picture 2" descr="NOdonellNDVI.JPG"/>
          <p:cNvPicPr>
            <a:picLocks noChangeAspect="1"/>
          </p:cNvPicPr>
          <p:nvPr/>
        </p:nvPicPr>
        <p:blipFill>
          <a:blip r:embed="rId3" cstate="print"/>
          <a:stretch>
            <a:fillRect/>
          </a:stretch>
        </p:blipFill>
        <p:spPr>
          <a:xfrm>
            <a:off x="2971800" y="838200"/>
            <a:ext cx="5924550" cy="5827426"/>
          </a:xfrm>
          <a:prstGeom prst="rect">
            <a:avLst/>
          </a:prstGeom>
        </p:spPr>
      </p:pic>
      <p:pic>
        <p:nvPicPr>
          <p:cNvPr id="4" name="Picture 3" descr="nodonnellndvikey.JPG"/>
          <p:cNvPicPr>
            <a:picLocks noChangeAspect="1"/>
          </p:cNvPicPr>
          <p:nvPr/>
        </p:nvPicPr>
        <p:blipFill>
          <a:blip r:embed="rId4" cstate="print"/>
          <a:stretch>
            <a:fillRect/>
          </a:stretch>
        </p:blipFill>
        <p:spPr>
          <a:xfrm>
            <a:off x="152400" y="3505200"/>
            <a:ext cx="2743200" cy="1882302"/>
          </a:xfrm>
          <a:prstGeom prst="rect">
            <a:avLst/>
          </a:prstGeom>
        </p:spPr>
      </p:pic>
      <p:sp>
        <p:nvSpPr>
          <p:cNvPr id="5" name="TextBox 4"/>
          <p:cNvSpPr txBox="1"/>
          <p:nvPr/>
        </p:nvSpPr>
        <p:spPr>
          <a:xfrm>
            <a:off x="1219200" y="3124200"/>
            <a:ext cx="662874" cy="369332"/>
          </a:xfrm>
          <a:prstGeom prst="rect">
            <a:avLst/>
          </a:prstGeom>
          <a:noFill/>
        </p:spPr>
        <p:txBody>
          <a:bodyPr wrap="none" rtlCol="0">
            <a:spAutoFit/>
          </a:bodyPr>
          <a:lstStyle/>
          <a:p>
            <a:r>
              <a:rPr lang="en-US" dirty="0" smtClean="0"/>
              <a:t>NDVI</a:t>
            </a:r>
            <a:endParaRPr lang="en-US" dirty="0"/>
          </a:p>
        </p:txBody>
      </p:sp>
      <p:sp>
        <p:nvSpPr>
          <p:cNvPr id="6" name="TextBox 5"/>
          <p:cNvSpPr txBox="1"/>
          <p:nvPr/>
        </p:nvSpPr>
        <p:spPr>
          <a:xfrm>
            <a:off x="533400" y="1828800"/>
            <a:ext cx="1981953" cy="830997"/>
          </a:xfrm>
          <a:prstGeom prst="rect">
            <a:avLst/>
          </a:prstGeom>
          <a:noFill/>
        </p:spPr>
        <p:txBody>
          <a:bodyPr wrap="none" rtlCol="0">
            <a:spAutoFit/>
          </a:bodyPr>
          <a:lstStyle/>
          <a:p>
            <a:r>
              <a:rPr lang="en-US" sz="2400" dirty="0" smtClean="0"/>
              <a:t>March 7, 2009</a:t>
            </a:r>
          </a:p>
          <a:p>
            <a:r>
              <a:rPr lang="en-US" sz="2400" dirty="0" smtClean="0"/>
              <a:t>    98 GDU &gt; 0</a:t>
            </a:r>
            <a:endParaRPr lang="en-US" sz="2400" dirty="0"/>
          </a:p>
        </p:txBody>
      </p:sp>
    </p:spTree>
    <p:extLst>
      <p:ext uri="{BB962C8B-B14F-4D97-AF65-F5344CB8AC3E}">
        <p14:creationId xmlns:p14="http://schemas.microsoft.com/office/powerpoint/2010/main" val="8566616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ChangeArrowheads="1"/>
          </p:cNvSpPr>
          <p:nvPr/>
        </p:nvSpPr>
        <p:spPr bwMode="auto">
          <a:xfrm>
            <a:off x="0" y="5638800"/>
            <a:ext cx="9144000" cy="1219200"/>
          </a:xfrm>
          <a:prstGeom prst="rect">
            <a:avLst/>
          </a:prstGeom>
          <a:solidFill>
            <a:srgbClr val="000000"/>
          </a:solidFill>
          <a:ln w="9525">
            <a:noFill/>
            <a:miter lim="800000"/>
            <a:headEnd/>
            <a:tailEnd/>
          </a:ln>
          <a:effectLst/>
        </p:spPr>
        <p:txBody>
          <a:bodyPr wrap="none" anchor="ctr"/>
          <a:lstStyle/>
          <a:p>
            <a:endParaRPr lang="en-US"/>
          </a:p>
        </p:txBody>
      </p:sp>
      <p:grpSp>
        <p:nvGrpSpPr>
          <p:cNvPr id="2" name="Group 3"/>
          <p:cNvGrpSpPr>
            <a:grpSpLocks/>
          </p:cNvGrpSpPr>
          <p:nvPr/>
        </p:nvGrpSpPr>
        <p:grpSpPr bwMode="auto">
          <a:xfrm>
            <a:off x="0" y="0"/>
            <a:ext cx="9144000" cy="6858000"/>
            <a:chOff x="0" y="0"/>
            <a:chExt cx="5760" cy="4320"/>
          </a:xfrm>
        </p:grpSpPr>
        <p:grpSp>
          <p:nvGrpSpPr>
            <p:cNvPr id="4" name="Group 5"/>
            <p:cNvGrpSpPr>
              <a:grpSpLocks/>
            </p:cNvGrpSpPr>
            <p:nvPr/>
          </p:nvGrpSpPr>
          <p:grpSpPr bwMode="auto">
            <a:xfrm>
              <a:off x="0" y="0"/>
              <a:ext cx="5760" cy="4320"/>
              <a:chOff x="0" y="0"/>
              <a:chExt cx="5760" cy="4320"/>
            </a:xfrm>
          </p:grpSpPr>
          <p:pic>
            <p:nvPicPr>
              <p:cNvPr id="332806" name="Picture 6" descr="DCP_2280"/>
              <p:cNvPicPr>
                <a:picLocks noChangeAspect="1" noChangeArrowheads="1"/>
              </p:cNvPicPr>
              <p:nvPr/>
            </p:nvPicPr>
            <p:blipFill>
              <a:blip r:embed="rId3" cstate="print"/>
              <a:srcRect/>
              <a:stretch>
                <a:fillRect/>
              </a:stretch>
            </p:blipFill>
            <p:spPr bwMode="auto">
              <a:xfrm>
                <a:off x="0" y="498"/>
                <a:ext cx="5760" cy="3822"/>
              </a:xfrm>
              <a:prstGeom prst="rect">
                <a:avLst/>
              </a:prstGeom>
              <a:noFill/>
            </p:spPr>
          </p:pic>
          <p:sp>
            <p:nvSpPr>
              <p:cNvPr id="332807" name="Rectangle 7"/>
              <p:cNvSpPr>
                <a:spLocks noChangeArrowheads="1"/>
              </p:cNvSpPr>
              <p:nvPr/>
            </p:nvSpPr>
            <p:spPr bwMode="auto">
              <a:xfrm>
                <a:off x="0" y="0"/>
                <a:ext cx="5760" cy="1248"/>
              </a:xfrm>
              <a:prstGeom prst="rect">
                <a:avLst/>
              </a:prstGeom>
              <a:solidFill>
                <a:srgbClr val="000000"/>
              </a:solidFill>
              <a:ln w="9525">
                <a:noFill/>
                <a:miter lim="800000"/>
                <a:headEnd/>
                <a:tailEnd/>
              </a:ln>
              <a:effectLst/>
            </p:spPr>
            <p:txBody>
              <a:bodyPr wrap="none" anchor="ctr"/>
              <a:lstStyle/>
              <a:p>
                <a:endParaRPr lang="en-US"/>
              </a:p>
            </p:txBody>
          </p:sp>
          <p:pic>
            <p:nvPicPr>
              <p:cNvPr id="332808" name="Picture 8" descr="Greenseeker Logo on black"/>
              <p:cNvPicPr>
                <a:picLocks noChangeAspect="1" noChangeArrowheads="1"/>
              </p:cNvPicPr>
              <p:nvPr/>
            </p:nvPicPr>
            <p:blipFill>
              <a:blip r:embed="rId4" cstate="print"/>
              <a:srcRect/>
              <a:stretch>
                <a:fillRect/>
              </a:stretch>
            </p:blipFill>
            <p:spPr bwMode="auto">
              <a:xfrm>
                <a:off x="201" y="0"/>
                <a:ext cx="5328" cy="1230"/>
              </a:xfrm>
              <a:prstGeom prst="rect">
                <a:avLst/>
              </a:prstGeom>
              <a:noFill/>
            </p:spPr>
          </p:pic>
        </p:grpSp>
        <p:pic>
          <p:nvPicPr>
            <p:cNvPr id="332810" name="Picture 10" descr="NTech logo on black"/>
            <p:cNvPicPr>
              <a:picLocks noChangeAspect="1" noChangeArrowheads="1"/>
            </p:cNvPicPr>
            <p:nvPr/>
          </p:nvPicPr>
          <p:blipFill>
            <a:blip r:embed="rId5" cstate="print"/>
            <a:srcRect/>
            <a:stretch>
              <a:fillRect/>
            </a:stretch>
          </p:blipFill>
          <p:spPr bwMode="auto">
            <a:xfrm>
              <a:off x="3648" y="3587"/>
              <a:ext cx="1824" cy="733"/>
            </a:xfrm>
            <a:prstGeom prst="rect">
              <a:avLst/>
            </a:prstGeom>
            <a:noFill/>
          </p:spPr>
        </p:pic>
      </p:grpSp>
      <p:pic>
        <p:nvPicPr>
          <p:cNvPr id="6146" name="Picture 2"/>
          <p:cNvPicPr>
            <a:picLocks noChangeAspect="1" noChangeArrowheads="1"/>
          </p:cNvPicPr>
          <p:nvPr/>
        </p:nvPicPr>
        <p:blipFill>
          <a:blip r:embed="rId6" cstate="print"/>
          <a:srcRect/>
          <a:stretch>
            <a:fillRect/>
          </a:stretch>
        </p:blipFill>
        <p:spPr bwMode="auto">
          <a:xfrm>
            <a:off x="0" y="6381750"/>
            <a:ext cx="1714500" cy="476250"/>
          </a:xfrm>
          <a:prstGeom prst="rect">
            <a:avLst/>
          </a:prstGeom>
          <a:noFill/>
          <a:ln w="9525">
            <a:noFill/>
            <a:miter lim="800000"/>
            <a:headEnd/>
            <a:tailEnd/>
          </a:ln>
        </p:spPr>
      </p:pic>
    </p:spTree>
    <p:extLst>
      <p:ext uri="{BB962C8B-B14F-4D97-AF65-F5344CB8AC3E}">
        <p14:creationId xmlns:p14="http://schemas.microsoft.com/office/powerpoint/2010/main" val="37642007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4850"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030" name="Acrobat Document" r:id="rId4" imgW="8228571" imgH="5485714" progId="AcroExch.Document.7">
                  <p:embed/>
                </p:oleObj>
              </mc:Choice>
              <mc:Fallback>
                <p:oleObj name="Acrobat Document" r:id="rId4" imgW="8228571" imgH="5485714"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2700785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Tree>
    <p:extLst>
      <p:ext uri="{BB962C8B-B14F-4D97-AF65-F5344CB8AC3E}">
        <p14:creationId xmlns:p14="http://schemas.microsoft.com/office/powerpoint/2010/main" val="41652724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38947" name="Text Box 3"/>
          <p:cNvSpPr txBox="1">
            <a:spLocks noChangeArrowheads="1"/>
          </p:cNvSpPr>
          <p:nvPr/>
        </p:nvSpPr>
        <p:spPr bwMode="auto">
          <a:xfrm>
            <a:off x="3581400" y="1143000"/>
            <a:ext cx="5562600" cy="519113"/>
          </a:xfrm>
          <a:prstGeom prst="rect">
            <a:avLst/>
          </a:prstGeom>
          <a:noFill/>
          <a:ln w="9525">
            <a:noFill/>
            <a:miter lim="800000"/>
            <a:headEnd/>
            <a:tailEnd/>
          </a:ln>
          <a:effectLst/>
        </p:spPr>
        <p:txBody>
          <a:bodyPr>
            <a:spAutoFit/>
          </a:bodyPr>
          <a:lstStyle/>
          <a:p>
            <a:pPr algn="ctr" eaLnBrk="1" hangingPunct="1">
              <a:lnSpc>
                <a:spcPct val="100000"/>
              </a:lnSpc>
              <a:spcBef>
                <a:spcPct val="50000"/>
              </a:spcBef>
              <a:buFontTx/>
              <a:buNone/>
            </a:pPr>
            <a:r>
              <a:rPr lang="en-US" sz="2400" b="1">
                <a:solidFill>
                  <a:schemeClr val="bg1"/>
                </a:solidFill>
                <a:latin typeface="Times New Roman" pitchFamily="18" charset="0"/>
                <a:cs typeface="Times New Roman" pitchFamily="18" charset="0"/>
              </a:rPr>
              <a:t>Record </a:t>
            </a:r>
            <a:r>
              <a:rPr lang="en-US" sz="2800" b="1">
                <a:solidFill>
                  <a:schemeClr val="bg1"/>
                </a:solidFill>
                <a:latin typeface="Times New Roman" pitchFamily="18" charset="0"/>
                <a:cs typeface="Times New Roman" pitchFamily="18" charset="0"/>
              </a:rPr>
              <a:t>Harvest</a:t>
            </a:r>
            <a:r>
              <a:rPr lang="en-US" sz="2400" b="1">
                <a:solidFill>
                  <a:schemeClr val="bg1"/>
                </a:solidFill>
                <a:latin typeface="Times New Roman" pitchFamily="18" charset="0"/>
                <a:cs typeface="Times New Roman" pitchFamily="18" charset="0"/>
              </a:rPr>
              <a:t>, Nevada, MO</a:t>
            </a:r>
          </a:p>
        </p:txBody>
      </p:sp>
    </p:spTree>
    <p:extLst>
      <p:ext uri="{BB962C8B-B14F-4D97-AF65-F5344CB8AC3E}">
        <p14:creationId xmlns:p14="http://schemas.microsoft.com/office/powerpoint/2010/main" val="1733357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6" descr="100_1722"/>
          <p:cNvPicPr>
            <a:picLocks noChangeAspect="1" noChangeArrowheads="1"/>
          </p:cNvPicPr>
          <p:nvPr/>
        </p:nvPicPr>
        <p:blipFill>
          <a:blip r:embed="rId3" cstate="print"/>
          <a:srcRect/>
          <a:stretch>
            <a:fillRect/>
          </a:stretch>
        </p:blipFill>
        <p:spPr bwMode="auto">
          <a:xfrm>
            <a:off x="457200" y="609600"/>
            <a:ext cx="8534400" cy="5705475"/>
          </a:xfrm>
          <a:prstGeom prst="rect">
            <a:avLst/>
          </a:prstGeom>
          <a:noFill/>
          <a:ln w="38100">
            <a:solidFill>
              <a:schemeClr val="tx1"/>
            </a:solidFill>
            <a:miter lim="800000"/>
            <a:headEnd/>
            <a:tailEnd/>
          </a:ln>
        </p:spPr>
      </p:pic>
      <p:pic>
        <p:nvPicPr>
          <p:cNvPr id="344072" name="Picture 8" descr="100_1723"/>
          <p:cNvPicPr>
            <a:picLocks noChangeAspect="1" noChangeArrowheads="1"/>
          </p:cNvPicPr>
          <p:nvPr/>
        </p:nvPicPr>
        <p:blipFill>
          <a:blip r:embed="rId4" cstate="print"/>
          <a:srcRect/>
          <a:stretch>
            <a:fillRect/>
          </a:stretch>
        </p:blipFill>
        <p:spPr bwMode="auto">
          <a:xfrm>
            <a:off x="1066800" y="2057400"/>
            <a:ext cx="3097213" cy="4629150"/>
          </a:xfrm>
          <a:prstGeom prst="rect">
            <a:avLst/>
          </a:prstGeom>
          <a:noFill/>
          <a:ln w="38100">
            <a:solidFill>
              <a:schemeClr val="tx1"/>
            </a:solidFill>
            <a:miter lim="800000"/>
            <a:headEnd/>
            <a:tailEnd/>
          </a:ln>
        </p:spPr>
      </p:pic>
      <p:sp>
        <p:nvSpPr>
          <p:cNvPr id="344067" name="Rectangle 3"/>
          <p:cNvSpPr>
            <a:spLocks noGrp="1" noChangeArrowheads="1"/>
          </p:cNvSpPr>
          <p:nvPr>
            <p:ph type="title" idx="4294967295"/>
          </p:nvPr>
        </p:nvSpPr>
        <p:spPr>
          <a:xfrm>
            <a:off x="0" y="228600"/>
            <a:ext cx="8229600" cy="1139825"/>
          </a:xfrm>
        </p:spPr>
        <p:txBody>
          <a:bodyPr>
            <a:normAutofit fontScale="90000"/>
          </a:bodyPr>
          <a:lstStyle/>
          <a:p>
            <a:r>
              <a:rPr lang="en-US" sz="2900" smtClean="0">
                <a:solidFill>
                  <a:schemeClr val="tx1"/>
                </a:solidFill>
              </a:rPr>
              <a:t>Variable Rate Technology</a:t>
            </a:r>
            <a:br>
              <a:rPr lang="en-US" sz="2900" smtClean="0">
                <a:solidFill>
                  <a:schemeClr val="tx1"/>
                </a:solidFill>
              </a:rPr>
            </a:br>
            <a:r>
              <a:rPr lang="en-US" sz="2900" smtClean="0">
                <a:solidFill>
                  <a:schemeClr val="tx1"/>
                </a:solidFill>
              </a:rPr>
              <a:t>    </a:t>
            </a:r>
            <a:r>
              <a:rPr lang="en-US" sz="2500" smtClean="0">
                <a:solidFill>
                  <a:schemeClr val="bg1"/>
                </a:solidFill>
              </a:rPr>
              <a:t>Treat Temporal and Spatial Variability</a:t>
            </a:r>
            <a:br>
              <a:rPr lang="en-US" sz="2500" smtClean="0">
                <a:solidFill>
                  <a:schemeClr val="bg1"/>
                </a:solidFill>
              </a:rPr>
            </a:br>
            <a:r>
              <a:rPr lang="en-US" sz="2500" smtClean="0">
                <a:solidFill>
                  <a:schemeClr val="bg1"/>
                </a:solidFill>
              </a:rPr>
              <a:t>     Returns are higher but require larger investment</a:t>
            </a:r>
          </a:p>
        </p:txBody>
      </p:sp>
    </p:spTree>
    <p:extLst>
      <p:ext uri="{BB962C8B-B14F-4D97-AF65-F5344CB8AC3E}">
        <p14:creationId xmlns:p14="http://schemas.microsoft.com/office/powerpoint/2010/main" val="363154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4072"/>
                                        </p:tgtEl>
                                        <p:attrNameLst>
                                          <p:attrName>style.visibility</p:attrName>
                                        </p:attrNameLst>
                                      </p:cBhvr>
                                      <p:to>
                                        <p:strVal val="visible"/>
                                      </p:to>
                                    </p:set>
                                    <p:anim calcmode="lin" valueType="num">
                                      <p:cBhvr additive="base">
                                        <p:cTn id="7" dur="500" fill="hold"/>
                                        <p:tgtEl>
                                          <p:spTgt spid="344072"/>
                                        </p:tgtEl>
                                        <p:attrNameLst>
                                          <p:attrName>ppt_x</p:attrName>
                                        </p:attrNameLst>
                                      </p:cBhvr>
                                      <p:tavLst>
                                        <p:tav tm="0">
                                          <p:val>
                                            <p:strVal val="#ppt_x"/>
                                          </p:val>
                                        </p:tav>
                                        <p:tav tm="100000">
                                          <p:val>
                                            <p:strVal val="#ppt_x"/>
                                          </p:val>
                                        </p:tav>
                                      </p:tavLst>
                                    </p:anim>
                                    <p:anim calcmode="lin" valueType="num">
                                      <p:cBhvr additive="base">
                                        <p:cTn id="8" dur="500" fill="hold"/>
                                        <p:tgtEl>
                                          <p:spTgt spid="3440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N-Rich Strips</a:t>
            </a:r>
            <a:endParaRPr lang="en-US" dirty="0"/>
          </a:p>
        </p:txBody>
      </p:sp>
      <p:sp>
        <p:nvSpPr>
          <p:cNvPr id="3" name="Content Placeholder 2"/>
          <p:cNvSpPr>
            <a:spLocks noGrp="1"/>
          </p:cNvSpPr>
          <p:nvPr>
            <p:ph idx="1"/>
          </p:nvPr>
        </p:nvSpPr>
        <p:spPr/>
        <p:txBody>
          <a:bodyPr>
            <a:normAutofit/>
          </a:bodyPr>
          <a:lstStyle/>
          <a:p>
            <a:r>
              <a:rPr lang="en-US" sz="2800" b="1" dirty="0" smtClean="0"/>
              <a:t>What: </a:t>
            </a:r>
            <a:r>
              <a:rPr lang="en-US" sz="2800" dirty="0" smtClean="0"/>
              <a:t>A high rate of N applied in, across, through, over or under each and every field</a:t>
            </a:r>
          </a:p>
          <a:p>
            <a:r>
              <a:rPr lang="en-US" sz="2800" b="1" dirty="0" smtClean="0"/>
              <a:t>How Much: </a:t>
            </a:r>
            <a:r>
              <a:rPr lang="en-US" sz="2800" dirty="0" smtClean="0"/>
              <a:t>40 to 50 </a:t>
            </a:r>
            <a:r>
              <a:rPr lang="en-US" sz="2800" dirty="0" err="1" smtClean="0"/>
              <a:t>lbs</a:t>
            </a:r>
            <a:r>
              <a:rPr lang="en-US" sz="2800" dirty="0" smtClean="0"/>
              <a:t> N above the rest of the field. </a:t>
            </a:r>
          </a:p>
          <a:p>
            <a:r>
              <a:rPr lang="en-US" sz="2800" b="1" dirty="0" smtClean="0"/>
              <a:t>How and Where: </a:t>
            </a:r>
            <a:r>
              <a:rPr lang="en-US" sz="2800" dirty="0" smtClean="0"/>
              <a:t>10 to 100 ft wide, anywhere representative.</a:t>
            </a:r>
            <a:endParaRPr lang="en-US" sz="2800" b="1" dirty="0" smtClean="0"/>
          </a:p>
          <a:p>
            <a:r>
              <a:rPr lang="en-US" sz="2800" b="1" dirty="0" smtClean="0"/>
              <a:t>When: </a:t>
            </a:r>
            <a:r>
              <a:rPr lang="en-US" sz="2800" dirty="0" smtClean="0"/>
              <a:t>Winter crops; before or after sowing (1+ months), Summer crops; before or immediately after planting.  </a:t>
            </a:r>
            <a:endParaRPr lang="en-US" sz="2800" dirty="0"/>
          </a:p>
        </p:txBody>
      </p:sp>
    </p:spTree>
    <p:extLst>
      <p:ext uri="{BB962C8B-B14F-4D97-AF65-F5344CB8AC3E}">
        <p14:creationId xmlns:p14="http://schemas.microsoft.com/office/powerpoint/2010/main" val="37256303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Original NRS</a:t>
            </a:r>
            <a:endParaRPr lang="en-US" dirty="0"/>
          </a:p>
        </p:txBody>
      </p:sp>
      <p:pic>
        <p:nvPicPr>
          <p:cNvPr id="6" name="Picture 5" descr="IMG_4238.JPG"/>
          <p:cNvPicPr>
            <a:picLocks noChangeAspect="1"/>
          </p:cNvPicPr>
          <p:nvPr/>
        </p:nvPicPr>
        <p:blipFill>
          <a:blip r:embed="rId2" cstate="print"/>
          <a:srcRect r="19403"/>
          <a:stretch>
            <a:fillRect/>
          </a:stretch>
        </p:blipFill>
        <p:spPr>
          <a:xfrm rot="16200000">
            <a:off x="-243917" y="2270681"/>
            <a:ext cx="4771030" cy="3946407"/>
          </a:xfrm>
          <a:prstGeom prst="rect">
            <a:avLst/>
          </a:prstGeom>
        </p:spPr>
      </p:pic>
      <p:sp>
        <p:nvSpPr>
          <p:cNvPr id="7" name="TextBox 6"/>
          <p:cNvSpPr txBox="1"/>
          <p:nvPr/>
        </p:nvSpPr>
        <p:spPr>
          <a:xfrm>
            <a:off x="935419" y="1371600"/>
            <a:ext cx="2645981" cy="369332"/>
          </a:xfrm>
          <a:prstGeom prst="rect">
            <a:avLst/>
          </a:prstGeom>
          <a:noFill/>
        </p:spPr>
        <p:txBody>
          <a:bodyPr wrap="none" rtlCol="0">
            <a:spAutoFit/>
          </a:bodyPr>
          <a:lstStyle/>
          <a:p>
            <a:r>
              <a:rPr lang="en-US" dirty="0" smtClean="0"/>
              <a:t>View from Blarney Castle. </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905001"/>
            <a:ext cx="3868343"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876800" y="1371600"/>
            <a:ext cx="1977977" cy="369332"/>
          </a:xfrm>
          <a:prstGeom prst="rect">
            <a:avLst/>
          </a:prstGeom>
          <a:noFill/>
        </p:spPr>
        <p:txBody>
          <a:bodyPr wrap="none" rtlCol="0">
            <a:spAutoFit/>
          </a:bodyPr>
          <a:lstStyle/>
          <a:p>
            <a:r>
              <a:rPr lang="en-US" dirty="0" smtClean="0"/>
              <a:t>Fairview Oklahoma</a:t>
            </a:r>
            <a:endParaRPr lang="en-US" dirty="0"/>
          </a:p>
        </p:txBody>
      </p:sp>
    </p:spTree>
    <p:extLst>
      <p:ext uri="{BB962C8B-B14F-4D97-AF65-F5344CB8AC3E}">
        <p14:creationId xmlns:p14="http://schemas.microsoft.com/office/powerpoint/2010/main" val="1081629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p:txBody>
          <a:bodyPr/>
          <a:lstStyle/>
          <a:p>
            <a:r>
              <a:rPr lang="en-US" smtClean="0"/>
              <a:t>N-Rich Strip</a:t>
            </a:r>
          </a:p>
        </p:txBody>
      </p:sp>
      <p:sp>
        <p:nvSpPr>
          <p:cNvPr id="327683" name="Rectangle 3"/>
          <p:cNvSpPr>
            <a:spLocks noGrp="1" noChangeArrowheads="1"/>
          </p:cNvSpPr>
          <p:nvPr>
            <p:ph type="body" sz="half" idx="1"/>
          </p:nvPr>
        </p:nvSpPr>
        <p:spPr>
          <a:xfrm>
            <a:off x="1295400" y="1219200"/>
            <a:ext cx="7010400" cy="3657600"/>
          </a:xfrm>
        </p:spPr>
        <p:txBody>
          <a:bodyPr/>
          <a:lstStyle/>
          <a:p>
            <a:pPr>
              <a:buClr>
                <a:srgbClr val="F1640D"/>
              </a:buClr>
              <a:buSzPct val="125000"/>
              <a:buFontTx/>
              <a:buNone/>
            </a:pPr>
            <a:r>
              <a:rPr lang="en-US" sz="3600" smtClean="0"/>
              <a:t>Will tell you:</a:t>
            </a:r>
          </a:p>
          <a:p>
            <a:pPr>
              <a:buClr>
                <a:srgbClr val="F1640D"/>
              </a:buClr>
              <a:buSzPct val="125000"/>
              <a:buFontTx/>
              <a:buNone/>
            </a:pPr>
            <a:r>
              <a:rPr lang="en-US" sz="3600" smtClean="0"/>
              <a:t>	Yes, I need Nitrogen</a:t>
            </a:r>
            <a:br>
              <a:rPr lang="en-US" sz="3600" smtClean="0"/>
            </a:br>
            <a:r>
              <a:rPr lang="en-US" sz="3600" smtClean="0"/>
              <a:t>No, I do not Need any!</a:t>
            </a:r>
          </a:p>
        </p:txBody>
      </p:sp>
      <p:pic>
        <p:nvPicPr>
          <p:cNvPr id="327684" name="Picture 4" descr="DSC05333"/>
          <p:cNvPicPr>
            <a:picLocks noGrp="1" noChangeAspect="1" noChangeArrowheads="1"/>
          </p:cNvPicPr>
          <p:nvPr>
            <p:ph sz="quarter" idx="2"/>
          </p:nvPr>
        </p:nvPicPr>
        <p:blipFill>
          <a:blip r:embed="rId3" cstate="print"/>
          <a:srcRect/>
          <a:stretch>
            <a:fillRect/>
          </a:stretch>
        </p:blipFill>
        <p:spPr>
          <a:xfrm>
            <a:off x="762000" y="1292225"/>
            <a:ext cx="7467600" cy="5500688"/>
          </a:xfrm>
          <a:noFill/>
          <a:ln/>
        </p:spPr>
      </p:pic>
    </p:spTree>
    <p:extLst>
      <p:ext uri="{BB962C8B-B14F-4D97-AF65-F5344CB8AC3E}">
        <p14:creationId xmlns:p14="http://schemas.microsoft.com/office/powerpoint/2010/main" val="40185000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3" name="Picture 5" descr="Obregon2003_farmer"/>
          <p:cNvPicPr>
            <a:picLocks noChangeAspect="1" noChangeArrowheads="1"/>
          </p:cNvPicPr>
          <p:nvPr/>
        </p:nvPicPr>
        <p:blipFill>
          <a:blip r:embed="rId3" cstate="print"/>
          <a:srcRect/>
          <a:stretch>
            <a:fillRect/>
          </a:stretch>
        </p:blipFill>
        <p:spPr bwMode="auto">
          <a:xfrm>
            <a:off x="828675" y="762000"/>
            <a:ext cx="7781925" cy="5857875"/>
          </a:xfrm>
          <a:prstGeom prst="rect">
            <a:avLst/>
          </a:prstGeom>
          <a:noFill/>
          <a:ln w="9525">
            <a:solidFill>
              <a:srgbClr val="000000"/>
            </a:solidFill>
            <a:miter lim="800000"/>
            <a:headEnd/>
            <a:tailEnd/>
          </a:ln>
        </p:spPr>
      </p:pic>
      <p:sp>
        <p:nvSpPr>
          <p:cNvPr id="204804" name="Text Box 6"/>
          <p:cNvSpPr txBox="1">
            <a:spLocks noChangeArrowheads="1"/>
          </p:cNvSpPr>
          <p:nvPr/>
        </p:nvSpPr>
        <p:spPr bwMode="auto">
          <a:xfrm>
            <a:off x="1371600" y="914400"/>
            <a:ext cx="6629400" cy="641350"/>
          </a:xfrm>
          <a:prstGeom prst="rect">
            <a:avLst/>
          </a:prstGeom>
          <a:noFill/>
          <a:ln w="9525">
            <a:noFill/>
            <a:miter lim="800000"/>
            <a:headEnd/>
            <a:tailEnd/>
          </a:ln>
        </p:spPr>
        <p:txBody>
          <a:bodyPr>
            <a:spAutoFit/>
          </a:bodyPr>
          <a:lstStyle/>
          <a:p>
            <a:pPr eaLnBrk="1" hangingPunct="1">
              <a:lnSpc>
                <a:spcPct val="100000"/>
              </a:lnSpc>
              <a:spcBef>
                <a:spcPct val="50000"/>
              </a:spcBef>
              <a:buFontTx/>
              <a:buNone/>
            </a:pPr>
            <a:r>
              <a:rPr lang="en-US" sz="1800">
                <a:solidFill>
                  <a:srgbClr val="000099"/>
                </a:solidFill>
              </a:rPr>
              <a:t>Mid-Season Evaluation of N Rich Strip (Ciudad Obregon, MX)</a:t>
            </a:r>
            <a:br>
              <a:rPr lang="en-US" sz="1800">
                <a:solidFill>
                  <a:srgbClr val="000099"/>
                </a:solidFill>
              </a:rPr>
            </a:br>
            <a:r>
              <a:rPr lang="en-US" sz="1800">
                <a:solidFill>
                  <a:srgbClr val="000099"/>
                </a:solidFill>
              </a:rPr>
              <a:t>Average Wheat Yields = 150 bu/ac (irrigated spring wheat)</a:t>
            </a:r>
          </a:p>
        </p:txBody>
      </p:sp>
      <p:sp>
        <p:nvSpPr>
          <p:cNvPr id="204806" name="Rectangle 6"/>
          <p:cNvSpPr>
            <a:spLocks noChangeArrowheads="1"/>
          </p:cNvSpPr>
          <p:nvPr/>
        </p:nvSpPr>
        <p:spPr bwMode="auto">
          <a:xfrm>
            <a:off x="457200" y="76200"/>
            <a:ext cx="7696200" cy="639763"/>
          </a:xfrm>
          <a:prstGeom prst="rect">
            <a:avLst/>
          </a:prstGeom>
          <a:noFill/>
          <a:ln w="9525">
            <a:noFill/>
            <a:miter lim="800000"/>
            <a:headEnd/>
            <a:tailEnd/>
          </a:ln>
        </p:spPr>
        <p:txBody>
          <a:bodyPr anchor="ctr"/>
          <a:lstStyle/>
          <a:p>
            <a:pPr algn="ctr">
              <a:lnSpc>
                <a:spcPct val="100000"/>
              </a:lnSpc>
              <a:spcBef>
                <a:spcPct val="0"/>
              </a:spcBef>
              <a:buFontTx/>
              <a:buNone/>
            </a:pPr>
            <a:r>
              <a:rPr lang="en-US" sz="4400">
                <a:solidFill>
                  <a:schemeClr val="tx2"/>
                </a:solidFill>
              </a:rPr>
              <a:t>N-Rich Strip</a:t>
            </a:r>
          </a:p>
        </p:txBody>
      </p:sp>
      <p:sp>
        <p:nvSpPr>
          <p:cNvPr id="204811" name="Rectangle 11"/>
          <p:cNvSpPr>
            <a:spLocks noChangeArrowheads="1"/>
          </p:cNvSpPr>
          <p:nvPr/>
        </p:nvSpPr>
        <p:spPr bwMode="auto">
          <a:xfrm>
            <a:off x="1828800" y="2362200"/>
            <a:ext cx="1752600" cy="381000"/>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204813" name="Rectangle 13"/>
          <p:cNvSpPr>
            <a:spLocks noChangeArrowheads="1"/>
          </p:cNvSpPr>
          <p:nvPr/>
        </p:nvSpPr>
        <p:spPr bwMode="auto">
          <a:xfrm>
            <a:off x="5181600" y="2362200"/>
            <a:ext cx="1752600" cy="381000"/>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204809" name="Rectangle 9"/>
          <p:cNvSpPr>
            <a:spLocks noChangeArrowheads="1"/>
          </p:cNvSpPr>
          <p:nvPr/>
        </p:nvSpPr>
        <p:spPr bwMode="auto">
          <a:xfrm>
            <a:off x="1828800" y="2362200"/>
            <a:ext cx="5715000" cy="381000"/>
          </a:xfrm>
          <a:prstGeom prst="rect">
            <a:avLst/>
          </a:prstGeom>
          <a:noFill/>
          <a:ln w="9525">
            <a:noFill/>
            <a:miter lim="800000"/>
            <a:headEnd/>
            <a:tailEnd/>
          </a:ln>
        </p:spPr>
        <p:txBody>
          <a:bodyPr anchor="ctr"/>
          <a:lstStyle/>
          <a:p>
            <a:pPr>
              <a:lnSpc>
                <a:spcPct val="100000"/>
              </a:lnSpc>
              <a:spcBef>
                <a:spcPct val="0"/>
              </a:spcBef>
              <a:buFontTx/>
              <a:buNone/>
            </a:pPr>
            <a:r>
              <a:rPr lang="en-US" sz="2000">
                <a:solidFill>
                  <a:schemeClr val="tx2"/>
                </a:solidFill>
              </a:rPr>
              <a:t>300 lbs N ac</a:t>
            </a:r>
            <a:r>
              <a:rPr lang="en-US" sz="2000" baseline="30000">
                <a:solidFill>
                  <a:schemeClr val="tx2"/>
                </a:solidFill>
              </a:rPr>
              <a:t>-1</a:t>
            </a:r>
            <a:r>
              <a:rPr lang="en-US" sz="2000">
                <a:solidFill>
                  <a:schemeClr val="tx2"/>
                </a:solidFill>
              </a:rPr>
              <a:t>                                      0 lbs N ac</a:t>
            </a:r>
            <a:r>
              <a:rPr lang="en-US" sz="2000" baseline="30000">
                <a:solidFill>
                  <a:schemeClr val="tx2"/>
                </a:solidFill>
              </a:rPr>
              <a:t>-1</a:t>
            </a:r>
          </a:p>
        </p:txBody>
      </p:sp>
    </p:spTree>
    <p:extLst>
      <p:ext uri="{BB962C8B-B14F-4D97-AF65-F5344CB8AC3E}">
        <p14:creationId xmlns:p14="http://schemas.microsoft.com/office/powerpoint/2010/main" val="27453462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of Multi rate NRS</a:t>
            </a:r>
            <a:endParaRPr lang="en-US" dirty="0"/>
          </a:p>
        </p:txBody>
      </p:sp>
      <p:pic>
        <p:nvPicPr>
          <p:cNvPr id="1026" name="Picture 4" descr="Calibration Stamps for Improved Mid-Season Fertilizer N Recommendations in Corn and Wheat Production Systems"/>
          <p:cNvPicPr>
            <a:picLocks noChangeAspect="1" noChangeArrowheads="1"/>
          </p:cNvPicPr>
          <p:nvPr/>
        </p:nvPicPr>
        <p:blipFill>
          <a:blip r:embed="rId3" cstate="print"/>
          <a:srcRect/>
          <a:stretch>
            <a:fillRect/>
          </a:stretch>
        </p:blipFill>
        <p:spPr bwMode="auto">
          <a:xfrm>
            <a:off x="228600" y="1524000"/>
            <a:ext cx="2581275" cy="1800225"/>
          </a:xfrm>
          <a:prstGeom prst="rect">
            <a:avLst/>
          </a:prstGeom>
          <a:noFill/>
        </p:spPr>
      </p:pic>
      <p:pic>
        <p:nvPicPr>
          <p:cNvPr id="1027" name="Picture 1" descr="http://nue.okstate.edu/NRich/P1010007.JPG"/>
          <p:cNvPicPr>
            <a:picLocks noChangeAspect="1" noChangeArrowheads="1"/>
          </p:cNvPicPr>
          <p:nvPr/>
        </p:nvPicPr>
        <p:blipFill>
          <a:blip r:embed="rId4" cstate="print"/>
          <a:srcRect/>
          <a:stretch>
            <a:fillRect/>
          </a:stretch>
        </p:blipFill>
        <p:spPr bwMode="auto">
          <a:xfrm>
            <a:off x="4038600" y="2133600"/>
            <a:ext cx="4876800" cy="2124075"/>
          </a:xfrm>
          <a:prstGeom prst="rect">
            <a:avLst/>
          </a:prstGeom>
          <a:noFill/>
          <a:ln w="9525">
            <a:noFill/>
            <a:miter lim="800000"/>
            <a:headEnd/>
            <a:tailEnd/>
          </a:ln>
        </p:spPr>
      </p:pic>
      <p:sp>
        <p:nvSpPr>
          <p:cNvPr id="102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30" name="Rectangle 6"/>
          <p:cNvSpPr>
            <a:spLocks noChangeArrowheads="1"/>
          </p:cNvSpPr>
          <p:nvPr/>
        </p:nvSpPr>
        <p:spPr bwMode="auto">
          <a:xfrm>
            <a:off x="0" y="25812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endParaRPr>
          </a:p>
        </p:txBody>
      </p:sp>
      <p:pic>
        <p:nvPicPr>
          <p:cNvPr id="1031" name="Picture 3"/>
          <p:cNvPicPr>
            <a:picLocks noChangeAspect="1" noChangeArrowheads="1"/>
          </p:cNvPicPr>
          <p:nvPr/>
        </p:nvPicPr>
        <p:blipFill>
          <a:blip r:embed="rId5" cstate="print"/>
          <a:srcRect/>
          <a:stretch>
            <a:fillRect/>
          </a:stretch>
        </p:blipFill>
        <p:spPr bwMode="auto">
          <a:xfrm>
            <a:off x="304800" y="3810000"/>
            <a:ext cx="3505200" cy="2853070"/>
          </a:xfrm>
          <a:prstGeom prst="rect">
            <a:avLst/>
          </a:prstGeom>
          <a:noFill/>
          <a:ln w="9525">
            <a:noFill/>
            <a:miter lim="800000"/>
            <a:headEnd/>
            <a:tailEnd/>
          </a:ln>
        </p:spPr>
      </p:pic>
      <p:pic>
        <p:nvPicPr>
          <p:cNvPr id="1032" name="Picture 8"/>
          <p:cNvPicPr>
            <a:picLocks noChangeAspect="1" noChangeArrowheads="1"/>
          </p:cNvPicPr>
          <p:nvPr/>
        </p:nvPicPr>
        <p:blipFill>
          <a:blip r:embed="rId6" cstate="print"/>
          <a:srcRect/>
          <a:stretch>
            <a:fillRect/>
          </a:stretch>
        </p:blipFill>
        <p:spPr bwMode="auto">
          <a:xfrm>
            <a:off x="3276600" y="1447800"/>
            <a:ext cx="2771775" cy="1924050"/>
          </a:xfrm>
          <a:prstGeom prst="rect">
            <a:avLst/>
          </a:prstGeom>
          <a:noFill/>
          <a:ln w="9525">
            <a:noFill/>
            <a:miter lim="800000"/>
            <a:headEnd/>
            <a:tailEnd/>
          </a:ln>
        </p:spPr>
      </p:pic>
      <p:pic>
        <p:nvPicPr>
          <p:cNvPr id="1033" name="Picture 14"/>
          <p:cNvPicPr>
            <a:picLocks noChangeAspect="1" noChangeArrowheads="1"/>
          </p:cNvPicPr>
          <p:nvPr/>
        </p:nvPicPr>
        <p:blipFill>
          <a:blip r:embed="rId7" cstate="print"/>
          <a:srcRect/>
          <a:stretch>
            <a:fillRect/>
          </a:stretch>
        </p:blipFill>
        <p:spPr bwMode="auto">
          <a:xfrm>
            <a:off x="3862890" y="4724400"/>
            <a:ext cx="5038194" cy="1524000"/>
          </a:xfrm>
          <a:prstGeom prst="rect">
            <a:avLst/>
          </a:prstGeom>
          <a:noFill/>
        </p:spPr>
      </p:pic>
    </p:spTree>
    <p:extLst>
      <p:ext uri="{BB962C8B-B14F-4D97-AF65-F5344CB8AC3E}">
        <p14:creationId xmlns:p14="http://schemas.microsoft.com/office/powerpoint/2010/main" val="9327187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4347" y="2333588"/>
            <a:ext cx="3222856" cy="2417142"/>
          </a:xfrm>
          <a:prstGeom prst="rect">
            <a:avLst/>
          </a:prstGeom>
        </p:spPr>
      </p:pic>
      <p:sp>
        <p:nvSpPr>
          <p:cNvPr id="2" name="Title 1"/>
          <p:cNvSpPr>
            <a:spLocks noGrp="1"/>
          </p:cNvSpPr>
          <p:nvPr>
            <p:ph type="title"/>
          </p:nvPr>
        </p:nvSpPr>
        <p:spPr/>
        <p:txBody>
          <a:bodyPr/>
          <a:lstStyle/>
          <a:p>
            <a:r>
              <a:rPr lang="en-US" dirty="0" smtClean="0"/>
              <a:t>N-Rich Applicators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510710" y="2635731"/>
            <a:ext cx="2417142" cy="1812857"/>
          </a:xfrm>
        </p:spPr>
      </p:pic>
      <p:pic>
        <p:nvPicPr>
          <p:cNvPr id="2050" name="Picture 2" descr="C:\Users\Brian Arnall\Desktop\2013 Pictures\Gard N-Rich Stri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9134" y="2480082"/>
            <a:ext cx="3768066" cy="227064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048" r="6441"/>
          <a:stretch/>
        </p:blipFill>
        <p:spPr bwMode="auto">
          <a:xfrm>
            <a:off x="886130" y="4326413"/>
            <a:ext cx="3203323" cy="2156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11004" y="4266861"/>
            <a:ext cx="3369349" cy="2246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70793" y="1600200"/>
            <a:ext cx="3691635" cy="4922180"/>
          </a:xfrm>
          <a:prstGeom prst="rect">
            <a:avLst/>
          </a:prstGeom>
        </p:spPr>
      </p:pic>
    </p:spTree>
    <p:extLst>
      <p:ext uri="{BB962C8B-B14F-4D97-AF65-F5344CB8AC3E}">
        <p14:creationId xmlns:p14="http://schemas.microsoft.com/office/powerpoint/2010/main" val="64762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Adjacency</Template>
  <TotalTime>28</TotalTime>
  <Words>858</Words>
  <Application>Microsoft Office PowerPoint</Application>
  <PresentationFormat>On-screen Show (4:3)</PresentationFormat>
  <Paragraphs>169</Paragraphs>
  <Slides>35</Slides>
  <Notes>17</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3" baseType="lpstr">
      <vt:lpstr>Arial</vt:lpstr>
      <vt:lpstr>Calibri</vt:lpstr>
      <vt:lpstr>Cambria</vt:lpstr>
      <vt:lpstr>Times New Roman</vt:lpstr>
      <vt:lpstr>Verdana</vt:lpstr>
      <vt:lpstr>Wingdings</vt:lpstr>
      <vt:lpstr>Adjacency</vt:lpstr>
      <vt:lpstr>Acrobat Document</vt:lpstr>
      <vt:lpstr>N-Rich Strip GreenSeeker Sensor SBNRC</vt:lpstr>
      <vt:lpstr>Nitrogen Not Used is Lost</vt:lpstr>
      <vt:lpstr>PowerPoint Presentation</vt:lpstr>
      <vt:lpstr>N-Rich Strips</vt:lpstr>
      <vt:lpstr>The Original NRS</vt:lpstr>
      <vt:lpstr>N-Rich Strip</vt:lpstr>
      <vt:lpstr>PowerPoint Presentation</vt:lpstr>
      <vt:lpstr>Evolution of Multi rate NRS</vt:lpstr>
      <vt:lpstr>N-Rich Applicators</vt:lpstr>
      <vt:lpstr>N-Rich Strips</vt:lpstr>
      <vt:lpstr>PowerPoint Presentation</vt:lpstr>
      <vt:lpstr>Spectral Response to Nitrogen</vt:lpstr>
      <vt:lpstr>Optical Sensors</vt:lpstr>
      <vt:lpstr>Commercial Handheld</vt:lpstr>
      <vt:lpstr>PowerPoint Presentation</vt:lpstr>
      <vt:lpstr>Sensor Based Nitrogen Rate Calculator?</vt:lpstr>
      <vt:lpstr>Consistent Yield and Response</vt:lpstr>
      <vt:lpstr>PowerPoint Presentation</vt:lpstr>
      <vt:lpstr>Predicting yield Potential at Feekes 5</vt:lpstr>
      <vt:lpstr>Yield is highly variable</vt:lpstr>
      <vt:lpstr>SBNRC Online</vt:lpstr>
      <vt:lpstr>PowerPoint Presentation</vt:lpstr>
      <vt:lpstr>Mesonet tie</vt:lpstr>
      <vt:lpstr>Research</vt:lpstr>
      <vt:lpstr>Estimated use in 2019 1 million acres. </vt:lpstr>
      <vt:lpstr>Testimonials </vt:lpstr>
      <vt:lpstr>Sensors and No-till</vt:lpstr>
      <vt:lpstr>VRT</vt:lpstr>
      <vt:lpstr>Sensor Function</vt:lpstr>
      <vt:lpstr>SE of Billings, OK    NDVI</vt:lpstr>
      <vt:lpstr>PowerPoint Presentation</vt:lpstr>
      <vt:lpstr>PowerPoint Presentation</vt:lpstr>
      <vt:lpstr>PowerPoint Presentation</vt:lpstr>
      <vt:lpstr>PowerPoint Presentation</vt:lpstr>
      <vt:lpstr>Variable Rate Technology     Treat Temporal and Spatial Variability      Returns are higher but require larger investment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N-Rich Strip GreenSeeker Sensor SBNRC</dc:title>
  <dc:creator>Brian Arnall</dc:creator>
  <cp:lastModifiedBy>Brian Arnall</cp:lastModifiedBy>
  <cp:revision>7</cp:revision>
  <dcterms:created xsi:type="dcterms:W3CDTF">2013-10-30T15:02:02Z</dcterms:created>
  <dcterms:modified xsi:type="dcterms:W3CDTF">2020-11-05T18:59:13Z</dcterms:modified>
</cp:coreProperties>
</file>