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81"/>
  </p:notesMasterIdLst>
  <p:sldIdLst>
    <p:sldId id="256" r:id="rId2"/>
    <p:sldId id="359" r:id="rId3"/>
    <p:sldId id="360" r:id="rId4"/>
    <p:sldId id="361" r:id="rId5"/>
    <p:sldId id="362" r:id="rId6"/>
    <p:sldId id="363" r:id="rId7"/>
    <p:sldId id="364" r:id="rId8"/>
    <p:sldId id="258" r:id="rId9"/>
    <p:sldId id="261" r:id="rId10"/>
    <p:sldId id="262" r:id="rId11"/>
    <p:sldId id="365" r:id="rId12"/>
    <p:sldId id="366" r:id="rId13"/>
    <p:sldId id="367" r:id="rId14"/>
    <p:sldId id="274" r:id="rId15"/>
    <p:sldId id="275" r:id="rId16"/>
    <p:sldId id="368" r:id="rId17"/>
    <p:sldId id="369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7" r:id="rId28"/>
    <p:sldId id="288" r:id="rId29"/>
    <p:sldId id="342" r:id="rId30"/>
    <p:sldId id="291" r:id="rId31"/>
    <p:sldId id="309" r:id="rId32"/>
    <p:sldId id="311" r:id="rId33"/>
    <p:sldId id="312" r:id="rId34"/>
    <p:sldId id="313" r:id="rId35"/>
    <p:sldId id="314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302" r:id="rId44"/>
    <p:sldId id="315" r:id="rId45"/>
    <p:sldId id="316" r:id="rId46"/>
    <p:sldId id="317" r:id="rId47"/>
    <p:sldId id="318" r:id="rId48"/>
    <p:sldId id="319" r:id="rId49"/>
    <p:sldId id="320" r:id="rId50"/>
    <p:sldId id="321" r:id="rId51"/>
    <p:sldId id="322" r:id="rId52"/>
    <p:sldId id="323" r:id="rId53"/>
    <p:sldId id="324" r:id="rId54"/>
    <p:sldId id="332" r:id="rId55"/>
    <p:sldId id="333" r:id="rId56"/>
    <p:sldId id="334" r:id="rId57"/>
    <p:sldId id="335" r:id="rId58"/>
    <p:sldId id="336" r:id="rId59"/>
    <p:sldId id="337" r:id="rId60"/>
    <p:sldId id="338" r:id="rId61"/>
    <p:sldId id="339" r:id="rId62"/>
    <p:sldId id="340" r:id="rId63"/>
    <p:sldId id="341" r:id="rId64"/>
    <p:sldId id="358" r:id="rId65"/>
    <p:sldId id="343" r:id="rId66"/>
    <p:sldId id="344" r:id="rId67"/>
    <p:sldId id="345" r:id="rId68"/>
    <p:sldId id="346" r:id="rId69"/>
    <p:sldId id="347" r:id="rId70"/>
    <p:sldId id="348" r:id="rId71"/>
    <p:sldId id="349" r:id="rId72"/>
    <p:sldId id="350" r:id="rId73"/>
    <p:sldId id="351" r:id="rId74"/>
    <p:sldId id="352" r:id="rId75"/>
    <p:sldId id="353" r:id="rId76"/>
    <p:sldId id="354" r:id="rId77"/>
    <p:sldId id="355" r:id="rId78"/>
    <p:sldId id="356" r:id="rId79"/>
    <p:sldId id="357" r:id="rId80"/>
  </p:sldIdLst>
  <p:sldSz cx="9144000" cy="6858000" type="screen4x3"/>
  <p:notesSz cx="6858000" cy="9144000"/>
  <p:custDataLst>
    <p:tags r:id="rId8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-84" y="-5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gs" Target="tags/tag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902692718965678E-2"/>
          <c:y val="4.6029388654508029E-2"/>
          <c:w val="0.88512199863905905"/>
          <c:h val="0.70377555619643317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Grass</c:v>
                </c:pt>
              </c:strCache>
            </c:strRef>
          </c:tx>
          <c:invertIfNegative val="0"/>
          <c:cat>
            <c:strRef>
              <c:f>Sheet1!$A$2:$A$15</c:f>
              <c:strCache>
                <c:ptCount val="14"/>
                <c:pt idx="0">
                  <c:v>NC 1</c:v>
                </c:pt>
                <c:pt idx="1">
                  <c:v>NC 2</c:v>
                </c:pt>
                <c:pt idx="2">
                  <c:v>NC 3</c:v>
                </c:pt>
                <c:pt idx="3">
                  <c:v>NC 4</c:v>
                </c:pt>
                <c:pt idx="4">
                  <c:v>NC 5</c:v>
                </c:pt>
                <c:pt idx="5">
                  <c:v>NC 6</c:v>
                </c:pt>
                <c:pt idx="6">
                  <c:v>NC 7</c:v>
                </c:pt>
                <c:pt idx="7">
                  <c:v>NC 8</c:v>
                </c:pt>
                <c:pt idx="8">
                  <c:v>NE</c:v>
                </c:pt>
                <c:pt idx="9">
                  <c:v>SC</c:v>
                </c:pt>
                <c:pt idx="10">
                  <c:v>SC 1</c:v>
                </c:pt>
                <c:pt idx="11">
                  <c:v>SC 2</c:v>
                </c:pt>
                <c:pt idx="12">
                  <c:v>SC 4</c:v>
                </c:pt>
                <c:pt idx="13">
                  <c:v>SC 5</c:v>
                </c:pt>
              </c:strCache>
            </c:strRef>
          </c:cat>
          <c:val>
            <c:numRef>
              <c:f>Sheet1!$B$2:$B$15</c:f>
              <c:numCache>
                <c:formatCode>General</c:formatCode>
                <c:ptCount val="14"/>
                <c:pt idx="0">
                  <c:v>31.53</c:v>
                </c:pt>
                <c:pt idx="1">
                  <c:v>93.83</c:v>
                </c:pt>
                <c:pt idx="2">
                  <c:v>38.700000000000003</c:v>
                </c:pt>
                <c:pt idx="3">
                  <c:v>32.299999999999997</c:v>
                </c:pt>
                <c:pt idx="4">
                  <c:v>44.5</c:v>
                </c:pt>
                <c:pt idx="5">
                  <c:v>30</c:v>
                </c:pt>
                <c:pt idx="6">
                  <c:v>24.22</c:v>
                </c:pt>
                <c:pt idx="7">
                  <c:v>10.41</c:v>
                </c:pt>
                <c:pt idx="9">
                  <c:v>12.67</c:v>
                </c:pt>
                <c:pt idx="10">
                  <c:v>38.119999999999997</c:v>
                </c:pt>
                <c:pt idx="11">
                  <c:v>30.24</c:v>
                </c:pt>
                <c:pt idx="12">
                  <c:v>10.62</c:v>
                </c:pt>
                <c:pt idx="13">
                  <c:v>9.15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Brassica leaf</c:v>
                </c:pt>
              </c:strCache>
            </c:strRef>
          </c:tx>
          <c:invertIfNegative val="0"/>
          <c:cat>
            <c:strRef>
              <c:f>Sheet1!$A$2:$A$15</c:f>
              <c:strCache>
                <c:ptCount val="14"/>
                <c:pt idx="0">
                  <c:v>NC 1</c:v>
                </c:pt>
                <c:pt idx="1">
                  <c:v>NC 2</c:v>
                </c:pt>
                <c:pt idx="2">
                  <c:v>NC 3</c:v>
                </c:pt>
                <c:pt idx="3">
                  <c:v>NC 4</c:v>
                </c:pt>
                <c:pt idx="4">
                  <c:v>NC 5</c:v>
                </c:pt>
                <c:pt idx="5">
                  <c:v>NC 6</c:v>
                </c:pt>
                <c:pt idx="6">
                  <c:v>NC 7</c:v>
                </c:pt>
                <c:pt idx="7">
                  <c:v>NC 8</c:v>
                </c:pt>
                <c:pt idx="8">
                  <c:v>NE</c:v>
                </c:pt>
                <c:pt idx="9">
                  <c:v>SC</c:v>
                </c:pt>
                <c:pt idx="10">
                  <c:v>SC 1</c:v>
                </c:pt>
                <c:pt idx="11">
                  <c:v>SC 2</c:v>
                </c:pt>
                <c:pt idx="12">
                  <c:v>SC 4</c:v>
                </c:pt>
                <c:pt idx="13">
                  <c:v>SC 5</c:v>
                </c:pt>
              </c:strCache>
            </c:strRef>
          </c:cat>
          <c:val>
            <c:numRef>
              <c:f>Sheet1!$C$2:$C$15</c:f>
              <c:numCache>
                <c:formatCode>General</c:formatCode>
                <c:ptCount val="14"/>
                <c:pt idx="0">
                  <c:v>56.83</c:v>
                </c:pt>
                <c:pt idx="1">
                  <c:v>4.5</c:v>
                </c:pt>
                <c:pt idx="2">
                  <c:v>59.5</c:v>
                </c:pt>
                <c:pt idx="3">
                  <c:v>63.7</c:v>
                </c:pt>
                <c:pt idx="4">
                  <c:v>54.2</c:v>
                </c:pt>
                <c:pt idx="5">
                  <c:v>64.599999999999994</c:v>
                </c:pt>
                <c:pt idx="6">
                  <c:v>67.69</c:v>
                </c:pt>
                <c:pt idx="7">
                  <c:v>76.150000000000006</c:v>
                </c:pt>
                <c:pt idx="8">
                  <c:v>70.67</c:v>
                </c:pt>
                <c:pt idx="9">
                  <c:v>50.79</c:v>
                </c:pt>
                <c:pt idx="10">
                  <c:v>26.54</c:v>
                </c:pt>
                <c:pt idx="11">
                  <c:v>44.31</c:v>
                </c:pt>
                <c:pt idx="12">
                  <c:v>19.41</c:v>
                </c:pt>
                <c:pt idx="13">
                  <c:v>7.88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Brassica Bulb</c:v>
                </c:pt>
              </c:strCache>
            </c:strRef>
          </c:tx>
          <c:invertIfNegative val="0"/>
          <c:cat>
            <c:strRef>
              <c:f>Sheet1!$A$2:$A$15</c:f>
              <c:strCache>
                <c:ptCount val="14"/>
                <c:pt idx="0">
                  <c:v>NC 1</c:v>
                </c:pt>
                <c:pt idx="1">
                  <c:v>NC 2</c:v>
                </c:pt>
                <c:pt idx="2">
                  <c:v>NC 3</c:v>
                </c:pt>
                <c:pt idx="3">
                  <c:v>NC 4</c:v>
                </c:pt>
                <c:pt idx="4">
                  <c:v>NC 5</c:v>
                </c:pt>
                <c:pt idx="5">
                  <c:v>NC 6</c:v>
                </c:pt>
                <c:pt idx="6">
                  <c:v>NC 7</c:v>
                </c:pt>
                <c:pt idx="7">
                  <c:v>NC 8</c:v>
                </c:pt>
                <c:pt idx="8">
                  <c:v>NE</c:v>
                </c:pt>
                <c:pt idx="9">
                  <c:v>SC</c:v>
                </c:pt>
                <c:pt idx="10">
                  <c:v>SC 1</c:v>
                </c:pt>
                <c:pt idx="11">
                  <c:v>SC 2</c:v>
                </c:pt>
                <c:pt idx="12">
                  <c:v>SC 4</c:v>
                </c:pt>
                <c:pt idx="13">
                  <c:v>SC 5</c:v>
                </c:pt>
              </c:strCache>
            </c:strRef>
          </c:cat>
          <c:val>
            <c:numRef>
              <c:f>Sheet1!$D$2:$D$15</c:f>
              <c:numCache>
                <c:formatCode>General</c:formatCode>
                <c:ptCount val="14"/>
                <c:pt idx="2">
                  <c:v>1.8</c:v>
                </c:pt>
                <c:pt idx="3">
                  <c:v>4</c:v>
                </c:pt>
                <c:pt idx="4">
                  <c:v>1.3</c:v>
                </c:pt>
                <c:pt idx="5">
                  <c:v>5.4</c:v>
                </c:pt>
                <c:pt idx="6">
                  <c:v>8.1</c:v>
                </c:pt>
                <c:pt idx="7">
                  <c:v>13.44</c:v>
                </c:pt>
                <c:pt idx="9">
                  <c:v>33.49</c:v>
                </c:pt>
                <c:pt idx="10">
                  <c:v>28.18</c:v>
                </c:pt>
                <c:pt idx="11">
                  <c:v>22.25</c:v>
                </c:pt>
                <c:pt idx="12">
                  <c:v>58.12</c:v>
                </c:pt>
                <c:pt idx="13">
                  <c:v>74.22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Legume</c:v>
                </c:pt>
              </c:strCache>
            </c:strRef>
          </c:tx>
          <c:invertIfNegative val="0"/>
          <c:cat>
            <c:strRef>
              <c:f>Sheet1!$A$2:$A$15</c:f>
              <c:strCache>
                <c:ptCount val="14"/>
                <c:pt idx="0">
                  <c:v>NC 1</c:v>
                </c:pt>
                <c:pt idx="1">
                  <c:v>NC 2</c:v>
                </c:pt>
                <c:pt idx="2">
                  <c:v>NC 3</c:v>
                </c:pt>
                <c:pt idx="3">
                  <c:v>NC 4</c:v>
                </c:pt>
                <c:pt idx="4">
                  <c:v>NC 5</c:v>
                </c:pt>
                <c:pt idx="5">
                  <c:v>NC 6</c:v>
                </c:pt>
                <c:pt idx="6">
                  <c:v>NC 7</c:v>
                </c:pt>
                <c:pt idx="7">
                  <c:v>NC 8</c:v>
                </c:pt>
                <c:pt idx="8">
                  <c:v>NE</c:v>
                </c:pt>
                <c:pt idx="9">
                  <c:v>SC</c:v>
                </c:pt>
                <c:pt idx="10">
                  <c:v>SC 1</c:v>
                </c:pt>
                <c:pt idx="11">
                  <c:v>SC 2</c:v>
                </c:pt>
                <c:pt idx="12">
                  <c:v>SC 4</c:v>
                </c:pt>
                <c:pt idx="13">
                  <c:v>SC 5</c:v>
                </c:pt>
              </c:strCache>
            </c:strRef>
          </c:cat>
          <c:val>
            <c:numRef>
              <c:f>Sheet1!$E$2:$E$15</c:f>
              <c:numCache>
                <c:formatCode>General</c:formatCode>
                <c:ptCount val="14"/>
                <c:pt idx="8">
                  <c:v>1.05</c:v>
                </c:pt>
                <c:pt idx="10">
                  <c:v>4.24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Millet</c:v>
                </c:pt>
              </c:strCache>
            </c:strRef>
          </c:tx>
          <c:invertIfNegative val="0"/>
          <c:cat>
            <c:strRef>
              <c:f>Sheet1!$A$2:$A$15</c:f>
              <c:strCache>
                <c:ptCount val="14"/>
                <c:pt idx="0">
                  <c:v>NC 1</c:v>
                </c:pt>
                <c:pt idx="1">
                  <c:v>NC 2</c:v>
                </c:pt>
                <c:pt idx="2">
                  <c:v>NC 3</c:v>
                </c:pt>
                <c:pt idx="3">
                  <c:v>NC 4</c:v>
                </c:pt>
                <c:pt idx="4">
                  <c:v>NC 5</c:v>
                </c:pt>
                <c:pt idx="5">
                  <c:v>NC 6</c:v>
                </c:pt>
                <c:pt idx="6">
                  <c:v>NC 7</c:v>
                </c:pt>
                <c:pt idx="7">
                  <c:v>NC 8</c:v>
                </c:pt>
                <c:pt idx="8">
                  <c:v>NE</c:v>
                </c:pt>
                <c:pt idx="9">
                  <c:v>SC</c:v>
                </c:pt>
                <c:pt idx="10">
                  <c:v>SC 1</c:v>
                </c:pt>
                <c:pt idx="11">
                  <c:v>SC 2</c:v>
                </c:pt>
                <c:pt idx="12">
                  <c:v>SC 4</c:v>
                </c:pt>
                <c:pt idx="13">
                  <c:v>SC 5</c:v>
                </c:pt>
              </c:strCache>
            </c:strRef>
          </c:cat>
          <c:val>
            <c:numRef>
              <c:f>Sheet1!$F$2:$F$15</c:f>
              <c:numCache>
                <c:formatCode>General</c:formatCode>
                <c:ptCount val="14"/>
                <c:pt idx="8">
                  <c:v>11.66</c:v>
                </c:pt>
              </c:numCache>
            </c:numRef>
          </c:val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Seed</c:v>
                </c:pt>
              </c:strCache>
            </c:strRef>
          </c:tx>
          <c:invertIfNegative val="0"/>
          <c:cat>
            <c:strRef>
              <c:f>Sheet1!$A$2:$A$15</c:f>
              <c:strCache>
                <c:ptCount val="14"/>
                <c:pt idx="0">
                  <c:v>NC 1</c:v>
                </c:pt>
                <c:pt idx="1">
                  <c:v>NC 2</c:v>
                </c:pt>
                <c:pt idx="2">
                  <c:v>NC 3</c:v>
                </c:pt>
                <c:pt idx="3">
                  <c:v>NC 4</c:v>
                </c:pt>
                <c:pt idx="4">
                  <c:v>NC 5</c:v>
                </c:pt>
                <c:pt idx="5">
                  <c:v>NC 6</c:v>
                </c:pt>
                <c:pt idx="6">
                  <c:v>NC 7</c:v>
                </c:pt>
                <c:pt idx="7">
                  <c:v>NC 8</c:v>
                </c:pt>
                <c:pt idx="8">
                  <c:v>NE</c:v>
                </c:pt>
                <c:pt idx="9">
                  <c:v>SC</c:v>
                </c:pt>
                <c:pt idx="10">
                  <c:v>SC 1</c:v>
                </c:pt>
                <c:pt idx="11">
                  <c:v>SC 2</c:v>
                </c:pt>
                <c:pt idx="12">
                  <c:v>SC 4</c:v>
                </c:pt>
                <c:pt idx="13">
                  <c:v>SC 5</c:v>
                </c:pt>
              </c:strCache>
            </c:strRef>
          </c:cat>
          <c:val>
            <c:numRef>
              <c:f>Sheet1!$G$2:$G$15</c:f>
              <c:numCache>
                <c:formatCode>General</c:formatCode>
                <c:ptCount val="14"/>
                <c:pt idx="8">
                  <c:v>6.04</c:v>
                </c:pt>
              </c:numCache>
            </c:numRef>
          </c:val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Misc</c:v>
                </c:pt>
              </c:strCache>
            </c:strRef>
          </c:tx>
          <c:invertIfNegative val="0"/>
          <c:cat>
            <c:strRef>
              <c:f>Sheet1!$A$2:$A$15</c:f>
              <c:strCache>
                <c:ptCount val="14"/>
                <c:pt idx="0">
                  <c:v>NC 1</c:v>
                </c:pt>
                <c:pt idx="1">
                  <c:v>NC 2</c:v>
                </c:pt>
                <c:pt idx="2">
                  <c:v>NC 3</c:v>
                </c:pt>
                <c:pt idx="3">
                  <c:v>NC 4</c:v>
                </c:pt>
                <c:pt idx="4">
                  <c:v>NC 5</c:v>
                </c:pt>
                <c:pt idx="5">
                  <c:v>NC 6</c:v>
                </c:pt>
                <c:pt idx="6">
                  <c:v>NC 7</c:v>
                </c:pt>
                <c:pt idx="7">
                  <c:v>NC 8</c:v>
                </c:pt>
                <c:pt idx="8">
                  <c:v>NE</c:v>
                </c:pt>
                <c:pt idx="9">
                  <c:v>SC</c:v>
                </c:pt>
                <c:pt idx="10">
                  <c:v>SC 1</c:v>
                </c:pt>
                <c:pt idx="11">
                  <c:v>SC 2</c:v>
                </c:pt>
                <c:pt idx="12">
                  <c:v>SC 4</c:v>
                </c:pt>
                <c:pt idx="13">
                  <c:v>SC 5</c:v>
                </c:pt>
              </c:strCache>
            </c:strRef>
          </c:cat>
          <c:val>
            <c:numRef>
              <c:f>Sheet1!$H$2:$H$15</c:f>
              <c:numCache>
                <c:formatCode>General</c:formatCode>
                <c:ptCount val="14"/>
                <c:pt idx="0">
                  <c:v>12</c:v>
                </c:pt>
                <c:pt idx="1">
                  <c:v>2</c:v>
                </c:pt>
                <c:pt idx="8">
                  <c:v>9.7100000000000009</c:v>
                </c:pt>
                <c:pt idx="10">
                  <c:v>3</c:v>
                </c:pt>
                <c:pt idx="12">
                  <c:v>9.92</c:v>
                </c:pt>
                <c:pt idx="13">
                  <c:v>7.81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38557184"/>
        <c:axId val="38558720"/>
      </c:barChart>
      <c:catAx>
        <c:axId val="38557184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38558720"/>
        <c:crosses val="autoZero"/>
        <c:auto val="1"/>
        <c:lblAlgn val="ctr"/>
        <c:lblOffset val="100"/>
        <c:noMultiLvlLbl val="0"/>
      </c:catAx>
      <c:valAx>
        <c:axId val="38558720"/>
        <c:scaling>
          <c:orientation val="minMax"/>
        </c:scaling>
        <c:delete val="0"/>
        <c:axPos val="l"/>
        <c:majorGridlines/>
        <c:numFmt formatCode="0%" sourceLinked="1"/>
        <c:majorTickMark val="none"/>
        <c:minorTickMark val="none"/>
        <c:tickLblPos val="nextTo"/>
        <c:spPr>
          <a:ln w="9525">
            <a:noFill/>
          </a:ln>
        </c:spPr>
        <c:crossAx val="38557184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45-d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6.2305295950155761E-3"/>
                  <c:y val="-3.086419753086419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c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6728971962616819E-3"/>
                  <c:y val="-3.703703703703703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b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delete val="1"/>
            </c:dLbl>
            <c:dLbl>
              <c:idx val="3"/>
              <c:layout>
                <c:manualLayout>
                  <c:x val="3.1152647975077881E-3"/>
                  <c:y val="-2.4691358024691357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b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errBars>
            <c:errBarType val="both"/>
            <c:errValType val="cust"/>
            <c:noEndCap val="0"/>
            <c:plus>
              <c:numRef>
                <c:f>Sheet1!$B$10:$B$13</c:f>
                <c:numCache>
                  <c:formatCode>General</c:formatCode>
                  <c:ptCount val="4"/>
                  <c:pt idx="0">
                    <c:v>89.680642000000006</c:v>
                  </c:pt>
                  <c:pt idx="1">
                    <c:v>110.980464</c:v>
                  </c:pt>
                  <c:pt idx="3">
                    <c:v>82.48548000000001</c:v>
                  </c:pt>
                </c:numCache>
              </c:numRef>
            </c:plus>
            <c:minus>
              <c:numRef>
                <c:f>Sheet1!$B$10:$B$13</c:f>
                <c:numCache>
                  <c:formatCode>General</c:formatCode>
                  <c:ptCount val="4"/>
                  <c:pt idx="0">
                    <c:v>89.680642000000006</c:v>
                  </c:pt>
                  <c:pt idx="1">
                    <c:v>110.980464</c:v>
                  </c:pt>
                  <c:pt idx="3">
                    <c:v>82.48548000000001</c:v>
                  </c:pt>
                </c:numCache>
              </c:numRef>
            </c:minus>
          </c:errBars>
          <c:cat>
            <c:strRef>
              <c:f>Sheet1!$A$2:$A$5</c:f>
              <c:strCache>
                <c:ptCount val="4"/>
                <c:pt idx="0">
                  <c:v>Grass</c:v>
                </c:pt>
                <c:pt idx="1">
                  <c:v>Brassica</c:v>
                </c:pt>
                <c:pt idx="2">
                  <c:v>Legume</c:v>
                </c:pt>
                <c:pt idx="3">
                  <c:v>Total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310.11505299999999</c:v>
                </c:pt>
                <c:pt idx="1">
                  <c:v>582.73670600000003</c:v>
                </c:pt>
                <c:pt idx="2">
                  <c:v>142.073205</c:v>
                </c:pt>
                <c:pt idx="3">
                  <c:v>1034.924964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71-d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2264822037432237E-7"/>
                  <c:y val="-3.703703703703703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b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4.320987654320987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a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delete val="1"/>
            </c:dLbl>
            <c:dLbl>
              <c:idx val="3"/>
              <c:layout>
                <c:manualLayout>
                  <c:x val="1.557632398753894E-3"/>
                  <c:y val="-2.4691358024691357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errBars>
            <c:errBarType val="both"/>
            <c:errValType val="cust"/>
            <c:noEndCap val="0"/>
            <c:plus>
              <c:numRef>
                <c:f>Sheet1!$C$10:$C$13</c:f>
                <c:numCache>
                  <c:formatCode>General</c:formatCode>
                  <c:ptCount val="4"/>
                  <c:pt idx="0">
                    <c:v>89.903817000000004</c:v>
                  </c:pt>
                  <c:pt idx="1">
                    <c:v>111.27505500000001</c:v>
                  </c:pt>
                  <c:pt idx="3">
                    <c:v>83.119297000000003</c:v>
                  </c:pt>
                </c:numCache>
              </c:numRef>
            </c:plus>
            <c:minus>
              <c:numRef>
                <c:f>Sheet1!$C$10:$C$13</c:f>
                <c:numCache>
                  <c:formatCode>General</c:formatCode>
                  <c:ptCount val="4"/>
                  <c:pt idx="0">
                    <c:v>89.903817000000004</c:v>
                  </c:pt>
                  <c:pt idx="1">
                    <c:v>111.27505500000001</c:v>
                  </c:pt>
                  <c:pt idx="3">
                    <c:v>83.119297000000003</c:v>
                  </c:pt>
                </c:numCache>
              </c:numRef>
            </c:minus>
          </c:errBars>
          <c:cat>
            <c:strRef>
              <c:f>Sheet1!$A$2:$A$5</c:f>
              <c:strCache>
                <c:ptCount val="4"/>
                <c:pt idx="0">
                  <c:v>Grass</c:v>
                </c:pt>
                <c:pt idx="1">
                  <c:v>Brassica</c:v>
                </c:pt>
                <c:pt idx="2">
                  <c:v>Legume</c:v>
                </c:pt>
                <c:pt idx="3">
                  <c:v>Total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833.75501900000006</c:v>
                </c:pt>
                <c:pt idx="1">
                  <c:v>1183.2292150000001</c:v>
                </c:pt>
                <c:pt idx="2">
                  <c:v>181.34307799999991</c:v>
                </c:pt>
                <c:pt idx="3">
                  <c:v>2198.3273119999999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94-d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557632398753894E-3"/>
                  <c:y val="-3.909465020576131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a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1152647975078453E-3"/>
                  <c:y val="-3.703703703703703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b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delete val="1"/>
            </c:dLbl>
            <c:dLbl>
              <c:idx val="3"/>
              <c:layout>
                <c:manualLayout>
                  <c:x val="1.557632398753894E-3"/>
                  <c:y val="-2.4691358024691357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errBars>
            <c:errBarType val="both"/>
            <c:errValType val="cust"/>
            <c:noEndCap val="0"/>
            <c:plus>
              <c:numRef>
                <c:f>Sheet1!$D$10:$D$13</c:f>
                <c:numCache>
                  <c:formatCode>General</c:formatCode>
                  <c:ptCount val="4"/>
                  <c:pt idx="0">
                    <c:v>96.536578000000006</c:v>
                  </c:pt>
                  <c:pt idx="1">
                    <c:v>120.773383</c:v>
                  </c:pt>
                  <c:pt idx="3">
                    <c:v>94.313755000000015</c:v>
                  </c:pt>
                </c:numCache>
              </c:numRef>
            </c:plus>
            <c:minus>
              <c:numRef>
                <c:f>Sheet1!$D$10:$D$13</c:f>
                <c:numCache>
                  <c:formatCode>General</c:formatCode>
                  <c:ptCount val="4"/>
                  <c:pt idx="0">
                    <c:v>96.536578000000006</c:v>
                  </c:pt>
                  <c:pt idx="1">
                    <c:v>120.773383</c:v>
                  </c:pt>
                  <c:pt idx="3">
                    <c:v>94.313755000000015</c:v>
                  </c:pt>
                </c:numCache>
              </c:numRef>
            </c:minus>
          </c:errBars>
          <c:cat>
            <c:strRef>
              <c:f>Sheet1!$A$2:$A$5</c:f>
              <c:strCache>
                <c:ptCount val="4"/>
                <c:pt idx="0">
                  <c:v>Grass</c:v>
                </c:pt>
                <c:pt idx="1">
                  <c:v>Brassica</c:v>
                </c:pt>
                <c:pt idx="2">
                  <c:v>Legume</c:v>
                </c:pt>
                <c:pt idx="3">
                  <c:v>Total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1072.570123</c:v>
                </c:pt>
                <c:pt idx="1">
                  <c:v>832.64807100000007</c:v>
                </c:pt>
                <c:pt idx="2">
                  <c:v>332.57538499999976</c:v>
                </c:pt>
                <c:pt idx="3">
                  <c:v>2237.7935790000001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38340864"/>
        <c:axId val="38363136"/>
      </c:barChart>
      <c:catAx>
        <c:axId val="38340864"/>
        <c:scaling>
          <c:orientation val="minMax"/>
        </c:scaling>
        <c:delete val="0"/>
        <c:axPos val="b"/>
        <c:majorTickMark val="out"/>
        <c:minorTickMark val="none"/>
        <c:tickLblPos val="nextTo"/>
        <c:crossAx val="38363136"/>
        <c:crosses val="autoZero"/>
        <c:auto val="1"/>
        <c:lblAlgn val="ctr"/>
        <c:lblOffset val="100"/>
        <c:noMultiLvlLbl val="0"/>
      </c:catAx>
      <c:valAx>
        <c:axId val="38363136"/>
        <c:scaling>
          <c:orientation val="minMax"/>
          <c:max val="2750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DM Biomass by plant category (lb ac-1)</a:t>
                </a:r>
              </a:p>
            </c:rich>
          </c:tx>
          <c:layout>
            <c:manualLayout>
              <c:xMode val="edge"/>
              <c:yMode val="edge"/>
              <c:x val="1.557632398753894E-3"/>
              <c:y val="0.1851138977998120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38340864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631478892241275"/>
          <c:y val="2.9697381577302836E-2"/>
          <c:w val="0.84655125469129444"/>
          <c:h val="0.8045013123359580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Barley</c:v>
                </c:pt>
              </c:strCache>
            </c:strRef>
          </c:tx>
          <c:spPr>
            <a:ln w="76200">
              <a:solidFill>
                <a:schemeClr val="accent1">
                  <a:lumMod val="40000"/>
                  <a:lumOff val="60000"/>
                </a:schemeClr>
              </a:solidFill>
              <a:prstDash val="sysDash"/>
            </a:ln>
          </c:spPr>
          <c:marker>
            <c:symbol val="diamond"/>
            <c:size val="15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c:spPr>
          </c:marker>
          <c:dLbls>
            <c:dLbl>
              <c:idx val="0"/>
              <c:delete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b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Sheet1!$A$2:$A$4</c:f>
              <c:numCache>
                <c:formatCode>General</c:formatCode>
                <c:ptCount val="3"/>
                <c:pt idx="0">
                  <c:v>45</c:v>
                </c:pt>
                <c:pt idx="1">
                  <c:v>71</c:v>
                </c:pt>
                <c:pt idx="2">
                  <c:v>94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476.49</c:v>
                </c:pt>
                <c:pt idx="1">
                  <c:v>1227.69</c:v>
                </c:pt>
                <c:pt idx="2">
                  <c:v>1699.85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Oat</c:v>
                </c:pt>
              </c:strCache>
            </c:strRef>
          </c:tx>
          <c:spPr>
            <a:ln w="76200">
              <a:solidFill>
                <a:schemeClr val="accent2"/>
              </a:solidFill>
            </a:ln>
          </c:spPr>
          <c:marker>
            <c:symbol val="square"/>
            <c:size val="15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marker>
          <c:dLbls>
            <c:dLbl>
              <c:idx val="0"/>
              <c:delete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Sheet1!$A$2:$A$4</c:f>
              <c:numCache>
                <c:formatCode>General</c:formatCode>
                <c:ptCount val="3"/>
                <c:pt idx="0">
                  <c:v>45</c:v>
                </c:pt>
                <c:pt idx="1">
                  <c:v>71</c:v>
                </c:pt>
                <c:pt idx="2">
                  <c:v>94</c:v>
                </c:pt>
              </c:numCache>
            </c:numRef>
          </c:cat>
          <c:val>
            <c:numRef>
              <c:f>Sheet1!$C$2:$C$4</c:f>
              <c:numCache>
                <c:formatCode>General</c:formatCode>
                <c:ptCount val="3"/>
                <c:pt idx="0">
                  <c:v>698.6</c:v>
                </c:pt>
                <c:pt idx="1">
                  <c:v>2046.01</c:v>
                </c:pt>
                <c:pt idx="2">
                  <c:v>1988.42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Rye</c:v>
                </c:pt>
              </c:strCache>
            </c:strRef>
          </c:tx>
          <c:spPr>
            <a:ln w="76200">
              <a:solidFill>
                <a:schemeClr val="tx1"/>
              </a:solidFill>
              <a:prstDash val="sysDot"/>
            </a:ln>
          </c:spPr>
          <c:marker>
            <c:symbol val="triangle"/>
            <c:size val="15"/>
            <c:spPr>
              <a:solidFill>
                <a:schemeClr val="accent4"/>
              </a:solidFill>
              <a:ln>
                <a:solidFill>
                  <a:schemeClr val="tx1"/>
                </a:solidFill>
              </a:ln>
            </c:spPr>
          </c:marker>
          <c:dPt>
            <c:idx val="1"/>
            <c:marker>
              <c:spPr>
                <a:solidFill>
                  <a:schemeClr val="accent4"/>
                </a:solidFill>
                <a:ln>
                  <a:solidFill>
                    <a:schemeClr val="accent4"/>
                  </a:solidFill>
                </a:ln>
              </c:spPr>
            </c:marker>
            <c:bubble3D val="0"/>
            <c:spPr>
              <a:ln w="76200">
                <a:solidFill>
                  <a:schemeClr val="accent4"/>
                </a:solidFill>
                <a:prstDash val="sysDot"/>
              </a:ln>
            </c:spPr>
          </c:dPt>
          <c:dPt>
            <c:idx val="2"/>
            <c:marker>
              <c:spPr>
                <a:solidFill>
                  <a:schemeClr val="accent4"/>
                </a:solidFill>
                <a:ln>
                  <a:solidFill>
                    <a:schemeClr val="accent4"/>
                  </a:solidFill>
                </a:ln>
              </c:spPr>
            </c:marker>
            <c:bubble3D val="0"/>
            <c:spPr>
              <a:ln w="76200">
                <a:solidFill>
                  <a:schemeClr val="accent4"/>
                </a:solidFill>
                <a:prstDash val="sysDot"/>
              </a:ln>
            </c:spPr>
          </c:dPt>
          <c:dLbls>
            <c:dLbl>
              <c:idx val="0"/>
              <c:delete val="1"/>
            </c:dLbl>
            <c:dLbl>
              <c:idx val="1"/>
              <c:layout>
                <c:manualLayout>
                  <c:x val="-2.2577942944047882E-2"/>
                  <c:y val="2.9067460317460318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c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b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Sheet1!$A$2:$A$4</c:f>
              <c:numCache>
                <c:formatCode>General</c:formatCode>
                <c:ptCount val="3"/>
                <c:pt idx="0">
                  <c:v>45</c:v>
                </c:pt>
                <c:pt idx="1">
                  <c:v>71</c:v>
                </c:pt>
                <c:pt idx="2">
                  <c:v>94</c:v>
                </c:pt>
              </c:numCache>
            </c:numRef>
          </c:cat>
          <c:val>
            <c:numRef>
              <c:f>Sheet1!$D$2:$D$4</c:f>
              <c:numCache>
                <c:formatCode>General</c:formatCode>
                <c:ptCount val="3"/>
                <c:pt idx="0">
                  <c:v>122.64</c:v>
                </c:pt>
                <c:pt idx="1">
                  <c:v>189.83</c:v>
                </c:pt>
                <c:pt idx="2">
                  <c:v>312.47000000000003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Wheat</c:v>
                </c:pt>
              </c:strCache>
            </c:strRef>
          </c:tx>
          <c:spPr>
            <a:ln w="76200">
              <a:solidFill>
                <a:schemeClr val="accent1"/>
              </a:solidFill>
              <a:prstDash val="dash"/>
            </a:ln>
          </c:spPr>
          <c:marker>
            <c:symbol val="circle"/>
            <c:size val="15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</c:marker>
          <c:dLbls>
            <c:dLbl>
              <c:idx val="0"/>
              <c:delete val="1"/>
            </c:dLbl>
            <c:dLbl>
              <c:idx val="1"/>
              <c:layout>
                <c:manualLayout>
                  <c:x val="-2.4135575342801776E-2"/>
                  <c:y val="-5.4265873015872941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c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b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Sheet1!$A$2:$A$4</c:f>
              <c:numCache>
                <c:formatCode>General</c:formatCode>
                <c:ptCount val="3"/>
                <c:pt idx="0">
                  <c:v>45</c:v>
                </c:pt>
                <c:pt idx="1">
                  <c:v>71</c:v>
                </c:pt>
                <c:pt idx="2">
                  <c:v>94</c:v>
                </c:pt>
              </c:numCache>
            </c:numRef>
          </c:cat>
          <c:val>
            <c:numRef>
              <c:f>Sheet1!$E$2:$E$4</c:f>
              <c:numCache>
                <c:formatCode>General</c:formatCode>
                <c:ptCount val="3"/>
                <c:pt idx="0">
                  <c:v>134.77000000000001</c:v>
                </c:pt>
                <c:pt idx="1">
                  <c:v>304.38</c:v>
                </c:pt>
                <c:pt idx="2">
                  <c:v>606.36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8451840"/>
        <c:axId val="38466304"/>
      </c:lineChart>
      <c:catAx>
        <c:axId val="3845184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Days post planting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38466304"/>
        <c:crosses val="autoZero"/>
        <c:auto val="1"/>
        <c:lblAlgn val="ctr"/>
        <c:lblOffset val="100"/>
        <c:noMultiLvlLbl val="0"/>
      </c:catAx>
      <c:valAx>
        <c:axId val="3846630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en-US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Grass Biomass DM</a:t>
                </a:r>
                <a:r>
                  <a:rPr lang="en-US" b="1" baseline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b="1" baseline="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lb</a:t>
                </a:r>
                <a:r>
                  <a:rPr lang="en-US" b="1" baseline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ac</a:t>
                </a:r>
                <a:r>
                  <a:rPr lang="en-US" b="1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en-US" b="1" baseline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0"/>
              <c:y val="0.1335921916010498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3845184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6735030784703311"/>
          <c:y val="7.3368328958880152E-2"/>
          <c:w val="0.14972293767017442"/>
          <c:h val="0.22425071866016749"/>
        </c:manualLayout>
      </c:layout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662264376043903"/>
          <c:y val="0.12752533072411215"/>
          <c:w val="0.71964702688026061"/>
          <c:h val="0.683746109184037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2014 biomass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2400" b="1">
                    <a:solidFill>
                      <a:schemeClr val="accent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Brassica + Grass</c:v>
                </c:pt>
                <c:pt idx="1">
                  <c:v>Brassica + Grass + Pea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1.53</c:v>
                </c:pt>
                <c:pt idx="1">
                  <c:v>1.59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2015 biomass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3.86513714769617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4367816091954023E-3"/>
                  <c:y val="-7.730274295392345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>
                    <a:solidFill>
                      <a:schemeClr val="accent2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Brassica + Grass</c:v>
                </c:pt>
                <c:pt idx="1">
                  <c:v>Brassica + Grass + Pea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0.85</c:v>
                </c:pt>
                <c:pt idx="1">
                  <c:v>0.81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2"/>
        <c:axId val="39113088"/>
        <c:axId val="39114624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2014 $ Mg-1</c:v>
                </c:pt>
              </c:strCache>
            </c:strRef>
          </c:tx>
          <c:spPr>
            <a:ln w="76200">
              <a:solidFill>
                <a:schemeClr val="accent6">
                  <a:lumMod val="75000"/>
                </a:schemeClr>
              </a:solidFill>
            </a:ln>
          </c:spPr>
          <c:marker>
            <c:spPr>
              <a:ln w="76200">
                <a:solidFill>
                  <a:schemeClr val="accent6">
                    <a:lumMod val="75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0.13605020816363472"/>
                  <c:y val="-5.2976726244052981E-3"/>
                </c:manualLayout>
              </c:layout>
              <c:tx>
                <c:rich>
                  <a:bodyPr/>
                  <a:lstStyle/>
                  <a:p>
                    <a:r>
                      <a:rPr lang="en-US" sz="2400" b="1" dirty="0" smtClean="0">
                        <a:solidFill>
                          <a:schemeClr val="tx1"/>
                        </a:solidFill>
                      </a:rPr>
                      <a:t>$11.05</a:t>
                    </a:r>
                    <a:r>
                      <a:rPr lang="en-US" sz="2400" b="1" baseline="30000" dirty="0" smtClean="0">
                        <a:solidFill>
                          <a:schemeClr val="tx1"/>
                        </a:solidFill>
                      </a:rPr>
                      <a:t>b</a:t>
                    </a:r>
                    <a:endParaRPr lang="en-US" baseline="300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3202721965788758"/>
                  <c:y val="-3.342202352103342E-2"/>
                </c:manualLayout>
              </c:layout>
              <c:tx>
                <c:rich>
                  <a:bodyPr/>
                  <a:lstStyle/>
                  <a:p>
                    <a:r>
                      <a:rPr lang="en-US" sz="2400" b="1" dirty="0">
                        <a:solidFill>
                          <a:schemeClr val="tx1"/>
                        </a:solidFill>
                      </a:rPr>
                      <a:t>$</a:t>
                    </a:r>
                    <a:r>
                      <a:rPr lang="en-US" sz="2400" b="1" dirty="0" smtClean="0">
                        <a:solidFill>
                          <a:schemeClr val="tx1"/>
                        </a:solidFill>
                      </a:rPr>
                      <a:t>18.89</a:t>
                    </a:r>
                    <a:r>
                      <a:rPr lang="en-US" sz="2400" b="1" baseline="30000" dirty="0" smtClean="0">
                        <a:solidFill>
                          <a:schemeClr val="tx1"/>
                        </a:solidFill>
                      </a:rPr>
                      <a:t>y</a:t>
                    </a:r>
                    <a:r>
                      <a:rPr lang="en-US" sz="2400" b="1" dirty="0" smtClean="0">
                        <a:solidFill>
                          <a:schemeClr val="tx1"/>
                        </a:solidFill>
                      </a:rPr>
                      <a:t> 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Brassica + Grass</c:v>
                </c:pt>
                <c:pt idx="1">
                  <c:v>Brassica + Grass + Pea</c:v>
                </c:pt>
              </c:strCache>
            </c:strRef>
          </c:cat>
          <c:val>
            <c:numRef>
              <c:f>Sheet1!$D$2:$D$3</c:f>
              <c:numCache>
                <c:formatCode>"$"#,##0.00_);[Red]\("$"#,##0.00\)</c:formatCode>
                <c:ptCount val="2"/>
                <c:pt idx="0">
                  <c:v>10.050000000000001</c:v>
                </c:pt>
                <c:pt idx="1">
                  <c:v>17.170000000000002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2015 $ Mg-1</c:v>
                </c:pt>
              </c:strCache>
            </c:strRef>
          </c:tx>
          <c:spPr>
            <a:ln w="76200"/>
          </c:spPr>
          <c:marker>
            <c:spPr>
              <a:ln w="76200"/>
            </c:spPr>
          </c:marker>
          <c:dLbls>
            <c:dLbl>
              <c:idx val="0"/>
              <c:layout>
                <c:manualLayout>
                  <c:x val="-0.14276382478052313"/>
                  <c:y val="-1.7268032804971113E-2"/>
                </c:manualLayout>
              </c:layout>
              <c:tx>
                <c:rich>
                  <a:bodyPr/>
                  <a:lstStyle/>
                  <a:p>
                    <a:r>
                      <a:rPr lang="en-US" sz="2400" b="1" dirty="0" smtClean="0">
                        <a:solidFill>
                          <a:schemeClr val="tx1"/>
                        </a:solidFill>
                      </a:rPr>
                      <a:t>$19.90</a:t>
                    </a:r>
                    <a:r>
                      <a:rPr lang="en-US" sz="2400" b="1" baseline="30000" dirty="0" smtClean="0">
                        <a:solidFill>
                          <a:schemeClr val="tx1"/>
                        </a:solidFill>
                      </a:rPr>
                      <a:t>a</a:t>
                    </a:r>
                    <a:r>
                      <a:rPr lang="en-US" sz="2400" b="1" dirty="0" smtClean="0">
                        <a:solidFill>
                          <a:schemeClr val="tx1"/>
                        </a:solidFill>
                      </a:rPr>
                      <a:t> 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2.0576131687242798E-2"/>
                </c:manualLayout>
              </c:layout>
              <c:tx>
                <c:rich>
                  <a:bodyPr/>
                  <a:lstStyle/>
                  <a:p>
                    <a:r>
                      <a:rPr lang="en-US" sz="2400" b="1" dirty="0">
                        <a:solidFill>
                          <a:schemeClr val="tx1"/>
                        </a:solidFill>
                      </a:rPr>
                      <a:t>$</a:t>
                    </a:r>
                    <a:r>
                      <a:rPr lang="en-US" sz="2400" b="1" dirty="0" smtClean="0">
                        <a:solidFill>
                          <a:schemeClr val="tx1"/>
                        </a:solidFill>
                      </a:rPr>
                      <a:t>36.98</a:t>
                    </a:r>
                    <a:r>
                      <a:rPr lang="en-US" sz="2400" b="1" baseline="30000" dirty="0" smtClean="0">
                        <a:solidFill>
                          <a:schemeClr val="tx1"/>
                        </a:solidFill>
                      </a:rPr>
                      <a:t>z</a:t>
                    </a:r>
                    <a:r>
                      <a:rPr lang="en-US" sz="2400" b="1" dirty="0" smtClean="0">
                        <a:solidFill>
                          <a:schemeClr val="tx1"/>
                        </a:solidFill>
                      </a:rPr>
                      <a:t> 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Brassica + Grass</c:v>
                </c:pt>
                <c:pt idx="1">
                  <c:v>Brassica + Grass + Pea</c:v>
                </c:pt>
              </c:strCache>
            </c:strRef>
          </c:cat>
          <c:val>
            <c:numRef>
              <c:f>Sheet1!$E$2:$E$3</c:f>
              <c:numCache>
                <c:formatCode>"$"#,##0.00_);[Red]\("$"#,##0.00\)</c:formatCode>
                <c:ptCount val="2"/>
                <c:pt idx="0">
                  <c:v>18.09</c:v>
                </c:pt>
                <c:pt idx="1">
                  <c:v>33.619999999999997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9131008"/>
        <c:axId val="39129088"/>
      </c:lineChart>
      <c:catAx>
        <c:axId val="39113088"/>
        <c:scaling>
          <c:orientation val="minMax"/>
        </c:scaling>
        <c:delete val="0"/>
        <c:axPos val="b"/>
        <c:majorTickMark val="out"/>
        <c:minorTickMark val="none"/>
        <c:tickLblPos val="nextTo"/>
        <c:crossAx val="39114624"/>
        <c:crosses val="autoZero"/>
        <c:auto val="1"/>
        <c:lblAlgn val="ctr"/>
        <c:lblOffset val="100"/>
        <c:noMultiLvlLbl val="0"/>
      </c:catAx>
      <c:valAx>
        <c:axId val="3911462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Biomass</a:t>
                </a:r>
                <a:r>
                  <a:rPr lang="en-US" baseline="0" dirty="0" smtClean="0"/>
                  <a:t> yield (ton/acre)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4.5454545454545452E-3"/>
              <c:y val="0.2809267360098506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39113088"/>
        <c:crosses val="autoZero"/>
        <c:crossBetween val="between"/>
      </c:valAx>
      <c:valAx>
        <c:axId val="39129088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$ / ton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96064387974230492"/>
              <c:y val="0.37472797381808753"/>
            </c:manualLayout>
          </c:layout>
          <c:overlay val="0"/>
        </c:title>
        <c:numFmt formatCode="&quot;$&quot;#,##0.00_);[Red]\(&quot;$&quot;#,##0.00\)" sourceLinked="1"/>
        <c:majorTickMark val="out"/>
        <c:minorTickMark val="none"/>
        <c:tickLblPos val="nextTo"/>
        <c:crossAx val="39131008"/>
        <c:crosses val="max"/>
        <c:crossBetween val="between"/>
      </c:valAx>
      <c:catAx>
        <c:axId val="39131008"/>
        <c:scaling>
          <c:orientation val="minMax"/>
        </c:scaling>
        <c:delete val="1"/>
        <c:axPos val="b"/>
        <c:majorTickMark val="out"/>
        <c:minorTickMark val="none"/>
        <c:tickLblPos val="nextTo"/>
        <c:crossAx val="39129088"/>
        <c:crosses val="autoZero"/>
        <c:auto val="1"/>
        <c:lblAlgn val="ctr"/>
        <c:lblOffset val="100"/>
        <c:noMultiLvlLbl val="0"/>
      </c:catAx>
    </c:plotArea>
    <c:legend>
      <c:legendPos val="b"/>
      <c:layout>
        <c:manualLayout>
          <c:xMode val="edge"/>
          <c:yMode val="edge"/>
          <c:x val="0"/>
          <c:y val="8.4911280646238815E-4"/>
          <c:w val="0.47784407062753514"/>
          <c:h val="9.2080501372199766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0.17593</cdr:x>
      <cdr:y>0</cdr:y>
    </cdr:from>
    <cdr:to>
      <cdr:x>0.97222</cdr:x>
      <cdr:y>0.05839</cdr:y>
    </cdr:to>
    <cdr:grpSp>
      <cdr:nvGrpSpPr>
        <cdr:cNvPr id="9" name="Group 8"/>
        <cdr:cNvGrpSpPr/>
      </cdr:nvGrpSpPr>
      <cdr:grpSpPr>
        <a:xfrm xmlns:a="http://schemas.openxmlformats.org/drawingml/2006/main">
          <a:off x="1447834" y="0"/>
          <a:ext cx="6553148" cy="338117"/>
          <a:chOff x="1447800" y="0"/>
          <a:chExt cx="6553200" cy="338136"/>
        </a:xfrm>
      </cdr:grpSpPr>
      <cdr:sp macro="" textlink="">
        <cdr:nvSpPr>
          <cdr:cNvPr id="2" name="TextBox 1"/>
          <cdr:cNvSpPr txBox="1"/>
        </cdr:nvSpPr>
        <cdr:spPr>
          <a:xfrm xmlns:a="http://schemas.openxmlformats.org/drawingml/2006/main">
            <a:off x="1447800" y="0"/>
            <a:ext cx="304800" cy="338136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vertOverflow="clip" wrap="square" rtlCol="0"/>
          <a:lstStyle xmlns:a="http://schemas.openxmlformats.org/drawingml/2006/main"/>
          <a:p xmlns:a="http://schemas.openxmlformats.org/drawingml/2006/main">
            <a:pPr algn="ctr"/>
            <a:r>
              <a:rPr lang="en-US" sz="2400" dirty="0" smtClean="0"/>
              <a:t>*</a:t>
            </a:r>
            <a:endParaRPr lang="en-US" sz="1100" dirty="0"/>
          </a:p>
        </cdr:txBody>
      </cdr:sp>
      <cdr:sp macro="" textlink="">
        <cdr:nvSpPr>
          <cdr:cNvPr id="3" name="TextBox 1"/>
          <cdr:cNvSpPr txBox="1"/>
        </cdr:nvSpPr>
        <cdr:spPr>
          <a:xfrm xmlns:a="http://schemas.openxmlformats.org/drawingml/2006/main">
            <a:off x="1981200" y="0"/>
            <a:ext cx="304800" cy="338136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en-US" sz="2400" dirty="0" smtClean="0"/>
              <a:t>*</a:t>
            </a:r>
            <a:endParaRPr lang="en-US" sz="1100" dirty="0"/>
          </a:p>
        </cdr:txBody>
      </cdr:sp>
      <cdr:sp macro="" textlink="">
        <cdr:nvSpPr>
          <cdr:cNvPr id="4" name="TextBox 1"/>
          <cdr:cNvSpPr txBox="1"/>
        </cdr:nvSpPr>
        <cdr:spPr>
          <a:xfrm xmlns:a="http://schemas.openxmlformats.org/drawingml/2006/main">
            <a:off x="7162800" y="0"/>
            <a:ext cx="304800" cy="338136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en-US" sz="2400" dirty="0" smtClean="0"/>
              <a:t>*</a:t>
            </a:r>
            <a:endParaRPr lang="en-US" sz="1100" dirty="0"/>
          </a:p>
        </cdr:txBody>
      </cdr:sp>
      <cdr:sp macro="" textlink="">
        <cdr:nvSpPr>
          <cdr:cNvPr id="5" name="TextBox 1"/>
          <cdr:cNvSpPr txBox="1"/>
        </cdr:nvSpPr>
        <cdr:spPr>
          <a:xfrm xmlns:a="http://schemas.openxmlformats.org/drawingml/2006/main">
            <a:off x="7696200" y="0"/>
            <a:ext cx="304800" cy="338136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en-US" sz="2400" dirty="0" smtClean="0"/>
              <a:t>*</a:t>
            </a:r>
            <a:endParaRPr lang="en-US" sz="1100" dirty="0"/>
          </a:p>
        </cdr:txBody>
      </cdr:sp>
      <cdr:sp macro="" textlink="">
        <cdr:nvSpPr>
          <cdr:cNvPr id="6" name="TextBox 1"/>
          <cdr:cNvSpPr txBox="1"/>
        </cdr:nvSpPr>
        <cdr:spPr>
          <a:xfrm xmlns:a="http://schemas.openxmlformats.org/drawingml/2006/main">
            <a:off x="5105400" y="0"/>
            <a:ext cx="304800" cy="338136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en-US" sz="2400" dirty="0" smtClean="0"/>
              <a:t>*</a:t>
            </a:r>
            <a:endParaRPr lang="en-US" sz="1100" dirty="0"/>
          </a:p>
        </cdr:txBody>
      </cdr:sp>
      <cdr:sp macro="" textlink="">
        <cdr:nvSpPr>
          <cdr:cNvPr id="7" name="TextBox 1"/>
          <cdr:cNvSpPr txBox="1"/>
        </cdr:nvSpPr>
        <cdr:spPr>
          <a:xfrm xmlns:a="http://schemas.openxmlformats.org/drawingml/2006/main">
            <a:off x="5638800" y="0"/>
            <a:ext cx="304800" cy="338136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en-US" sz="2400" dirty="0" smtClean="0"/>
              <a:t>*</a:t>
            </a:r>
            <a:endParaRPr lang="en-US" sz="1100" dirty="0"/>
          </a:p>
        </cdr:txBody>
      </cdr:sp>
      <cdr:sp macro="" textlink="">
        <cdr:nvSpPr>
          <cdr:cNvPr id="8" name="TextBox 1"/>
          <cdr:cNvSpPr txBox="1"/>
        </cdr:nvSpPr>
        <cdr:spPr>
          <a:xfrm xmlns:a="http://schemas.openxmlformats.org/drawingml/2006/main">
            <a:off x="6096000" y="0"/>
            <a:ext cx="304800" cy="338136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en-US" sz="2400" dirty="0" smtClean="0"/>
              <a:t>*</a:t>
            </a:r>
            <a:endParaRPr lang="en-US" sz="1100" dirty="0"/>
          </a:p>
        </cdr:txBody>
      </cdr:sp>
    </cdr:grp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3B0F9E-8B35-406F-BB2B-6A7CC8CFE6C7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8478B-F09D-4799-BBA5-5D5C666B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001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Dollars/acre values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557A0-0B93-44A3-A1DD-9B0912D5B88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241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supplement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557A0-0B93-44A3-A1DD-9B0912D5B88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467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E72C1-FEC8-44EB-A6EE-FBEA9F4D585B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05214-984A-42ED-B96A-5AC83E98D6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E72C1-FEC8-44EB-A6EE-FBEA9F4D585B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05214-984A-42ED-B96A-5AC83E98D6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E72C1-FEC8-44EB-A6EE-FBEA9F4D585B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05214-984A-42ED-B96A-5AC83E98D6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EF3663-54B1-4506-B576-ED4ACEE476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3407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05214-984A-42ED-B96A-5AC83E98D6C6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63E72C1-FEC8-44EB-A6EE-FBEA9F4D585B}" type="datetimeFigureOut">
              <a:rPr lang="en-US" smtClean="0"/>
              <a:t>8/28/2017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924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E72C1-FEC8-44EB-A6EE-FBEA9F4D585B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05214-984A-42ED-B96A-5AC83E98D6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E72C1-FEC8-44EB-A6EE-FBEA9F4D585B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05214-984A-42ED-B96A-5AC83E98D6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E72C1-FEC8-44EB-A6EE-FBEA9F4D585B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05214-984A-42ED-B96A-5AC83E98D6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E72C1-FEC8-44EB-A6EE-FBEA9F4D585B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05214-984A-42ED-B96A-5AC83E98D6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E72C1-FEC8-44EB-A6EE-FBEA9F4D585B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05214-984A-42ED-B96A-5AC83E98D6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E72C1-FEC8-44EB-A6EE-FBEA9F4D585B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05214-984A-42ED-B96A-5AC83E98D6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E72C1-FEC8-44EB-A6EE-FBEA9F4D585B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05214-984A-42ED-B96A-5AC83E98D6C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E72C1-FEC8-44EB-A6EE-FBEA9F4D585B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4B05214-984A-42ED-B96A-5AC83E98D6C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64B05214-984A-42ED-B96A-5AC83E98D6C6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063E72C1-FEC8-44EB-A6EE-FBEA9F4D585B}" type="datetimeFigureOut">
              <a:rPr lang="en-US" smtClean="0"/>
              <a:t>8/28/2017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image" Target="../media/image10.png"/><Relationship Id="rId4" Type="http://schemas.openxmlformats.org/officeDocument/2006/relationships/image" Target="../media/image1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3.emf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7" Type="http://schemas.openxmlformats.org/officeDocument/2006/relationships/image" Target="../media/image5.emf"/><Relationship Id="rId2" Type="http://schemas.openxmlformats.org/officeDocument/2006/relationships/tags" Target="../tags/tag9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1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7" Type="http://schemas.openxmlformats.org/officeDocument/2006/relationships/image" Target="../media/image6.emf"/><Relationship Id="rId2" Type="http://schemas.openxmlformats.org/officeDocument/2006/relationships/tags" Target="../tags/tag1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1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si.k-state.edu/about/newsletters/beeftipsMay2015.pdf" TargetMode="External"/><Relationship Id="rId2" Type="http://schemas.openxmlformats.org/officeDocument/2006/relationships/hyperlink" Target="http://www.bookstore.ksre.edu/pubs/MF3244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mp"/><Relationship Id="rId2" Type="http://schemas.openxmlformats.org/officeDocument/2006/relationships/hyperlink" Target="http://mcccdev.anr.msu.edu/covercroptool.php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Relationship Id="rId4" Type="http://schemas.openxmlformats.org/officeDocument/2006/relationships/hyperlink" Target="mailto:jkj@ksu.edu" TargetMode="Externa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image" Target="../media/image45.emf"/><Relationship Id="rId2" Type="http://schemas.openxmlformats.org/officeDocument/2006/relationships/tags" Target="../tags/tag23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7.bin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2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7" Type="http://schemas.openxmlformats.org/officeDocument/2006/relationships/image" Target="../media/image46.emf"/><Relationship Id="rId2" Type="http://schemas.openxmlformats.org/officeDocument/2006/relationships/tags" Target="../tags/tag26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8.bin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2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7" Type="http://schemas.openxmlformats.org/officeDocument/2006/relationships/image" Target="../media/image47.emf"/><Relationship Id="rId2" Type="http://schemas.openxmlformats.org/officeDocument/2006/relationships/tags" Target="../tags/tag29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9.bin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3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7" Type="http://schemas.openxmlformats.org/officeDocument/2006/relationships/image" Target="../media/image48.emf"/><Relationship Id="rId2" Type="http://schemas.openxmlformats.org/officeDocument/2006/relationships/tags" Target="../tags/tag3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0.bin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3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7" Type="http://schemas.openxmlformats.org/officeDocument/2006/relationships/image" Target="../media/image49.emf"/><Relationship Id="rId2" Type="http://schemas.openxmlformats.org/officeDocument/2006/relationships/tags" Target="../tags/tag35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1.bin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7" Type="http://schemas.openxmlformats.org/officeDocument/2006/relationships/image" Target="../media/image7.emf"/><Relationship Id="rId2" Type="http://schemas.openxmlformats.org/officeDocument/2006/relationships/tags" Target="../tags/tag15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1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7" Type="http://schemas.openxmlformats.org/officeDocument/2006/relationships/image" Target="../media/image50.emf"/><Relationship Id="rId2" Type="http://schemas.openxmlformats.org/officeDocument/2006/relationships/tags" Target="../tags/tag38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2.bin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4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7" Type="http://schemas.openxmlformats.org/officeDocument/2006/relationships/image" Target="../media/image51.emf"/><Relationship Id="rId2" Type="http://schemas.openxmlformats.org/officeDocument/2006/relationships/tags" Target="../tags/tag41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3.bin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4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image" Target="../media/image50.emf"/><Relationship Id="rId2" Type="http://schemas.openxmlformats.org/officeDocument/2006/relationships/tags" Target="../tags/tag44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4.bin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4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7" Type="http://schemas.openxmlformats.org/officeDocument/2006/relationships/image" Target="../media/image51.emf"/><Relationship Id="rId2" Type="http://schemas.openxmlformats.org/officeDocument/2006/relationships/tags" Target="../tags/tag47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15.bin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4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7" Type="http://schemas.openxmlformats.org/officeDocument/2006/relationships/image" Target="../media/image52.emf"/><Relationship Id="rId2" Type="http://schemas.openxmlformats.org/officeDocument/2006/relationships/tags" Target="../tags/tag50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16.bin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5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7" Type="http://schemas.openxmlformats.org/officeDocument/2006/relationships/image" Target="../media/image53.emf"/><Relationship Id="rId2" Type="http://schemas.openxmlformats.org/officeDocument/2006/relationships/tags" Target="../tags/tag53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17.bin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5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7" Type="http://schemas.openxmlformats.org/officeDocument/2006/relationships/image" Target="../media/image52.emf"/><Relationship Id="rId2" Type="http://schemas.openxmlformats.org/officeDocument/2006/relationships/tags" Target="../tags/tag56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18.bin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5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7" Type="http://schemas.openxmlformats.org/officeDocument/2006/relationships/image" Target="../media/image53.emf"/><Relationship Id="rId2" Type="http://schemas.openxmlformats.org/officeDocument/2006/relationships/tags" Target="../tags/tag59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19.bin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6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7" Type="http://schemas.openxmlformats.org/officeDocument/2006/relationships/image" Target="../media/image54.emf"/><Relationship Id="rId2" Type="http://schemas.openxmlformats.org/officeDocument/2006/relationships/tags" Target="../tags/tag62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20.bin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6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7" Type="http://schemas.openxmlformats.org/officeDocument/2006/relationships/image" Target="../media/image54.emf"/><Relationship Id="rId2" Type="http://schemas.openxmlformats.org/officeDocument/2006/relationships/tags" Target="../tags/tag65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21.bin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6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Dos and don’ts with annual forages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Jaymelynn Farney</a:t>
            </a:r>
          </a:p>
          <a:p>
            <a:r>
              <a:rPr lang="en-US" dirty="0" smtClean="0"/>
              <a:t>Beef Systems Specialist </a:t>
            </a:r>
          </a:p>
          <a:p>
            <a:r>
              <a:rPr lang="en-US" dirty="0" smtClean="0"/>
              <a:t>Kansas State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85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Economics - $/acre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152400"/>
            <a:ext cx="868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Franzluebbers</a:t>
            </a:r>
            <a:r>
              <a:rPr lang="en-US" dirty="0" smtClean="0"/>
              <a:t> and </a:t>
            </a:r>
            <a:r>
              <a:rPr lang="en-US" dirty="0" err="1" smtClean="0"/>
              <a:t>Stuedemann</a:t>
            </a:r>
            <a:r>
              <a:rPr lang="en-US" dirty="0" smtClean="0"/>
              <a:t>, 2007. Renewable Ag and Food Systems</a:t>
            </a:r>
            <a:endParaRPr lang="en-US" dirty="0"/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1220601"/>
              </p:ext>
            </p:extLst>
          </p:nvPr>
        </p:nvGraphicFramePr>
        <p:xfrm>
          <a:off x="152400" y="1447800"/>
          <a:ext cx="8915400" cy="5095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990600"/>
                <a:gridCol w="1295400"/>
                <a:gridCol w="1066800"/>
                <a:gridCol w="990600"/>
                <a:gridCol w="990600"/>
                <a:gridCol w="1066800"/>
                <a:gridCol w="12954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System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Tillage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Grazing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Total Cost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Crop Value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Calf</a:t>
                      </a:r>
                      <a:r>
                        <a:rPr lang="en-US" sz="2000" baseline="0" dirty="0" smtClean="0"/>
                        <a:t> gain value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Total crop and calf</a:t>
                      </a:r>
                      <a:r>
                        <a:rPr lang="en-US" sz="2000" baseline="0" dirty="0" smtClean="0"/>
                        <a:t> value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Net return over variable costs</a:t>
                      </a:r>
                      <a:endParaRPr lang="en-US" sz="2000" dirty="0"/>
                    </a:p>
                  </a:txBody>
                  <a:tcPr anchor="ctr"/>
                </a:tc>
              </a:tr>
              <a:tr h="370840">
                <a:tc rowSpan="4"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Sorghum</a:t>
                      </a:r>
                      <a:r>
                        <a:rPr lang="en-US" sz="2200" baseline="0" dirty="0" smtClean="0"/>
                        <a:t> (corn) + rye</a:t>
                      </a:r>
                      <a:endParaRPr lang="en-US" sz="22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CT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/>
                        <a:t>Ungrazed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200" kern="1200" dirty="0"/>
                        <a:t>159.62</a:t>
                      </a:r>
                      <a:endParaRPr lang="en-US" sz="2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200" kern="1200" dirty="0"/>
                        <a:t>122.13</a:t>
                      </a:r>
                      <a:endParaRPr lang="en-US" sz="2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200" kern="1200"/>
                        <a:t>0.00</a:t>
                      </a:r>
                      <a:endParaRPr lang="en-US" sz="2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200" kern="1200" dirty="0"/>
                        <a:t>122.13</a:t>
                      </a:r>
                      <a:endParaRPr lang="en-US" sz="2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200" kern="1200" dirty="0"/>
                        <a:t>-37.49</a:t>
                      </a:r>
                      <a:endParaRPr lang="en-US" sz="2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Grazed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200" kern="1200" dirty="0"/>
                        <a:t>160.00</a:t>
                      </a:r>
                      <a:endParaRPr lang="en-US" sz="2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200" kern="1200"/>
                        <a:t>131.75</a:t>
                      </a:r>
                      <a:endParaRPr lang="en-US" sz="2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200" kern="1200"/>
                        <a:t>117.57</a:t>
                      </a:r>
                      <a:endParaRPr lang="en-US" sz="2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200" kern="1200"/>
                        <a:t>249.32</a:t>
                      </a:r>
                      <a:endParaRPr lang="en-US" sz="2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200" kern="1200" dirty="0"/>
                        <a:t>89.32</a:t>
                      </a:r>
                      <a:endParaRPr lang="en-US" sz="2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NT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/>
                        <a:t>Ungrazed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200" kern="1200" dirty="0"/>
                        <a:t>160.59</a:t>
                      </a:r>
                      <a:endParaRPr lang="en-US" sz="2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200" kern="1200" dirty="0"/>
                        <a:t>153.13</a:t>
                      </a:r>
                      <a:endParaRPr lang="en-US" sz="2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200" kern="1200" dirty="0"/>
                        <a:t>0.00</a:t>
                      </a:r>
                      <a:endParaRPr lang="en-US" sz="2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200" kern="1200" dirty="0"/>
                        <a:t>153.13</a:t>
                      </a:r>
                      <a:endParaRPr lang="en-US" sz="2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200" kern="1200" dirty="0"/>
                        <a:t>-7.46</a:t>
                      </a:r>
                      <a:endParaRPr lang="en-US" sz="2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Grazed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200" kern="1200" dirty="0"/>
                        <a:t>159.16</a:t>
                      </a:r>
                      <a:endParaRPr lang="en-US" sz="2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200" kern="1200"/>
                        <a:t>117.50</a:t>
                      </a:r>
                      <a:endParaRPr lang="en-US" sz="2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200" kern="1200"/>
                        <a:t>159.66</a:t>
                      </a:r>
                      <a:endParaRPr lang="en-US" sz="2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200" kern="1200"/>
                        <a:t>277.16</a:t>
                      </a:r>
                      <a:endParaRPr lang="en-US" sz="2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200" kern="1200" dirty="0"/>
                        <a:t>118.00</a:t>
                      </a:r>
                      <a:endParaRPr lang="en-US" sz="2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 rowSpan="4"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Wheat</a:t>
                      </a:r>
                      <a:r>
                        <a:rPr lang="en-US" sz="2200" baseline="0" dirty="0" smtClean="0"/>
                        <a:t> + pearl millet</a:t>
                      </a:r>
                      <a:endParaRPr lang="en-US" sz="22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CT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/>
                        <a:t>Ungrazed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200" kern="1200" dirty="0"/>
                        <a:t>122.96</a:t>
                      </a:r>
                      <a:endParaRPr lang="en-US" sz="2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200" kern="1200"/>
                        <a:t>100.17</a:t>
                      </a:r>
                      <a:endParaRPr lang="en-US" sz="2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200" kern="1200"/>
                        <a:t>0.00</a:t>
                      </a:r>
                      <a:endParaRPr lang="en-US" sz="2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200" kern="1200"/>
                        <a:t>100.17</a:t>
                      </a:r>
                      <a:endParaRPr lang="en-US" sz="2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200" kern="1200" dirty="0"/>
                        <a:t>-22.79</a:t>
                      </a:r>
                      <a:endParaRPr lang="en-US" sz="2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Grazed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200" kern="1200" dirty="0"/>
                        <a:t>118.58</a:t>
                      </a:r>
                      <a:endParaRPr lang="en-US" sz="2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200" kern="1200"/>
                        <a:t>103.25</a:t>
                      </a:r>
                      <a:endParaRPr lang="en-US" sz="2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200" kern="1200"/>
                        <a:t>154.31</a:t>
                      </a:r>
                      <a:endParaRPr lang="en-US" sz="2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200" kern="1200"/>
                        <a:t>257.56</a:t>
                      </a:r>
                      <a:endParaRPr lang="en-US" sz="2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200" kern="1200" dirty="0"/>
                        <a:t>138.98</a:t>
                      </a:r>
                      <a:endParaRPr lang="en-US" sz="2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NT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/>
                        <a:t>Ungrazed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200" kern="1200" dirty="0"/>
                        <a:t>129.71</a:t>
                      </a:r>
                      <a:endParaRPr lang="en-US" sz="2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200" kern="1200" dirty="0"/>
                        <a:t>95.50</a:t>
                      </a:r>
                      <a:endParaRPr lang="en-US" sz="2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200" kern="1200" dirty="0"/>
                        <a:t>0.00</a:t>
                      </a:r>
                      <a:endParaRPr lang="en-US" sz="2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200" kern="1200" dirty="0"/>
                        <a:t>95.50</a:t>
                      </a:r>
                      <a:endParaRPr lang="en-US" sz="2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200" kern="1200" dirty="0"/>
                        <a:t>-34.21</a:t>
                      </a:r>
                      <a:endParaRPr lang="en-US" sz="2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Grazed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200" kern="1200"/>
                        <a:t>127.75</a:t>
                      </a:r>
                      <a:endParaRPr lang="en-US" sz="2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200" kern="1200"/>
                        <a:t>97.83</a:t>
                      </a:r>
                      <a:endParaRPr lang="en-US" sz="2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200" kern="1200"/>
                        <a:t>172.35</a:t>
                      </a:r>
                      <a:endParaRPr lang="en-US" sz="2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200" kern="1200"/>
                        <a:t>270.18</a:t>
                      </a:r>
                      <a:endParaRPr lang="en-US" sz="2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200" kern="1200" dirty="0"/>
                        <a:t>142.43</a:t>
                      </a:r>
                      <a:endParaRPr lang="en-US" sz="2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 gridSpan="8">
                  <a:txBody>
                    <a:bodyPr/>
                    <a:lstStyle/>
                    <a:p>
                      <a:r>
                        <a:rPr lang="en-US" dirty="0" smtClean="0"/>
                        <a:t>No cost</a:t>
                      </a:r>
                      <a:r>
                        <a:rPr lang="en-US" baseline="0" dirty="0" smtClean="0"/>
                        <a:t> associated for fence in this analysis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395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600" dirty="0" smtClean="0"/>
              <a:t>Lyndon, KS</a:t>
            </a:r>
          </a:p>
          <a:p>
            <a:r>
              <a:rPr lang="en-US" sz="3600" dirty="0" smtClean="0"/>
              <a:t>Fescue versus cocktail cover crop</a:t>
            </a:r>
          </a:p>
          <a:p>
            <a:pPr lvl="1"/>
            <a:r>
              <a:rPr lang="en-US" sz="3200" dirty="0" smtClean="0"/>
              <a:t>Hay, mineral, corn/distillers supplement</a:t>
            </a:r>
          </a:p>
          <a:p>
            <a:pPr lvl="1"/>
            <a:r>
              <a:rPr lang="en-US" sz="3200" dirty="0" smtClean="0"/>
              <a:t>Fescue – 8 lbs/</a:t>
            </a:r>
            <a:r>
              <a:rPr lang="en-US" sz="3200" dirty="0" err="1" smtClean="0"/>
              <a:t>hd</a:t>
            </a:r>
            <a:r>
              <a:rPr lang="en-US" sz="3200" dirty="0" smtClean="0"/>
              <a:t>/d and Cocktail 5 </a:t>
            </a:r>
            <a:r>
              <a:rPr lang="en-US" sz="3200" dirty="0" err="1" smtClean="0"/>
              <a:t>lb</a:t>
            </a:r>
            <a:r>
              <a:rPr lang="en-US" sz="3200" dirty="0" smtClean="0"/>
              <a:t>/</a:t>
            </a:r>
            <a:r>
              <a:rPr lang="en-US" sz="3200" dirty="0" err="1" smtClean="0"/>
              <a:t>hd</a:t>
            </a:r>
            <a:r>
              <a:rPr lang="en-US" sz="3200" dirty="0" smtClean="0"/>
              <a:t>/d</a:t>
            </a:r>
          </a:p>
          <a:p>
            <a:r>
              <a:rPr lang="en-US" sz="3600" dirty="0" smtClean="0"/>
              <a:t>Wheat – cover crop – soybean</a:t>
            </a:r>
          </a:p>
          <a:p>
            <a:r>
              <a:rPr lang="en-US" sz="3600" dirty="0" smtClean="0"/>
              <a:t>Turn out Nov. 18 remove Feb. 10</a:t>
            </a:r>
          </a:p>
          <a:p>
            <a:r>
              <a:rPr lang="en-US" sz="3600" dirty="0" smtClean="0"/>
              <a:t>Shrunk body weight on an off pasture</a:t>
            </a:r>
          </a:p>
          <a:p>
            <a:pPr marL="0" indent="0">
              <a:buNone/>
            </a:pPr>
            <a:endParaRPr lang="en-US" sz="36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K-State 1 </a:t>
            </a:r>
            <a:r>
              <a:rPr lang="en-US" dirty="0" err="1" smtClean="0"/>
              <a:t>yr</a:t>
            </a:r>
            <a:r>
              <a:rPr lang="en-US" dirty="0" smtClean="0"/>
              <a:t> Study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38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9907252"/>
              </p:ext>
            </p:extLst>
          </p:nvPr>
        </p:nvGraphicFramePr>
        <p:xfrm>
          <a:off x="457200" y="1630680"/>
          <a:ext cx="8382000" cy="405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00600"/>
                <a:gridCol w="1447800"/>
                <a:gridCol w="2133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Item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Fescue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Cover Crop</a:t>
                      </a:r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Heifers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   No. head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24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24</a:t>
                      </a:r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    Initial weight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457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460</a:t>
                      </a:r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    Final weight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602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626</a:t>
                      </a:r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    Total</a:t>
                      </a:r>
                      <a:r>
                        <a:rPr lang="en-US" sz="3200" baseline="0" dirty="0" smtClean="0"/>
                        <a:t> gain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145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166</a:t>
                      </a:r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    Average daily</a:t>
                      </a:r>
                      <a:r>
                        <a:rPr lang="en-US" sz="3200" baseline="0" dirty="0" smtClean="0"/>
                        <a:t> gain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1.63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2.00</a:t>
                      </a:r>
                      <a:endParaRPr lang="en-US" sz="3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Raw 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89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Cattle Economics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Fescue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Supplement: $0.72/</a:t>
            </a:r>
            <a:r>
              <a:rPr lang="en-US" sz="2400" dirty="0" err="1" smtClean="0"/>
              <a:t>hd</a:t>
            </a:r>
            <a:r>
              <a:rPr lang="en-US" sz="2400" dirty="0" smtClean="0"/>
              <a:t>/d</a:t>
            </a:r>
          </a:p>
          <a:p>
            <a:r>
              <a:rPr lang="en-US" sz="2400" dirty="0" smtClean="0"/>
              <a:t>Fescue rental: $0.75/</a:t>
            </a:r>
            <a:r>
              <a:rPr lang="en-US" sz="2400" dirty="0" err="1" smtClean="0"/>
              <a:t>hd</a:t>
            </a:r>
            <a:r>
              <a:rPr lang="en-US" sz="2400" dirty="0" smtClean="0"/>
              <a:t>/d</a:t>
            </a:r>
          </a:p>
          <a:p>
            <a:r>
              <a:rPr lang="en-US" sz="2400" dirty="0" smtClean="0"/>
              <a:t>Hay/mineral: $19.88/</a:t>
            </a:r>
            <a:r>
              <a:rPr lang="en-US" sz="2400" dirty="0" err="1" smtClean="0"/>
              <a:t>hd</a:t>
            </a:r>
            <a:endParaRPr lang="en-US" sz="2400" dirty="0"/>
          </a:p>
          <a:p>
            <a:pPr marL="0" indent="0">
              <a:buNone/>
            </a:pPr>
            <a:r>
              <a:rPr lang="en-US" sz="2400" b="1" dirty="0" smtClean="0"/>
              <a:t>Feeding cost: $140.42/</a:t>
            </a:r>
            <a:r>
              <a:rPr lang="en-US" sz="2400" b="1" dirty="0" err="1" smtClean="0"/>
              <a:t>hd</a:t>
            </a:r>
            <a:endParaRPr lang="en-US" sz="2400" b="1" dirty="0" smtClean="0"/>
          </a:p>
          <a:p>
            <a:r>
              <a:rPr lang="en-US" sz="2400" dirty="0" smtClean="0"/>
              <a:t>Sale </a:t>
            </a:r>
            <a:r>
              <a:rPr lang="en-US" sz="2400" dirty="0" err="1"/>
              <a:t>wt</a:t>
            </a:r>
            <a:r>
              <a:rPr lang="en-US" sz="2400" dirty="0"/>
              <a:t>: 602 pounds</a:t>
            </a:r>
          </a:p>
          <a:p>
            <a:pPr marL="0" indent="0">
              <a:buNone/>
            </a:pPr>
            <a:r>
              <a:rPr lang="en-US" sz="2400" b="1" dirty="0"/>
              <a:t>Sale value: </a:t>
            </a:r>
            <a:r>
              <a:rPr lang="en-US" b="1" dirty="0" smtClean="0"/>
              <a:t>$878.92</a:t>
            </a:r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Covers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419600" y="2174874"/>
            <a:ext cx="3657600" cy="430212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Supplement: $0.43/</a:t>
            </a:r>
            <a:r>
              <a:rPr lang="en-US" sz="2400" dirty="0" err="1" smtClean="0"/>
              <a:t>hd</a:t>
            </a:r>
            <a:r>
              <a:rPr lang="en-US" sz="2400" dirty="0" smtClean="0"/>
              <a:t>/d</a:t>
            </a:r>
          </a:p>
          <a:p>
            <a:r>
              <a:rPr lang="en-US" sz="2400" dirty="0" smtClean="0"/>
              <a:t>CC </a:t>
            </a:r>
            <a:r>
              <a:rPr lang="en-US" sz="2400" dirty="0"/>
              <a:t>cost: $0.61/</a:t>
            </a:r>
            <a:r>
              <a:rPr lang="en-US" sz="2400" dirty="0" err="1"/>
              <a:t>hd</a:t>
            </a:r>
            <a:r>
              <a:rPr lang="en-US" sz="2400" dirty="0"/>
              <a:t>/d</a:t>
            </a:r>
          </a:p>
          <a:p>
            <a:r>
              <a:rPr lang="en-US" sz="2400" dirty="0" smtClean="0"/>
              <a:t>Hay/mineral: $19.88/</a:t>
            </a:r>
            <a:r>
              <a:rPr lang="en-US" sz="2400" dirty="0" err="1" smtClean="0"/>
              <a:t>hd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b="1" dirty="0" smtClean="0"/>
              <a:t>Feeding cost: $105.16/</a:t>
            </a:r>
            <a:r>
              <a:rPr lang="en-US" sz="2400" b="1" dirty="0" err="1" smtClean="0"/>
              <a:t>hd</a:t>
            </a:r>
            <a:endParaRPr lang="en-US" sz="2400" b="1" dirty="0" smtClean="0"/>
          </a:p>
          <a:p>
            <a:r>
              <a:rPr lang="en-US" sz="2400" dirty="0" smtClean="0"/>
              <a:t>Sale </a:t>
            </a:r>
            <a:r>
              <a:rPr lang="en-US" sz="2400" dirty="0" err="1"/>
              <a:t>wt</a:t>
            </a:r>
            <a:r>
              <a:rPr lang="en-US" sz="2400" dirty="0"/>
              <a:t>: 626 pounds </a:t>
            </a:r>
          </a:p>
          <a:p>
            <a:pPr marL="0" indent="0">
              <a:buNone/>
            </a:pPr>
            <a:r>
              <a:rPr lang="en-US" sz="2400" b="1" dirty="0" smtClean="0"/>
              <a:t>Sale value </a:t>
            </a:r>
            <a:r>
              <a:rPr lang="en-US" sz="2400" b="1" dirty="0"/>
              <a:t>cattle: </a:t>
            </a:r>
            <a:r>
              <a:rPr lang="en-US" sz="2400" b="1" dirty="0" smtClean="0"/>
              <a:t>$</a:t>
            </a:r>
            <a:r>
              <a:rPr lang="en-US" b="1" dirty="0" smtClean="0"/>
              <a:t>913.96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5410200"/>
            <a:ext cx="7239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$35.26 lower cost in covers</a:t>
            </a:r>
          </a:p>
          <a:p>
            <a:pPr algn="ctr"/>
            <a:r>
              <a:rPr lang="en-US" sz="2800" u="sng" dirty="0" smtClean="0"/>
              <a:t>$35.04 more in sale value</a:t>
            </a:r>
          </a:p>
          <a:p>
            <a:pPr algn="ctr"/>
            <a:r>
              <a:rPr lang="en-US" sz="2800" b="1" dirty="0" smtClean="0">
                <a:solidFill>
                  <a:srgbClr val="00B050"/>
                </a:solidFill>
              </a:rPr>
              <a:t>$70.30/</a:t>
            </a:r>
            <a:r>
              <a:rPr lang="en-US" sz="2800" b="1" dirty="0" err="1" smtClean="0">
                <a:solidFill>
                  <a:srgbClr val="00B050"/>
                </a:solidFill>
              </a:rPr>
              <a:t>hd</a:t>
            </a:r>
            <a:r>
              <a:rPr lang="en-US" sz="2800" b="1" dirty="0" smtClean="0">
                <a:solidFill>
                  <a:srgbClr val="00B050"/>
                </a:solidFill>
              </a:rPr>
              <a:t> advantage to the covers</a:t>
            </a:r>
            <a:endParaRPr lang="en-US" sz="2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77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689600"/>
            <a:ext cx="7659687" cy="1168400"/>
          </a:xfrm>
        </p:spPr>
        <p:txBody>
          <a:bodyPr/>
          <a:lstStyle/>
          <a:p>
            <a:r>
              <a:rPr lang="en-US" dirty="0" smtClean="0"/>
              <a:t>What do we know about covers as an annual forage?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785"/>
            <a:ext cx="8480378" cy="565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05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 and common annuals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Fall/Winter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Grasses</a:t>
            </a:r>
          </a:p>
          <a:p>
            <a:pPr lvl="1"/>
            <a:r>
              <a:rPr lang="en-US" sz="2400" dirty="0" smtClean="0"/>
              <a:t>Rye, barley, oat, triticale, wheat, rye, ryegrass</a:t>
            </a:r>
          </a:p>
          <a:p>
            <a:r>
              <a:rPr lang="en-US" sz="2800" dirty="0" err="1" smtClean="0"/>
              <a:t>Broadleafs</a:t>
            </a:r>
            <a:endParaRPr lang="en-US" sz="2800" dirty="0" smtClean="0"/>
          </a:p>
          <a:p>
            <a:pPr lvl="1"/>
            <a:r>
              <a:rPr lang="en-US" sz="2400" dirty="0" smtClean="0"/>
              <a:t>Brassicas, buckwheat</a:t>
            </a:r>
          </a:p>
          <a:p>
            <a:r>
              <a:rPr lang="en-US" sz="2800" dirty="0" smtClean="0"/>
              <a:t>Legumes</a:t>
            </a:r>
          </a:p>
          <a:p>
            <a:pPr lvl="1"/>
            <a:r>
              <a:rPr lang="en-US" sz="2400" dirty="0" smtClean="0"/>
              <a:t>Winter pea, clovers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Summer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Grasses</a:t>
            </a:r>
          </a:p>
          <a:p>
            <a:pPr lvl="1"/>
            <a:r>
              <a:rPr lang="en-US" sz="2400" dirty="0" smtClean="0"/>
              <a:t>Sorghums, </a:t>
            </a:r>
            <a:r>
              <a:rPr lang="en-US" sz="2400" dirty="0" err="1" smtClean="0"/>
              <a:t>sudans</a:t>
            </a:r>
            <a:r>
              <a:rPr lang="en-US" sz="2400" dirty="0" smtClean="0"/>
              <a:t>, millets, corn, </a:t>
            </a:r>
            <a:r>
              <a:rPr lang="en-US" sz="2400" dirty="0" err="1" smtClean="0"/>
              <a:t>teff</a:t>
            </a:r>
            <a:endParaRPr lang="en-US" sz="2400" dirty="0" smtClean="0"/>
          </a:p>
          <a:p>
            <a:r>
              <a:rPr lang="en-US" sz="2800" dirty="0" err="1" smtClean="0"/>
              <a:t>Broadleafs</a:t>
            </a:r>
            <a:endParaRPr lang="en-US" sz="2800" dirty="0" smtClean="0"/>
          </a:p>
          <a:p>
            <a:pPr lvl="1"/>
            <a:r>
              <a:rPr lang="en-US" sz="2400" dirty="0" smtClean="0"/>
              <a:t>Sunflowers, buckwheat</a:t>
            </a:r>
          </a:p>
          <a:p>
            <a:r>
              <a:rPr lang="en-US" sz="2800" dirty="0" smtClean="0"/>
              <a:t>Legumes</a:t>
            </a:r>
          </a:p>
          <a:p>
            <a:pPr lvl="1"/>
            <a:r>
              <a:rPr lang="en-US" sz="2400" dirty="0" err="1" smtClean="0"/>
              <a:t>Sunn</a:t>
            </a:r>
            <a:r>
              <a:rPr lang="en-US" sz="2400" dirty="0" smtClean="0"/>
              <a:t> hemp, forage soybeans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4163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plant?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Perennial systems diversity is the best (Gunter et al., 2012; </a:t>
            </a:r>
            <a:r>
              <a:rPr lang="en-US" sz="2400" dirty="0" err="1" smtClean="0"/>
              <a:t>Gadberry</a:t>
            </a:r>
            <a:r>
              <a:rPr lang="en-US" sz="2400" dirty="0" smtClean="0"/>
              <a:t> et al., 2015; Keyser et al., 2016)</a:t>
            </a:r>
          </a:p>
          <a:p>
            <a:pPr lvl="1"/>
            <a:r>
              <a:rPr lang="en-US" sz="2400" dirty="0" smtClean="0"/>
              <a:t>Bermuda/</a:t>
            </a:r>
            <a:r>
              <a:rPr lang="en-US" sz="2400" dirty="0" err="1" smtClean="0"/>
              <a:t>bahiagrass</a:t>
            </a:r>
            <a:r>
              <a:rPr lang="en-US" sz="2400" dirty="0" smtClean="0"/>
              <a:t> pastures addition of </a:t>
            </a:r>
            <a:r>
              <a:rPr lang="en-US" sz="2400" dirty="0" err="1" smtClean="0"/>
              <a:t>wheat+ryegrass</a:t>
            </a:r>
            <a:r>
              <a:rPr lang="en-US" sz="2400" dirty="0" smtClean="0"/>
              <a:t>, </a:t>
            </a:r>
            <a:r>
              <a:rPr lang="en-US" sz="2400" dirty="0" err="1" smtClean="0"/>
              <a:t>wheat+ryegrass+red</a:t>
            </a:r>
            <a:r>
              <a:rPr lang="en-US" sz="2400" dirty="0" smtClean="0"/>
              <a:t> clover, </a:t>
            </a:r>
            <a:r>
              <a:rPr lang="en-US" sz="2400" dirty="0" err="1" smtClean="0"/>
              <a:t>wheat+ryegrass+white</a:t>
            </a:r>
            <a:r>
              <a:rPr lang="en-US" sz="2400" dirty="0" smtClean="0"/>
              <a:t> </a:t>
            </a:r>
            <a:r>
              <a:rPr lang="en-US" sz="2400" dirty="0" err="1" smtClean="0"/>
              <a:t>clover+crimson</a:t>
            </a:r>
            <a:r>
              <a:rPr lang="en-US" sz="2400" dirty="0" smtClean="0"/>
              <a:t> clover</a:t>
            </a:r>
          </a:p>
          <a:p>
            <a:pPr lvl="1"/>
            <a:r>
              <a:rPr lang="en-US" sz="2400" dirty="0" smtClean="0"/>
              <a:t>Calf weaning weight greater – cow effects no difference</a:t>
            </a:r>
          </a:p>
          <a:p>
            <a:r>
              <a:rPr lang="en-US" sz="2400" dirty="0" smtClean="0"/>
              <a:t>Legumes in meadow or tall fescue cattle gains improved (Schaefer et al., 2014)</a:t>
            </a:r>
          </a:p>
          <a:p>
            <a:r>
              <a:rPr lang="en-US" sz="2400" dirty="0" smtClean="0"/>
              <a:t>In an already diverse perennial pasture – addition of 3, 5, or 8 additional plant species did not affect cattle performance (Tracy and Faulkner, 2006)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0558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plant?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Annual forages – few head to head between grass only and mixture</a:t>
            </a:r>
          </a:p>
          <a:p>
            <a:r>
              <a:rPr lang="en-US" sz="2800" dirty="0" smtClean="0"/>
              <a:t>Florida study addition of triticale into ryegrass did not improve cattle gains and was more expensive (</a:t>
            </a:r>
            <a:r>
              <a:rPr lang="en-US" sz="2800" dirty="0" err="1" smtClean="0"/>
              <a:t>Vendramini</a:t>
            </a:r>
            <a:r>
              <a:rPr lang="en-US" sz="2800" dirty="0" smtClean="0"/>
              <a:t> et al., 2016)</a:t>
            </a:r>
          </a:p>
          <a:p>
            <a:r>
              <a:rPr lang="en-US" sz="2800" dirty="0" smtClean="0"/>
              <a:t>Gains: Oat-ryegrass mixture = rye-ryegrass-oat mixture &gt; rye-ryegrass mixture (</a:t>
            </a:r>
            <a:r>
              <a:rPr lang="en-US" sz="2800" dirty="0" err="1" smtClean="0"/>
              <a:t>Mullenix</a:t>
            </a:r>
            <a:r>
              <a:rPr lang="en-US" sz="2800" dirty="0" smtClean="0"/>
              <a:t> et al., 2012)</a:t>
            </a:r>
          </a:p>
          <a:p>
            <a:r>
              <a:rPr lang="en-US" sz="2800" dirty="0" smtClean="0"/>
              <a:t>Gains: Wheat = </a:t>
            </a:r>
            <a:r>
              <a:rPr lang="en-US" sz="2800" dirty="0" err="1" smtClean="0"/>
              <a:t>wheat+radish</a:t>
            </a:r>
            <a:r>
              <a:rPr lang="en-US" sz="2800" dirty="0" smtClean="0"/>
              <a:t> (Farney et al., unpublished)</a:t>
            </a:r>
          </a:p>
        </p:txBody>
      </p:sp>
    </p:spTree>
    <p:extLst>
      <p:ext uri="{BB962C8B-B14F-4D97-AF65-F5344CB8AC3E}">
        <p14:creationId xmlns:p14="http://schemas.microsoft.com/office/powerpoint/2010/main" val="128801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40499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smtClean="0"/>
              <a:t>Average Hay Quality of 2012 Winter Forages</a:t>
            </a:r>
          </a:p>
        </p:txBody>
      </p:sp>
      <p:graphicFrame>
        <p:nvGraphicFramePr>
          <p:cNvPr id="29730" name="Group 3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5090142"/>
              </p:ext>
            </p:extLst>
          </p:nvPr>
        </p:nvGraphicFramePr>
        <p:xfrm>
          <a:off x="457200" y="2066061"/>
          <a:ext cx="8229600" cy="4258539"/>
        </p:xfrm>
        <a:graphic>
          <a:graphicData uri="http://schemas.openxmlformats.org/drawingml/2006/table">
            <a:tbl>
              <a:tblPr/>
              <a:tblGrid>
                <a:gridCol w="2438400"/>
                <a:gridCol w="2209800"/>
                <a:gridCol w="1752600"/>
                <a:gridCol w="1828800"/>
              </a:tblGrid>
              <a:tr h="1030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Crop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Crude Protein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Dry Basis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TDN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Dry Basis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NO3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ppm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48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Brassica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2736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64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Cereal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2435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48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Brome/fescue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56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931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52400" y="1447800"/>
            <a:ext cx="8686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dirty="0" smtClean="0"/>
              <a:t>Fall cereals will typically have 150 </a:t>
            </a:r>
            <a:r>
              <a:rPr lang="en-US" dirty="0" err="1" smtClean="0"/>
              <a:t>lbs</a:t>
            </a:r>
            <a:r>
              <a:rPr lang="en-US" dirty="0" smtClean="0"/>
              <a:t>/acre of dry matter forage for ever inch of top growth</a:t>
            </a:r>
          </a:p>
          <a:p>
            <a:pPr lvl="1" eaLnBrk="1" hangingPunct="1"/>
            <a:r>
              <a:rPr lang="en-US" dirty="0" smtClean="0"/>
              <a:t>6” tall rye would have 900 </a:t>
            </a:r>
            <a:r>
              <a:rPr lang="en-US" dirty="0" err="1" smtClean="0"/>
              <a:t>lbs</a:t>
            </a:r>
            <a:r>
              <a:rPr lang="en-US" dirty="0" smtClean="0"/>
              <a:t>/acre usable forage</a:t>
            </a:r>
          </a:p>
          <a:p>
            <a:pPr eaLnBrk="1" hangingPunct="1"/>
            <a:r>
              <a:rPr lang="en-US" dirty="0" smtClean="0"/>
              <a:t>In an open graze situation                                 cattle will utilize ~70%                                               of the forage</a:t>
            </a:r>
          </a:p>
          <a:p>
            <a:pPr lvl="1" eaLnBrk="1" hangingPunct="1"/>
            <a:r>
              <a:rPr lang="en-US" dirty="0" smtClean="0"/>
              <a:t>So only 630 </a:t>
            </a:r>
            <a:r>
              <a:rPr lang="en-US" dirty="0" err="1" smtClean="0"/>
              <a:t>lbs</a:t>
            </a:r>
            <a:r>
              <a:rPr lang="en-US" dirty="0" smtClean="0"/>
              <a:t>/acre of                                             forage will be consumed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Stockpiled Forage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5"/>
          <a:stretch/>
        </p:blipFill>
        <p:spPr>
          <a:xfrm>
            <a:off x="5747905" y="3534833"/>
            <a:ext cx="3396095" cy="281940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56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772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/>
          <a:lstStyle/>
          <a:p>
            <a:r>
              <a:rPr lang="en-US" dirty="0" smtClean="0"/>
              <a:t>I have used annual forages in my operation as a hay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114800" cy="4800600"/>
          </a:xfrm>
        </p:spPr>
        <p:txBody>
          <a:bodyPr>
            <a:normAutofit/>
          </a:bodyPr>
          <a:lstStyle/>
          <a:p>
            <a:pPr marL="571500" indent="-457200">
              <a:buFont typeface="Arial" pitchFamily="34" charset="0"/>
              <a:buAutoNum type="alphaUcPeriod"/>
            </a:pPr>
            <a:r>
              <a:rPr lang="en-US" sz="3200" smtClean="0"/>
              <a:t>True</a:t>
            </a:r>
          </a:p>
          <a:p>
            <a:pPr marL="571500" indent="-457200">
              <a:buFont typeface="Arial" pitchFamily="34" charset="0"/>
              <a:buAutoNum type="alphaUcPeriod"/>
            </a:pPr>
            <a:r>
              <a:rPr lang="en-US" sz="3200" smtClean="0"/>
              <a:t>False</a:t>
            </a:r>
            <a:endParaRPr lang="en-US" sz="320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556663640"/>
              </p:ext>
            </p:extLst>
          </p:nvPr>
        </p:nvGraphicFramePr>
        <p:xfrm>
          <a:off x="4508500" y="16002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1" name="Chart" r:id="rId5" imgW="4572034" imgH="5143584" progId="MSGraph.Chart.8">
                  <p:embed followColorScheme="full"/>
                </p:oleObj>
              </mc:Choice>
              <mc:Fallback>
                <p:oleObj name="Chart" r:id="rId5" imgW="4572034" imgH="5143584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08500" y="1600200"/>
                        <a:ext cx="4572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63717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Brassicas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 smtClean="0"/>
              <a:t>Brassicas are a highly productive and high quality forage </a:t>
            </a:r>
          </a:p>
          <a:p>
            <a:pPr lvl="1" eaLnBrk="1" hangingPunct="1"/>
            <a:r>
              <a:rPr lang="en-US" sz="3200" dirty="0" smtClean="0"/>
              <a:t>Turnips</a:t>
            </a:r>
          </a:p>
          <a:p>
            <a:pPr lvl="1" eaLnBrk="1" hangingPunct="1"/>
            <a:r>
              <a:rPr lang="en-US" sz="3200" dirty="0" smtClean="0"/>
              <a:t>Radish</a:t>
            </a:r>
          </a:p>
          <a:p>
            <a:pPr lvl="1" eaLnBrk="1" hangingPunct="1"/>
            <a:r>
              <a:rPr lang="en-US" sz="3200" dirty="0" smtClean="0"/>
              <a:t>Hybrid brassica</a:t>
            </a:r>
          </a:p>
          <a:p>
            <a:pPr eaLnBrk="1" hangingPunct="1"/>
            <a:r>
              <a:rPr lang="en-US" sz="3200" dirty="0" smtClean="0"/>
              <a:t>Good utilization on crop fields for fall and winter grazing when fields would remain fallow otherwise</a:t>
            </a:r>
          </a:p>
          <a:p>
            <a:pPr eaLnBrk="1" hangingPunct="1"/>
            <a:r>
              <a:rPr lang="en-US" sz="3200" dirty="0" smtClean="0"/>
              <a:t>Brassicas are &gt;80% water, so maintaining a dry roughage in their diet is important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56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086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Brassica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054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Brassica forage quality is very high ranging from 17-22% protein</a:t>
            </a:r>
          </a:p>
          <a:p>
            <a:pPr lvl="1" eaLnBrk="1" hangingPunct="1"/>
            <a:r>
              <a:rPr lang="en-US" sz="2400" dirty="0" smtClean="0"/>
              <a:t>Turnip bulb protein content ranges from 12-15%</a:t>
            </a:r>
          </a:p>
          <a:p>
            <a:pPr eaLnBrk="1" hangingPunct="1"/>
            <a:r>
              <a:rPr lang="en-US" sz="2800" dirty="0" smtClean="0"/>
              <a:t>Cattle will generally seek out the cereal before utilizing the turnip tops</a:t>
            </a:r>
            <a:endParaRPr lang="en-US" sz="2800" dirty="0"/>
          </a:p>
        </p:txBody>
      </p:sp>
      <p:pic>
        <p:nvPicPr>
          <p:cNvPr id="4" name="Picture 4" descr="100_2747 (Large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733800"/>
            <a:ext cx="4070350" cy="305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100_2745 (Large)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3733800"/>
            <a:ext cx="4070350" cy="305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56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514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Brassica Quality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953000"/>
          </a:xfrm>
        </p:spPr>
        <p:txBody>
          <a:bodyPr/>
          <a:lstStyle/>
          <a:p>
            <a:r>
              <a:rPr lang="en-US" smtClean="0"/>
              <a:t>Livestock devour brassica forage more rapidly following a hard freeze (28</a:t>
            </a:r>
            <a:r>
              <a:rPr lang="en-US" smtClean="0">
                <a:sym typeface="Symbol" pitchFamily="18" charset="2"/>
              </a:rPr>
              <a:t>F)</a:t>
            </a:r>
            <a:endParaRPr lang="en-US" smtClean="0"/>
          </a:p>
          <a:p>
            <a:pPr lvl="1"/>
            <a:r>
              <a:rPr lang="en-US" smtClean="0"/>
              <a:t>Digestibility increases significantly</a:t>
            </a:r>
          </a:p>
          <a:p>
            <a:pPr eaLnBrk="1" hangingPunct="1"/>
            <a:endParaRPr lang="en-US" smtClean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57200" y="3489325"/>
          <a:ext cx="8229599" cy="28352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1"/>
                <a:gridCol w="1143000"/>
                <a:gridCol w="914400"/>
                <a:gridCol w="990600"/>
                <a:gridCol w="1524001"/>
                <a:gridCol w="1001763"/>
                <a:gridCol w="1131834"/>
              </a:tblGrid>
              <a:tr h="472546">
                <a:tc gridSpan="7"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  Forage quality </a:t>
                      </a:r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measurements of canola PRE and POST </a:t>
                      </a:r>
                      <a:r>
                        <a:rPr lang="en-US" sz="24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freeze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472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Treatment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Protein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ADF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NDF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TDN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RFV</a:t>
                      </a:r>
                    </a:p>
                  </a:txBody>
                  <a:tcPr marL="0" marR="0" marT="0" marB="0" anchor="b"/>
                </a:tc>
              </a:tr>
              <a:tr h="472546"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%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%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%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(</a:t>
                      </a:r>
                      <a:r>
                        <a:rPr lang="en-US" sz="24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Mcal</a:t>
                      </a:r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/lb)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(%)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472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PRE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26.2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21.8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24.5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73.2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277.3</a:t>
                      </a:r>
                    </a:p>
                  </a:txBody>
                  <a:tcPr marL="0" marR="0" marT="0" marB="0" anchor="b"/>
                </a:tc>
              </a:tr>
              <a:tr h="472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POST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25.0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17.8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20.0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77.9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352.3</a:t>
                      </a:r>
                    </a:p>
                  </a:txBody>
                  <a:tcPr marL="0" marR="0" marT="0" marB="0" anchor="b"/>
                </a:tc>
              </a:tr>
              <a:tr h="472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LSD 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(0.05)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1.65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23.9</a:t>
                      </a: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315200" y="6324600"/>
            <a:ext cx="145097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latin typeface="+mj-lt"/>
              </a:rPr>
              <a:t>Stamm, et. al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56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121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Legumes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78970"/>
            <a:ext cx="8572725" cy="539803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Incorporated into mixes for N-fixation</a:t>
            </a:r>
          </a:p>
          <a:p>
            <a:endParaRPr lang="en-US" sz="2800" dirty="0"/>
          </a:p>
          <a:p>
            <a:r>
              <a:rPr lang="en-US" sz="2800" dirty="0" smtClean="0"/>
              <a:t>Winter growth of legumes very low in most of KS studies</a:t>
            </a:r>
          </a:p>
          <a:p>
            <a:pPr lvl="1"/>
            <a:r>
              <a:rPr lang="en-US" sz="2600" dirty="0" smtClean="0"/>
              <a:t>Also around the country (minus hairy vetch; Coombs et al., 2017)</a:t>
            </a:r>
          </a:p>
          <a:p>
            <a:endParaRPr lang="en-US" sz="2800" dirty="0"/>
          </a:p>
          <a:p>
            <a:r>
              <a:rPr lang="en-US" sz="2800" dirty="0" smtClean="0"/>
              <a:t>Do we need legumes from a cattle diet perspective?</a:t>
            </a:r>
          </a:p>
          <a:p>
            <a:pPr lvl="1"/>
            <a:r>
              <a:rPr lang="en-US" sz="2800" dirty="0" smtClean="0"/>
              <a:t>Plenty of N (CP from cereal grasses and brassicas)</a:t>
            </a:r>
          </a:p>
          <a:p>
            <a:pPr lvl="2"/>
            <a:r>
              <a:rPr lang="en-US" sz="2600" dirty="0" smtClean="0"/>
              <a:t>Dairy study milk yield, fat, protein same in ryegrass or ryegrass + Berseem clover, crimson clover, and Persian clover (</a:t>
            </a:r>
            <a:r>
              <a:rPr lang="en-US" sz="2600" dirty="0" err="1" smtClean="0"/>
              <a:t>Veiga</a:t>
            </a:r>
            <a:r>
              <a:rPr lang="en-US" sz="2600" dirty="0" smtClean="0"/>
              <a:t> et al., 2016)</a:t>
            </a:r>
          </a:p>
          <a:p>
            <a:pPr lvl="1"/>
            <a:r>
              <a:rPr lang="en-US" sz="2800" dirty="0" smtClean="0"/>
              <a:t>What’s the difference in the amount of N contribution to the soil of plant vs cattle excretions?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9646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Statewide 2014 Fall samples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9511718"/>
              </p:ext>
            </p:extLst>
          </p:nvPr>
        </p:nvGraphicFramePr>
        <p:xfrm>
          <a:off x="457200" y="728663"/>
          <a:ext cx="8229600" cy="5790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2741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3796263049"/>
              </p:ext>
            </p:extLst>
          </p:nvPr>
        </p:nvGraphicFramePr>
        <p:xfrm>
          <a:off x="533400" y="381000"/>
          <a:ext cx="8153400" cy="617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0" y="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Columbus 2014-2015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11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034639107"/>
              </p:ext>
            </p:extLst>
          </p:nvPr>
        </p:nvGraphicFramePr>
        <p:xfrm>
          <a:off x="304800" y="152400"/>
          <a:ext cx="8153400" cy="640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495800" y="7620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Columbus 2014-2015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17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549238907"/>
              </p:ext>
            </p:extLst>
          </p:nvPr>
        </p:nvGraphicFramePr>
        <p:xfrm>
          <a:off x="152400" y="152399"/>
          <a:ext cx="8839200" cy="6571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4800" y="6077634"/>
            <a:ext cx="8686800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2014: Biomass ton/acre (</a:t>
            </a:r>
            <a:r>
              <a:rPr lang="en-US" i="1" dirty="0" smtClean="0"/>
              <a:t>P</a:t>
            </a:r>
            <a:r>
              <a:rPr lang="en-US" dirty="0" smtClean="0"/>
              <a:t> = 0.68) and Biomass $/ton (</a:t>
            </a:r>
            <a:r>
              <a:rPr lang="en-US" i="1" dirty="0" smtClean="0"/>
              <a:t>P</a:t>
            </a:r>
            <a:r>
              <a:rPr lang="en-US" dirty="0" smtClean="0"/>
              <a:t> = 0.01)</a:t>
            </a:r>
          </a:p>
          <a:p>
            <a:pPr algn="ctr"/>
            <a:r>
              <a:rPr lang="en-US" dirty="0" smtClean="0"/>
              <a:t>2015: Biomass ton/acre (</a:t>
            </a:r>
            <a:r>
              <a:rPr lang="en-US" i="1" dirty="0" smtClean="0"/>
              <a:t>P</a:t>
            </a:r>
            <a:r>
              <a:rPr lang="en-US" dirty="0" smtClean="0"/>
              <a:t> = 0.38) and Biomass $/ton (</a:t>
            </a:r>
            <a:r>
              <a:rPr lang="en-US" i="1" dirty="0" smtClean="0"/>
              <a:t>P</a:t>
            </a:r>
            <a:r>
              <a:rPr lang="en-US" dirty="0" smtClean="0"/>
              <a:t> = 0.03)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76400" y="51054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Seed cost $37.91/ha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53000" y="51054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Seed cost: $67.14/ha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65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Winter legume emerged or not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Columbus study </a:t>
            </a:r>
            <a:r>
              <a:rPr lang="en-US" sz="2800" b="1" u="sng" dirty="0" smtClean="0">
                <a:solidFill>
                  <a:srgbClr val="FF0000"/>
                </a:solidFill>
              </a:rPr>
              <a:t>NO</a:t>
            </a:r>
            <a:r>
              <a:rPr lang="en-US" sz="2800" dirty="0" smtClean="0"/>
              <a:t> difference in winter cover if legume emerged or did not</a:t>
            </a:r>
          </a:p>
          <a:p>
            <a:pPr lvl="1"/>
            <a:r>
              <a:rPr lang="en-US" sz="2800" dirty="0" smtClean="0"/>
              <a:t>Biomass</a:t>
            </a:r>
          </a:p>
          <a:p>
            <a:pPr lvl="1"/>
            <a:r>
              <a:rPr lang="en-US" sz="2800" dirty="0" smtClean="0"/>
              <a:t>Crude protein</a:t>
            </a:r>
          </a:p>
          <a:p>
            <a:pPr lvl="1"/>
            <a:r>
              <a:rPr lang="en-US" sz="2800" dirty="0" smtClean="0"/>
              <a:t>TDN</a:t>
            </a:r>
          </a:p>
          <a:p>
            <a:pPr lvl="1"/>
            <a:r>
              <a:rPr lang="en-US" sz="2800" dirty="0" smtClean="0"/>
              <a:t>ADF</a:t>
            </a:r>
          </a:p>
          <a:p>
            <a:pPr lvl="1"/>
            <a:r>
              <a:rPr lang="en-US" sz="2800" dirty="0" smtClean="0"/>
              <a:t>NDF</a:t>
            </a:r>
          </a:p>
          <a:p>
            <a:pPr lvl="1"/>
            <a:r>
              <a:rPr lang="en-US" sz="2800" dirty="0" smtClean="0"/>
              <a:t>Carbon</a:t>
            </a:r>
          </a:p>
          <a:p>
            <a:pPr lvl="1"/>
            <a:r>
              <a:rPr lang="en-US" sz="2800" dirty="0" smtClean="0"/>
              <a:t>Nitrogen</a:t>
            </a:r>
          </a:p>
          <a:p>
            <a:pPr lvl="1"/>
            <a:r>
              <a:rPr lang="en-US" sz="2800" dirty="0" smtClean="0"/>
              <a:t>C:N</a:t>
            </a:r>
          </a:p>
        </p:txBody>
      </p:sp>
    </p:spTree>
    <p:extLst>
      <p:ext uri="{BB962C8B-B14F-4D97-AF65-F5344CB8AC3E}">
        <p14:creationId xmlns:p14="http://schemas.microsoft.com/office/powerpoint/2010/main" val="337843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Alternative forage - TEF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7620000" cy="5334000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 smtClean="0"/>
              <a:t>High yielding forage </a:t>
            </a:r>
          </a:p>
          <a:p>
            <a:pPr lvl="1"/>
            <a:r>
              <a:rPr lang="en-US" sz="2600" dirty="0" smtClean="0"/>
              <a:t>Demo plot in Neosho County – 2.5 ton DM, 45 d after planting</a:t>
            </a:r>
          </a:p>
          <a:p>
            <a:r>
              <a:rPr lang="en-US" sz="2600" dirty="0" smtClean="0"/>
              <a:t>Usually used as a hay</a:t>
            </a:r>
          </a:p>
          <a:p>
            <a:pPr lvl="1"/>
            <a:r>
              <a:rPr lang="en-US" sz="2600" dirty="0" smtClean="0"/>
              <a:t>Tremendously high quality if harvested correctly</a:t>
            </a:r>
          </a:p>
          <a:p>
            <a:pPr lvl="1"/>
            <a:r>
              <a:rPr lang="en-US" sz="2600" dirty="0" smtClean="0"/>
              <a:t>If harvested too late – B-A-D</a:t>
            </a:r>
          </a:p>
          <a:p>
            <a:pPr lvl="1"/>
            <a:r>
              <a:rPr lang="en-US" sz="2600" dirty="0" smtClean="0"/>
              <a:t>Tiffany </a:t>
            </a:r>
            <a:r>
              <a:rPr lang="en-US" sz="2600" dirty="0" err="1" smtClean="0"/>
              <a:t>tef</a:t>
            </a:r>
            <a:r>
              <a:rPr lang="en-US" sz="2600" dirty="0" smtClean="0"/>
              <a:t> study in Idaho – boot stage and early-heading hay responded well in the cattle : late-heading resulted in significant reductions in protein availability and circulation in blood</a:t>
            </a:r>
          </a:p>
          <a:p>
            <a:r>
              <a:rPr lang="en-US" sz="2600" dirty="0" smtClean="0"/>
              <a:t>Grazing???</a:t>
            </a:r>
          </a:p>
          <a:p>
            <a:pPr lvl="1"/>
            <a:r>
              <a:rPr lang="en-US" sz="2600" dirty="0" smtClean="0"/>
              <a:t>Tiffany </a:t>
            </a:r>
            <a:r>
              <a:rPr lang="en-US" sz="2600" dirty="0" err="1" smtClean="0"/>
              <a:t>tef</a:t>
            </a:r>
            <a:r>
              <a:rPr lang="en-US" sz="2600" dirty="0" smtClean="0"/>
              <a:t> in study in Texas – cattle gains well along with a DDG supplement – the forage was maintained through the 63-d grazing period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705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2087562"/>
          </a:xfrm>
        </p:spPr>
        <p:txBody>
          <a:bodyPr/>
          <a:lstStyle/>
          <a:p>
            <a:r>
              <a:rPr lang="en-US" dirty="0" smtClean="0"/>
              <a:t>The annual forages I hay are grown in what season?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2743200"/>
            <a:ext cx="4114800" cy="3657600"/>
          </a:xfrm>
        </p:spPr>
        <p:txBody>
          <a:bodyPr>
            <a:normAutofit/>
          </a:bodyPr>
          <a:lstStyle/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Summer forage</a:t>
            </a:r>
          </a:p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Winter forage</a:t>
            </a:r>
            <a:endParaRPr lang="en-US" sz="32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932095374"/>
              </p:ext>
            </p:extLst>
          </p:nvPr>
        </p:nvGraphicFramePr>
        <p:xfrm>
          <a:off x="4508500" y="16002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5" name="Chart" r:id="rId6" imgW="4572034" imgH="5143584" progId="MSGraph.Chart.8">
                  <p:embed followColorScheme="full"/>
                </p:oleObj>
              </mc:Choice>
              <mc:Fallback>
                <p:oleObj name="Chart" r:id="rId6" imgW="4572034" imgH="5143584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08500" y="1600200"/>
                        <a:ext cx="4572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408273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638800"/>
            <a:ext cx="7659687" cy="1168400"/>
          </a:xfrm>
        </p:spPr>
        <p:txBody>
          <a:bodyPr/>
          <a:lstStyle/>
          <a:p>
            <a:r>
              <a:rPr lang="en-US" dirty="0" smtClean="0"/>
              <a:t>How do we use annual forages for cattle?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85344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65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4038600"/>
            <a:ext cx="3759200" cy="2819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 purpose - Cattle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Are gains a priority</a:t>
            </a:r>
          </a:p>
          <a:p>
            <a:pPr lvl="1"/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Might need to include supplement</a:t>
            </a:r>
          </a:p>
          <a:p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 maximizing land a priority</a:t>
            </a:r>
          </a:p>
          <a:p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What class of animal maximizes the acreage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57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utrition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78" t="32346" r="4993" b="31852"/>
          <a:stretch/>
        </p:blipFill>
        <p:spPr>
          <a:xfrm>
            <a:off x="990600" y="533400"/>
            <a:ext cx="7467600" cy="53604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590800" y="6096000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Moore and </a:t>
            </a:r>
            <a:r>
              <a:rPr lang="en-US" dirty="0" err="1" smtClean="0"/>
              <a:t>Kunkle</a:t>
            </a:r>
            <a:r>
              <a:rPr lang="en-US" dirty="0" smtClean="0"/>
              <a:t>, 1994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004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534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Which supplement to feed?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3589810"/>
              </p:ext>
            </p:extLst>
          </p:nvPr>
        </p:nvGraphicFramePr>
        <p:xfrm>
          <a:off x="457200" y="1600200"/>
          <a:ext cx="8305800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1882"/>
                <a:gridCol w="1326951"/>
                <a:gridCol w="1318227"/>
                <a:gridCol w="1154417"/>
                <a:gridCol w="1094323"/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bg1"/>
                          </a:solidFill>
                        </a:rPr>
                        <a:t>Dormant forage</a:t>
                      </a:r>
                      <a:endParaRPr lang="en-US" sz="28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bg1"/>
                          </a:solidFill>
                        </a:rPr>
                        <a:t>Wheat forage</a:t>
                      </a:r>
                      <a:endParaRPr lang="en-US" sz="28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bg1"/>
                          </a:solidFill>
                        </a:rPr>
                        <a:t>CSM</a:t>
                      </a:r>
                      <a:endParaRPr lang="en-US" sz="2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bg1"/>
                          </a:solidFill>
                        </a:rPr>
                        <a:t>Corn</a:t>
                      </a:r>
                      <a:endParaRPr lang="en-US" sz="2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bg1"/>
                          </a:solidFill>
                        </a:rPr>
                        <a:t>CSM</a:t>
                      </a:r>
                      <a:endParaRPr lang="en-US" sz="2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bg1"/>
                          </a:solidFill>
                        </a:rPr>
                        <a:t>Corn</a:t>
                      </a:r>
                      <a:endParaRPr lang="en-US" sz="2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Forage CP%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5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5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25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25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Forage TDN%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45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45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75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75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Supplement CP%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45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9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45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9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Supplement TDN%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76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88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76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88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Forage DOM:CP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9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9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3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3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Supplement DOM:CP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1.7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9.8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1.7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9.8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DOM:CP target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4-6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4-6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4-6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4-6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886200" y="2133600"/>
            <a:ext cx="1295400" cy="41148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696200" y="2133600"/>
            <a:ext cx="1066800" cy="41148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250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Maximizing land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Another way to increase pounds produced per acre is to have adequate gain X increased stocking rate</a:t>
            </a:r>
          </a:p>
          <a:p>
            <a:pPr lvl="1"/>
            <a:r>
              <a:rPr lang="en-US" sz="2800" dirty="0" smtClean="0"/>
              <a:t>Supplementation can do this…</a:t>
            </a:r>
          </a:p>
          <a:p>
            <a:pPr lvl="1"/>
            <a:r>
              <a:rPr lang="en-US" sz="2800" dirty="0" smtClean="0"/>
              <a:t>Energy supplement (higher TDN value)</a:t>
            </a:r>
          </a:p>
          <a:p>
            <a:pPr lvl="1"/>
            <a:endParaRPr lang="en-US" dirty="0"/>
          </a:p>
          <a:p>
            <a:r>
              <a:rPr lang="en-US" sz="2800" dirty="0"/>
              <a:t>Oklahoma research (</a:t>
            </a:r>
            <a:r>
              <a:rPr lang="en-US" sz="2800" dirty="0" err="1"/>
              <a:t>Cravey</a:t>
            </a:r>
            <a:r>
              <a:rPr lang="en-US" sz="2800" dirty="0"/>
              <a:t> et al., 1994)</a:t>
            </a:r>
          </a:p>
          <a:p>
            <a:pPr lvl="1"/>
            <a:r>
              <a:rPr lang="en-US" sz="2800" dirty="0"/>
              <a:t>Corn-based supplement fed at 0.7-1% of BW resulted in a 1:1 substitution rate</a:t>
            </a:r>
          </a:p>
          <a:p>
            <a:pPr lvl="1"/>
            <a:r>
              <a:rPr lang="en-US" sz="2800" dirty="0"/>
              <a:t>Led to 33% increase in stocking rate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51358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Forage Quality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5706767"/>
              </p:ext>
            </p:extLst>
          </p:nvPr>
        </p:nvGraphicFramePr>
        <p:xfrm>
          <a:off x="304800" y="762000"/>
          <a:ext cx="8458200" cy="5347413"/>
        </p:xfrm>
        <a:graphic>
          <a:graphicData uri="http://schemas.openxmlformats.org/drawingml/2006/table">
            <a:tbl>
              <a:tblPr/>
              <a:tblGrid>
                <a:gridCol w="3492876"/>
                <a:gridCol w="1555402"/>
                <a:gridCol w="1595285"/>
                <a:gridCol w="1814637"/>
              </a:tblGrid>
              <a:tr h="51938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400" dirty="0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Species</a:t>
                      </a:r>
                      <a:endParaRPr lang="en-US" sz="1800" kern="1400" dirty="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2D7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400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NDF %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2D7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400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ADF %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2D7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400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Calculated TDN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2D7F"/>
                    </a:solidFill>
                  </a:tcPr>
                </a:tc>
              </a:tr>
              <a:tr h="29130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Barley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40.6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13.9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79.9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9130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Black Oats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42.0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24.0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73.3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9130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Purple Top Turnip Bulb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—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13.8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79.9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9130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Purple Top Turnip Leaf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17.6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10.3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82.2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9130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Radish Bulb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18.0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14.9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79.2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9130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Radish Leaf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20.3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12.1</a:t>
                      </a:r>
                      <a:endParaRPr lang="en-US" sz="1800" kern="1400" dirty="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81.2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9130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Tillage Radish Bulb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14.0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12.0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81.1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9130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Tillage Radish Leaf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22.0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18.1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77.1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9130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Rye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33.6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12.7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80.7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9130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Cow Pea/Soybean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36.0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16.3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78.3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9130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Triticale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38.4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15.4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78.9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9130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Triticale/Oats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14.7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79.3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9130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Turnip/Radish/Brassica Bulb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10.6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82.0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9130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Turnip/Radish/Brassica Leaf</a:t>
                      </a:r>
                      <a:endParaRPr lang="en-US" sz="1800" kern="1400" dirty="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--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17.7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77.4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9130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Wheat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39.5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15.7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78.7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9262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Winter Pea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21.6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15.7</a:t>
                      </a:r>
                      <a:endParaRPr lang="en-US" sz="1800" kern="140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78.7</a:t>
                      </a:r>
                      <a:endParaRPr lang="en-US" sz="1800" kern="1400" dirty="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" name="Control 1"/>
          <p:cNvSpPr>
            <a:spLocks noChangeArrowheads="1" noChangeShapeType="1"/>
          </p:cNvSpPr>
          <p:nvPr/>
        </p:nvSpPr>
        <p:spPr bwMode="auto">
          <a:xfrm>
            <a:off x="2589213" y="7256463"/>
            <a:ext cx="4040187" cy="3344862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" y="6135469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1400 </a:t>
            </a:r>
            <a:r>
              <a:rPr lang="en-US" dirty="0" err="1" smtClean="0"/>
              <a:t>lb</a:t>
            </a:r>
            <a:r>
              <a:rPr lang="en-US" dirty="0" smtClean="0"/>
              <a:t> dairy cow producing 120 </a:t>
            </a:r>
            <a:r>
              <a:rPr lang="en-US" dirty="0" err="1" smtClean="0"/>
              <a:t>lbs</a:t>
            </a:r>
            <a:r>
              <a:rPr lang="en-US" dirty="0" smtClean="0"/>
              <a:t>/d needs 45.9 </a:t>
            </a:r>
            <a:r>
              <a:rPr lang="en-US" dirty="0" err="1" smtClean="0"/>
              <a:t>lbs</a:t>
            </a:r>
            <a:r>
              <a:rPr lang="en-US" dirty="0" smtClean="0"/>
              <a:t> of TDN/d = Most of these winter forages meets 73% of a Holstein cows peak milk production …. Food for thought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43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Winter Annuals and Cows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Cow requirements, especially if dry, pregnant is much, much lower than what is offered by the winter annuals</a:t>
            </a:r>
          </a:p>
          <a:p>
            <a:r>
              <a:rPr lang="en-US" sz="2800" dirty="0" smtClean="0"/>
              <a:t>Issues</a:t>
            </a:r>
          </a:p>
          <a:p>
            <a:pPr lvl="1"/>
            <a:r>
              <a:rPr lang="en-US" sz="2400" dirty="0" smtClean="0"/>
              <a:t>Too much body condition</a:t>
            </a:r>
          </a:p>
          <a:p>
            <a:pPr lvl="1"/>
            <a:r>
              <a:rPr lang="en-US" sz="2400" dirty="0" smtClean="0"/>
              <a:t>Inefficiency in production system</a:t>
            </a:r>
          </a:p>
          <a:p>
            <a:pPr lvl="1"/>
            <a:r>
              <a:rPr lang="en-US" sz="2400" dirty="0" smtClean="0"/>
              <a:t>Loss of potential revenue</a:t>
            </a:r>
          </a:p>
          <a:p>
            <a:endParaRPr lang="en-US" sz="2800" dirty="0"/>
          </a:p>
          <a:p>
            <a:r>
              <a:rPr lang="en-US" sz="2800" dirty="0" smtClean="0"/>
              <a:t>Practices to manage for this:</a:t>
            </a:r>
          </a:p>
          <a:p>
            <a:pPr lvl="1"/>
            <a:r>
              <a:rPr lang="en-US" sz="2400" dirty="0" smtClean="0"/>
              <a:t>Short term grazing on high quality forage</a:t>
            </a:r>
          </a:p>
          <a:p>
            <a:pPr lvl="1"/>
            <a:r>
              <a:rPr lang="en-US" sz="2400" dirty="0" smtClean="0"/>
              <a:t>Combination paddock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0950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Short term grazing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Allow cows a couple of hours/d to graze high protein, high energy forage at least 3x/week</a:t>
            </a:r>
          </a:p>
          <a:p>
            <a:pPr lvl="1"/>
            <a:r>
              <a:rPr lang="en-US" sz="2800" dirty="0" smtClean="0"/>
              <a:t>This is also know as limit grazing wheat pasture</a:t>
            </a:r>
          </a:p>
          <a:p>
            <a:pPr lvl="1"/>
            <a:endParaRPr lang="en-US" sz="2800" dirty="0"/>
          </a:p>
          <a:p>
            <a:r>
              <a:rPr lang="en-US" sz="2800" dirty="0" smtClean="0"/>
              <a:t>Oklahoma State University study</a:t>
            </a:r>
          </a:p>
          <a:p>
            <a:pPr lvl="1"/>
            <a:r>
              <a:rPr lang="en-US" sz="2800" dirty="0" smtClean="0"/>
              <a:t>Allowed cows to graze wheat pasture for 4 hours 3x/week (Fall-calving herd)</a:t>
            </a:r>
          </a:p>
          <a:p>
            <a:pPr lvl="1"/>
            <a:r>
              <a:rPr lang="en-US" sz="2800" dirty="0" smtClean="0"/>
              <a:t>Rest of the time cows where on native hay</a:t>
            </a:r>
          </a:p>
          <a:p>
            <a:pPr lvl="1"/>
            <a:r>
              <a:rPr lang="en-US" sz="2800" dirty="0" smtClean="0"/>
              <a:t>From calving to weaning cows on this system performed exceptional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2104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Combination paddock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Portion of pasture is corn/milo stalks the other portion is cereal grain or brassica</a:t>
            </a:r>
          </a:p>
          <a:p>
            <a:pPr lvl="1"/>
            <a:r>
              <a:rPr lang="en-US" sz="2800" dirty="0" smtClean="0"/>
              <a:t>Flying on brassicas or cereal grains into residue</a:t>
            </a:r>
          </a:p>
          <a:p>
            <a:pPr lvl="1"/>
            <a:r>
              <a:rPr lang="en-US" sz="2800" dirty="0" smtClean="0"/>
              <a:t>Planting corners of circles with high quality forage</a:t>
            </a:r>
            <a:endParaRPr lang="en-US" sz="2800" dirty="0"/>
          </a:p>
          <a:p>
            <a:r>
              <a:rPr lang="en-US" sz="2800" dirty="0" smtClean="0"/>
              <a:t>Cattle will consume a combination of residue and high quality forage</a:t>
            </a:r>
          </a:p>
          <a:p>
            <a:r>
              <a:rPr lang="en-US" sz="2800" dirty="0" smtClean="0"/>
              <a:t>Cows maintain appropriate body condition</a:t>
            </a:r>
          </a:p>
          <a:p>
            <a:r>
              <a:rPr lang="en-US" sz="2800" dirty="0" smtClean="0"/>
              <a:t>Removes the need for supplemental protein on residues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14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19 stalk wheat 2016 2.pdf - Adobe Acrobat Reader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4" t="21383" r="23372" b="2100"/>
          <a:stretch/>
        </p:blipFill>
        <p:spPr>
          <a:xfrm>
            <a:off x="152400" y="374798"/>
            <a:ext cx="8843492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37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/>
          <a:lstStyle/>
          <a:p>
            <a:r>
              <a:rPr lang="en-US" dirty="0" smtClean="0"/>
              <a:t>I graze annual forages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114800" cy="4800600"/>
          </a:xfrm>
        </p:spPr>
        <p:txBody>
          <a:bodyPr>
            <a:normAutofit/>
          </a:bodyPr>
          <a:lstStyle/>
          <a:p>
            <a:pPr marL="571500" indent="-457200">
              <a:buFont typeface="Arial" pitchFamily="34" charset="0"/>
              <a:buAutoNum type="alphaUcPeriod"/>
            </a:pPr>
            <a:r>
              <a:rPr lang="en-US" sz="3200" smtClean="0"/>
              <a:t>True</a:t>
            </a:r>
          </a:p>
          <a:p>
            <a:pPr marL="571500" indent="-457200">
              <a:buFont typeface="Arial" pitchFamily="34" charset="0"/>
              <a:buAutoNum type="alphaUcPeriod"/>
            </a:pPr>
            <a:r>
              <a:rPr lang="en-US" sz="3200" smtClean="0"/>
              <a:t>False</a:t>
            </a:r>
            <a:endParaRPr lang="en-US" sz="320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637772434"/>
              </p:ext>
            </p:extLst>
          </p:nvPr>
        </p:nvGraphicFramePr>
        <p:xfrm>
          <a:off x="4508500" y="16002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9" name="Chart" r:id="rId5" imgW="4572034" imgH="5143584" progId="MSGraph.Chart.8">
                  <p:embed followColorScheme="full"/>
                </p:oleObj>
              </mc:Choice>
              <mc:Fallback>
                <p:oleObj name="Chart" r:id="rId5" imgW="4572034" imgH="5143584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08500" y="1600200"/>
                        <a:ext cx="4572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421997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19 stalk wheat 2016 1.pdf - Adobe Acrobat Reader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9" t="26307" r="30930" b="11331"/>
          <a:stretch/>
        </p:blipFill>
        <p:spPr>
          <a:xfrm>
            <a:off x="152400" y="533400"/>
            <a:ext cx="8801102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659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16 wheat stalk 2016.pdf - Adobe Acrobat Reader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1" t="20564" r="23256" b="3330"/>
          <a:stretch/>
        </p:blipFill>
        <p:spPr>
          <a:xfrm>
            <a:off x="131656" y="304800"/>
            <a:ext cx="8936144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36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Weaned Calves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Most of the time, we still are offering too much protein (much higher than requirements)</a:t>
            </a:r>
          </a:p>
          <a:p>
            <a:r>
              <a:rPr lang="en-US" sz="3200" dirty="0" smtClean="0"/>
              <a:t>Need another source of dry forage/feed</a:t>
            </a:r>
          </a:p>
          <a:p>
            <a:endParaRPr lang="en-US" sz="3200" dirty="0"/>
          </a:p>
          <a:p>
            <a:r>
              <a:rPr lang="en-US" sz="3200" dirty="0" smtClean="0"/>
              <a:t>Maximize gain potential want to make protein to energy ratio optimal</a:t>
            </a:r>
          </a:p>
          <a:p>
            <a:r>
              <a:rPr lang="en-US" sz="3200" dirty="0" smtClean="0"/>
              <a:t>Maximize gain = maximum dry matter intake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6208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Value of winter cover crops - stockers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3600" dirty="0" smtClean="0"/>
              <a:t>Nebraska data showed that calf gains are VERY variable with cover crop mixtures</a:t>
            </a:r>
          </a:p>
          <a:p>
            <a:r>
              <a:rPr lang="en-US" sz="3600" dirty="0" smtClean="0"/>
              <a:t>Over 10 studies </a:t>
            </a:r>
          </a:p>
          <a:p>
            <a:pPr lvl="1"/>
            <a:r>
              <a:rPr lang="en-US" sz="3600" dirty="0" smtClean="0"/>
              <a:t>ADG ranged from 0.8 </a:t>
            </a:r>
            <a:r>
              <a:rPr lang="en-US" sz="3600" dirty="0" err="1" smtClean="0"/>
              <a:t>lb</a:t>
            </a:r>
            <a:r>
              <a:rPr lang="en-US" sz="3600" dirty="0" smtClean="0"/>
              <a:t>/d up to 2.3 </a:t>
            </a:r>
            <a:r>
              <a:rPr lang="en-US" sz="3600" dirty="0" err="1" smtClean="0"/>
              <a:t>lb</a:t>
            </a:r>
            <a:r>
              <a:rPr lang="en-US" sz="3600" dirty="0" smtClean="0"/>
              <a:t>/d</a:t>
            </a:r>
          </a:p>
          <a:p>
            <a:pPr lvl="1"/>
            <a:r>
              <a:rPr lang="en-US" sz="3600" dirty="0" smtClean="0"/>
              <a:t>Same cocktail in back-to-back years</a:t>
            </a:r>
          </a:p>
          <a:p>
            <a:pPr lvl="2"/>
            <a:r>
              <a:rPr lang="en-US" sz="3200" dirty="0" smtClean="0"/>
              <a:t>2.3 </a:t>
            </a:r>
            <a:r>
              <a:rPr lang="en-US" sz="3200" dirty="0" err="1" smtClean="0"/>
              <a:t>lb</a:t>
            </a:r>
            <a:r>
              <a:rPr lang="en-US" sz="3200" dirty="0" smtClean="0"/>
              <a:t>/d one year and 1.3 </a:t>
            </a:r>
            <a:r>
              <a:rPr lang="en-US" sz="3200" dirty="0" err="1" smtClean="0"/>
              <a:t>lb</a:t>
            </a:r>
            <a:r>
              <a:rPr lang="en-US" sz="3200" dirty="0" smtClean="0"/>
              <a:t>/d next year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6024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Calf gains on cereal grains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1019438"/>
              </p:ext>
            </p:extLst>
          </p:nvPr>
        </p:nvGraphicFramePr>
        <p:xfrm>
          <a:off x="533400" y="1295400"/>
          <a:ext cx="8305800" cy="5547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895600"/>
                <a:gridCol w="2133600"/>
                <a:gridCol w="1600200"/>
                <a:gridCol w="1676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Cereal type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Cattle Type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Gain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Location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Oat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Heifer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1.96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North Dakota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Barley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Heifer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1.96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North Dakota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Barley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Heifer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1.75-1.96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South Dakota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Barley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Steers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3.0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Canada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Oat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Steers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2-3.5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Canada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Rye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Steers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2.25-2.6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Canada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Triticale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Steers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1.7-2.4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Canada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Wheat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Steers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1.87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Canada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Oat-Ryegrass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Steers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3.06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Alabama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Oat-Rye-Ryegrass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Steers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2.78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Alabama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Rye-Ryegrass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Steers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2.50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Alabama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Ryegrass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Calves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1.96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Florida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Ryegrass-triticale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Calves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1.68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Florida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600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ww.extension.umn.edu/agriculture/beef/components/docs/incorporating_cover_crops_into_forage_systems_pdf.pdf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" t="24123" r="4051" b="11604"/>
          <a:stretch/>
        </p:blipFill>
        <p:spPr>
          <a:xfrm>
            <a:off x="135468" y="389467"/>
            <a:ext cx="8607023" cy="65129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7995" y="508008"/>
            <a:ext cx="25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Data - Eric </a:t>
            </a:r>
            <a:r>
              <a:rPr lang="en-US" dirty="0" err="1" smtClean="0"/>
              <a:t>Mousel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15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issues with using annual forages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8458200" cy="1844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479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Potential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Bloat</a:t>
            </a:r>
          </a:p>
          <a:p>
            <a:r>
              <a:rPr lang="en-US" sz="2800" dirty="0" err="1" smtClean="0"/>
              <a:t>Glucosinolates</a:t>
            </a:r>
            <a:endParaRPr lang="en-US" sz="2800" dirty="0" smtClean="0"/>
          </a:p>
          <a:p>
            <a:r>
              <a:rPr lang="en-US" sz="2800" dirty="0" smtClean="0"/>
              <a:t>Grass tetany</a:t>
            </a:r>
          </a:p>
          <a:p>
            <a:r>
              <a:rPr lang="en-US" sz="2800" dirty="0" smtClean="0"/>
              <a:t>Nitrates</a:t>
            </a:r>
          </a:p>
          <a:p>
            <a:r>
              <a:rPr lang="en-US" sz="2800" dirty="0" err="1" smtClean="0"/>
              <a:t>Polioencephalomalcia</a:t>
            </a:r>
            <a:r>
              <a:rPr lang="en-US" sz="2800" dirty="0" smtClean="0"/>
              <a:t> (PEM)</a:t>
            </a:r>
          </a:p>
          <a:p>
            <a:r>
              <a:rPr lang="en-US" sz="2800" dirty="0" smtClean="0"/>
              <a:t>Prussic acid</a:t>
            </a:r>
          </a:p>
          <a:p>
            <a:r>
              <a:rPr lang="en-US" sz="2800" dirty="0" smtClean="0"/>
              <a:t>Sweet clover</a:t>
            </a:r>
          </a:p>
          <a:p>
            <a:r>
              <a:rPr lang="en-US" sz="2800" dirty="0" smtClean="0"/>
              <a:t>Just simply poisonous…</a:t>
            </a: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871" y="1600200"/>
            <a:ext cx="2315001" cy="173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988274"/>
            <a:ext cx="3075459" cy="2658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683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4191000" cy="4590288"/>
          </a:xfrm>
        </p:spPr>
        <p:txBody>
          <a:bodyPr>
            <a:noAutofit/>
          </a:bodyPr>
          <a:lstStyle/>
          <a:p>
            <a:r>
              <a:rPr lang="en-US" dirty="0" smtClean="0"/>
              <a:t>Hairy vetch</a:t>
            </a:r>
          </a:p>
          <a:p>
            <a:pPr lvl="1"/>
            <a:r>
              <a:rPr lang="en-US" dirty="0" smtClean="0"/>
              <a:t>Mortality 50-100% for affected animals</a:t>
            </a:r>
          </a:p>
          <a:p>
            <a:pPr lvl="1"/>
            <a:r>
              <a:rPr lang="en-US" dirty="0" smtClean="0"/>
              <a:t>Not all animals affected</a:t>
            </a:r>
          </a:p>
          <a:p>
            <a:pPr lvl="1"/>
            <a:r>
              <a:rPr lang="en-US" dirty="0" smtClean="0"/>
              <a:t>Black pigmented most commonly affected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“Allergic” reaction</a:t>
            </a:r>
          </a:p>
          <a:p>
            <a:pPr lvl="1"/>
            <a:r>
              <a:rPr lang="en-US" dirty="0" smtClean="0"/>
              <a:t>Death due to kidney failure</a:t>
            </a:r>
          </a:p>
          <a:p>
            <a:pPr lvl="1"/>
            <a:r>
              <a:rPr lang="en-US" dirty="0" smtClean="0"/>
              <a:t>Risky to graze at any stage of plant maturity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Poisonous plants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725" y="1295400"/>
            <a:ext cx="3695866" cy="2765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24172" y="4061140"/>
            <a:ext cx="4148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Dermatitis on hairy vetch pasture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713" y="4430472"/>
            <a:ext cx="1601907" cy="2402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153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Lupins</a:t>
            </a:r>
            <a:r>
              <a:rPr lang="en-US" dirty="0" smtClean="0"/>
              <a:t> (6 toxic species)</a:t>
            </a:r>
          </a:p>
          <a:p>
            <a:pPr lvl="1"/>
            <a:r>
              <a:rPr lang="en-US" dirty="0" smtClean="0"/>
              <a:t>Silky lupine</a:t>
            </a:r>
          </a:p>
          <a:p>
            <a:pPr lvl="1"/>
            <a:r>
              <a:rPr lang="en-US" dirty="0" err="1" smtClean="0"/>
              <a:t>Tailcup</a:t>
            </a:r>
            <a:r>
              <a:rPr lang="en-US" dirty="0" smtClean="0"/>
              <a:t> lupine</a:t>
            </a:r>
          </a:p>
          <a:p>
            <a:pPr lvl="1"/>
            <a:r>
              <a:rPr lang="en-US" dirty="0" smtClean="0"/>
              <a:t>Velvet lupine</a:t>
            </a:r>
          </a:p>
          <a:p>
            <a:pPr lvl="1"/>
            <a:r>
              <a:rPr lang="en-US" dirty="0" smtClean="0"/>
              <a:t>Silvery lupine</a:t>
            </a:r>
          </a:p>
          <a:p>
            <a:pPr lvl="1"/>
            <a:r>
              <a:rPr lang="en-US" dirty="0" smtClean="0"/>
              <a:t>Summer lupine</a:t>
            </a:r>
          </a:p>
          <a:p>
            <a:pPr lvl="1"/>
            <a:r>
              <a:rPr lang="en-US" dirty="0" smtClean="0"/>
              <a:t>Sulfur lupine 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Poisonous plants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21144" y="746770"/>
            <a:ext cx="1486353" cy="2051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894943"/>
            <a:ext cx="1918924" cy="2553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598" y="4191000"/>
            <a:ext cx="2080899" cy="311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171677"/>
            <a:ext cx="2156913" cy="161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324" y="2797793"/>
            <a:ext cx="2735522" cy="182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143000"/>
            <a:ext cx="1363930" cy="2051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413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/>
          <a:lstStyle/>
          <a:p>
            <a:r>
              <a:rPr lang="en-US" dirty="0" smtClean="0"/>
              <a:t>I graze annual forages in what season?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1600200"/>
            <a:ext cx="4114800" cy="4800600"/>
          </a:xfrm>
        </p:spPr>
        <p:txBody>
          <a:bodyPr>
            <a:normAutofit/>
          </a:bodyPr>
          <a:lstStyle/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Winter (Nov – Feb)</a:t>
            </a:r>
          </a:p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Spring (March – May)</a:t>
            </a:r>
          </a:p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Summer (June-Aug)</a:t>
            </a:r>
          </a:p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Fall (Sept -  Nov)</a:t>
            </a:r>
            <a:endParaRPr lang="en-US" sz="32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506116687"/>
              </p:ext>
            </p:extLst>
          </p:nvPr>
        </p:nvGraphicFramePr>
        <p:xfrm>
          <a:off x="4508500" y="16002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3" name="Chart" r:id="rId6" imgW="4572034" imgH="5143584" progId="MSGraph.Chart.8">
                  <p:embed followColorScheme="full"/>
                </p:oleObj>
              </mc:Choice>
              <mc:Fallback>
                <p:oleObj name="Chart" r:id="rId6" imgW="4572034" imgH="5143584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08500" y="1600200"/>
                        <a:ext cx="4572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160857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Lupines</a:t>
            </a:r>
          </a:p>
          <a:p>
            <a:pPr lvl="1"/>
            <a:r>
              <a:rPr lang="en-US" dirty="0" smtClean="0"/>
              <a:t>Cleft palates</a:t>
            </a:r>
          </a:p>
          <a:p>
            <a:pPr lvl="1"/>
            <a:r>
              <a:rPr lang="en-US" dirty="0" smtClean="0"/>
              <a:t>Crooked legs</a:t>
            </a:r>
          </a:p>
          <a:p>
            <a:pPr lvl="1"/>
            <a:r>
              <a:rPr lang="en-US" dirty="0" smtClean="0"/>
              <a:t>Malformed spines</a:t>
            </a:r>
          </a:p>
          <a:p>
            <a:pPr lvl="1"/>
            <a:r>
              <a:rPr lang="en-US" dirty="0" smtClean="0"/>
              <a:t>Death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Cause issues because of alkaloids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Western US is where lupines primarily occur in nature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lvl="1"/>
            <a:r>
              <a:rPr lang="en-US" dirty="0" smtClean="0"/>
              <a:t>Seed stage is when plant most toxic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Most cattle deformities occur when pregnant cow is 40-70 days of gestation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Sheep most commonly affected with lupines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Poisonous Plants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447800"/>
            <a:ext cx="12096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103627"/>
            <a:ext cx="1213175" cy="173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494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Amaranth</a:t>
            </a:r>
          </a:p>
          <a:p>
            <a:pPr lvl="1"/>
            <a:r>
              <a:rPr lang="en-US" dirty="0" smtClean="0"/>
              <a:t>Pigweed cousin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Death due to nitrate toxicity</a:t>
            </a:r>
          </a:p>
          <a:p>
            <a:pPr lvl="1"/>
            <a:r>
              <a:rPr lang="en-US" dirty="0" smtClean="0"/>
              <a:t>Kidney failure issues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“True weed” – hard to control in pasture and crop ground</a:t>
            </a:r>
          </a:p>
          <a:p>
            <a:pPr lvl="2"/>
            <a:r>
              <a:rPr lang="en-US" dirty="0" smtClean="0"/>
              <a:t>Glyphosate resistant…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lvl="1"/>
            <a:r>
              <a:rPr lang="en-US" dirty="0" smtClean="0"/>
              <a:t>Some amaranth species for grain production can be good cattle feed</a:t>
            </a:r>
          </a:p>
          <a:p>
            <a:pPr lvl="1"/>
            <a:r>
              <a:rPr lang="en-US" dirty="0" smtClean="0"/>
              <a:t>Before using for cattle feed make sure you know the species</a:t>
            </a:r>
          </a:p>
          <a:p>
            <a:pPr lvl="1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Poisonous Plants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014" y="3886199"/>
            <a:ext cx="1726015" cy="2301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646" y="3886200"/>
            <a:ext cx="2301353" cy="2301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04608" y="6187554"/>
            <a:ext cx="1906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Green amaranth</a:t>
            </a:r>
          </a:p>
          <a:p>
            <a:pPr algn="ctr"/>
            <a:r>
              <a:rPr lang="en-US" dirty="0" smtClean="0"/>
              <a:t>BAD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602104" y="6189826"/>
            <a:ext cx="2541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Grain amaranth</a:t>
            </a:r>
          </a:p>
          <a:p>
            <a:pPr algn="ctr"/>
            <a:r>
              <a:rPr lang="en-US" sz="1600" dirty="0" smtClean="0"/>
              <a:t>Seed possibly ok to feed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3180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Concerning Popular Plants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These plants cause metabolic issues that need to be addressed….</a:t>
            </a:r>
          </a:p>
          <a:p>
            <a:pPr lvl="1"/>
            <a:r>
              <a:rPr lang="en-US" sz="2800" dirty="0" smtClean="0"/>
              <a:t>Brassicas</a:t>
            </a:r>
          </a:p>
          <a:p>
            <a:pPr lvl="1"/>
            <a:r>
              <a:rPr lang="en-US" sz="2800" dirty="0"/>
              <a:t>Small grains</a:t>
            </a:r>
          </a:p>
          <a:p>
            <a:pPr lvl="1"/>
            <a:r>
              <a:rPr lang="en-US" sz="2800" dirty="0" smtClean="0"/>
              <a:t>Legumes</a:t>
            </a:r>
          </a:p>
          <a:p>
            <a:pPr lvl="1"/>
            <a:r>
              <a:rPr lang="en-US" sz="2800" dirty="0" smtClean="0"/>
              <a:t>Summer grasses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199" y="2355112"/>
            <a:ext cx="3183319" cy="2148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75" y="4800600"/>
            <a:ext cx="29432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098" y="4618914"/>
            <a:ext cx="43624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951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Issue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High moisture, low fiber</a:t>
            </a:r>
          </a:p>
          <a:p>
            <a:pPr lvl="1"/>
            <a:r>
              <a:rPr lang="en-US" sz="1800" dirty="0" smtClean="0"/>
              <a:t>Loose stool</a:t>
            </a:r>
          </a:p>
          <a:p>
            <a:pPr lvl="1"/>
            <a:endParaRPr lang="en-US" sz="1800" dirty="0"/>
          </a:p>
          <a:p>
            <a:r>
              <a:rPr lang="en-US" sz="2000" dirty="0" err="1" smtClean="0">
                <a:solidFill>
                  <a:srgbClr val="C00000"/>
                </a:solidFill>
              </a:rPr>
              <a:t>Glucosinolates</a:t>
            </a:r>
            <a:endParaRPr lang="en-US" sz="2000" dirty="0" smtClean="0">
              <a:solidFill>
                <a:srgbClr val="C00000"/>
              </a:solidFill>
            </a:endParaRPr>
          </a:p>
          <a:p>
            <a:pPr lvl="1"/>
            <a:r>
              <a:rPr lang="en-US" sz="1800" dirty="0" smtClean="0">
                <a:solidFill>
                  <a:srgbClr val="C00000"/>
                </a:solidFill>
              </a:rPr>
              <a:t>Decrease mineral absorption</a:t>
            </a:r>
          </a:p>
          <a:p>
            <a:pPr lvl="2"/>
            <a:r>
              <a:rPr lang="en-US" sz="1600" dirty="0" smtClean="0">
                <a:solidFill>
                  <a:srgbClr val="C00000"/>
                </a:solidFill>
              </a:rPr>
              <a:t>Iodine – thyroid issues</a:t>
            </a:r>
          </a:p>
          <a:p>
            <a:pPr lvl="1"/>
            <a:r>
              <a:rPr lang="en-US" sz="1800" dirty="0" smtClean="0">
                <a:solidFill>
                  <a:srgbClr val="C00000"/>
                </a:solidFill>
              </a:rPr>
              <a:t>Low in Cu, </a:t>
            </a:r>
            <a:r>
              <a:rPr lang="en-US" sz="1800" dirty="0" err="1" smtClean="0">
                <a:solidFill>
                  <a:srgbClr val="C00000"/>
                </a:solidFill>
              </a:rPr>
              <a:t>Mn</a:t>
            </a:r>
            <a:r>
              <a:rPr lang="en-US" sz="1800" dirty="0" smtClean="0">
                <a:solidFill>
                  <a:srgbClr val="C00000"/>
                </a:solidFill>
              </a:rPr>
              <a:t>, Zn</a:t>
            </a:r>
          </a:p>
          <a:p>
            <a:pPr lvl="2"/>
            <a:r>
              <a:rPr lang="en-US" sz="1600" dirty="0" smtClean="0">
                <a:solidFill>
                  <a:srgbClr val="C00000"/>
                </a:solidFill>
              </a:rPr>
              <a:t>Eye and feet issues</a:t>
            </a:r>
          </a:p>
          <a:p>
            <a:endParaRPr lang="en-US" sz="800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</a:rPr>
              <a:t>PEM, anemia, emphysema</a:t>
            </a:r>
          </a:p>
          <a:p>
            <a:endParaRPr lang="en-US" sz="1100" dirty="0" smtClean="0">
              <a:solidFill>
                <a:srgbClr val="7030A0"/>
              </a:solidFill>
            </a:endParaRPr>
          </a:p>
          <a:p>
            <a:r>
              <a:rPr lang="en-US" sz="2000" dirty="0" smtClean="0">
                <a:solidFill>
                  <a:srgbClr val="7030A0"/>
                </a:solidFill>
              </a:rPr>
              <a:t>Nitrate ???</a:t>
            </a:r>
          </a:p>
          <a:p>
            <a:pPr lvl="1"/>
            <a:r>
              <a:rPr lang="en-US" sz="1800" dirty="0" smtClean="0">
                <a:solidFill>
                  <a:srgbClr val="7030A0"/>
                </a:solidFill>
              </a:rPr>
              <a:t>Brassicas are nitrate accumulators and will test high in nitrate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Management to resolve</a:t>
            </a: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Autofit/>
          </a:bodyPr>
          <a:lstStyle/>
          <a:p>
            <a:r>
              <a:rPr lang="en-US" sz="1800" dirty="0" smtClean="0"/>
              <a:t>Supply a dry feedstuff</a:t>
            </a:r>
          </a:p>
          <a:p>
            <a:pPr lvl="1"/>
            <a:r>
              <a:rPr lang="en-US" sz="1600" dirty="0" smtClean="0"/>
              <a:t>Stalks</a:t>
            </a:r>
          </a:p>
          <a:p>
            <a:pPr lvl="1"/>
            <a:r>
              <a:rPr lang="en-US" sz="1600" dirty="0" smtClean="0"/>
              <a:t>Hay</a:t>
            </a:r>
          </a:p>
          <a:p>
            <a:r>
              <a:rPr lang="en-US" sz="1800" dirty="0" smtClean="0">
                <a:solidFill>
                  <a:srgbClr val="C00000"/>
                </a:solidFill>
              </a:rPr>
              <a:t>Provide chelated/highly absorbable and palatable mineral</a:t>
            </a:r>
          </a:p>
          <a:p>
            <a:r>
              <a:rPr lang="en-US" sz="1800" dirty="0" smtClean="0">
                <a:solidFill>
                  <a:srgbClr val="C00000"/>
                </a:solidFill>
              </a:rPr>
              <a:t>Offer mineral in daily feed supplement</a:t>
            </a:r>
          </a:p>
          <a:p>
            <a:endParaRPr lang="en-US" sz="1800" dirty="0" smtClean="0"/>
          </a:p>
          <a:p>
            <a:endParaRPr lang="en-US" sz="1800" dirty="0"/>
          </a:p>
          <a:p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</a:rPr>
              <a:t>Brassicas &lt;75% of total diet</a:t>
            </a:r>
          </a:p>
          <a:p>
            <a:endParaRPr lang="en-US" sz="1800" dirty="0" smtClean="0">
              <a:solidFill>
                <a:srgbClr val="7030A0"/>
              </a:solidFill>
            </a:endParaRPr>
          </a:p>
          <a:p>
            <a:r>
              <a:rPr lang="en-US" sz="1800" dirty="0" smtClean="0">
                <a:solidFill>
                  <a:srgbClr val="7030A0"/>
                </a:solidFill>
              </a:rPr>
              <a:t>Allow plant to mature (usually decreases nitrate further in season)</a:t>
            </a:r>
          </a:p>
          <a:p>
            <a:r>
              <a:rPr lang="en-US" sz="1800" dirty="0" smtClean="0">
                <a:solidFill>
                  <a:srgbClr val="7030A0"/>
                </a:solidFill>
              </a:rPr>
              <a:t>Slow introduction to plant</a:t>
            </a:r>
            <a:endParaRPr lang="en-US" sz="1800" dirty="0">
              <a:solidFill>
                <a:srgbClr val="7030A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Brassicas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63126"/>
            <a:ext cx="1667982" cy="1248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486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Small Grains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smtClean="0"/>
              <a:t>Barley, oats, rye, ryegrass, wheat, triticale</a:t>
            </a:r>
          </a:p>
          <a:p>
            <a:pPr lvl="1"/>
            <a:endParaRPr lang="en-US" sz="2800" dirty="0"/>
          </a:p>
          <a:p>
            <a:pPr lvl="1"/>
            <a:r>
              <a:rPr lang="en-US" sz="2800" dirty="0" smtClean="0"/>
              <a:t>Grass tetany – fall, winter, spring</a:t>
            </a:r>
          </a:p>
          <a:p>
            <a:pPr lvl="2"/>
            <a:r>
              <a:rPr lang="en-US" sz="2400" dirty="0" smtClean="0"/>
              <a:t>Manage with magnesium mineral ~8-12% Mg</a:t>
            </a:r>
          </a:p>
          <a:p>
            <a:pPr lvl="2"/>
            <a:r>
              <a:rPr lang="en-US" sz="2400" dirty="0" smtClean="0"/>
              <a:t>Graze non-lactating cattle</a:t>
            </a:r>
          </a:p>
          <a:p>
            <a:pPr lvl="2"/>
            <a:r>
              <a:rPr lang="en-US" sz="2400" dirty="0" smtClean="0"/>
              <a:t>Include legumes @ ~30% of pasture</a:t>
            </a:r>
          </a:p>
          <a:p>
            <a:pPr lvl="1"/>
            <a:r>
              <a:rPr lang="en-US" sz="2800" dirty="0" smtClean="0"/>
              <a:t>Bloat</a:t>
            </a:r>
          </a:p>
          <a:p>
            <a:pPr lvl="2"/>
            <a:r>
              <a:rPr lang="en-US" sz="2400" dirty="0" smtClean="0"/>
              <a:t>Dry forage</a:t>
            </a:r>
          </a:p>
          <a:p>
            <a:pPr lvl="2"/>
            <a:r>
              <a:rPr lang="en-US" sz="2400" dirty="0" err="1" smtClean="0"/>
              <a:t>Ionophores</a:t>
            </a:r>
            <a:endParaRPr lang="en-US" sz="2400" dirty="0" smtClean="0"/>
          </a:p>
          <a:p>
            <a:pPr lvl="2"/>
            <a:r>
              <a:rPr lang="en-US" sz="2400" dirty="0" smtClean="0"/>
              <a:t>Bloat blocks</a:t>
            </a:r>
          </a:p>
          <a:p>
            <a:pPr lvl="1"/>
            <a:r>
              <a:rPr lang="en-US" sz="2800" dirty="0" smtClean="0"/>
              <a:t>Nitrates???</a:t>
            </a:r>
          </a:p>
          <a:p>
            <a:pPr lvl="2"/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495800"/>
            <a:ext cx="28575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260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Legumes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Clovers, alfalfa, lablab, cowpea, </a:t>
            </a:r>
            <a:r>
              <a:rPr lang="en-US" sz="2800" dirty="0" err="1" smtClean="0"/>
              <a:t>sunhemp</a:t>
            </a:r>
            <a:r>
              <a:rPr lang="en-US" sz="2800" dirty="0" smtClean="0"/>
              <a:t>, </a:t>
            </a:r>
            <a:r>
              <a:rPr lang="en-US" sz="2800" dirty="0" err="1" smtClean="0"/>
              <a:t>mungbean</a:t>
            </a:r>
            <a:r>
              <a:rPr lang="en-US" sz="2800" dirty="0" smtClean="0"/>
              <a:t>, soybean, medics</a:t>
            </a:r>
          </a:p>
          <a:p>
            <a:endParaRPr lang="en-US" sz="2800" dirty="0"/>
          </a:p>
          <a:p>
            <a:r>
              <a:rPr lang="en-US" sz="2800" dirty="0" smtClean="0"/>
              <a:t>#1 issue – bloat</a:t>
            </a:r>
          </a:p>
          <a:p>
            <a:pPr lvl="1"/>
            <a:r>
              <a:rPr lang="en-US" sz="2800" dirty="0" smtClean="0"/>
              <a:t>Non-bloating legumes: lespedeza, </a:t>
            </a:r>
            <a:r>
              <a:rPr lang="en-US" sz="2800" dirty="0" err="1" smtClean="0"/>
              <a:t>birdsfoot</a:t>
            </a:r>
            <a:r>
              <a:rPr lang="en-US" sz="2800" dirty="0" smtClean="0"/>
              <a:t> trefoil, </a:t>
            </a:r>
            <a:r>
              <a:rPr lang="en-US" sz="2800" dirty="0" err="1" smtClean="0"/>
              <a:t>sainfoin</a:t>
            </a:r>
            <a:endParaRPr lang="en-US" sz="2800" dirty="0" smtClean="0"/>
          </a:p>
          <a:p>
            <a:r>
              <a:rPr lang="en-US" sz="2800" dirty="0" smtClean="0"/>
              <a:t>Clovers – sweet clover poisoning; </a:t>
            </a:r>
            <a:r>
              <a:rPr lang="en-US" sz="2800" dirty="0" err="1" smtClean="0"/>
              <a:t>coumarin</a:t>
            </a:r>
            <a:endParaRPr lang="en-US" sz="2800" dirty="0" smtClean="0"/>
          </a:p>
          <a:p>
            <a:pPr lvl="1"/>
            <a:r>
              <a:rPr lang="en-US" sz="2800" dirty="0" smtClean="0"/>
              <a:t>Sweet clover, yellow clover, and white clovers</a:t>
            </a:r>
          </a:p>
          <a:p>
            <a:pPr lvl="1"/>
            <a:r>
              <a:rPr lang="en-US" sz="2800" dirty="0" smtClean="0"/>
              <a:t>Red clover – low </a:t>
            </a:r>
            <a:r>
              <a:rPr lang="en-US" sz="2800" dirty="0" err="1" smtClean="0"/>
              <a:t>coumarin</a:t>
            </a:r>
            <a:endParaRPr lang="en-US" sz="2800" dirty="0" smtClean="0"/>
          </a:p>
          <a:p>
            <a:pPr lvl="1"/>
            <a:r>
              <a:rPr lang="en-US" sz="2800" dirty="0" smtClean="0"/>
              <a:t>Moldy hay most common culprit</a:t>
            </a:r>
          </a:p>
        </p:txBody>
      </p:sp>
    </p:spTree>
    <p:extLst>
      <p:ext uri="{BB962C8B-B14F-4D97-AF65-F5344CB8AC3E}">
        <p14:creationId xmlns:p14="http://schemas.microsoft.com/office/powerpoint/2010/main" val="131757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Summer Grasses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Sorghum, </a:t>
            </a:r>
            <a:r>
              <a:rPr lang="en-US" sz="2800" dirty="0" err="1" smtClean="0"/>
              <a:t>sudans</a:t>
            </a:r>
            <a:r>
              <a:rPr lang="en-US" sz="2800" dirty="0" smtClean="0"/>
              <a:t>, millets, corn</a:t>
            </a:r>
          </a:p>
          <a:p>
            <a:endParaRPr lang="en-US" sz="2800" dirty="0"/>
          </a:p>
          <a:p>
            <a:r>
              <a:rPr lang="en-US" sz="2800" dirty="0" smtClean="0"/>
              <a:t>Prussic acid</a:t>
            </a:r>
          </a:p>
          <a:p>
            <a:pPr lvl="1"/>
            <a:r>
              <a:rPr lang="en-US" sz="2800" dirty="0" smtClean="0"/>
              <a:t>Sudan grass &lt; sorghum-</a:t>
            </a:r>
            <a:r>
              <a:rPr lang="en-US" sz="2800" dirty="0" err="1" smtClean="0"/>
              <a:t>sudan</a:t>
            </a:r>
            <a:r>
              <a:rPr lang="en-US" sz="2800" dirty="0" smtClean="0"/>
              <a:t> &lt; sorghum</a:t>
            </a:r>
          </a:p>
          <a:p>
            <a:pPr lvl="1"/>
            <a:r>
              <a:rPr lang="en-US" sz="2800" dirty="0"/>
              <a:t>N</a:t>
            </a:r>
            <a:r>
              <a:rPr lang="en-US" sz="2800" dirty="0" smtClean="0"/>
              <a:t>o prussic acid: corn, pearl or foxtail millet</a:t>
            </a:r>
          </a:p>
          <a:p>
            <a:pPr lvl="1"/>
            <a:r>
              <a:rPr lang="en-US" sz="2800" dirty="0" smtClean="0"/>
              <a:t>Graze when plants are taller than 18 inches</a:t>
            </a:r>
          </a:p>
          <a:p>
            <a:pPr lvl="2"/>
            <a:r>
              <a:rPr lang="en-US" sz="2400" dirty="0" smtClean="0"/>
              <a:t>Might have new regrowth within 5 days so a rotational grazing system is best in summer to graze sorghums and millets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8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Summer Grasses</a:t>
            </a:r>
            <a:endParaRPr lang="en-US" dirty="0"/>
          </a:p>
        </p:txBody>
      </p:sp>
      <p:pic>
        <p:nvPicPr>
          <p:cNvPr id="4" name="Picture 3" descr="Toxic Stock Crops v1.pdf - Adobe Acrobat Reader DC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87" t="36715" r="20746" b="5740"/>
          <a:stretch/>
        </p:blipFill>
        <p:spPr>
          <a:xfrm>
            <a:off x="4128449" y="1228298"/>
            <a:ext cx="5015551" cy="427857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251" y="1228298"/>
            <a:ext cx="3714124" cy="5248702"/>
          </a:xfrm>
        </p:spPr>
        <p:txBody>
          <a:bodyPr>
            <a:normAutofit/>
          </a:bodyPr>
          <a:lstStyle/>
          <a:p>
            <a:r>
              <a:rPr lang="en-US" sz="2800" dirty="0"/>
              <a:t>Sorghum, </a:t>
            </a:r>
            <a:r>
              <a:rPr lang="en-US" sz="2800" dirty="0" err="1"/>
              <a:t>sudans</a:t>
            </a:r>
            <a:r>
              <a:rPr lang="en-US" sz="2800" dirty="0"/>
              <a:t>, millets, corn</a:t>
            </a:r>
          </a:p>
          <a:p>
            <a:endParaRPr lang="en-US" sz="2800" dirty="0" smtClean="0"/>
          </a:p>
          <a:p>
            <a:r>
              <a:rPr lang="en-US" sz="2800" dirty="0" smtClean="0"/>
              <a:t>Nitrates</a:t>
            </a:r>
            <a:endParaRPr lang="en-US" sz="2800" dirty="0"/>
          </a:p>
          <a:p>
            <a:pPr lvl="1"/>
            <a:r>
              <a:rPr lang="en-US" sz="2800" dirty="0"/>
              <a:t>C</a:t>
            </a:r>
            <a:r>
              <a:rPr lang="en-US" sz="2800" dirty="0" smtClean="0"/>
              <a:t>an </a:t>
            </a:r>
            <a:r>
              <a:rPr lang="en-US" sz="2800" dirty="0"/>
              <a:t>have </a:t>
            </a:r>
            <a:r>
              <a:rPr lang="en-US" sz="2800" dirty="0" smtClean="0">
                <a:latin typeface="Times New Roman"/>
                <a:cs typeface="Times New Roman"/>
              </a:rPr>
              <a:t>↑ </a:t>
            </a:r>
            <a:r>
              <a:rPr lang="en-US" sz="2800" dirty="0" smtClean="0"/>
              <a:t>nitrate</a:t>
            </a:r>
            <a:endParaRPr lang="en-US" sz="2800" dirty="0"/>
          </a:p>
          <a:p>
            <a:pPr lvl="1"/>
            <a:r>
              <a:rPr lang="en-US" sz="2800" dirty="0"/>
              <a:t>Manage for </a:t>
            </a:r>
            <a:r>
              <a:rPr lang="en-US" sz="2800" dirty="0" smtClean="0"/>
              <a:t>nitrate</a:t>
            </a:r>
          </a:p>
          <a:p>
            <a:pPr lvl="2"/>
            <a:r>
              <a:rPr lang="en-US" sz="2400" dirty="0" smtClean="0"/>
              <a:t>Allow plant </a:t>
            </a:r>
            <a:r>
              <a:rPr lang="en-US" sz="2400" dirty="0"/>
              <a:t>to </a:t>
            </a:r>
            <a:r>
              <a:rPr lang="en-US" sz="2400" dirty="0" smtClean="0"/>
              <a:t>mature</a:t>
            </a:r>
          </a:p>
          <a:p>
            <a:pPr lvl="2"/>
            <a:r>
              <a:rPr lang="en-US" sz="2400" dirty="0" smtClean="0"/>
              <a:t>Harvest </a:t>
            </a:r>
            <a:r>
              <a:rPr lang="en-US" sz="2400" dirty="0"/>
              <a:t>at </a:t>
            </a:r>
            <a:r>
              <a:rPr lang="en-US" sz="2400" dirty="0" smtClean="0"/>
              <a:t>higher cutting height if making hay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17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Sorghum Grazing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Rotational grazing best option</a:t>
            </a:r>
          </a:p>
          <a:p>
            <a:pPr lvl="1"/>
            <a:r>
              <a:rPr lang="en-US" sz="3200" dirty="0" smtClean="0"/>
              <a:t>Start grazing sorghum when &gt; 24 inches tall</a:t>
            </a:r>
          </a:p>
          <a:p>
            <a:pPr lvl="1"/>
            <a:r>
              <a:rPr lang="en-US" sz="3200" dirty="0" smtClean="0"/>
              <a:t>Graze until 8 inches left</a:t>
            </a:r>
          </a:p>
          <a:p>
            <a:pPr lvl="1"/>
            <a:r>
              <a:rPr lang="en-US" sz="3200" dirty="0" smtClean="0"/>
              <a:t>Grazing time per paddock should be less than 10 days – optimal a couple days</a:t>
            </a:r>
          </a:p>
          <a:p>
            <a:pPr lvl="1"/>
            <a:r>
              <a:rPr lang="en-US" sz="3200" dirty="0" smtClean="0"/>
              <a:t>Rest time ~25 days should give 24 inches</a:t>
            </a:r>
          </a:p>
          <a:p>
            <a:pPr lvl="1"/>
            <a:r>
              <a:rPr lang="en-US" sz="3200" dirty="0" smtClean="0"/>
              <a:t>Estimated stocking rate 5-6 AU/acre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08870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8392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Sudangrass</a:t>
            </a:r>
            <a:r>
              <a:rPr lang="en-US" dirty="0"/>
              <a:t> </a:t>
            </a:r>
            <a:r>
              <a:rPr lang="en-US" dirty="0" smtClean="0"/>
              <a:t>and millet grazing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Rotational grazing still best option</a:t>
            </a:r>
          </a:p>
          <a:p>
            <a:pPr lvl="1"/>
            <a:r>
              <a:rPr lang="en-US" sz="3200" dirty="0" smtClean="0"/>
              <a:t>Start grazing 18 inches tall</a:t>
            </a:r>
          </a:p>
          <a:p>
            <a:pPr lvl="1"/>
            <a:r>
              <a:rPr lang="en-US" sz="3200" dirty="0" smtClean="0"/>
              <a:t>Stop grazing 8 inches tall</a:t>
            </a:r>
          </a:p>
          <a:p>
            <a:pPr lvl="1"/>
            <a:r>
              <a:rPr lang="en-US" sz="3200" dirty="0" smtClean="0"/>
              <a:t>Grazing days 7-10 days</a:t>
            </a:r>
          </a:p>
          <a:p>
            <a:pPr lvl="1"/>
            <a:r>
              <a:rPr lang="en-US" sz="3200" dirty="0" smtClean="0"/>
              <a:t>Rest period of ~21 days</a:t>
            </a:r>
          </a:p>
          <a:p>
            <a:pPr lvl="1"/>
            <a:r>
              <a:rPr lang="en-US" sz="3200" dirty="0" smtClean="0"/>
              <a:t>Estimated stocking rate 4-5 AU/acre 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291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/>
          <a:lstStyle/>
          <a:p>
            <a:r>
              <a:rPr lang="en-US" dirty="0" smtClean="0"/>
              <a:t>I came here to learn (enter 3 numbers)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1600200"/>
            <a:ext cx="4114800" cy="4800600"/>
          </a:xfrm>
        </p:spPr>
        <p:txBody>
          <a:bodyPr>
            <a:normAutofit fontScale="85000" lnSpcReduction="20000"/>
          </a:bodyPr>
          <a:lstStyle/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How to integrate cattle in crop ground</a:t>
            </a:r>
          </a:p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More about cover crops</a:t>
            </a:r>
          </a:p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More about annual forages</a:t>
            </a:r>
          </a:p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How to use annual forages for cattle production</a:t>
            </a:r>
          </a:p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The secrets to life success</a:t>
            </a:r>
          </a:p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Good food</a:t>
            </a:r>
            <a:endParaRPr lang="en-US" sz="32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591378554"/>
              </p:ext>
            </p:extLst>
          </p:nvPr>
        </p:nvGraphicFramePr>
        <p:xfrm>
          <a:off x="4508500" y="16002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7" name="Chart" r:id="rId6" imgW="4572034" imgH="5143584" progId="MSGraph.Chart.8">
                  <p:embed followColorScheme="full"/>
                </p:oleObj>
              </mc:Choice>
              <mc:Fallback>
                <p:oleObj name="Chart" r:id="rId6" imgW="4572034" imgH="5143584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08500" y="1600200"/>
                        <a:ext cx="4572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112831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Determining grazing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600" dirty="0" smtClean="0"/>
              <a:t>Determine forage DM yield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 smtClean="0"/>
              <a:t>Determine stocking rate or grazing days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 smtClean="0"/>
              <a:t>Determine number of paddocks needed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 smtClean="0"/>
              <a:t>Be flexible….cattle don’t read the book and follow our directions</a:t>
            </a:r>
          </a:p>
          <a:p>
            <a:pPr marL="914400" lvl="1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849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r>
              <a:rPr lang="en-US" dirty="0" smtClean="0"/>
              <a:t>MF3244 – Forage Crops Grazing Management: Toxic Plants</a:t>
            </a:r>
          </a:p>
          <a:p>
            <a:pPr lvl="1"/>
            <a:r>
              <a:rPr lang="en-US" dirty="0" smtClean="0">
                <a:hlinkClick r:id="rId2"/>
              </a:rPr>
              <a:t>www.bookstore.ksre.edu/pubs/MF3244</a:t>
            </a:r>
            <a:endParaRPr lang="en-US" dirty="0" smtClean="0"/>
          </a:p>
          <a:p>
            <a:r>
              <a:rPr lang="en-US" dirty="0" smtClean="0"/>
              <a:t>Beef Tips May 2015</a:t>
            </a:r>
          </a:p>
          <a:p>
            <a:pPr lvl="1"/>
            <a:r>
              <a:rPr lang="en-US" sz="2000" dirty="0">
                <a:hlinkClick r:id="rId3"/>
              </a:rPr>
              <a:t>http://</a:t>
            </a:r>
            <a:r>
              <a:rPr lang="en-US" sz="2000" dirty="0" smtClean="0">
                <a:hlinkClick r:id="rId3"/>
              </a:rPr>
              <a:t>www.asi.k-state.edu/about/newsletters/beeftipsMay2015.pdf</a:t>
            </a:r>
            <a:endParaRPr lang="en-US" sz="2000" dirty="0" smtClean="0"/>
          </a:p>
          <a:p>
            <a:pPr lvl="1"/>
            <a:r>
              <a:rPr lang="en-US" i="1" dirty="0" smtClean="0"/>
              <a:t>“Sorghums and millets for summer forage”</a:t>
            </a:r>
          </a:p>
          <a:p>
            <a:pPr lvl="1"/>
            <a:r>
              <a:rPr lang="en-US" i="1" dirty="0" smtClean="0"/>
              <a:t>“Estimating the amount of forage available for grazing in summer annuals”</a:t>
            </a:r>
          </a:p>
          <a:p>
            <a:r>
              <a:rPr lang="en-US" dirty="0" smtClean="0"/>
              <a:t>Android and iPhone mobile app – Grazing </a:t>
            </a:r>
            <a:r>
              <a:rPr lang="en-US" dirty="0" err="1" smtClean="0"/>
              <a:t>Mgmt</a:t>
            </a:r>
            <a:r>
              <a:rPr lang="en-US" dirty="0" smtClean="0"/>
              <a:t> Toxic Crops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14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Tool to help determine cover crops that work in your area and to meet your operations goals</a:t>
            </a:r>
          </a:p>
          <a:p>
            <a:pPr marL="0" indent="0" algn="ctr">
              <a:buNone/>
            </a:pPr>
            <a:r>
              <a:rPr lang="en-US" dirty="0" smtClean="0">
                <a:hlinkClick r:id="rId2"/>
              </a:rPr>
              <a:t>http://mcccdev.anr.msu.edu/covercroptool.php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Midwest Cover Crop Council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3" t="6819" r="17092" b="62205"/>
          <a:stretch/>
        </p:blipFill>
        <p:spPr>
          <a:xfrm>
            <a:off x="228599" y="3962400"/>
            <a:ext cx="8689829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79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1097152"/>
            <a:ext cx="4762500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41748" y="5495278"/>
            <a:ext cx="3692652" cy="594626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Thanks!!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841748" y="6096000"/>
            <a:ext cx="3692652" cy="612648"/>
          </a:xfrm>
        </p:spPr>
        <p:txBody>
          <a:bodyPr>
            <a:normAutofit fontScale="92500" lnSpcReduction="20000"/>
          </a:bodyPr>
          <a:lstStyle/>
          <a:p>
            <a:r>
              <a:rPr lang="en-US" sz="4400" dirty="0" smtClean="0"/>
              <a:t>Questions</a:t>
            </a:r>
            <a:endParaRPr lang="en-US" sz="4400" dirty="0"/>
          </a:p>
        </p:txBody>
      </p:sp>
      <p:sp>
        <p:nvSpPr>
          <p:cNvPr id="2" name="TextBox 1"/>
          <p:cNvSpPr txBox="1"/>
          <p:nvPr/>
        </p:nvSpPr>
        <p:spPr>
          <a:xfrm>
            <a:off x="4381500" y="171271"/>
            <a:ext cx="4533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hlinkClick r:id="rId4"/>
              </a:rPr>
              <a:t>jkj@ksu.edu</a:t>
            </a:r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dirty="0" smtClean="0"/>
              <a:t>620-820-6125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24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Survey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Please help us in regards to some nitrate toxicity in cattle research</a:t>
            </a:r>
          </a:p>
          <a:p>
            <a:endParaRPr lang="en-US" sz="1000" dirty="0"/>
          </a:p>
          <a:p>
            <a:r>
              <a:rPr lang="en-US" sz="3200" dirty="0" smtClean="0"/>
              <a:t>There is some questions we are asking you to help us answer via the clickers</a:t>
            </a:r>
          </a:p>
          <a:p>
            <a:endParaRPr lang="en-US" sz="1000" dirty="0"/>
          </a:p>
          <a:p>
            <a:r>
              <a:rPr lang="en-US" sz="3200" dirty="0" smtClean="0"/>
              <a:t>All answers are anonymous and this survey is completely optional</a:t>
            </a:r>
          </a:p>
          <a:p>
            <a:pPr marL="114300" indent="0" algn="ctr">
              <a:buNone/>
            </a:pPr>
            <a:r>
              <a:rPr lang="en-US" sz="6600" b="1" dirty="0" smtClean="0">
                <a:latin typeface="Amienne" panose="04000508060000020003" pitchFamily="82" charset="0"/>
              </a:rPr>
              <a:t>Thanks</a:t>
            </a:r>
            <a:endParaRPr lang="en-US" sz="6600" b="1" dirty="0">
              <a:latin typeface="Amienne" panose="0400050806000002000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8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935162"/>
          </a:xfrm>
        </p:spPr>
        <p:txBody>
          <a:bodyPr/>
          <a:lstStyle/>
          <a:p>
            <a:r>
              <a:rPr lang="en-US" dirty="0" smtClean="0"/>
              <a:t>How often do you use annual forages as a source of forage for cattle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2438400"/>
            <a:ext cx="4114800" cy="3962400"/>
          </a:xfrm>
        </p:spPr>
        <p:txBody>
          <a:bodyPr>
            <a:normAutofit fontScale="92500" lnSpcReduction="20000"/>
          </a:bodyPr>
          <a:lstStyle/>
          <a:p>
            <a:pPr marL="628650" indent="-514350">
              <a:buAutoNum type="alphaUcPeriod"/>
            </a:pPr>
            <a:r>
              <a:rPr lang="en-US" sz="3200" dirty="0" smtClean="0"/>
              <a:t>Almost always (4 out of 5 </a:t>
            </a:r>
            <a:r>
              <a:rPr lang="en-US" sz="3200" dirty="0" err="1" smtClean="0"/>
              <a:t>yrs</a:t>
            </a:r>
            <a:r>
              <a:rPr lang="en-US" sz="3200" dirty="0" smtClean="0"/>
              <a:t>)</a:t>
            </a:r>
          </a:p>
          <a:p>
            <a:pPr marL="628650" indent="-514350">
              <a:buAutoNum type="alphaUcPeriod"/>
            </a:pPr>
            <a:r>
              <a:rPr lang="en-US" sz="3200" dirty="0" smtClean="0"/>
              <a:t>Often (3 out of 5 </a:t>
            </a:r>
            <a:r>
              <a:rPr lang="en-US" sz="3200" dirty="0" err="1" smtClean="0"/>
              <a:t>yrs</a:t>
            </a:r>
            <a:r>
              <a:rPr lang="en-US" sz="3200" dirty="0" smtClean="0"/>
              <a:t>)</a:t>
            </a:r>
          </a:p>
          <a:p>
            <a:pPr marL="628650" indent="-514350">
              <a:buAutoNum type="alphaUcPeriod"/>
            </a:pPr>
            <a:r>
              <a:rPr lang="en-US" sz="3200" dirty="0" smtClean="0"/>
              <a:t>Sometimes (2 out of 5 </a:t>
            </a:r>
            <a:r>
              <a:rPr lang="en-US" sz="3200" dirty="0" err="1" smtClean="0"/>
              <a:t>yrs</a:t>
            </a:r>
            <a:r>
              <a:rPr lang="en-US" sz="3200" dirty="0" smtClean="0"/>
              <a:t>)</a:t>
            </a:r>
          </a:p>
          <a:p>
            <a:pPr marL="628650" indent="-514350">
              <a:buAutoNum type="alphaUcPeriod"/>
            </a:pPr>
            <a:r>
              <a:rPr lang="en-US" sz="3200" dirty="0" err="1" smtClean="0"/>
              <a:t>Seldem</a:t>
            </a:r>
            <a:r>
              <a:rPr lang="en-US" sz="3200" dirty="0" smtClean="0"/>
              <a:t> (1 out of 5 </a:t>
            </a:r>
            <a:r>
              <a:rPr lang="en-US" sz="3200" dirty="0" err="1" smtClean="0"/>
              <a:t>yrs</a:t>
            </a:r>
            <a:r>
              <a:rPr lang="en-US" sz="3200" dirty="0" smtClean="0"/>
              <a:t>)</a:t>
            </a:r>
          </a:p>
          <a:p>
            <a:pPr marL="628650" indent="-514350">
              <a:buAutoNum type="alphaUcPeriod"/>
            </a:pPr>
            <a:r>
              <a:rPr lang="en-US" sz="3200" dirty="0" smtClean="0"/>
              <a:t>Almost never (less than 1 out of 5 </a:t>
            </a:r>
            <a:r>
              <a:rPr lang="en-US" sz="3200" dirty="0" err="1" smtClean="0"/>
              <a:t>yrs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865216348"/>
              </p:ext>
            </p:extLst>
          </p:nvPr>
        </p:nvGraphicFramePr>
        <p:xfrm>
          <a:off x="4508500" y="16002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Chart" r:id="rId6" imgW="4572000" imgH="5143500" progId="MSGraph.Chart.8">
                  <p:embed followColorScheme="full"/>
                </p:oleObj>
              </mc:Choice>
              <mc:Fallback>
                <p:oleObj name="Chart" r:id="rId6" imgW="4572000" imgH="514350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08500" y="1600200"/>
                        <a:ext cx="4572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128535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2011362"/>
          </a:xfrm>
        </p:spPr>
        <p:txBody>
          <a:bodyPr/>
          <a:lstStyle/>
          <a:p>
            <a:r>
              <a:rPr lang="en-US" dirty="0" smtClean="0"/>
              <a:t>How important is the issue of nitrates in annual forages and the potential for toxicity to you?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3048000"/>
            <a:ext cx="4114800" cy="3352800"/>
          </a:xfrm>
        </p:spPr>
        <p:txBody>
          <a:bodyPr>
            <a:normAutofit lnSpcReduction="10000"/>
          </a:bodyPr>
          <a:lstStyle/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Very important</a:t>
            </a:r>
          </a:p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Important</a:t>
            </a:r>
          </a:p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Moderately important</a:t>
            </a:r>
          </a:p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Slightly important</a:t>
            </a:r>
          </a:p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Not important</a:t>
            </a:r>
            <a:endParaRPr lang="en-US" sz="32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4097132513"/>
              </p:ext>
            </p:extLst>
          </p:nvPr>
        </p:nvGraphicFramePr>
        <p:xfrm>
          <a:off x="4508500" y="16002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Chart" r:id="rId6" imgW="4572000" imgH="5143500" progId="MSGraph.Chart.8">
                  <p:embed followColorScheme="full"/>
                </p:oleObj>
              </mc:Choice>
              <mc:Fallback>
                <p:oleObj name="Chart" r:id="rId6" imgW="4572000" imgH="514350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08500" y="1600200"/>
                        <a:ext cx="4572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423307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/>
          <a:lstStyle/>
          <a:p>
            <a:r>
              <a:rPr lang="en-US" dirty="0" smtClean="0"/>
              <a:t>Do you test annual forages that will be GRAZED for nitrates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1600200"/>
            <a:ext cx="4114800" cy="4800600"/>
          </a:xfrm>
        </p:spPr>
        <p:txBody>
          <a:bodyPr>
            <a:normAutofit/>
          </a:bodyPr>
          <a:lstStyle/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Very frequently</a:t>
            </a:r>
          </a:p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Frequently</a:t>
            </a:r>
          </a:p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Occasionally</a:t>
            </a:r>
          </a:p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Rarely</a:t>
            </a:r>
          </a:p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Never</a:t>
            </a:r>
            <a:endParaRPr lang="en-US" sz="32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432723236"/>
              </p:ext>
            </p:extLst>
          </p:nvPr>
        </p:nvGraphicFramePr>
        <p:xfrm>
          <a:off x="4508500" y="16002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" name="Chart" r:id="rId6" imgW="4572000" imgH="5143500" progId="MSGraph.Chart.8">
                  <p:embed followColorScheme="full"/>
                </p:oleObj>
              </mc:Choice>
              <mc:Fallback>
                <p:oleObj name="Chart" r:id="rId6" imgW="4572000" imgH="514350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08500" y="1600200"/>
                        <a:ext cx="4572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132314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/>
          <a:lstStyle/>
          <a:p>
            <a:r>
              <a:rPr lang="en-US" dirty="0" smtClean="0"/>
              <a:t>Do you test annual forages harvested as hay for nitrates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1600200"/>
            <a:ext cx="4114800" cy="4800600"/>
          </a:xfrm>
        </p:spPr>
        <p:txBody>
          <a:bodyPr>
            <a:normAutofit/>
          </a:bodyPr>
          <a:lstStyle/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Very frequently</a:t>
            </a:r>
          </a:p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Frequently</a:t>
            </a:r>
          </a:p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Occasionally</a:t>
            </a:r>
          </a:p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Rarely</a:t>
            </a:r>
          </a:p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Never</a:t>
            </a:r>
            <a:endParaRPr lang="en-US" sz="32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344185736"/>
              </p:ext>
            </p:extLst>
          </p:nvPr>
        </p:nvGraphicFramePr>
        <p:xfrm>
          <a:off x="4508500" y="16002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6" name="Chart" r:id="rId6" imgW="4572000" imgH="5143500" progId="MSGraph.Chart.8">
                  <p:embed followColorScheme="full"/>
                </p:oleObj>
              </mc:Choice>
              <mc:Fallback>
                <p:oleObj name="Chart" r:id="rId6" imgW="4572000" imgH="514350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08500" y="1600200"/>
                        <a:ext cx="4572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177548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/>
          <a:lstStyle/>
          <a:p>
            <a:r>
              <a:rPr lang="en-US" dirty="0" smtClean="0"/>
              <a:t>How often do your annual forages test high for nitrates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1600200"/>
            <a:ext cx="4114800" cy="4800600"/>
          </a:xfrm>
        </p:spPr>
        <p:txBody>
          <a:bodyPr>
            <a:normAutofit/>
          </a:bodyPr>
          <a:lstStyle/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Very frequently</a:t>
            </a:r>
          </a:p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Frequently</a:t>
            </a:r>
          </a:p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Occasionally</a:t>
            </a:r>
          </a:p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Rarely</a:t>
            </a:r>
          </a:p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Never</a:t>
            </a:r>
            <a:endParaRPr lang="en-US" sz="32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801701631"/>
              </p:ext>
            </p:extLst>
          </p:nvPr>
        </p:nvGraphicFramePr>
        <p:xfrm>
          <a:off x="4508500" y="16002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0" name="Chart" r:id="rId6" imgW="4572000" imgH="5143500" progId="MSGraph.Chart.8">
                  <p:embed followColorScheme="full"/>
                </p:oleObj>
              </mc:Choice>
              <mc:Fallback>
                <p:oleObj name="Chart" r:id="rId6" imgW="4572000" imgH="514350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08500" y="1600200"/>
                        <a:ext cx="4572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683366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/>
          <a:lstStyle/>
          <a:p>
            <a:r>
              <a:rPr lang="en-US" dirty="0" smtClean="0"/>
              <a:t>I am a ____________ producer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1600200"/>
            <a:ext cx="4114800" cy="4800600"/>
          </a:xfrm>
        </p:spPr>
        <p:txBody>
          <a:bodyPr>
            <a:normAutofit fontScale="92500" lnSpcReduction="20000"/>
          </a:bodyPr>
          <a:lstStyle/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Cattle</a:t>
            </a:r>
          </a:p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Row crop</a:t>
            </a:r>
          </a:p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Cattle and row crop</a:t>
            </a:r>
          </a:p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Multi-livestock species</a:t>
            </a:r>
          </a:p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Forage/hay producer</a:t>
            </a:r>
          </a:p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Cattle, forage, and row crop</a:t>
            </a:r>
          </a:p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Industry/academic</a:t>
            </a:r>
          </a:p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All the above</a:t>
            </a:r>
            <a:endParaRPr lang="en-US" sz="32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398134986"/>
              </p:ext>
            </p:extLst>
          </p:nvPr>
        </p:nvGraphicFramePr>
        <p:xfrm>
          <a:off x="4508500" y="16002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1" name="Chart" r:id="rId6" imgW="4572034" imgH="5143584" progId="MSGraph.Chart.8">
                  <p:embed followColorScheme="full"/>
                </p:oleObj>
              </mc:Choice>
              <mc:Fallback>
                <p:oleObj name="Chart" r:id="rId6" imgW="4572034" imgH="5143584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08500" y="1600200"/>
                        <a:ext cx="4572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30476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2239962"/>
          </a:xfrm>
        </p:spPr>
        <p:txBody>
          <a:bodyPr/>
          <a:lstStyle/>
          <a:p>
            <a:r>
              <a:rPr lang="en-US" dirty="0" smtClean="0"/>
              <a:t>When annual forage pasture test high in nitrates (potentially toxic), what is the likelihood that you rill graze the forage?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2819400"/>
            <a:ext cx="4114800" cy="3581400"/>
          </a:xfrm>
        </p:spPr>
        <p:txBody>
          <a:bodyPr>
            <a:normAutofit/>
          </a:bodyPr>
          <a:lstStyle/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Almost always</a:t>
            </a:r>
          </a:p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Usually</a:t>
            </a:r>
          </a:p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Often</a:t>
            </a:r>
          </a:p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Occasionally</a:t>
            </a:r>
          </a:p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Rarely</a:t>
            </a:r>
          </a:p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Almost never</a:t>
            </a:r>
            <a:endParaRPr lang="en-US" sz="32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448422331"/>
              </p:ext>
            </p:extLst>
          </p:nvPr>
        </p:nvGraphicFramePr>
        <p:xfrm>
          <a:off x="4508500" y="16002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4" name="Chart" r:id="rId6" imgW="4572000" imgH="5143500" progId="MSGraph.Chart.8">
                  <p:embed followColorScheme="full"/>
                </p:oleObj>
              </mc:Choice>
              <mc:Fallback>
                <p:oleObj name="Chart" r:id="rId6" imgW="4572000" imgH="514350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08500" y="1600200"/>
                        <a:ext cx="4572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420455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427038"/>
            <a:ext cx="7620000" cy="1858962"/>
          </a:xfrm>
        </p:spPr>
        <p:txBody>
          <a:bodyPr/>
          <a:lstStyle/>
          <a:p>
            <a:r>
              <a:rPr lang="en-US" dirty="0" smtClean="0"/>
              <a:t>If you grazed high nitrate forage what mitigation strategies did you use (select all that apply)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2743200"/>
            <a:ext cx="4114800" cy="3886200"/>
          </a:xfrm>
        </p:spPr>
        <p:txBody>
          <a:bodyPr>
            <a:normAutofit fontScale="70000" lnSpcReduction="20000"/>
          </a:bodyPr>
          <a:lstStyle/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Allowed limited access to the forage</a:t>
            </a:r>
          </a:p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Provided a high energy supplement</a:t>
            </a:r>
          </a:p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Used a direct fed microbial</a:t>
            </a:r>
          </a:p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Waited until levels were safe</a:t>
            </a:r>
          </a:p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Lightly grazed the forage</a:t>
            </a:r>
          </a:p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Made sure animals were full before turnout</a:t>
            </a:r>
          </a:p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Other</a:t>
            </a:r>
          </a:p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None </a:t>
            </a:r>
            <a:endParaRPr lang="en-US" sz="32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499648200"/>
              </p:ext>
            </p:extLst>
          </p:nvPr>
        </p:nvGraphicFramePr>
        <p:xfrm>
          <a:off x="4508500" y="16002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8" name="Chart" r:id="rId6" imgW="4572000" imgH="5143500" progId="MSGraph.Chart.8">
                  <p:embed followColorScheme="full"/>
                </p:oleObj>
              </mc:Choice>
              <mc:Fallback>
                <p:oleObj name="Chart" r:id="rId6" imgW="4572000" imgH="514350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08500" y="1600200"/>
                        <a:ext cx="4572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14968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2239962"/>
          </a:xfrm>
        </p:spPr>
        <p:txBody>
          <a:bodyPr/>
          <a:lstStyle/>
          <a:p>
            <a:r>
              <a:rPr lang="en-US" dirty="0" smtClean="0"/>
              <a:t>When annual forage hay test high in nitrates (potentially toxic), what is the likelihood that you rill graze the forage?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2819400"/>
            <a:ext cx="4114800" cy="3581400"/>
          </a:xfrm>
        </p:spPr>
        <p:txBody>
          <a:bodyPr>
            <a:normAutofit/>
          </a:bodyPr>
          <a:lstStyle/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Almost always</a:t>
            </a:r>
          </a:p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Usually</a:t>
            </a:r>
          </a:p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Often</a:t>
            </a:r>
          </a:p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Occasionally</a:t>
            </a:r>
          </a:p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Rarely</a:t>
            </a:r>
          </a:p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Almost never</a:t>
            </a:r>
            <a:endParaRPr lang="en-US" sz="32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755867009"/>
              </p:ext>
            </p:extLst>
          </p:nvPr>
        </p:nvGraphicFramePr>
        <p:xfrm>
          <a:off x="4508500" y="16002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1" name="Chart" r:id="rId6" imgW="4572000" imgH="5143500" progId="MSGraph.Chart.8">
                  <p:embed followColorScheme="full"/>
                </p:oleObj>
              </mc:Choice>
              <mc:Fallback>
                <p:oleObj name="Chart" r:id="rId6" imgW="4572000" imgH="514350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08500" y="1600200"/>
                        <a:ext cx="4572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309401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427038"/>
            <a:ext cx="7620000" cy="1858962"/>
          </a:xfrm>
        </p:spPr>
        <p:txBody>
          <a:bodyPr/>
          <a:lstStyle/>
          <a:p>
            <a:r>
              <a:rPr lang="en-US" dirty="0" smtClean="0"/>
              <a:t>When you fed high nitrate forage hay what mitigation strategies did you use (select all that apply)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2743200"/>
            <a:ext cx="4114800" cy="3886200"/>
          </a:xfrm>
        </p:spPr>
        <p:txBody>
          <a:bodyPr>
            <a:normAutofit fontScale="70000" lnSpcReduction="20000"/>
          </a:bodyPr>
          <a:lstStyle/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Allowed limited access to the forage</a:t>
            </a:r>
          </a:p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Provided a high energy supplement</a:t>
            </a:r>
          </a:p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Used a direct fed microbial</a:t>
            </a:r>
          </a:p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Waited until levels were safe</a:t>
            </a:r>
          </a:p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Lightly grazed the forage</a:t>
            </a:r>
          </a:p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Made sure animals were full before turnout</a:t>
            </a:r>
          </a:p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Other</a:t>
            </a:r>
          </a:p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None </a:t>
            </a:r>
            <a:endParaRPr lang="en-US" sz="32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4092483998"/>
              </p:ext>
            </p:extLst>
          </p:nvPr>
        </p:nvGraphicFramePr>
        <p:xfrm>
          <a:off x="4508500" y="16002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5" name="Chart" r:id="rId6" imgW="4572000" imgH="5143500" progId="MSGraph.Chart.8">
                  <p:embed followColorScheme="full"/>
                </p:oleObj>
              </mc:Choice>
              <mc:Fallback>
                <p:oleObj name="Chart" r:id="rId6" imgW="4572000" imgH="514350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08500" y="1600200"/>
                        <a:ext cx="4572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170743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2316162"/>
          </a:xfrm>
        </p:spPr>
        <p:txBody>
          <a:bodyPr/>
          <a:lstStyle/>
          <a:p>
            <a:r>
              <a:rPr lang="en-US" dirty="0" smtClean="0"/>
              <a:t>Have you experienced an issue with nitrate toxicity (animals died or aborted) when grazing annual forages?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3048000"/>
            <a:ext cx="4114800" cy="3352800"/>
          </a:xfrm>
        </p:spPr>
        <p:txBody>
          <a:bodyPr>
            <a:normAutofit/>
          </a:bodyPr>
          <a:lstStyle/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Yes</a:t>
            </a:r>
          </a:p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No</a:t>
            </a:r>
            <a:endParaRPr lang="en-US" sz="32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75397274"/>
              </p:ext>
            </p:extLst>
          </p:nvPr>
        </p:nvGraphicFramePr>
        <p:xfrm>
          <a:off x="4508500" y="16002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9" name="Chart" r:id="rId6" imgW="4572000" imgH="5143500" progId="MSGraph.Chart.8">
                  <p:embed followColorScheme="full"/>
                </p:oleObj>
              </mc:Choice>
              <mc:Fallback>
                <p:oleObj name="Chart" r:id="rId6" imgW="4572000" imgH="514350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08500" y="1600200"/>
                        <a:ext cx="4572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15264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706562"/>
          </a:xfrm>
        </p:spPr>
        <p:txBody>
          <a:bodyPr/>
          <a:lstStyle/>
          <a:p>
            <a:r>
              <a:rPr lang="en-US" dirty="0" smtClean="0"/>
              <a:t>If you suspected nitrate </a:t>
            </a:r>
            <a:r>
              <a:rPr lang="en-US" dirty="0" err="1" smtClean="0"/>
              <a:t>toxcity</a:t>
            </a:r>
            <a:r>
              <a:rPr lang="en-US" dirty="0" smtClean="0"/>
              <a:t> in grazed cattle did you consult your vet for diagnosis?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2438400"/>
            <a:ext cx="4114800" cy="3962400"/>
          </a:xfrm>
        </p:spPr>
        <p:txBody>
          <a:bodyPr>
            <a:normAutofit/>
          </a:bodyPr>
          <a:lstStyle/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Yes</a:t>
            </a:r>
          </a:p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No</a:t>
            </a:r>
            <a:endParaRPr lang="en-US" sz="32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795511809"/>
              </p:ext>
            </p:extLst>
          </p:nvPr>
        </p:nvGraphicFramePr>
        <p:xfrm>
          <a:off x="4508500" y="16002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3" name="Chart" r:id="rId6" imgW="4572000" imgH="5143500" progId="MSGraph.Chart.8">
                  <p:embed followColorScheme="full"/>
                </p:oleObj>
              </mc:Choice>
              <mc:Fallback>
                <p:oleObj name="Chart" r:id="rId6" imgW="4572000" imgH="514350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08500" y="1600200"/>
                        <a:ext cx="4572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374971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2316162"/>
          </a:xfrm>
        </p:spPr>
        <p:txBody>
          <a:bodyPr/>
          <a:lstStyle/>
          <a:p>
            <a:r>
              <a:rPr lang="en-US" dirty="0" smtClean="0"/>
              <a:t>Have you experienced an issue with nitrate toxicity (animals died or aborted) when feeding annual forage hay?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3048000"/>
            <a:ext cx="4114800" cy="3352800"/>
          </a:xfrm>
        </p:spPr>
        <p:txBody>
          <a:bodyPr>
            <a:normAutofit/>
          </a:bodyPr>
          <a:lstStyle/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Yes</a:t>
            </a:r>
          </a:p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No</a:t>
            </a:r>
            <a:endParaRPr lang="en-US" sz="32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740831148"/>
              </p:ext>
            </p:extLst>
          </p:nvPr>
        </p:nvGraphicFramePr>
        <p:xfrm>
          <a:off x="4508500" y="16002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7" name="Chart" r:id="rId6" imgW="4572000" imgH="5143500" progId="MSGraph.Chart.8">
                  <p:embed followColorScheme="full"/>
                </p:oleObj>
              </mc:Choice>
              <mc:Fallback>
                <p:oleObj name="Chart" r:id="rId6" imgW="4572000" imgH="514350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08500" y="1600200"/>
                        <a:ext cx="4572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225604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2239962"/>
          </a:xfrm>
        </p:spPr>
        <p:txBody>
          <a:bodyPr/>
          <a:lstStyle/>
          <a:p>
            <a:r>
              <a:rPr lang="en-US" dirty="0" smtClean="0"/>
              <a:t>If you suspected nitrate </a:t>
            </a:r>
            <a:r>
              <a:rPr lang="en-US" dirty="0" err="1" smtClean="0"/>
              <a:t>toxcity</a:t>
            </a:r>
            <a:r>
              <a:rPr lang="en-US" dirty="0" smtClean="0"/>
              <a:t> feeding annual forage hay did you consult your vet for diagnosis?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4648200"/>
            <a:ext cx="4114800" cy="1752600"/>
          </a:xfrm>
        </p:spPr>
        <p:txBody>
          <a:bodyPr>
            <a:normAutofit/>
          </a:bodyPr>
          <a:lstStyle/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Yes</a:t>
            </a:r>
          </a:p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No</a:t>
            </a:r>
            <a:endParaRPr lang="en-US" sz="32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82603439"/>
              </p:ext>
            </p:extLst>
          </p:nvPr>
        </p:nvGraphicFramePr>
        <p:xfrm>
          <a:off x="4508500" y="16002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1" name="Chart" r:id="rId6" imgW="4572000" imgH="5143500" progId="MSGraph.Chart.8">
                  <p:embed followColorScheme="full"/>
                </p:oleObj>
              </mc:Choice>
              <mc:Fallback>
                <p:oleObj name="Chart" r:id="rId6" imgW="4572000" imgH="514350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08500" y="1600200"/>
                        <a:ext cx="4572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424398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/>
          <a:lstStyle/>
          <a:p>
            <a:r>
              <a:rPr lang="en-US" dirty="0" smtClean="0"/>
              <a:t>Number of beef cows owned or managed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1600200"/>
            <a:ext cx="4114800" cy="4800600"/>
          </a:xfrm>
        </p:spPr>
        <p:txBody>
          <a:bodyPr>
            <a:normAutofit/>
          </a:bodyPr>
          <a:lstStyle/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0</a:t>
            </a:r>
          </a:p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1-49</a:t>
            </a:r>
          </a:p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50-99</a:t>
            </a:r>
          </a:p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100-500</a:t>
            </a:r>
          </a:p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501-999</a:t>
            </a:r>
          </a:p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&gt;1000</a:t>
            </a:r>
            <a:endParaRPr lang="en-US" sz="32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469514300"/>
              </p:ext>
            </p:extLst>
          </p:nvPr>
        </p:nvGraphicFramePr>
        <p:xfrm>
          <a:off x="4508500" y="16002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5" name="Chart" r:id="rId6" imgW="4572000" imgH="5143500" progId="MSGraph.Chart.8">
                  <p:embed followColorScheme="full"/>
                </p:oleObj>
              </mc:Choice>
              <mc:Fallback>
                <p:oleObj name="Chart" r:id="rId6" imgW="4572000" imgH="514350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08500" y="1600200"/>
                        <a:ext cx="4572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83731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/>
          <a:lstStyle/>
          <a:p>
            <a:r>
              <a:rPr lang="en-US" dirty="0" smtClean="0"/>
              <a:t>Number of back-ground/stocker calves owned or managed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2057400"/>
            <a:ext cx="4114800" cy="4343400"/>
          </a:xfrm>
        </p:spPr>
        <p:txBody>
          <a:bodyPr>
            <a:normAutofit/>
          </a:bodyPr>
          <a:lstStyle/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0</a:t>
            </a:r>
          </a:p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1-49</a:t>
            </a:r>
          </a:p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50-99</a:t>
            </a:r>
          </a:p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100-500</a:t>
            </a:r>
          </a:p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501-999</a:t>
            </a:r>
          </a:p>
          <a:p>
            <a:pPr marL="628650" indent="-514350">
              <a:buFont typeface="Arial" pitchFamily="34" charset="0"/>
              <a:buAutoNum type="alphaUcPeriod"/>
            </a:pPr>
            <a:r>
              <a:rPr lang="en-US" sz="3200" dirty="0" smtClean="0"/>
              <a:t>&gt;1000</a:t>
            </a:r>
            <a:endParaRPr lang="en-US" sz="32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380325289"/>
              </p:ext>
            </p:extLst>
          </p:nvPr>
        </p:nvGraphicFramePr>
        <p:xfrm>
          <a:off x="4508500" y="16002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9" name="Chart" r:id="rId6" imgW="4572000" imgH="5143500" progId="MSGraph.Chart.8">
                  <p:embed followColorScheme="full"/>
                </p:oleObj>
              </mc:Choice>
              <mc:Fallback>
                <p:oleObj name="Chart" r:id="rId6" imgW="4572000" imgH="514350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08500" y="1600200"/>
                        <a:ext cx="4572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202499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638800"/>
            <a:ext cx="7659687" cy="1168400"/>
          </a:xfrm>
        </p:spPr>
        <p:txBody>
          <a:bodyPr/>
          <a:lstStyle/>
          <a:p>
            <a:r>
              <a:rPr lang="en-US" dirty="0" smtClean="0"/>
              <a:t>Why integration of cattle and covers on operations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4582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9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0096620"/>
              </p:ext>
            </p:extLst>
          </p:nvPr>
        </p:nvGraphicFramePr>
        <p:xfrm>
          <a:off x="457200" y="76200"/>
          <a:ext cx="8458200" cy="70408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691128"/>
                <a:gridCol w="1143000"/>
                <a:gridCol w="1566672"/>
                <a:gridCol w="2057400"/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Cattle Performance</a:t>
                      </a:r>
                      <a:r>
                        <a:rPr lang="en-US" sz="2800" baseline="0" dirty="0" smtClean="0"/>
                        <a:t> </a:t>
                      </a:r>
                      <a:endParaRPr lang="en-US" sz="2800" dirty="0"/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b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Measure</a:t>
                      </a:r>
                      <a:endParaRPr lang="en-US" sz="2000" b="1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Tillage</a:t>
                      </a:r>
                      <a:r>
                        <a:rPr lang="en-US" sz="2000" b="1" baseline="30000" dirty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1</a:t>
                      </a:r>
                      <a:endParaRPr lang="en-US" sz="2000" b="1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Winter CC</a:t>
                      </a:r>
                      <a:r>
                        <a:rPr lang="en-US" sz="2000" b="1" baseline="30000" dirty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2</a:t>
                      </a:r>
                      <a:endParaRPr lang="en-US" sz="2000" b="1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Summer CC</a:t>
                      </a:r>
                      <a:r>
                        <a:rPr lang="en-US" sz="2000" b="1" baseline="30000" dirty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3</a:t>
                      </a:r>
                      <a:endParaRPr lang="en-US" sz="2000" b="1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US" sz="2000" dirty="0" smtClean="0"/>
                        <a:t>Calf daily gain (</a:t>
                      </a:r>
                      <a:r>
                        <a:rPr lang="en-US" sz="2000" dirty="0" err="1" smtClean="0"/>
                        <a:t>lb</a:t>
                      </a:r>
                      <a:r>
                        <a:rPr lang="en-US" sz="2000" dirty="0" smtClean="0"/>
                        <a:t>/</a:t>
                      </a:r>
                      <a:r>
                        <a:rPr lang="en-US" sz="2000" dirty="0" err="1" smtClean="0"/>
                        <a:t>hd</a:t>
                      </a:r>
                      <a:r>
                        <a:rPr lang="en-US" sz="2000" dirty="0" smtClean="0"/>
                        <a:t>/d)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CT</a:t>
                      </a:r>
                      <a:endParaRPr lang="en-US" sz="2000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4.61</a:t>
                      </a:r>
                      <a:endParaRPr lang="en-US" sz="2000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B050"/>
                          </a:solidFill>
                        </a:rPr>
                        <a:t>1.81*</a:t>
                      </a:r>
                      <a:endParaRPr lang="en-US" sz="20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NT</a:t>
                      </a:r>
                      <a:endParaRPr lang="en-US" sz="20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5.00</a:t>
                      </a:r>
                      <a:endParaRPr lang="en-US" sz="20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B050"/>
                          </a:solidFill>
                        </a:rPr>
                        <a:t>2.05*</a:t>
                      </a:r>
                      <a:endParaRPr lang="en-US" sz="20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US" sz="2000" dirty="0" smtClean="0"/>
                        <a:t>Cow daily gain (</a:t>
                      </a:r>
                      <a:r>
                        <a:rPr lang="en-US" sz="2000" dirty="0" err="1" smtClean="0"/>
                        <a:t>lb</a:t>
                      </a:r>
                      <a:r>
                        <a:rPr lang="en-US" sz="2000" dirty="0" smtClean="0"/>
                        <a:t>/</a:t>
                      </a:r>
                      <a:r>
                        <a:rPr lang="en-US" sz="2000" dirty="0" err="1" smtClean="0"/>
                        <a:t>hd</a:t>
                      </a:r>
                      <a:r>
                        <a:rPr lang="en-US" sz="2000" dirty="0" smtClean="0"/>
                        <a:t>/d)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CT</a:t>
                      </a:r>
                      <a:endParaRPr lang="en-US" sz="2000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0.55</a:t>
                      </a:r>
                      <a:endParaRPr lang="en-US" sz="2000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2.00</a:t>
                      </a:r>
                      <a:endParaRPr lang="en-US" sz="20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NT</a:t>
                      </a:r>
                      <a:endParaRPr lang="en-US" sz="20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2.98</a:t>
                      </a:r>
                      <a:endParaRPr lang="en-US" sz="20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2.16</a:t>
                      </a:r>
                      <a:endParaRPr lang="en-US" sz="20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US" sz="2000" dirty="0" smtClean="0"/>
                        <a:t>Cow/calf pair daily gain (</a:t>
                      </a:r>
                      <a:r>
                        <a:rPr lang="en-US" sz="2000" dirty="0" err="1" smtClean="0"/>
                        <a:t>lb</a:t>
                      </a:r>
                      <a:r>
                        <a:rPr lang="en-US" sz="2000" dirty="0" smtClean="0"/>
                        <a:t>/</a:t>
                      </a:r>
                      <a:r>
                        <a:rPr lang="en-US" sz="2000" dirty="0" err="1" smtClean="0"/>
                        <a:t>hd</a:t>
                      </a:r>
                      <a:r>
                        <a:rPr lang="en-US" sz="2000" dirty="0" smtClean="0"/>
                        <a:t>/d)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CT</a:t>
                      </a:r>
                      <a:endParaRPr lang="en-US" sz="2000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B050"/>
                          </a:solidFill>
                        </a:rPr>
                        <a:t>3.17*</a:t>
                      </a:r>
                      <a:endParaRPr lang="en-US" sz="20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3.22</a:t>
                      </a:r>
                      <a:endParaRPr lang="en-US" sz="20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NT</a:t>
                      </a:r>
                      <a:endParaRPr lang="en-US" sz="20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B050"/>
                          </a:solidFill>
                        </a:rPr>
                        <a:t>4.32*</a:t>
                      </a:r>
                      <a:endParaRPr lang="en-US" sz="20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3.64</a:t>
                      </a:r>
                      <a:endParaRPr lang="en-US" sz="20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US" sz="2000" dirty="0" smtClean="0"/>
                        <a:t>Calf gain (</a:t>
                      </a:r>
                      <a:r>
                        <a:rPr lang="en-US" sz="2000" dirty="0" err="1" smtClean="0"/>
                        <a:t>lb</a:t>
                      </a:r>
                      <a:r>
                        <a:rPr lang="en-US" sz="2000" dirty="0" smtClean="0"/>
                        <a:t>/a)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CT</a:t>
                      </a:r>
                      <a:endParaRPr lang="en-US" sz="2000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B050"/>
                          </a:solidFill>
                        </a:rPr>
                        <a:t>157*</a:t>
                      </a:r>
                      <a:endParaRPr lang="en-US" sz="20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206</a:t>
                      </a:r>
                      <a:endParaRPr lang="en-US" sz="20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NT</a:t>
                      </a:r>
                      <a:endParaRPr lang="en-US" sz="20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B050"/>
                          </a:solidFill>
                        </a:rPr>
                        <a:t>213*</a:t>
                      </a:r>
                      <a:endParaRPr lang="en-US" sz="20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230</a:t>
                      </a:r>
                      <a:endParaRPr lang="en-US" sz="20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US" sz="2000" dirty="0" smtClean="0"/>
                        <a:t>Cow gain (</a:t>
                      </a:r>
                      <a:r>
                        <a:rPr lang="en-US" sz="2000" dirty="0" err="1" smtClean="0"/>
                        <a:t>lb</a:t>
                      </a:r>
                      <a:r>
                        <a:rPr lang="en-US" sz="2000" dirty="0" smtClean="0"/>
                        <a:t>/a)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CT</a:t>
                      </a:r>
                      <a:endParaRPr lang="en-US" sz="2000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B050"/>
                          </a:solidFill>
                        </a:rPr>
                        <a:t>38*</a:t>
                      </a:r>
                      <a:endParaRPr lang="en-US" sz="20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54</a:t>
                      </a:r>
                      <a:endParaRPr lang="en-US" sz="20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NT</a:t>
                      </a:r>
                      <a:endParaRPr lang="en-US" sz="20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B050"/>
                          </a:solidFill>
                        </a:rPr>
                        <a:t>149*</a:t>
                      </a:r>
                      <a:endParaRPr lang="en-US" sz="20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77</a:t>
                      </a:r>
                      <a:endParaRPr lang="en-US" sz="20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US" sz="2000" dirty="0" smtClean="0"/>
                        <a:t>Cow/calf pair gain (</a:t>
                      </a:r>
                      <a:r>
                        <a:rPr lang="en-US" sz="2000" dirty="0" err="1" smtClean="0"/>
                        <a:t>lb</a:t>
                      </a:r>
                      <a:r>
                        <a:rPr lang="en-US" sz="2000" dirty="0" smtClean="0"/>
                        <a:t>/a)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CT</a:t>
                      </a:r>
                      <a:endParaRPr lang="en-US" sz="2000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B050"/>
                          </a:solidFill>
                        </a:rPr>
                        <a:t>182*</a:t>
                      </a:r>
                      <a:endParaRPr lang="en-US" sz="20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247</a:t>
                      </a:r>
                      <a:endParaRPr lang="en-US" sz="20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NT</a:t>
                      </a:r>
                      <a:endParaRPr lang="en-US" sz="20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B050"/>
                          </a:solidFill>
                        </a:rPr>
                        <a:t>312*</a:t>
                      </a:r>
                      <a:endParaRPr lang="en-US" sz="20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289</a:t>
                      </a:r>
                      <a:endParaRPr lang="en-US" sz="20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gridSpan="4">
                  <a:txBody>
                    <a:bodyPr/>
                    <a:lstStyle/>
                    <a:p>
                      <a:r>
                        <a:rPr lang="en-US" sz="1600" baseline="30000" dirty="0" smtClean="0"/>
                        <a:t>1</a:t>
                      </a:r>
                      <a:r>
                        <a:rPr lang="en-US" sz="1600" baseline="0" dirty="0" smtClean="0"/>
                        <a:t> CT = conventional till and NT = no-till</a:t>
                      </a:r>
                      <a:endParaRPr lang="en-US" sz="1600" baseline="30000" dirty="0" smtClean="0"/>
                    </a:p>
                    <a:p>
                      <a:r>
                        <a:rPr lang="en-US" sz="1600" baseline="30000" dirty="0" smtClean="0"/>
                        <a:t>2</a:t>
                      </a:r>
                      <a:r>
                        <a:rPr lang="en-US" sz="1600" baseline="0" dirty="0" smtClean="0"/>
                        <a:t> Summer grain (Sorghum 2002-2004) or corn (2005) and winter cover crop (Rye)</a:t>
                      </a:r>
                    </a:p>
                    <a:p>
                      <a:r>
                        <a:rPr lang="en-US" sz="1600" baseline="30000" dirty="0" smtClean="0"/>
                        <a:t>3</a:t>
                      </a:r>
                      <a:r>
                        <a:rPr lang="en-US" sz="1600" baseline="0" dirty="0" smtClean="0"/>
                        <a:t> Winter grain (Wheat) and summer cover crop (pearl millet)</a:t>
                      </a:r>
                    </a:p>
                    <a:p>
                      <a:r>
                        <a:rPr lang="en-US" sz="1600" baseline="0" dirty="0" smtClean="0"/>
                        <a:t>* Indicates difference in tillage treatment</a:t>
                      </a:r>
                      <a:endParaRPr lang="en-US" sz="1600" baseline="30000" dirty="0" smtClean="0"/>
                    </a:p>
                    <a:p>
                      <a:endParaRPr lang="en-US" sz="20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0996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ASPOLLED" val="B07EB433E6D24618BBAC0A175F9828DF"/>
  <p:tag name="TPVERSION" val="5"/>
  <p:tag name="TPFULLVERSION" val="5.3.1.3337"/>
  <p:tag name="PPTVERSION" val="14"/>
  <p:tag name="TPOS" val="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COLORTYPE" val="SCHEME"/>
  <p:tag name="DEFINEDCOLORS" val="3,6,10,45,32,50,13,4,9,55,1"/>
  <p:tag name="NUMBERFORMAT" val="0"/>
  <p:tag name="LABELFORMA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RESULTS" val="I came here to learn (enter 3 numbers)[;crlf;]4[;]7[;]68[;]False[;]0[;][;crlf;]3.76470588235294[;]3[;]1.37324912116809[;]1.88581314878893[;crlf;]0[;]0[;]How to integrate cattle in crop ground1[;]How to integrate cattle in crop ground[;][;crlf;]10[;]0[;]More about cover crops2[;]More about cover crops[;][;crlf;]28[;]0[;]More about annual forages3[;]More about annual forages[;][;crlf;]14[;]0[;]How to use annual forages for cattle production4[;]How to use annual forages for cattle production[;][;crlf;]0[;]0[;]The secrets to life success5[;]The secrets to life success[;][;crlf;]16[;]0[;]Good food6[;]Good food[;]"/>
  <p:tag name="HASRESULTS" val="True"/>
  <p:tag name="TPQUESTIONXML" val="﻿&lt;?xml version=&quot;1.0&quot; encoding=&quot;utf-8&quot;?&gt;&#10;&lt;questionlist&gt;&#10;    &lt;properties&gt;&#10;        &lt;guid&gt;471A424229CB4D3D8A77F5B849BC8C74&lt;/guid&gt;&#10;        &lt;description /&gt;&#10;        &lt;date&gt;7/13/2017 6:23:13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priorityranking&gt;&#10;            &lt;guid&gt;76CC5B569DCA422D9BD938B6DD909FD1&lt;/guid&gt;&#10;            &lt;repollguid&gt;6626B14AA5774CBA96FD24EEF21E5490&lt;/repollguid&gt;&#10;            &lt;sourceid&gt;9FE10AC436E144E49DB474E1143C813E&lt;/sourceid&gt;&#10;            &lt;questiontext&gt;I came here to learn (enter 3 numbers)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correctanswerindicator&gt;True&lt;/correctanswerindicator&gt;&#10;            &lt;responselimit&gt;3&lt;/responselimit&gt;&#10;            &lt;bulletstyle&gt;2&lt;/bulletstyle&gt;&#10;            &lt;answers&gt;&#10;                &lt;answer&gt;&#10;                    &lt;guid&gt;AE1EE9FA964046BF8FA8A25F3DACF3CA&lt;/guid&gt;&#10;                    &lt;answertext&gt;How to integrate cattle in crop ground&lt;/answertext&gt;&#10;                    &lt;valuetype&gt;0&lt;/valuetype&gt;&#10;                &lt;/answer&gt;&#10;                &lt;answer&gt;&#10;                    &lt;guid&gt;624B188536244DABA0168CFA1D871F4F&lt;/guid&gt;&#10;                    &lt;answertext&gt;More about cover crops&lt;/answertext&gt;&#10;                    &lt;valuetype&gt;0&lt;/valuetype&gt;&#10;                &lt;/answer&gt;&#10;                &lt;answer&gt;&#10;                    &lt;guid&gt;145C0A2AA1F64ECE89193A09BCE887EE&lt;/guid&gt;&#10;                    &lt;answertext&gt;More about annual forages&lt;/answertext&gt;&#10;                    &lt;valuetype&gt;0&lt;/valuetype&gt;&#10;                &lt;/answer&gt;&#10;                &lt;answer&gt;&#10;                    &lt;guid&gt;CC91891034D0446FB960C73B823D0B89&lt;/guid&gt;&#10;                    &lt;answertext&gt;How to use annual forages for cattle production&lt;/answertext&gt;&#10;                    &lt;valuetype&gt;0&lt;/valuetype&gt;&#10;                &lt;/answer&gt;&#10;                &lt;answer&gt;&#10;                    &lt;guid&gt;092BB6EB784648608B7AE4949F96C80E&lt;/guid&gt;&#10;                    &lt;answertext&gt;The secrets to life success&lt;/answertext&gt;&#10;                    &lt;valuetype&gt;0&lt;/valuetype&gt;&#10;                &lt;/answer&gt;&#10;                &lt;answer&gt;&#10;                    &lt;guid&gt;5BD638FA4C954205A50D3FA957DC2593&lt;/guid&gt;&#10;                    &lt;answertext&gt;Good food&lt;/answertext&gt;&#10;                    &lt;valuetype&gt;0&lt;/valuetype&gt;&#10;                &lt;/answer&gt;&#10;            &lt;/answers&gt;&#10;            &lt;responseweights&gt;&#10;                &lt;weight&gt;10&lt;/weight&gt;&#10;                &lt;weight&gt;8&lt;/weight&gt;&#10;                &lt;weight&gt;6&lt;/weight&gt;&#10;            &lt;/responseweights&gt;&#10;        &lt;/priorityranking&gt;&#10;    &lt;/questions&gt;&#10;&lt;/questionlist&gt;"/>
  <p:tag name="LIVECHARTING" val="False"/>
  <p:tag name="AUTOOPENPOLL" val="True"/>
  <p:tag name="AUTOFORMATCHART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COLORTYPE" val="SCHEME"/>
  <p:tag name="DEFINEDCOLORS" val="3,6,10,45,32,50,13,4,9,55,1"/>
  <p:tag name="NUMBERFORMAT" val="0"/>
  <p:tag name="LABELFORMAT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RESULTS" val="I am a ____________ producer[;crlf;]5[;]7[;]5[;]False[;]0[;][;crlf;]2.6[;]1[;]2.33238075793812[;]5.44[;crlf;]3[;]0[;]Cattle1[;]Cattle[;][;crlf;]0[;]0[;]Row crop2[;]Row crop[;][;crlf;]1[;]0[;]Cattle and row crop3[;]Cattle and row crop[;][;crlf;]0[;]0[;]Multi-livestock species4[;]Multi-livestock species[;][;crlf;]0[;]0[;]Forage/hay producer5[;]Forage/hay producer[;][;crlf;]0[;]0[;]Cattle, forage, and row crop6[;]Cattle, forage, and row crop[;][;crlf;]1[;]0[;]Industry/academic7[;]Industry/academic[;][;crlf;]0[;]0[;]All the above8[;]All the above[;]"/>
  <p:tag name="HASRESULTS" val="True"/>
  <p:tag name="TPQUESTIONXML" val="﻿&lt;?xml version=&quot;1.0&quot; encoding=&quot;utf-8&quot;?&gt;&#10;&lt;questionlist&gt;&#10;    &lt;properties&gt;&#10;        &lt;guid&gt;C8F61533B10C45FDB7F440414653C5A5&lt;/guid&gt;&#10;        &lt;description /&gt;&#10;        &lt;date&gt;7/13/2017 6:25:23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8A5447F1F3D848E5BEE3D4C966CDBC77&lt;/guid&gt;&#10;            &lt;repollguid&gt;EB3F6840CB444683B94013DFF314EA24&lt;/repollguid&gt;&#10;            &lt;sourceid&gt;B5335BD7F2F349F4B096A9991B81A629&lt;/sourceid&gt;&#10;            &lt;questiontext&gt;I am a ____________ producer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61B910DC8FCA4E3C8A593D566FE29D03&lt;/guid&gt;&#10;                    &lt;answertext&gt;Cattle&lt;/answertext&gt;&#10;                    &lt;valuetype&gt;0&lt;/valuetype&gt;&#10;                &lt;/answer&gt;&#10;                &lt;answer&gt;&#10;                    &lt;guid&gt;9AD6BA63B3CC45F0B4304754598A84E0&lt;/guid&gt;&#10;                    &lt;answertext&gt;Row crop&lt;/answertext&gt;&#10;                    &lt;valuetype&gt;0&lt;/valuetype&gt;&#10;                &lt;/answer&gt;&#10;                &lt;answer&gt;&#10;                    &lt;guid&gt;82C7646CB57A4C17A0BA596D9707BABA&lt;/guid&gt;&#10;                    &lt;answertext&gt;Cattle and row crop&lt;/answertext&gt;&#10;                    &lt;valuetype&gt;0&lt;/valuetype&gt;&#10;                &lt;/answer&gt;&#10;                &lt;answer&gt;&#10;                    &lt;guid&gt;C8322D4519F34C52B0BFFA60D2EFB717&lt;/guid&gt;&#10;                    &lt;answertext&gt;Multi-livestock species&lt;/answertext&gt;&#10;                    &lt;valuetype&gt;0&lt;/valuetype&gt;&#10;                &lt;/answer&gt;&#10;                &lt;answer&gt;&#10;                    &lt;guid&gt;32A1F5055AEE46DCA9715F71CEE3141C&lt;/guid&gt;&#10;                    &lt;answertext&gt;Forage/hay producer&lt;/answertext&gt;&#10;                    &lt;valuetype&gt;0&lt;/valuetype&gt;&#10;                &lt;/answer&gt;&#10;                &lt;answer&gt;&#10;                    &lt;guid&gt;53F86E491C5D4A3A87B6C8CB50EE62E3&lt;/guid&gt;&#10;                    &lt;answertext&gt;Cattle, forage, and row crop&lt;/answertext&gt;&#10;                    &lt;valuetype&gt;0&lt;/valuetype&gt;&#10;                &lt;/answer&gt;&#10;                &lt;answer&gt;&#10;                    &lt;guid&gt;EAB9B5EE40B143B9BDB96827BFD8BD94&lt;/guid&gt;&#10;                    &lt;answertext&gt;Industry/academic&lt;/answertext&gt;&#10;                    &lt;valuetype&gt;0&lt;/valuetype&gt;&#10;                &lt;/answer&gt;&#10;                &lt;answer&gt;&#10;                    &lt;guid&gt;118AD698BBCD43099A7597BD4A55C9C7&lt;/guid&gt;&#10;                    &lt;answertext&gt;All the above&lt;/answertext&gt;&#10;                    &lt;valuetype&gt;0&lt;/valuetype&gt;&#10;                &lt;/answer&gt;&#10;            &lt;/answers&gt;&#10;        &lt;/multichoice&gt;&#10;    &lt;/questions&gt;&#10;&lt;/questionlist&gt;"/>
  <p:tag name="LIVECHARTING" val="False"/>
  <p:tag name="AUTOOPENPOLL" val="True"/>
  <p:tag name="AUTOFORMATCHART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COLORTYPE" val="SCHEME"/>
  <p:tag name="DEFINEDCOLORS" val="3,6,10,45,32,50,13,4,9,55,1"/>
  <p:tag name="NUMBERFORMAT" val="0"/>
  <p:tag name="LABELFORMAT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TrueFalse"/>
  <p:tag name="RESULTS" val="I have used annual forages in my operation as a hay[;crlf;]5[;]7[;]5[;]False[;]0[;][;crlf;]1.6[;]2[;]0.489897948556636[;]0.24[;crlf;]2[;]0[;]True1[;]True[;][;crlf;]3[;]0[;]False2[;]False[;]"/>
  <p:tag name="HASRESULTS" val="True"/>
  <p:tag name="TPQUESTIONXML" val="﻿&lt;?xml version=&quot;1.0&quot; encoding=&quot;utf-8&quot;?&gt;&#10;&lt;questionlist&gt;&#10;    &lt;properties&gt;&#10;        &lt;guid&gt;242F1164C8A242A9B0CFE1F1A32D4B42&lt;/guid&gt;&#10;        &lt;description /&gt;&#10;        &lt;date&gt;7/13/2017 6:19:35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0B6B5471AB184B12A61D0CB4601A38AC&lt;/guid&gt;&#10;            &lt;repollguid&gt;035D4C8781BF45F4B29E125FFDEE5A83&lt;/repollguid&gt;&#10;            &lt;sourceid&gt;04A1799DDBAA4A60ADD10492F5C5DC50&lt;/sourceid&gt;&#10;            &lt;questiontext&gt;I have used annual forages in my operation as a hay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truefalse&gt;True&lt;/truefalse&gt;&#10;            &lt;answers&gt;&#10;                &lt;answer&gt;&#10;                    &lt;guid&gt;11B60470E2E94011A4732794DF110CDA&lt;/guid&gt;&#10;                    &lt;answertext&gt;True&lt;/answertext&gt;&#10;                    &lt;valuetype&gt;0&lt;/valuetype&gt;&#10;                &lt;/answer&gt;&#10;                &lt;answer&gt;&#10;                    &lt;guid&gt;7BC1B42444C4425AA807EB3B5B230C60&lt;/guid&gt;&#10;                    &lt;answertext&gt;False&lt;/answertext&gt;&#10;                    &lt;valuetype&gt;0&lt;/valuetype&gt;&#10;                &lt;/answer&gt;&#10;            &lt;/answers&gt;&#10;        &lt;/multichoice&gt;&#10;    &lt;/questions&gt;&#10;&lt;/questionlist&gt;"/>
  <p:tag name="LIVECHARTING" val="False"/>
  <p:tag name="AUTOOPENPOLL" val="True"/>
  <p:tag name="AUTOFORMATCHART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TPQUESTIONXML" val="﻿&lt;?xml version=&quot;1.0&quot; encoding=&quot;utf-8&quot;?&gt;&#10;&lt;questionlist&gt;&#10;    &lt;properties&gt;&#10;        &lt;guid&gt;1DF40A80A38E4AC7A1CE4FE3FAA50764&lt;/guid&gt;&#10;        &lt;description /&gt;&#10;        &lt;date&gt;7/13/2017 4:48:36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E217544B100D4746BCBB0E7EAF6BD892&lt;/guid&gt;&#10;            &lt;repollguid&gt;D0C74B2279E04D6795BDCE9E325CCEC3&lt;/repollguid&gt;&#10;            &lt;sourceid&gt;7300C87281654400B0F0405F956FA4A6&lt;/sourceid&gt;&#10;            &lt;questiontext&gt;How often do you use annual forages as a source of forage for cattle&lt;/questiontext&gt;&#10;            &lt;showresults&gt;Fals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25C6BF909DBF467C89FD3CF81179B084&lt;/guid&gt;&#10;                    &lt;answertext&gt;Almost always (4 out of 5 yrs)&lt;/answertext&gt;&#10;                    &lt;valuetype&gt;0&lt;/valuetype&gt;&#10;                &lt;/answer&gt;&#10;                &lt;answer&gt;&#10;                    &lt;guid&gt;1939963711F949EF8C4B58F43A802BA6&lt;/guid&gt;&#10;                    &lt;answertext&gt;Often (3 out of 5 yrs)&lt;/answertext&gt;&#10;                    &lt;valuetype&gt;0&lt;/valuetype&gt;&#10;                &lt;/answer&gt;&#10;                &lt;answer&gt;&#10;                    &lt;guid&gt;68350135F8164A9FA51A543550550C1A&lt;/guid&gt;&#10;                    &lt;answertext&gt;Sometimes (2 out of 5 yrs)&lt;/answertext&gt;&#10;                    &lt;valuetype&gt;0&lt;/valuetype&gt;&#10;                &lt;/answer&gt;&#10;                &lt;answer&gt;&#10;                    &lt;guid&gt;0B8D87852376447EA849B1E0BDD099A4&lt;/guid&gt;&#10;                    &lt;answertext&gt;Seldem (1 out of 5 yrs)&lt;/answertext&gt;&#10;                    &lt;valuetype&gt;0&lt;/valuetype&gt;&#10;                &lt;/answer&gt;&#10;                &lt;answer&gt;&#10;                    &lt;guid&gt;FC65B0AE5B4B4AE3B369DCE17ACB6D93&lt;/guid&gt;&#10;                    &lt;answertext&gt;Almost never (less than 1 out of 5 yrs)&lt;/answertext&gt;&#10;                    &lt;valuetype&gt;0&lt;/valuetype&gt;&#10;                &lt;/answer&gt;&#10;            &lt;/answers&gt;&#10;        &lt;/multichoice&gt;&#10;    &lt;/questions&gt;&#10;&lt;/questionlist&gt;"/>
  <p:tag name="LIVECHARTING" val="False"/>
  <p:tag name="AUTOOPENPOLL" val="True"/>
  <p:tag name="AUTOFORMATCHART" val="Tru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COLORTYPE" val="SCHEME"/>
  <p:tag name="DEFINEDCOLORS" val="3,6,10,45,32,50,13,4,9,55,1"/>
  <p:tag name="NUMBERFORMAT" val="0"/>
  <p:tag name="LABELFORMAT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TPQUESTIONXML" val="﻿&lt;?xml version=&quot;1.0&quot; encoding=&quot;utf-8&quot;?&gt;&#10;&lt;questionlist&gt;&#10;    &lt;properties&gt;&#10;        &lt;guid&gt;1EDE3301B2A6432F83C15CAE4F3B193A&lt;/guid&gt;&#10;        &lt;description /&gt;&#10;        &lt;date&gt;7/13/2017 4:50:58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61090C03B59A4E9FA423B595079C26FE&lt;/guid&gt;&#10;            &lt;repollguid&gt;27407A4D48604F929B3A12647DC20186&lt;/repollguid&gt;&#10;            &lt;sourceid&gt;74CA7E6ACB8F482DBD9B82587D463D03&lt;/sourceid&gt;&#10;            &lt;questiontext&gt;How important is the issue of nitrates in annual forages and the potential for toxicity to you?&lt;/questiontext&gt;&#10;            &lt;showresults&gt;Fals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310D295AC7D648D4990F37348EDE04DB&lt;/guid&gt;&#10;                    &lt;answertext&gt;Very important&lt;/answertext&gt;&#10;                    &lt;valuetype&gt;0&lt;/valuetype&gt;&#10;                &lt;/answer&gt;&#10;                &lt;answer&gt;&#10;                    &lt;guid&gt;B294C7515E6E4D8F9FD906D17B91DB6E&lt;/guid&gt;&#10;                    &lt;answertext&gt;Important&lt;/answertext&gt;&#10;                    &lt;valuetype&gt;0&lt;/valuetype&gt;&#10;                &lt;/answer&gt;&#10;                &lt;answer&gt;&#10;                    &lt;guid&gt;F3FEF6EE9DE14B8696F85B8DE4FBF248&lt;/guid&gt;&#10;                    &lt;answertext&gt;Moderately important&lt;/answertext&gt;&#10;                    &lt;valuetype&gt;0&lt;/valuetype&gt;&#10;                &lt;/answer&gt;&#10;                &lt;answer&gt;&#10;                    &lt;guid&gt;F016BE0035E74DF6972733F4495C4919&lt;/guid&gt;&#10;                    &lt;answertext&gt;Slightly important&lt;/answertext&gt;&#10;                    &lt;valuetype&gt;0&lt;/valuetype&gt;&#10;                &lt;/answer&gt;&#10;                &lt;answer&gt;&#10;                    &lt;guid&gt;06DF1F2D270F42EABE5280FE45DEE945&lt;/guid&gt;&#10;                    &lt;answertext&gt;Not important&lt;/answertext&gt;&#10;                    &lt;valuetype&gt;0&lt;/valuetype&gt;&#10;                &lt;/answer&gt;&#10;            &lt;/answers&gt;&#10;        &lt;/multichoice&gt;&#10;    &lt;/questions&gt;&#10;&lt;/questionlist&gt;"/>
  <p:tag name="LIVECHARTING" val="False"/>
  <p:tag name="AUTOOPENPOLL" val="True"/>
  <p:tag name="AUTOFORMATCHART" val="Tru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COLORTYPE" val="SCHEME"/>
  <p:tag name="DEFINEDCOLORS" val="3,6,10,45,32,50,13,4,9,55,1"/>
  <p:tag name="NUMBERFORMAT" val="0"/>
  <p:tag name="LABELFORMAT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TPQUESTIONXML" val="﻿&lt;?xml version=&quot;1.0&quot; encoding=&quot;utf-8&quot;?&gt;&#10;&lt;questionlist&gt;&#10;    &lt;properties&gt;&#10;        &lt;guid&gt;58B2BA002B644EF1B12EAFA0CA4AC7CF&lt;/guid&gt;&#10;        &lt;description /&gt;&#10;        &lt;date&gt;7/13/2017 4:51:58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395C0A095CEE419690089113A7A88BFB&lt;/guid&gt;&#10;            &lt;repollguid&gt;9771C56286CA4A1ABE74E4E142D22569&lt;/repollguid&gt;&#10;            &lt;sourceid&gt;0ABB5F5A088648F2AC8C126BCD017D7A&lt;/sourceid&gt;&#10;            &lt;questiontext&gt;Do you test annual forages that will be GRAZED for nitrates&lt;/questiontext&gt;&#10;            &lt;showresults&gt;Fals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C4A74649A6624FB4BC094DB5A3F910D6&lt;/guid&gt;&#10;                    &lt;answertext&gt;Very frequently&lt;/answertext&gt;&#10;                    &lt;valuetype&gt;0&lt;/valuetype&gt;&#10;                &lt;/answer&gt;&#10;                &lt;answer&gt;&#10;                    &lt;guid&gt;DAA4F42AF53E4C19BB33E9BCE68C09EE&lt;/guid&gt;&#10;                    &lt;answertext&gt;Frequently&lt;/answertext&gt;&#10;                    &lt;valuetype&gt;0&lt;/valuetype&gt;&#10;                &lt;/answer&gt;&#10;                &lt;answer&gt;&#10;                    &lt;guid&gt;32A6BE02D81F47EB9B30782E40B2FE45&lt;/guid&gt;&#10;                    &lt;answertext&gt;Occasionally&lt;/answertext&gt;&#10;                    &lt;valuetype&gt;0&lt;/valuetype&gt;&#10;                &lt;/answer&gt;&#10;                &lt;answer&gt;&#10;                    &lt;guid&gt;D35C8AEA81AD43AFAA315A2C3F8A0D61&lt;/guid&gt;&#10;                    &lt;answertext&gt;Rarely&lt;/answertext&gt;&#10;                    &lt;valuetype&gt;0&lt;/valuetype&gt;&#10;                &lt;/answer&gt;&#10;                &lt;answer&gt;&#10;                    &lt;guid&gt;902DD956A7A84B64AF207E3E0FF60A91&lt;/guid&gt;&#10;                    &lt;answertext&gt;Never&lt;/answertext&gt;&#10;                    &lt;valuetype&gt;0&lt;/valuetype&gt;&#10;                &lt;/answer&gt;&#10;            &lt;/answers&gt;&#10;        &lt;/multichoice&gt;&#10;    &lt;/questions&gt;&#10;&lt;/questionlist&gt;"/>
  <p:tag name="LIVECHARTING" val="False"/>
  <p:tag name="AUTOOPENPOLL" val="True"/>
  <p:tag name="AUTOFORMATCHART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COLORTYPE" val="SCHEME"/>
  <p:tag name="DEFINEDCOLORS" val="3,6,10,45,32,50,13,4,9,55,1"/>
  <p:tag name="NUMBERFORMAT" val="0"/>
  <p:tag name="LABELFORMAT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COLORTYPE" val="SCHEME"/>
  <p:tag name="DEFINEDCOLORS" val="3,6,10,45,32,50,13,4,9,55,1"/>
  <p:tag name="NUMBERFORMAT" val="0"/>
  <p:tag name="LABELFORMAT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TPQUESTIONXML" val="﻿&lt;?xml version=&quot;1.0&quot; encoding=&quot;utf-8&quot;?&gt;&#10;&lt;questionlist&gt;&#10;    &lt;properties&gt;&#10;        &lt;guid&gt;2777A6B1FB8548A494E216C6BDF48CB4&lt;/guid&gt;&#10;        &lt;description /&gt;&#10;        &lt;date&gt;7/13/2017 4:52:38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79244D6151E44047ADB6396D0C67E553&lt;/guid&gt;&#10;            &lt;repollguid&gt;0E6BEE8713044115989DEFE9E7238D7D&lt;/repollguid&gt;&#10;            &lt;sourceid&gt;61C7DAA0674C4B74B8AB22FEA80B355B&lt;/sourceid&gt;&#10;            &lt;questiontext&gt;Do you test annual forages harvested as hay for nitrates&lt;/questiontext&gt;&#10;            &lt;showresults&gt;Fals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203D1A093BBB4356A56BFFF924CB537D&lt;/guid&gt;&#10;                    &lt;answertext&gt;Very frequently&lt;/answertext&gt;&#10;                    &lt;valuetype&gt;0&lt;/valuetype&gt;&#10;                &lt;/answer&gt;&#10;                &lt;answer&gt;&#10;                    &lt;guid&gt;B559D5688E7C49FC816ECC5DA5C06C12&lt;/guid&gt;&#10;                    &lt;answertext&gt;Frequently&lt;/answertext&gt;&#10;                    &lt;valuetype&gt;0&lt;/valuetype&gt;&#10;                &lt;/answer&gt;&#10;                &lt;answer&gt;&#10;                    &lt;guid&gt;8E06A646421D483A99AA4188E1CA3704&lt;/guid&gt;&#10;                    &lt;answertext&gt;Occasionally&lt;/answertext&gt;&#10;                    &lt;valuetype&gt;0&lt;/valuetype&gt;&#10;                &lt;/answer&gt;&#10;                &lt;answer&gt;&#10;                    &lt;guid&gt;9DBE65138F144D05833AF4B40A6998AF&lt;/guid&gt;&#10;                    &lt;answertext&gt;Rarely&lt;/answertext&gt;&#10;                    &lt;valuetype&gt;0&lt;/valuetype&gt;&#10;                &lt;/answer&gt;&#10;                &lt;answer&gt;&#10;                    &lt;guid&gt;E6860F3C8054476EB41B2F00D3C767A6&lt;/guid&gt;&#10;                    &lt;answertext&gt;Never&lt;/answertext&gt;&#10;                    &lt;valuetype&gt;0&lt;/valuetype&gt;&#10;                &lt;/answer&gt;&#10;            &lt;/answers&gt;&#10;        &lt;/multichoice&gt;&#10;    &lt;/questions&gt;&#10;&lt;/questionlist&gt;"/>
  <p:tag name="LIVECHARTING" val="False"/>
  <p:tag name="AUTOOPENPOLL" val="True"/>
  <p:tag name="AUTOFORMATCHART" val="Tru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COLORTYPE" val="SCHEME"/>
  <p:tag name="DEFINEDCOLORS" val="3,6,10,45,32,50,13,4,9,55,1"/>
  <p:tag name="NUMBERFORMAT" val="0"/>
  <p:tag name="LABELFORMAT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TPQUESTIONXML" val="﻿&lt;?xml version=&quot;1.0&quot; encoding=&quot;utf-8&quot;?&gt;&#10;&lt;questionlist&gt;&#10;    &lt;properties&gt;&#10;        &lt;guid&gt;67CB08F1B1284642A0F5BF150342D1A5&lt;/guid&gt;&#10;        &lt;description /&gt;&#10;        &lt;date&gt;7/13/2017 4:53:20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9560CF586D4546848F08D79B64FCA3F5&lt;/guid&gt;&#10;            &lt;repollguid&gt;A33AFAC90F8545869D5566B918586900&lt;/repollguid&gt;&#10;            &lt;sourceid&gt;771E0F1CC87D4D36BF9921D81B47638B&lt;/sourceid&gt;&#10;            &lt;questiontext&gt;How often do your annual forages test high for nitrates&lt;/questiontext&gt;&#10;            &lt;showresults&gt;Fals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09801A793FDC44A0914C5C7E743F352B&lt;/guid&gt;&#10;                    &lt;answertext&gt;Very frequently&lt;/answertext&gt;&#10;                    &lt;valuetype&gt;0&lt;/valuetype&gt;&#10;                &lt;/answer&gt;&#10;                &lt;answer&gt;&#10;                    &lt;guid&gt;9738A573AAB54260A5EB39A511FEB1A9&lt;/guid&gt;&#10;                    &lt;answertext&gt;Frequently&lt;/answertext&gt;&#10;                    &lt;valuetype&gt;0&lt;/valuetype&gt;&#10;                &lt;/answer&gt;&#10;                &lt;answer&gt;&#10;                    &lt;guid&gt;43EFFF3F36EB441484ECAFFAC570842B&lt;/guid&gt;&#10;                    &lt;answertext&gt;Occasionally&lt;/answertext&gt;&#10;                    &lt;valuetype&gt;0&lt;/valuetype&gt;&#10;                &lt;/answer&gt;&#10;                &lt;answer&gt;&#10;                    &lt;guid&gt;AD96DCD542D941028FF62DFFFA7BBA47&lt;/guid&gt;&#10;                    &lt;answertext&gt;Rarely&lt;/answertext&gt;&#10;                    &lt;valuetype&gt;0&lt;/valuetype&gt;&#10;                &lt;/answer&gt;&#10;                &lt;answer&gt;&#10;                    &lt;guid&gt;871CFD6FED734B919847FC3FDAAE5017&lt;/guid&gt;&#10;                    &lt;answertext&gt;Never&lt;/answertext&gt;&#10;                    &lt;valuetype&gt;0&lt;/valuetype&gt;&#10;                &lt;/answer&gt;&#10;            &lt;/answers&gt;&#10;        &lt;/multichoice&gt;&#10;    &lt;/questions&gt;&#10;&lt;/questionlist&gt;"/>
  <p:tag name="LIVECHARTING" val="False"/>
  <p:tag name="AUTOOPENPOLL" val="True"/>
  <p:tag name="AUTOFORMATCHART" val="Tru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COLORTYPE" val="SCHEME"/>
  <p:tag name="DEFINEDCOLORS" val="3,6,10,45,32,50,13,4,9,55,1"/>
  <p:tag name="NUMBERFORMAT" val="0"/>
  <p:tag name="LABELFORMAT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TPQUESTIONXML" val="﻿&lt;?xml version=&quot;1.0&quot; encoding=&quot;utf-8&quot;?&gt;&#10;&lt;questionlist&gt;&#10;    &lt;properties&gt;&#10;        &lt;guid&gt;1DC0D7D782634F93AEC89297D57EC0DF&lt;/guid&gt;&#10;        &lt;description /&gt;&#10;        &lt;date&gt;7/13/2017 4:53:54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E4109B08D6F4488997AC08FCE893FC82&lt;/guid&gt;&#10;            &lt;repollguid&gt;15B0CFFA4E114B6BA0E7316ADB722352&lt;/repollguid&gt;&#10;            &lt;sourceid&gt;6C68FF6DD15E414D9997B5CD1FE88902&lt;/sourceid&gt;&#10;            &lt;questiontext&gt;When annual forage pasture test high in nitrates (potentially toxic), what is the likelihood that you rill graze the forage?&lt;/questiontext&gt;&#10;            &lt;showresults&gt;Fals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C37EB0DD65BD4554BB0551E6012BEBA4&lt;/guid&gt;&#10;                    &lt;answertext&gt;Almost always&lt;/answertext&gt;&#10;                    &lt;valuetype&gt;0&lt;/valuetype&gt;&#10;                &lt;/answer&gt;&#10;                &lt;answer&gt;&#10;                    &lt;guid&gt;4D50EEC3185647ECAB38426BD671A10C&lt;/guid&gt;&#10;                    &lt;answertext&gt;Usually&lt;/answertext&gt;&#10;                    &lt;valuetype&gt;0&lt;/valuetype&gt;&#10;                &lt;/answer&gt;&#10;                &lt;answer&gt;&#10;                    &lt;guid&gt;E4AEC8B2F4FD48EE909C7B06194E4BC7&lt;/guid&gt;&#10;                    &lt;answertext&gt;Often&lt;/answertext&gt;&#10;                    &lt;valuetype&gt;0&lt;/valuetype&gt;&#10;                &lt;/answer&gt;&#10;                &lt;answer&gt;&#10;                    &lt;guid&gt;686D67D99DBB48FFA7C10930A2291208&lt;/guid&gt;&#10;                    &lt;answertext&gt;Occasionally&lt;/answertext&gt;&#10;                    &lt;valuetype&gt;0&lt;/valuetype&gt;&#10;                &lt;/answer&gt;&#10;                &lt;answer&gt;&#10;                    &lt;guid&gt;4C1425300AD748A6B89291C8FE353A2E&lt;/guid&gt;&#10;                    &lt;answertext&gt;Rarely&lt;/answertext&gt;&#10;                    &lt;valuetype&gt;0&lt;/valuetype&gt;&#10;                &lt;/answer&gt;&#10;                &lt;answer&gt;&#10;                    &lt;guid&gt;50E7AA02232845A7A9848FE9ED890FF4&lt;/guid&gt;&#10;                    &lt;answertext&gt;Almost never&lt;/answertext&gt;&#10;                    &lt;valuetype&gt;0&lt;/valuetype&gt;&#10;                &lt;/answer&gt;&#10;            &lt;/answers&gt;&#10;        &lt;/multichoice&gt;&#10;    &lt;/questions&gt;&#10;&lt;/questionlist&gt;"/>
  <p:tag name="LIVECHARTING" val="False"/>
  <p:tag name="AUTOOPENPOLL" val="True"/>
  <p:tag name="AUTOFORMATCHART" val="Tru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RESULTS" val="The annual forages I hay are grown in what season?[;crlf;]1[;]7[;]1[;]False[;]0[;][;crlf;]1[;]1[;]0[;]0[;crlf;]1[;]0[;]Summer forage1[;]Summer forage[;][;crlf;]0[;]0[;]Winter forage2[;]Winter forage[;]"/>
  <p:tag name="HASRESULTS" val="True"/>
  <p:tag name="TPQUESTIONXML" val="﻿&lt;?xml version=&quot;1.0&quot; encoding=&quot;utf-8&quot;?&gt;&#10;&lt;questionlist&gt;&#10;    &lt;properties&gt;&#10;        &lt;guid&gt;D32C1D7EE5E84D38BF3024F36BE37F84&lt;/guid&gt;&#10;        &lt;description /&gt;&#10;        &lt;date&gt;7/13/2017 6:20:02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D23CE3DAABF44610835815CA793A7D9D&lt;/guid&gt;&#10;            &lt;repollguid&gt;1FCBAD8B348446F980536EDCFE77E189&lt;/repollguid&gt;&#10;            &lt;sourceid&gt;BE923117A7E6469DB041A82277FF5BD0&lt;/sourceid&gt;&#10;            &lt;questiontext&gt;The annual forages I hay are grown in what season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2&lt;/responselimit&gt;&#10;            &lt;bulletstyle&gt;2&lt;/bulletstyle&gt;&#10;            &lt;correctanswerindicator&gt;True&lt;/correctanswerindicator&gt;&#10;            &lt;answers&gt;&#10;                &lt;answer&gt;&#10;                    &lt;guid&gt;FFF7D1F3053547CA96454040F96CDD28&lt;/guid&gt;&#10;                    &lt;answertext&gt;Summer forage&lt;/answertext&gt;&#10;                    &lt;valuetype&gt;0&lt;/valuetype&gt;&#10;                &lt;/answer&gt;&#10;                &lt;answer&gt;&#10;                    &lt;guid&gt;7BE81543D9A94253A8A5753402D81A50&lt;/guid&gt;&#10;                    &lt;answertext&gt;Winter forage&lt;/answertext&gt;&#10;                    &lt;valuetype&gt;0&lt;/valuetype&gt;&#10;                &lt;/answer&gt;&#10;            &lt;/answers&gt;&#10;        &lt;/multichoice&gt;&#10;    &lt;/questions&gt;&#10;&lt;/questionlist&gt;"/>
  <p:tag name="LIVECHARTING" val="False"/>
  <p:tag name="AUTOOPENPOLL" val="True"/>
  <p:tag name="AUTOFORMATCHART" val="Tru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COLORTYPE" val="SCHEME"/>
  <p:tag name="DEFINEDCOLORS" val="3,6,10,45,32,50,13,4,9,55,1"/>
  <p:tag name="NUMBERFORMAT" val="0"/>
  <p:tag name="LABELFORMAT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TPQUESTIONXML" val="﻿&lt;?xml version=&quot;1.0&quot; encoding=&quot;utf-8&quot;?&gt;&#10;&lt;questionlist&gt;&#10;    &lt;properties&gt;&#10;        &lt;guid&gt;9B6769B5ADF9412D8B103796F71346F7&lt;/guid&gt;&#10;        &lt;description /&gt;&#10;        &lt;date&gt;7/13/2017 4:54:58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CE081C685E9449F78CF2F41D9FB01F72&lt;/guid&gt;&#10;            &lt;repollguid&gt;DF0ACA5C84CE416FB09FBEB9A480DE05&lt;/repollguid&gt;&#10;            &lt;sourceid&gt;CB65D9BAE4A44D31B1C4E2469DC7DC65&lt;/sourceid&gt;&#10;            &lt;questiontext&gt;If you grazed high nitrate forage what mitigation strategies did you use (select all that apply)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0&lt;/responselimit&gt;&#10;            &lt;bulletstyle&gt;2&lt;/bulletstyle&gt;&#10;            &lt;correctanswerindicator&gt;True&lt;/correctanswerindicator&gt;&#10;            &lt;answers&gt;&#10;                &lt;answer&gt;&#10;                    &lt;guid&gt;13392DA84CB5425A8D1236CB2816D17D&lt;/guid&gt;&#10;                    &lt;answertext&gt;Allowed limited access to the forage&lt;/answertext&gt;&#10;                    &lt;valuetype&gt;0&lt;/valuetype&gt;&#10;                &lt;/answer&gt;&#10;                &lt;answer&gt;&#10;                    &lt;guid&gt;436E8404C5F74DB094D248BAA17EA424&lt;/guid&gt;&#10;                    &lt;answertext&gt;Provided a high energy supplement&lt;/answertext&gt;&#10;                    &lt;valuetype&gt;0&lt;/valuetype&gt;&#10;                &lt;/answer&gt;&#10;                &lt;answer&gt;&#10;                    &lt;guid&gt;A8CB922DEAA7487BBA920ED20B8E7E83&lt;/guid&gt;&#10;                    &lt;answertext&gt;Used a direct fed microbial&lt;/answertext&gt;&#10;                    &lt;valuetype&gt;0&lt;/valuetype&gt;&#10;                &lt;/answer&gt;&#10;                &lt;answer&gt;&#10;                    &lt;guid&gt;45F66D2A8CBE4E24A19EF626CF1EF92E&lt;/guid&gt;&#10;                    &lt;answertext&gt;Waited until levels were safe&lt;/answertext&gt;&#10;                    &lt;valuetype&gt;0&lt;/valuetype&gt;&#10;                &lt;/answer&gt;&#10;                &lt;answer&gt;&#10;                    &lt;guid&gt;4D59C7D025764C00B395ED94C4700960&lt;/guid&gt;&#10;                    &lt;answertext&gt;Lightly grazed the forage&lt;/answertext&gt;&#10;                    &lt;valuetype&gt;0&lt;/valuetype&gt;&#10;                &lt;/answer&gt;&#10;                &lt;answer&gt;&#10;                    &lt;guid&gt;0D7F2C6AD68D45159CE1A2643001FBAB&lt;/guid&gt;&#10;                    &lt;answertext&gt;Made sure animals were full before turnout&lt;/answertext&gt;&#10;                    &lt;valuetype&gt;0&lt;/valuetype&gt;&#10;                &lt;/answer&gt;&#10;                &lt;answer&gt;&#10;                    &lt;guid&gt;BD2BDF83A0D24E9397D6323374A5FD26&lt;/guid&gt;&#10;                    &lt;answertext&gt;Other&lt;/answertext&gt;&#10;                    &lt;valuetype&gt;0&lt;/valuetype&gt;&#10;                &lt;/answer&gt;&#10;                &lt;answer&gt;&#10;                    &lt;guid&gt;4EA16E0C20E047BAA2323D6E5676830E&lt;/guid&gt;&#10;                    &lt;answertext&gt;None &lt;/answertext&gt;&#10;                    &lt;valuetype&gt;0&lt;/valuetype&gt;&#10;                &lt;/answer&gt;&#10;            &lt;/answers&gt;&#10;        &lt;/multichoice&gt;&#10;    &lt;/questions&gt;&#10;&lt;/questionlist&gt;"/>
  <p:tag name="LIVECHARTING" val="False"/>
  <p:tag name="AUTOOPENPOLL" val="True"/>
  <p:tag name="AUTOFORMATCHART" val="Tru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COLORTYPE" val="SCHEME"/>
  <p:tag name="DEFINEDCOLORS" val="3,6,10,45,32,50,13,4,9,55,1"/>
  <p:tag name="NUMBERFORMAT" val="0"/>
  <p:tag name="LABELFORMAT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TPQUESTIONXML" val="﻿&lt;?xml version=&quot;1.0&quot; encoding=&quot;utf-8&quot;?&gt;&#10;&lt;questionlist&gt;&#10;    &lt;properties&gt;&#10;        &lt;guid&gt;1DC0D7D782634F93AEC89297D57EC0DF&lt;/guid&gt;&#10;        &lt;description /&gt;&#10;        &lt;date&gt;7/13/2017 4:53:54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B0A72F7EBDF34DCE88F7F18BE7F5376C&lt;/guid&gt;&#10;            &lt;repollguid&gt;15B0CFFA4E114B6BA0E7316ADB722352&lt;/repollguid&gt;&#10;            &lt;sourceid&gt;6C68FF6DD15E414D9997B5CD1FE88902&lt;/sourceid&gt;&#10;            &lt;questiontext&gt;When annual forage hay test high in nitrates (potentially toxic), what is the likelihood that you rill graze the forage?&lt;/questiontext&gt;&#10;            &lt;showresults&gt;Fals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C37EB0DD65BD4554BB0551E6012BEBA4&lt;/guid&gt;&#10;                    &lt;answertext&gt;Almost always&lt;/answertext&gt;&#10;                    &lt;valuetype&gt;0&lt;/valuetype&gt;&#10;                &lt;/answer&gt;&#10;                &lt;answer&gt;&#10;                    &lt;guid&gt;4D50EEC3185647ECAB38426BD671A10C&lt;/guid&gt;&#10;                    &lt;answertext&gt;Usually&lt;/answertext&gt;&#10;                    &lt;valuetype&gt;0&lt;/valuetype&gt;&#10;                &lt;/answer&gt;&#10;                &lt;answer&gt;&#10;                    &lt;guid&gt;E4AEC8B2F4FD48EE909C7B06194E4BC7&lt;/guid&gt;&#10;                    &lt;answertext&gt;Often&lt;/answertext&gt;&#10;                    &lt;valuetype&gt;0&lt;/valuetype&gt;&#10;                &lt;/answer&gt;&#10;                &lt;answer&gt;&#10;                    &lt;guid&gt;686D67D99DBB48FFA7C10930A2291208&lt;/guid&gt;&#10;                    &lt;answertext&gt;Occasionally&lt;/answertext&gt;&#10;                    &lt;valuetype&gt;0&lt;/valuetype&gt;&#10;                &lt;/answer&gt;&#10;                &lt;answer&gt;&#10;                    &lt;guid&gt;4C1425300AD748A6B89291C8FE353A2E&lt;/guid&gt;&#10;                    &lt;answertext&gt;Rarely&lt;/answertext&gt;&#10;                    &lt;valuetype&gt;0&lt;/valuetype&gt;&#10;                &lt;/answer&gt;&#10;                &lt;answer&gt;&#10;                    &lt;guid&gt;50E7AA02232845A7A9848FE9ED890FF4&lt;/guid&gt;&#10;                    &lt;answertext&gt;Almost never&lt;/answertext&gt;&#10;                    &lt;valuetype&gt;0&lt;/valuetype&gt;&#10;                &lt;/answer&gt;&#10;            &lt;/answers&gt;&#10;        &lt;/multichoice&gt;&#10;    &lt;/questions&gt;&#10;&lt;/questionlist&gt;"/>
  <p:tag name="LIVECHARTING" val="False"/>
  <p:tag name="AUTOOPENPOLL" val="True"/>
  <p:tag name="AUTOFORMATCHART" val="Tru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COLORTYPE" val="SCHEME"/>
  <p:tag name="DEFINEDCOLORS" val="3,6,10,45,32,50,13,4,9,55,1"/>
  <p:tag name="NUMBERFORMAT" val="0"/>
  <p:tag name="LABELFORMAT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TPQUESTIONXML" val="﻿&lt;?xml version=&quot;1.0&quot; encoding=&quot;utf-8&quot;?&gt;&#10;&lt;questionlist&gt;&#10;    &lt;properties&gt;&#10;        &lt;guid&gt;9B6769B5ADF9412D8B103796F71346F7&lt;/guid&gt;&#10;        &lt;description /&gt;&#10;        &lt;date&gt;7/13/2017 4:54:58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E5FB12B3FF7045E7B323378A1E23D203&lt;/guid&gt;&#10;            &lt;repollguid&gt;DF0ACA5C84CE416FB09FBEB9A480DE05&lt;/repollguid&gt;&#10;            &lt;sourceid&gt;CB65D9BAE4A44D31B1C4E2469DC7DC65&lt;/sourceid&gt;&#10;            &lt;questiontext&gt;When you fed high nitrate forage hay what mitigation strategies did you use (select all that apply)&lt;/questiontext&gt;&#10;            &lt;showresults&gt;Fals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0&lt;/responselimit&gt;&#10;            &lt;bulletstyle&gt;2&lt;/bulletstyle&gt;&#10;            &lt;correctanswerindicator&gt;True&lt;/correctanswerindicator&gt;&#10;            &lt;answers&gt;&#10;                &lt;answer&gt;&#10;                    &lt;guid&gt;13392DA84CB5425A8D1236CB2816D17D&lt;/guid&gt;&#10;                    &lt;answertext&gt;Allowed limited access to the forage&lt;/answertext&gt;&#10;                    &lt;valuetype&gt;0&lt;/valuetype&gt;&#10;                &lt;/answer&gt;&#10;                &lt;answer&gt;&#10;                    &lt;guid&gt;436E8404C5F74DB094D248BAA17EA424&lt;/guid&gt;&#10;                    &lt;answertext&gt;Provided a high energy supplement&lt;/answertext&gt;&#10;                    &lt;valuetype&gt;0&lt;/valuetype&gt;&#10;                &lt;/answer&gt;&#10;                &lt;answer&gt;&#10;                    &lt;guid&gt;A8CB922DEAA7487BBA920ED20B8E7E83&lt;/guid&gt;&#10;                    &lt;answertext&gt;Used a direct fed microbial&lt;/answertext&gt;&#10;                    &lt;valuetype&gt;0&lt;/valuetype&gt;&#10;                &lt;/answer&gt;&#10;                &lt;answer&gt;&#10;                    &lt;guid&gt;45F66D2A8CBE4E24A19EF626CF1EF92E&lt;/guid&gt;&#10;                    &lt;answertext&gt;Waited until levels were safe&lt;/answertext&gt;&#10;                    &lt;valuetype&gt;0&lt;/valuetype&gt;&#10;                &lt;/answer&gt;&#10;                &lt;answer&gt;&#10;                    &lt;guid&gt;4D59C7D025764C00B395ED94C4700960&lt;/guid&gt;&#10;                    &lt;answertext&gt;Lightly grazed the forage&lt;/answertext&gt;&#10;                    &lt;valuetype&gt;0&lt;/valuetype&gt;&#10;                &lt;/answer&gt;&#10;                &lt;answer&gt;&#10;                    &lt;guid&gt;0D7F2C6AD68D45159CE1A2643001FBAB&lt;/guid&gt;&#10;                    &lt;answertext&gt;Made sure animals were full before turnout&lt;/answertext&gt;&#10;                    &lt;valuetype&gt;0&lt;/valuetype&gt;&#10;                &lt;/answer&gt;&#10;                &lt;answer&gt;&#10;                    &lt;guid&gt;BD2BDF83A0D24E9397D6323374A5FD26&lt;/guid&gt;&#10;                    &lt;answertext&gt;Other&lt;/answertext&gt;&#10;                    &lt;valuetype&gt;0&lt;/valuetype&gt;&#10;                &lt;/answer&gt;&#10;                &lt;answer&gt;&#10;                    &lt;guid&gt;4EA16E0C20E047BAA2323D6E5676830E&lt;/guid&gt;&#10;                    &lt;answertext&gt;None &lt;/answertext&gt;&#10;                    &lt;valuetype&gt;0&lt;/valuetype&gt;&#10;                &lt;/answer&gt;&#10;            &lt;/answers&gt;&#10;        &lt;/multichoice&gt;&#10;    &lt;/questions&gt;&#10;&lt;/questionlist&gt;"/>
  <p:tag name="LIVECHARTING" val="False"/>
  <p:tag name="AUTOOPENPOLL" val="True"/>
  <p:tag name="AUTOFORMATCHART" val="Tru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COLORTYPE" val="SCHEME"/>
  <p:tag name="DEFINEDCOLORS" val="3,6,10,45,32,50,13,4,9,55,1"/>
  <p:tag name="NUMBERFORMAT" val="0"/>
  <p:tag name="LABELFORMA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TPQUESTIONXML" val="﻿&lt;?xml version=&quot;1.0&quot; encoding=&quot;utf-8&quot;?&gt;&#10;&lt;questionlist&gt;&#10;    &lt;properties&gt;&#10;        &lt;guid&gt;873FDC3C59D2427E9C02A30E83A59666&lt;/guid&gt;&#10;        &lt;description /&gt;&#10;        &lt;date&gt;7/13/2017 4:59:52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BA011FF4FDEA4760A0551D792B520E8A&lt;/guid&gt;&#10;            &lt;repollguid&gt;3BB35CD884EB4E9987F3A42188799C9B&lt;/repollguid&gt;&#10;            &lt;sourceid&gt;4E3CD92E0C664F59BB78482CDD1D27D9&lt;/sourceid&gt;&#10;            &lt;questiontext&gt;Have you experienced an issue with nitrate toxicity (animals died or aborted) when grazing annual forages?&lt;/questiontext&gt;&#10;            &lt;showresults&gt;Fals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B7D29E53A74D448EB689063C60F54250&lt;/guid&gt;&#10;                    &lt;answertext&gt;Yes&lt;/answertext&gt;&#10;                    &lt;valuetype&gt;0&lt;/valuetype&gt;&#10;                &lt;/answer&gt;&#10;                &lt;answer&gt;&#10;                    &lt;guid&gt;71AE35ECC7B54CDCAF20F04794702E36&lt;/guid&gt;&#10;                    &lt;answertext&gt;No&lt;/answertext&gt;&#10;                    &lt;valuetype&gt;0&lt;/valuetype&gt;&#10;                &lt;/answer&gt;&#10;            &lt;/answers&gt;&#10;        &lt;/multichoice&gt;&#10;    &lt;/questions&gt;&#10;&lt;/questionlist&gt;"/>
  <p:tag name="LIVECHARTING" val="False"/>
  <p:tag name="AUTOOPENPOLL" val="True"/>
  <p:tag name="AUTOFORMATCHART" val="Tru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COLORTYPE" val="SCHEME"/>
  <p:tag name="DEFINEDCOLORS" val="3,6,10,45,32,50,13,4,9,55,1"/>
  <p:tag name="NUMBERFORMAT" val="0"/>
  <p:tag name="LABELFORMAT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TPQUESTIONXML" val="﻿&lt;?xml version=&quot;1.0&quot; encoding=&quot;utf-8&quot;?&gt;&#10;&lt;questionlist&gt;&#10;    &lt;properties&gt;&#10;        &lt;guid&gt;6CE258628FA24965B83600F2006E4E84&lt;/guid&gt;&#10;        &lt;description /&gt;&#10;        &lt;date&gt;7/13/2017 5:00:56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B5F1186C1CF2451CA4AA1DD6861DB1D8&lt;/guid&gt;&#10;            &lt;repollguid&gt;2BE676F25DE54F1FABCBF14AF07A9E1D&lt;/repollguid&gt;&#10;            &lt;sourceid&gt;854068DE08314E8BA205C6C207A11B48&lt;/sourceid&gt;&#10;            &lt;questiontext&gt;If you suspected nitrate toxcity in grazed cattle did you consult your vet for diagnosis?&lt;/questiontext&gt;&#10;            &lt;showresults&gt;Fals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573E6D4C2344487F856C74A02CBE34E5&lt;/guid&gt;&#10;                    &lt;answertext&gt;Yes&lt;/answertext&gt;&#10;                    &lt;valuetype&gt;0&lt;/valuetype&gt;&#10;                &lt;/answer&gt;&#10;                &lt;answer&gt;&#10;                    &lt;guid&gt;1A8C629566504C079C6F7DDFCCD00A83&lt;/guid&gt;&#10;                    &lt;answertext&gt;No&lt;/answertext&gt;&#10;                    &lt;valuetype&gt;0&lt;/valuetype&gt;&#10;                &lt;/answer&gt;&#10;            &lt;/answers&gt;&#10;        &lt;/multichoice&gt;&#10;    &lt;/questions&gt;&#10;&lt;/questionlist&gt;"/>
  <p:tag name="LIVECHARTING" val="False"/>
  <p:tag name="AUTOOPENPOLL" val="True"/>
  <p:tag name="AUTOFORMATCHART" val="Tru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COLORTYPE" val="SCHEME"/>
  <p:tag name="DEFINEDCOLORS" val="3,6,10,45,32,50,13,4,9,55,1"/>
  <p:tag name="NUMBERFORMAT" val="0"/>
  <p:tag name="LABELFORMAT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TPQUESTIONXML" val="﻿&lt;?xml version=&quot;1.0&quot; encoding=&quot;utf-8&quot;?&gt;&#10;&lt;questionlist&gt;&#10;    &lt;properties&gt;&#10;        &lt;guid&gt;873FDC3C59D2427E9C02A30E83A59666&lt;/guid&gt;&#10;        &lt;description /&gt;&#10;        &lt;date&gt;7/13/2017 4:59:52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B1BFD92426CE4FD68449B7D4EC47CB10&lt;/guid&gt;&#10;            &lt;repollguid&gt;3BB35CD884EB4E9987F3A42188799C9B&lt;/repollguid&gt;&#10;            &lt;sourceid&gt;4E3CD92E0C664F59BB78482CDD1D27D9&lt;/sourceid&gt;&#10;            &lt;questiontext&gt;Have you experienced an issue with nitrate toxicity (animals died or aborted) when feeding annual forage hay?&lt;/questiontext&gt;&#10;            &lt;showresults&gt;Fals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B7D29E53A74D448EB689063C60F54250&lt;/guid&gt;&#10;                    &lt;answertext&gt;Yes&lt;/answertext&gt;&#10;                    &lt;valuetype&gt;0&lt;/valuetype&gt;&#10;                &lt;/answer&gt;&#10;                &lt;answer&gt;&#10;                    &lt;guid&gt;71AE35ECC7B54CDCAF20F04794702E36&lt;/guid&gt;&#10;                    &lt;answertext&gt;No&lt;/answertext&gt;&#10;                    &lt;valuetype&gt;0&lt;/valuetype&gt;&#10;                &lt;/answer&gt;&#10;            &lt;/answers&gt;&#10;        &lt;/multichoice&gt;&#10;    &lt;/questions&gt;&#10;&lt;/questionlist&gt;"/>
  <p:tag name="AUTOOPENPOLL" val="True"/>
  <p:tag name="AUTOFORMATCHART" val="Tru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COLORTYPE" val="SCHEME"/>
  <p:tag name="DEFINEDCOLORS" val="3,6,10,45,32,50,13,4,9,55,1"/>
  <p:tag name="NUMBERFORMAT" val="0"/>
  <p:tag name="LABELFORMAT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TPQUESTIONXML" val="﻿&lt;?xml version=&quot;1.0&quot; encoding=&quot;utf-8&quot;?&gt;&#10;&lt;questionlist&gt;&#10;    &lt;properties&gt;&#10;        &lt;guid&gt;6CE258628FA24965B83600F2006E4E84&lt;/guid&gt;&#10;        &lt;description /&gt;&#10;        &lt;date&gt;7/13/2017 5:00:56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11A8EC08E26B4361B0D9796E56780BFF&lt;/guid&gt;&#10;            &lt;repollguid&gt;2BE676F25DE54F1FABCBF14AF07A9E1D&lt;/repollguid&gt;&#10;            &lt;sourceid&gt;854068DE08314E8BA205C6C207A11B48&lt;/sourceid&gt;&#10;            &lt;questiontext&gt;If you suspected nitrate toxcity feeding annual forage hay did you consult your vet for diagnosis?&lt;/questiontext&gt;&#10;            &lt;showresults&gt;Fals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573E6D4C2344487F856C74A02CBE34E5&lt;/guid&gt;&#10;                    &lt;answertext&gt;Yes&lt;/answertext&gt;&#10;                    &lt;valuetype&gt;0&lt;/valuetype&gt;&#10;                &lt;/answer&gt;&#10;                &lt;answer&gt;&#10;                    &lt;guid&gt;1A8C629566504C079C6F7DDFCCD00A83&lt;/guid&gt;&#10;                    &lt;answertext&gt;No&lt;/answertext&gt;&#10;                    &lt;valuetype&gt;0&lt;/valuetype&gt;&#10;                &lt;/answer&gt;&#10;            &lt;/answers&gt;&#10;        &lt;/multichoice&gt;&#10;    &lt;/questions&gt;&#10;&lt;/questionlist&gt;"/>
  <p:tag name="LIVECHARTING" val="False"/>
  <p:tag name="AUTOOPENPOLL" val="True"/>
  <p:tag name="AUTOFORMATCHART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DEFINEDCOLORS" val="3,6,10,45,32,50,13,4,9,55,1"/>
  <p:tag name="COLORTYPE" val="SCHEME"/>
  <p:tag name="LABELFORMAT" val="0"/>
  <p:tag name="NUMBERFORMAT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COLORTYPE" val="SCHEME"/>
  <p:tag name="DEFINEDCOLORS" val="3,6,10,45,32,50,13,4,9,55,1"/>
  <p:tag name="NUMBERFORMAT" val="0"/>
  <p:tag name="LABELFORMAT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TPQUESTIONXML" val="﻿&lt;?xml version=&quot;1.0&quot; encoding=&quot;utf-8&quot;?&gt;&#10;&lt;questionlist&gt;&#10;    &lt;properties&gt;&#10;        &lt;guid&gt;28F4B960F28D4431A6EF572B4021EBA8&lt;/guid&gt;&#10;        &lt;description /&gt;&#10;        &lt;date&gt;7/13/2017 5:02:33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1BC70E223D1D408780430DFB78C8312D&lt;/guid&gt;&#10;            &lt;repollguid&gt;93A68750762B4979A9ACBED14D6378CF&lt;/repollguid&gt;&#10;            &lt;sourceid&gt;E2ED2A83BBB442BCAFEA6AA2ED5509E4&lt;/sourceid&gt;&#10;            &lt;questiontext&gt;Number of beef cows owned or managed&lt;/questiontext&gt;&#10;            &lt;showresults&gt;Fals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6783CCB908004B29B037C4811130B87A&lt;/guid&gt;&#10;                    &lt;answertext&gt;0&lt;/answertext&gt;&#10;                    &lt;valuetype&gt;0&lt;/valuetype&gt;&#10;                &lt;/answer&gt;&#10;                &lt;answer&gt;&#10;                    &lt;guid&gt;4A53E0AA84054605BA503A7295616C68&lt;/guid&gt;&#10;                    &lt;answertext&gt;1-49&lt;/answertext&gt;&#10;                    &lt;valuetype&gt;0&lt;/valuetype&gt;&#10;                &lt;/answer&gt;&#10;                &lt;answer&gt;&#10;                    &lt;guid&gt;D33DB84E1CE646D2849C1D3833967C60&lt;/guid&gt;&#10;                    &lt;answertext&gt;50-99&lt;/answertext&gt;&#10;                    &lt;valuetype&gt;0&lt;/valuetype&gt;&#10;                &lt;/answer&gt;&#10;                &lt;answer&gt;&#10;                    &lt;guid&gt;16EAA54F41984C5DB318493071D918B7&lt;/guid&gt;&#10;                    &lt;answertext&gt;100-500&lt;/answertext&gt;&#10;                    &lt;valuetype&gt;0&lt;/valuetype&gt;&#10;                &lt;/answer&gt;&#10;                &lt;answer&gt;&#10;                    &lt;guid&gt;FB017944F9AF4CFBAEA45D813C6C74CA&lt;/guid&gt;&#10;                    &lt;answertext&gt;501-999&lt;/answertext&gt;&#10;                    &lt;valuetype&gt;0&lt;/valuetype&gt;&#10;                &lt;/answer&gt;&#10;                &lt;answer&gt;&#10;                    &lt;guid&gt;BA10766CE4C243F8AB7FB47BF7C7FFC8&lt;/guid&gt;&#10;                    &lt;answertext&gt;&amp;gt;1000&lt;/answertext&gt;&#10;                    &lt;valuetype&gt;0&lt;/valuetype&gt;&#10;                &lt;/answer&gt;&#10;            &lt;/answers&gt;&#10;        &lt;/multichoice&gt;&#10;    &lt;/questions&gt;&#10;&lt;/questionlist&gt;"/>
  <p:tag name="AUTOOPENPOLL" val="True"/>
  <p:tag name="AUTOFORMATCHART" val="Tru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COLORTYPE" val="SCHEME"/>
  <p:tag name="DEFINEDCOLORS" val="3,6,10,45,32,50,13,4,9,55,1"/>
  <p:tag name="NUMBERFORMAT" val="0"/>
  <p:tag name="LABELFORMAT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TPQUESTIONXML" val="﻿&lt;?xml version=&quot;1.0&quot; encoding=&quot;utf-8&quot;?&gt;&#10;&lt;questionlist&gt;&#10;    &lt;properties&gt;&#10;        &lt;guid&gt;28F4B960F28D4431A6EF572B4021EBA8&lt;/guid&gt;&#10;        &lt;description /&gt;&#10;        &lt;date&gt;7/13/2017 5:02:33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38ECF4F2AD42481EA607FD3082759B4F&lt;/guid&gt;&#10;            &lt;repollguid&gt;93A68750762B4979A9ACBED14D6378CF&lt;/repollguid&gt;&#10;            &lt;sourceid&gt;E2ED2A83BBB442BCAFEA6AA2ED5509E4&lt;/sourceid&gt;&#10;            &lt;questiontext&gt;Number of back-ground/stocker calves owned or managed&lt;/questiontext&gt;&#10;            &lt;showresults&gt;Fals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6783CCB908004B29B037C4811130B87A&lt;/guid&gt;&#10;                    &lt;answertext&gt;0&lt;/answertext&gt;&#10;                    &lt;valuetype&gt;0&lt;/valuetype&gt;&#10;                &lt;/answer&gt;&#10;                &lt;answer&gt;&#10;                    &lt;guid&gt;4A53E0AA84054605BA503A7295616C68&lt;/guid&gt;&#10;                    &lt;answertext&gt;1-49&lt;/answertext&gt;&#10;                    &lt;valuetype&gt;0&lt;/valuetype&gt;&#10;                &lt;/answer&gt;&#10;                &lt;answer&gt;&#10;                    &lt;guid&gt;D33DB84E1CE646D2849C1D3833967C60&lt;/guid&gt;&#10;                    &lt;answertext&gt;50-99&lt;/answertext&gt;&#10;                    &lt;valuetype&gt;0&lt;/valuetype&gt;&#10;                &lt;/answer&gt;&#10;                &lt;answer&gt;&#10;                    &lt;guid&gt;16EAA54F41984C5DB318493071D918B7&lt;/guid&gt;&#10;                    &lt;answertext&gt;100-500&lt;/answertext&gt;&#10;                    &lt;valuetype&gt;0&lt;/valuetype&gt;&#10;                &lt;/answer&gt;&#10;                &lt;answer&gt;&#10;                    &lt;guid&gt;FB017944F9AF4CFBAEA45D813C6C74CA&lt;/guid&gt;&#10;                    &lt;answertext&gt;501-999&lt;/answertext&gt;&#10;                    &lt;valuetype&gt;0&lt;/valuetype&gt;&#10;                &lt;/answer&gt;&#10;                &lt;answer&gt;&#10;                    &lt;guid&gt;BA10766CE4C243F8AB7FB47BF7C7FFC8&lt;/guid&gt;&#10;                    &lt;answertext&gt;&amp;gt;1000&lt;/answertext&gt;&#10;                    &lt;valuetype&gt;0&lt;/valuetype&gt;&#10;                &lt;/answer&gt;&#10;            &lt;/answers&gt;&#10;        &lt;/multichoice&gt;&#10;    &lt;/questions&gt;&#10;&lt;/questionlist&gt;"/>
  <p:tag name="AUTOOPENPOLL" val="True"/>
  <p:tag name="AUTOFORMATCHART" val="Tru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COLORTYPE" val="SCHEME"/>
  <p:tag name="DEFINEDCOLORS" val="3,6,10,45,32,50,13,4,9,55,1"/>
  <p:tag name="NUMBERFORMAT" val="0"/>
  <p:tag name="LABELFORMA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TrueFalse"/>
  <p:tag name="RESULTS" val="I graze annual forages[;crlf;]4[;]7[;]4[;]False[;]0[;][;crlf;]2[;]2[;]0[;]0[;crlf;]0[;]0[;]True1[;]True[;][;crlf;]4[;]0[;]False2[;]False[;]"/>
  <p:tag name="HASRESULTS" val="True"/>
  <p:tag name="TPQUESTIONXML" val="﻿&lt;?xml version=&quot;1.0&quot; encoding=&quot;utf-8&quot;?&gt;&#10;&lt;questionlist&gt;&#10;    &lt;properties&gt;&#10;        &lt;guid&gt;7A58A645F3264C169AFB6B1B0BA0DD75&lt;/guid&gt;&#10;        &lt;description /&gt;&#10;        &lt;date&gt;7/13/2017 6:21:30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D1E42ABF2A47434A983C044377EAC8EF&lt;/guid&gt;&#10;            &lt;repollguid&gt;E3C5ADFBC8384A1BB16D1BFE6744566E&lt;/repollguid&gt;&#10;            &lt;sourceid&gt;8237275686F94DB8990E467F4F7B2C9D&lt;/sourceid&gt;&#10;            &lt;questiontext&gt;I graze annual forages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truefalse&gt;True&lt;/truefalse&gt;&#10;            &lt;answers&gt;&#10;                &lt;answer&gt;&#10;                    &lt;guid&gt;60D788642D7246E29C4C3F44E6AF716C&lt;/guid&gt;&#10;                    &lt;answertext&gt;True&lt;/answertext&gt;&#10;                    &lt;valuetype&gt;0&lt;/valuetype&gt;&#10;                &lt;/answer&gt;&#10;                &lt;answer&gt;&#10;                    &lt;guid&gt;5A830E8D710F45CB8B0480FD6CB3EE88&lt;/guid&gt;&#10;                    &lt;answertext&gt;False&lt;/answertext&gt;&#10;                    &lt;valuetype&gt;0&lt;/valuetype&gt;&#10;                &lt;/answer&gt;&#10;            &lt;/answers&gt;&#10;        &lt;/multichoice&gt;&#10;    &lt;/questions&gt;&#10;&lt;/questionlist&gt;"/>
  <p:tag name="LIVECHARTING" val="False"/>
  <p:tag name="AUTOOPENPOLL" val="True"/>
  <p:tag name="AUTOFORMATCHART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COLORTYPE" val="SCHEME"/>
  <p:tag name="DEFINEDCOLORS" val="3,6,10,45,32,50,13,4,9,55,1"/>
  <p:tag name="NUMBERFORMAT" val="0"/>
  <p:tag name="LABELFORMA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TPQUESTIONXML" val="﻿&lt;?xml version=&quot;1.0&quot; encoding=&quot;utf-8&quot;?&gt;&#10;&lt;questionlist&gt;&#10;    &lt;properties&gt;&#10;        &lt;guid&gt;CFEA353D55F0411DA0272BEA0A9A35FA&lt;/guid&gt;&#10;        &lt;description /&gt;&#10;        &lt;date&gt;7/13/2017 6:21:46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BC1787E6224F4EB2BEF736D7BCDF798E&lt;/guid&gt;&#10;            &lt;repollguid&gt;6D450442C32948ADB06EBD0745C81ABF&lt;/repollguid&gt;&#10;            &lt;sourceid&gt;4789052864CD4339AE57A52F4AC3DF8A&lt;/sourceid&gt;&#10;            &lt;questiontext&gt;I graze annual forages in what season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5&lt;/responselimit&gt;&#10;            &lt;bulletstyle&gt;2&lt;/bulletstyle&gt;&#10;            &lt;correctanswerindicator&gt;True&lt;/correctanswerindicator&gt;&#10;            &lt;answers&gt;&#10;                &lt;answer&gt;&#10;                    &lt;guid&gt;DE9C054E278C401782A042E01D41F304&lt;/guid&gt;&#10;                    &lt;answertext&gt;Winter (Nov – Feb)&lt;/answertext&gt;&#10;                    &lt;valuetype&gt;0&lt;/valuetype&gt;&#10;                &lt;/answer&gt;&#10;                &lt;answer&gt;&#10;                    &lt;guid&gt;83192B46119B4BD3928BE2B899FB191C&lt;/guid&gt;&#10;                    &lt;answertext&gt;Spring (March – May)&lt;/answertext&gt;&#10;                    &lt;valuetype&gt;0&lt;/valuetype&gt;&#10;                &lt;/answer&gt;&#10;                &lt;answer&gt;&#10;                    &lt;guid&gt;9CA64E1B956141AEA881F670B358949D&lt;/guid&gt;&#10;                    &lt;answertext&gt;Summer (June-Aug)&lt;/answertext&gt;&#10;                    &lt;valuetype&gt;0&lt;/valuetype&gt;&#10;                &lt;/answer&gt;&#10;                &lt;answer&gt;&#10;                    &lt;guid&gt;04E695954DA94F648EEA02AB6610CB8F&lt;/guid&gt;&#10;                    &lt;answertext&gt;Fall (Sept -  Nov)&lt;/answertext&gt;&#10;                    &lt;valuetype&gt;0&lt;/valuetype&gt;&#10;                &lt;/answer&gt;&#10;            &lt;/answers&gt;&#10;        &lt;/multichoice&gt;&#10;    &lt;/questions&gt;&#10;&lt;/questionlist&gt;"/>
  <p:tag name="LIVECHARTING" val="False"/>
  <p:tag name="AUTOOPENPOLL" val="True"/>
  <p:tag name="AUTOFORMATCHART" val="Tru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KSU2">
      <a:dk1>
        <a:sysClr val="windowText" lastClr="000000"/>
      </a:dk1>
      <a:lt1>
        <a:sysClr val="window" lastClr="FFFFFF"/>
      </a:lt1>
      <a:dk2>
        <a:srgbClr val="55554A"/>
      </a:dk2>
      <a:lt2>
        <a:srgbClr val="D7DAE1"/>
      </a:lt2>
      <a:accent1>
        <a:srgbClr val="7030A0"/>
      </a:accent1>
      <a:accent2>
        <a:srgbClr val="ABB19F"/>
      </a:accent2>
      <a:accent3>
        <a:srgbClr val="948774"/>
      </a:accent3>
      <a:accent4>
        <a:srgbClr val="262626"/>
      </a:accent4>
      <a:accent5>
        <a:srgbClr val="595959"/>
      </a:accent5>
      <a:accent6>
        <a:srgbClr val="D8D8D8"/>
      </a:accent6>
      <a:hlink>
        <a:srgbClr val="66AACD"/>
      </a:hlink>
      <a:folHlink>
        <a:srgbClr val="809DB3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333</TotalTime>
  <Words>3118</Words>
  <Application>Microsoft Office PowerPoint</Application>
  <PresentationFormat>On-screen Show (4:3)</PresentationFormat>
  <Paragraphs>854</Paragraphs>
  <Slides>79</Slides>
  <Notes>2</Notes>
  <HiddenSlides>3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1" baseType="lpstr">
      <vt:lpstr>Adjacency</vt:lpstr>
      <vt:lpstr>Chart</vt:lpstr>
      <vt:lpstr>Dos and don’ts with annual forages</vt:lpstr>
      <vt:lpstr>I have used annual forages in my operation as a hay</vt:lpstr>
      <vt:lpstr>The annual forages I hay are grown in what season?</vt:lpstr>
      <vt:lpstr>I graze annual forages</vt:lpstr>
      <vt:lpstr>I graze annual forages in what season?</vt:lpstr>
      <vt:lpstr>I came here to learn (enter 3 numbers)</vt:lpstr>
      <vt:lpstr>I am a ____________ producer</vt:lpstr>
      <vt:lpstr>Why integration of cattle and covers on operations</vt:lpstr>
      <vt:lpstr>PowerPoint Presentation</vt:lpstr>
      <vt:lpstr>Economics - $/acre</vt:lpstr>
      <vt:lpstr>K-State 1 yr Study</vt:lpstr>
      <vt:lpstr>Raw Results</vt:lpstr>
      <vt:lpstr>Cattle Economics</vt:lpstr>
      <vt:lpstr>What do we know about covers as an annual forage?</vt:lpstr>
      <vt:lpstr>Type and common annuals</vt:lpstr>
      <vt:lpstr>What do we plant?</vt:lpstr>
      <vt:lpstr>What do we plant?</vt:lpstr>
      <vt:lpstr>Average Hay Quality of 2012 Winter Forages</vt:lpstr>
      <vt:lpstr>Stockpiled Forage</vt:lpstr>
      <vt:lpstr>Brassicas</vt:lpstr>
      <vt:lpstr>Brassica</vt:lpstr>
      <vt:lpstr>Brassica Quality</vt:lpstr>
      <vt:lpstr>Legumes</vt:lpstr>
      <vt:lpstr>Statewide 2014 Fall samples</vt:lpstr>
      <vt:lpstr>PowerPoint Presentation</vt:lpstr>
      <vt:lpstr>PowerPoint Presentation</vt:lpstr>
      <vt:lpstr>PowerPoint Presentation</vt:lpstr>
      <vt:lpstr>Winter legume emerged or not</vt:lpstr>
      <vt:lpstr>Alternative forage - TEF</vt:lpstr>
      <vt:lpstr>How do we use annual forages for cattle?</vt:lpstr>
      <vt:lpstr>Know purpose - Cattle</vt:lpstr>
      <vt:lpstr>PowerPoint Presentation</vt:lpstr>
      <vt:lpstr>Which supplement to feed?</vt:lpstr>
      <vt:lpstr>Maximizing land</vt:lpstr>
      <vt:lpstr>Forage Quality</vt:lpstr>
      <vt:lpstr>Winter Annuals and Cows</vt:lpstr>
      <vt:lpstr>Short term grazing</vt:lpstr>
      <vt:lpstr>Combination paddock</vt:lpstr>
      <vt:lpstr>PowerPoint Presentation</vt:lpstr>
      <vt:lpstr>PowerPoint Presentation</vt:lpstr>
      <vt:lpstr>PowerPoint Presentation</vt:lpstr>
      <vt:lpstr>Weaned Calves</vt:lpstr>
      <vt:lpstr>Value of winter cover crops - stockers</vt:lpstr>
      <vt:lpstr>Calf gains on cereal grains</vt:lpstr>
      <vt:lpstr>PowerPoint Presentation</vt:lpstr>
      <vt:lpstr>What are issues with using annual forages</vt:lpstr>
      <vt:lpstr>Potential problems</vt:lpstr>
      <vt:lpstr>Poisonous plants</vt:lpstr>
      <vt:lpstr>Poisonous plants</vt:lpstr>
      <vt:lpstr>Poisonous Plants</vt:lpstr>
      <vt:lpstr>Poisonous Plants</vt:lpstr>
      <vt:lpstr>Concerning Popular Plants</vt:lpstr>
      <vt:lpstr>Brassicas</vt:lpstr>
      <vt:lpstr>Small Grains</vt:lpstr>
      <vt:lpstr>Legumes</vt:lpstr>
      <vt:lpstr>Summer Grasses</vt:lpstr>
      <vt:lpstr>Summer Grasses</vt:lpstr>
      <vt:lpstr>Sorghum Grazing Considerations</vt:lpstr>
      <vt:lpstr>Sudangrass and millet grazing considerations</vt:lpstr>
      <vt:lpstr>Determining grazing plan</vt:lpstr>
      <vt:lpstr>Additional information</vt:lpstr>
      <vt:lpstr>Additional Tools</vt:lpstr>
      <vt:lpstr>Thanks!!</vt:lpstr>
      <vt:lpstr>Survey</vt:lpstr>
      <vt:lpstr>How often do you use annual forages as a source of forage for cattle</vt:lpstr>
      <vt:lpstr>How important is the issue of nitrates in annual forages and the potential for toxicity to you?</vt:lpstr>
      <vt:lpstr>Do you test annual forages that will be GRAZED for nitrates</vt:lpstr>
      <vt:lpstr>Do you test annual forages harvested as hay for nitrates</vt:lpstr>
      <vt:lpstr>How often do your annual forages test high for nitrates</vt:lpstr>
      <vt:lpstr>When annual forage pasture test high in nitrates (potentially toxic), what is the likelihood that you rill graze the forage?</vt:lpstr>
      <vt:lpstr>If you grazed high nitrate forage what mitigation strategies did you use (select all that apply)</vt:lpstr>
      <vt:lpstr>When annual forage hay test high in nitrates (potentially toxic), what is the likelihood that you rill graze the forage?</vt:lpstr>
      <vt:lpstr>When you fed high nitrate forage hay what mitigation strategies did you use (select all that apply)</vt:lpstr>
      <vt:lpstr>Have you experienced an issue with nitrate toxicity (animals died or aborted) when grazing annual forages?</vt:lpstr>
      <vt:lpstr>If you suspected nitrate toxcity in grazed cattle did you consult your vet for diagnosis?</vt:lpstr>
      <vt:lpstr>Have you experienced an issue with nitrate toxicity (animals died or aborted) when feeding annual forage hay?</vt:lpstr>
      <vt:lpstr>If you suspected nitrate toxcity feeding annual forage hay did you consult your vet for diagnosis?</vt:lpstr>
      <vt:lpstr>Number of beef cows owned or managed</vt:lpstr>
      <vt:lpstr>Number of back-ground/stocker calves owned or managed</vt:lpstr>
    </vt:vector>
  </TitlesOfParts>
  <Company>K-State Research and Extension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Alternative cover crops for cattle</dc:title>
  <dc:creator>Livestock</dc:creator>
  <cp:lastModifiedBy>Livestock</cp:lastModifiedBy>
  <cp:revision>30</cp:revision>
  <dcterms:created xsi:type="dcterms:W3CDTF">2017-07-13T20:11:11Z</dcterms:created>
  <dcterms:modified xsi:type="dcterms:W3CDTF">2017-08-28T23:08:50Z</dcterms:modified>
</cp:coreProperties>
</file>