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09" r:id="rId4"/>
    <p:sldId id="308" r:id="rId5"/>
    <p:sldId id="310" r:id="rId6"/>
    <p:sldId id="268" r:id="rId7"/>
    <p:sldId id="258" r:id="rId8"/>
    <p:sldId id="314" r:id="rId9"/>
    <p:sldId id="263" r:id="rId10"/>
    <p:sldId id="315" r:id="rId11"/>
    <p:sldId id="262" r:id="rId12"/>
    <p:sldId id="313" r:id="rId13"/>
    <p:sldId id="272" r:id="rId14"/>
    <p:sldId id="273" r:id="rId15"/>
    <p:sldId id="311" r:id="rId16"/>
    <p:sldId id="259" r:id="rId17"/>
    <p:sldId id="265" r:id="rId18"/>
    <p:sldId id="282" r:id="rId19"/>
    <p:sldId id="285" r:id="rId20"/>
    <p:sldId id="274" r:id="rId21"/>
    <p:sldId id="275" r:id="rId22"/>
    <p:sldId id="277" r:id="rId23"/>
    <p:sldId id="279" r:id="rId24"/>
    <p:sldId id="280" r:id="rId25"/>
    <p:sldId id="281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5" r:id="rId34"/>
    <p:sldId id="296" r:id="rId35"/>
    <p:sldId id="299" r:id="rId36"/>
    <p:sldId id="298" r:id="rId37"/>
    <p:sldId id="305" r:id="rId38"/>
    <p:sldId id="300" r:id="rId39"/>
    <p:sldId id="312" r:id="rId40"/>
    <p:sldId id="301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8466997180908E-2"/>
          <c:y val="3.1121288535499284E-2"/>
          <c:w val="0.93131039175658603"/>
          <c:h val="0.87602204945124673"/>
        </c:manualLayout>
      </c:layout>
      <c:lineChart>
        <c:grouping val="standard"/>
        <c:varyColors val="0"/>
        <c:ser>
          <c:idx val="1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Sheet1!$A$3:$A$44</c:f>
              <c:numCache>
                <c:formatCode>General</c:formatCode>
                <c:ptCount val="4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</c:numCache>
            </c:numRef>
          </c:cat>
          <c:val>
            <c:numRef>
              <c:f>Sheet1!$D$3:$D$44</c:f>
              <c:numCache>
                <c:formatCode>0.00</c:formatCode>
                <c:ptCount val="42"/>
                <c:pt idx="0">
                  <c:v>1.4384195039932746</c:v>
                </c:pt>
                <c:pt idx="1">
                  <c:v>1.3376336159233322</c:v>
                </c:pt>
                <c:pt idx="2">
                  <c:v>1.3598952487841376</c:v>
                </c:pt>
                <c:pt idx="3">
                  <c:v>1.7016378928729525</c:v>
                </c:pt>
                <c:pt idx="4">
                  <c:v>1.7310155535224154</c:v>
                </c:pt>
                <c:pt idx="5">
                  <c:v>2.020579981290926</c:v>
                </c:pt>
                <c:pt idx="6">
                  <c:v>1.4099953725127257</c:v>
                </c:pt>
                <c:pt idx="7">
                  <c:v>1.7268356643356644</c:v>
                </c:pt>
                <c:pt idx="8">
                  <c:v>1.8175213675213675</c:v>
                </c:pt>
                <c:pt idx="9">
                  <c:v>1.9827102803738317</c:v>
                </c:pt>
                <c:pt idx="10">
                  <c:v>2.0162213740458017</c:v>
                </c:pt>
                <c:pt idx="11">
                  <c:v>2.8050000000000002</c:v>
                </c:pt>
                <c:pt idx="12">
                  <c:v>3.1615176151761517</c:v>
                </c:pt>
                <c:pt idx="13">
                  <c:v>2.8771839671120247</c:v>
                </c:pt>
                <c:pt idx="14">
                  <c:v>2.6559199555308504</c:v>
                </c:pt>
                <c:pt idx="15">
                  <c:v>3.1967938087341072</c:v>
                </c:pt>
                <c:pt idx="16">
                  <c:v>2.8532258064516127</c:v>
                </c:pt>
                <c:pt idx="17">
                  <c:v>2.9677777777777776</c:v>
                </c:pt>
                <c:pt idx="18">
                  <c:v>3.091960063058329</c:v>
                </c:pt>
                <c:pt idx="19">
                  <c:v>2.9147453083109918</c:v>
                </c:pt>
                <c:pt idx="20">
                  <c:v>2.6702644360496492</c:v>
                </c:pt>
                <c:pt idx="21">
                  <c:v>2.4347826086956523</c:v>
                </c:pt>
                <c:pt idx="22">
                  <c:v>2.7326283987915407</c:v>
                </c:pt>
                <c:pt idx="23">
                  <c:v>3.0137966274910579</c:v>
                </c:pt>
                <c:pt idx="24">
                  <c:v>2.1944869831546709</c:v>
                </c:pt>
                <c:pt idx="25">
                  <c:v>2.8862683438155137</c:v>
                </c:pt>
                <c:pt idx="26">
                  <c:v>2.981559536354057</c:v>
                </c:pt>
                <c:pt idx="27">
                  <c:v>2.3392577104025092</c:v>
                </c:pt>
                <c:pt idx="28">
                  <c:v>3.3367768595041323</c:v>
                </c:pt>
                <c:pt idx="29">
                  <c:v>3.172447484123107</c:v>
                </c:pt>
                <c:pt idx="30">
                  <c:v>3.7671874999999999</c:v>
                </c:pt>
                <c:pt idx="31">
                  <c:v>3.2426065162907269</c:v>
                </c:pt>
                <c:pt idx="32">
                  <c:v>2.0078239608801955</c:v>
                </c:pt>
                <c:pt idx="33">
                  <c:v>3.5404878048780488</c:v>
                </c:pt>
                <c:pt idx="34">
                  <c:v>3.4758889430102289</c:v>
                </c:pt>
                <c:pt idx="35">
                  <c:v>3.0804710500490677</c:v>
                </c:pt>
                <c:pt idx="36">
                  <c:v>3.1852387843704775</c:v>
                </c:pt>
                <c:pt idx="37">
                  <c:v>1.7423494570582427</c:v>
                </c:pt>
                <c:pt idx="38">
                  <c:v>2.5347222222222223</c:v>
                </c:pt>
                <c:pt idx="39">
                  <c:v>3.3476977567886661</c:v>
                </c:pt>
                <c:pt idx="40">
                  <c:v>4.022841225626741</c:v>
                </c:pt>
                <c:pt idx="41">
                  <c:v>3.9117021276595745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75968"/>
        <c:axId val="38420480"/>
      </c:lineChart>
      <c:catAx>
        <c:axId val="3867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20480"/>
        <c:crosses val="autoZero"/>
        <c:auto val="1"/>
        <c:lblAlgn val="ctr"/>
        <c:lblOffset val="100"/>
        <c:noMultiLvlLbl val="0"/>
      </c:catAx>
      <c:valAx>
        <c:axId val="384204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8675968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Change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80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1.54</c:v>
                </c:pt>
                <c:pt idx="2">
                  <c:v>3.57</c:v>
                </c:pt>
                <c:pt idx="3">
                  <c:v>5.1100000000000003</c:v>
                </c:pt>
                <c:pt idx="4">
                  <c:v>6.65</c:v>
                </c:pt>
                <c:pt idx="5">
                  <c:v>7.55</c:v>
                </c:pt>
                <c:pt idx="6">
                  <c:v>8.19</c:v>
                </c:pt>
                <c:pt idx="7">
                  <c:v>8.68</c:v>
                </c:pt>
                <c:pt idx="8">
                  <c:v>9.09</c:v>
                </c:pt>
                <c:pt idx="9">
                  <c:v>9.43</c:v>
                </c:pt>
                <c:pt idx="10">
                  <c:v>9.73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90848"/>
        <c:axId val="145877824"/>
      </c:lineChart>
      <c:catAx>
        <c:axId val="38990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#</a:t>
                </a:r>
                <a:r>
                  <a:rPr lang="en-US" sz="1600" baseline="0" dirty="0" smtClean="0"/>
                  <a:t> Head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5877824"/>
        <c:crosses val="autoZero"/>
        <c:auto val="1"/>
        <c:lblAlgn val="ctr"/>
        <c:lblOffset val="100"/>
        <c:noMultiLvlLbl val="0"/>
      </c:catAx>
      <c:valAx>
        <c:axId val="145877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Percent</a:t>
                </a:r>
                <a:r>
                  <a:rPr lang="en-US" sz="1600" baseline="0" dirty="0" smtClean="0"/>
                  <a:t> Change in Basis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990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3015873015873"/>
          <c:y val="7.6738609112709827E-2"/>
          <c:w val="0.79841269841269846"/>
          <c:h val="0.71462829736211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FF6600"/>
            </a:solidFill>
            <a:ln w="13969">
              <a:solidFill>
                <a:schemeClr val="tx1"/>
              </a:solidFill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1-49</c:v>
                </c:pt>
                <c:pt idx="1">
                  <c:v>50-99</c:v>
                </c:pt>
                <c:pt idx="2">
                  <c:v>100-199</c:v>
                </c:pt>
                <c:pt idx="3">
                  <c:v>200+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5.5</c:v>
                </c:pt>
                <c:pt idx="1">
                  <c:v>16.399999999999999</c:v>
                </c:pt>
                <c:pt idx="2">
                  <c:v>24.8</c:v>
                </c:pt>
                <c:pt idx="3">
                  <c:v>26.9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54848"/>
        <c:axId val="38890304"/>
      </c:barChart>
      <c:catAx>
        <c:axId val="3905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6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890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890304"/>
        <c:scaling>
          <c:orientation val="minMax"/>
          <c:max val="100"/>
        </c:scaling>
        <c:delete val="0"/>
        <c:axPos val="l"/>
        <c:majorGridlines>
          <c:spPr>
            <a:ln w="349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8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of Operations</a:t>
                </a:r>
              </a:p>
            </c:rich>
          </c:tx>
          <c:layout>
            <c:manualLayout>
              <c:xMode val="edge"/>
              <c:yMode val="edge"/>
              <c:x val="1.7460317460317461E-2"/>
              <c:y val="0.1223021582733813"/>
            </c:manualLayout>
          </c:layout>
          <c:overlay val="0"/>
          <c:spPr>
            <a:noFill/>
            <a:ln w="2793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8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054848"/>
        <c:crosses val="autoZero"/>
        <c:crossBetween val="between"/>
      </c:valAx>
      <c:spPr>
        <a:noFill/>
        <a:ln w="1396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dirty="0" smtClean="0">
                <a:solidFill>
                  <a:schemeClr val="tx1"/>
                </a:solidFill>
              </a:rPr>
              <a:t>Pounds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6600"/>
            </a:solidFill>
          </c:spPr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Other</c:v>
                </c:pt>
                <c:pt idx="1">
                  <c:v>Natural and Organic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94.9</c:v>
                </c:pt>
                <c:pt idx="1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Dollars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Dollars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Other</c:v>
                </c:pt>
                <c:pt idx="1">
                  <c:v>Natural and Organic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93.7</c:v>
                </c:pt>
                <c:pt idx="1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_("$"* #,##0.00_);_("$"* \(#,##0.00\);_("$"* "-"??_);_(@_)</c:formatCode>
                <c:ptCount val="7"/>
                <c:pt idx="0">
                  <c:v>8.1199999999999992</c:v>
                </c:pt>
                <c:pt idx="1">
                  <c:v>7.84</c:v>
                </c:pt>
                <c:pt idx="2">
                  <c:v>6.54</c:v>
                </c:pt>
                <c:pt idx="3">
                  <c:v>9.23</c:v>
                </c:pt>
                <c:pt idx="4">
                  <c:v>8.65</c:v>
                </c:pt>
                <c:pt idx="5">
                  <c:v>18.989999999999998</c:v>
                </c:pt>
                <c:pt idx="6">
                  <c:v>11.18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1"/>
        <c:axId val="78185984"/>
        <c:axId val="117932032"/>
      </c:barChart>
      <c:catAx>
        <c:axId val="7818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7932032"/>
        <c:crosses val="autoZero"/>
        <c:auto val="1"/>
        <c:lblAlgn val="ctr"/>
        <c:lblOffset val="100"/>
        <c:noMultiLvlLbl val="0"/>
      </c:catAx>
      <c:valAx>
        <c:axId val="117932032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818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188032"/>
        <c:axId val="117934912"/>
      </c:lineChart>
      <c:catAx>
        <c:axId val="78188032"/>
        <c:scaling>
          <c:orientation val="minMax"/>
        </c:scaling>
        <c:delete val="0"/>
        <c:axPos val="b"/>
        <c:numFmt formatCode="mm/dd/yy_)" sourceLinked="1"/>
        <c:majorTickMark val="out"/>
        <c:minorTickMark val="none"/>
        <c:tickLblPos val="nextTo"/>
        <c:crossAx val="117934912"/>
        <c:crosses val="autoZero"/>
        <c:auto val="1"/>
        <c:lblAlgn val="ctr"/>
        <c:lblOffset val="100"/>
        <c:noMultiLvlLbl val="0"/>
      </c:catAx>
      <c:valAx>
        <c:axId val="117934912"/>
        <c:scaling>
          <c:orientation val="minMax"/>
        </c:scaling>
        <c:delete val="0"/>
        <c:axPos val="l"/>
        <c:majorGridlines/>
        <c:numFmt formatCode="0.00_)" sourceLinked="1"/>
        <c:majorTickMark val="out"/>
        <c:minorTickMark val="none"/>
        <c:tickLblPos val="nextTo"/>
        <c:crossAx val="78188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49097067994702E-2"/>
          <c:y val="9.8925018631930262E-2"/>
          <c:w val="0.91893039011149247"/>
          <c:h val="0.83718269012669733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$/cwt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Sheet2!$A$2:$A$52</c:f>
              <c:numCache>
                <c:formatCode>mm/dd/yy_)</c:formatCode>
                <c:ptCount val="51"/>
                <c:pt idx="0">
                  <c:v>42013</c:v>
                </c:pt>
                <c:pt idx="1">
                  <c:v>42020</c:v>
                </c:pt>
                <c:pt idx="2">
                  <c:v>42027</c:v>
                </c:pt>
                <c:pt idx="3">
                  <c:v>42034</c:v>
                </c:pt>
                <c:pt idx="4">
                  <c:v>42041</c:v>
                </c:pt>
                <c:pt idx="5">
                  <c:v>42048</c:v>
                </c:pt>
                <c:pt idx="6">
                  <c:v>42055</c:v>
                </c:pt>
                <c:pt idx="7">
                  <c:v>42062</c:v>
                </c:pt>
                <c:pt idx="8">
                  <c:v>42069</c:v>
                </c:pt>
                <c:pt idx="9">
                  <c:v>42076</c:v>
                </c:pt>
                <c:pt idx="10">
                  <c:v>42083</c:v>
                </c:pt>
                <c:pt idx="11">
                  <c:v>42090</c:v>
                </c:pt>
                <c:pt idx="12">
                  <c:v>42097</c:v>
                </c:pt>
                <c:pt idx="13">
                  <c:v>42104</c:v>
                </c:pt>
                <c:pt idx="14">
                  <c:v>42111</c:v>
                </c:pt>
                <c:pt idx="15">
                  <c:v>42118</c:v>
                </c:pt>
                <c:pt idx="16">
                  <c:v>42125</c:v>
                </c:pt>
                <c:pt idx="17">
                  <c:v>42132</c:v>
                </c:pt>
                <c:pt idx="18">
                  <c:v>42139</c:v>
                </c:pt>
                <c:pt idx="19">
                  <c:v>42146</c:v>
                </c:pt>
                <c:pt idx="20">
                  <c:v>42153</c:v>
                </c:pt>
                <c:pt idx="21">
                  <c:v>42160</c:v>
                </c:pt>
                <c:pt idx="22">
                  <c:v>42167</c:v>
                </c:pt>
                <c:pt idx="23">
                  <c:v>42174</c:v>
                </c:pt>
                <c:pt idx="24">
                  <c:v>42181</c:v>
                </c:pt>
                <c:pt idx="25">
                  <c:v>42188</c:v>
                </c:pt>
                <c:pt idx="26">
                  <c:v>42195</c:v>
                </c:pt>
                <c:pt idx="27">
                  <c:v>42202</c:v>
                </c:pt>
                <c:pt idx="28">
                  <c:v>42209</c:v>
                </c:pt>
                <c:pt idx="29">
                  <c:v>42216</c:v>
                </c:pt>
                <c:pt idx="30">
                  <c:v>42223</c:v>
                </c:pt>
                <c:pt idx="31">
                  <c:v>42230</c:v>
                </c:pt>
                <c:pt idx="32">
                  <c:v>42237</c:v>
                </c:pt>
                <c:pt idx="33">
                  <c:v>42244</c:v>
                </c:pt>
                <c:pt idx="34">
                  <c:v>42251</c:v>
                </c:pt>
                <c:pt idx="35">
                  <c:v>42258</c:v>
                </c:pt>
                <c:pt idx="36">
                  <c:v>42265</c:v>
                </c:pt>
                <c:pt idx="37">
                  <c:v>42272</c:v>
                </c:pt>
                <c:pt idx="38">
                  <c:v>42279</c:v>
                </c:pt>
                <c:pt idx="39">
                  <c:v>42286</c:v>
                </c:pt>
                <c:pt idx="40">
                  <c:v>42293</c:v>
                </c:pt>
                <c:pt idx="41">
                  <c:v>42300</c:v>
                </c:pt>
                <c:pt idx="42">
                  <c:v>42307</c:v>
                </c:pt>
                <c:pt idx="43">
                  <c:v>42314</c:v>
                </c:pt>
                <c:pt idx="44">
                  <c:v>42321</c:v>
                </c:pt>
                <c:pt idx="45">
                  <c:v>42328</c:v>
                </c:pt>
                <c:pt idx="46">
                  <c:v>42342</c:v>
                </c:pt>
                <c:pt idx="47">
                  <c:v>42349</c:v>
                </c:pt>
                <c:pt idx="48">
                  <c:v>42356</c:v>
                </c:pt>
                <c:pt idx="49">
                  <c:v>42377</c:v>
                </c:pt>
                <c:pt idx="50">
                  <c:v>42384</c:v>
                </c:pt>
              </c:numCache>
            </c:numRef>
          </c:cat>
          <c:val>
            <c:numRef>
              <c:f>Sheet2!$B$2:$B$52</c:f>
              <c:numCache>
                <c:formatCode>0.00_)</c:formatCode>
                <c:ptCount val="51"/>
                <c:pt idx="0">
                  <c:v>278.43</c:v>
                </c:pt>
                <c:pt idx="1">
                  <c:v>267.54000000000002</c:v>
                </c:pt>
                <c:pt idx="2">
                  <c:v>254.53</c:v>
                </c:pt>
                <c:pt idx="3">
                  <c:v>245.52</c:v>
                </c:pt>
                <c:pt idx="4">
                  <c:v>250.7</c:v>
                </c:pt>
                <c:pt idx="5">
                  <c:v>261.35000000000002</c:v>
                </c:pt>
                <c:pt idx="6">
                  <c:v>259.52999999999997</c:v>
                </c:pt>
                <c:pt idx="7">
                  <c:v>268.41000000000003</c:v>
                </c:pt>
                <c:pt idx="8">
                  <c:v>245.2</c:v>
                </c:pt>
                <c:pt idx="9">
                  <c:v>274.17</c:v>
                </c:pt>
                <c:pt idx="10">
                  <c:v>270.12</c:v>
                </c:pt>
                <c:pt idx="11">
                  <c:v>276.32</c:v>
                </c:pt>
                <c:pt idx="12">
                  <c:v>274.51</c:v>
                </c:pt>
                <c:pt idx="13">
                  <c:v>272.32</c:v>
                </c:pt>
                <c:pt idx="14">
                  <c:v>270.39</c:v>
                </c:pt>
                <c:pt idx="15">
                  <c:v>263.77999999999997</c:v>
                </c:pt>
                <c:pt idx="16">
                  <c:v>263.95999999999998</c:v>
                </c:pt>
                <c:pt idx="17">
                  <c:v>266.60000000000002</c:v>
                </c:pt>
                <c:pt idx="18">
                  <c:v>266.33</c:v>
                </c:pt>
                <c:pt idx="19">
                  <c:v>271.10000000000002</c:v>
                </c:pt>
                <c:pt idx="20">
                  <c:v>276.83999999999997</c:v>
                </c:pt>
                <c:pt idx="21">
                  <c:v>273.08</c:v>
                </c:pt>
                <c:pt idx="22">
                  <c:v>268.91000000000003</c:v>
                </c:pt>
                <c:pt idx="23">
                  <c:v>264.45</c:v>
                </c:pt>
                <c:pt idx="24">
                  <c:v>260.24</c:v>
                </c:pt>
                <c:pt idx="25">
                  <c:v>252.98</c:v>
                </c:pt>
                <c:pt idx="26">
                  <c:v>263.2</c:v>
                </c:pt>
                <c:pt idx="27">
                  <c:v>255.31</c:v>
                </c:pt>
                <c:pt idx="28">
                  <c:v>248.31</c:v>
                </c:pt>
                <c:pt idx="29">
                  <c:v>249.5</c:v>
                </c:pt>
                <c:pt idx="30">
                  <c:v>242.24</c:v>
                </c:pt>
                <c:pt idx="31">
                  <c:v>244.08</c:v>
                </c:pt>
                <c:pt idx="32">
                  <c:v>236.47</c:v>
                </c:pt>
                <c:pt idx="33">
                  <c:v>226.9</c:v>
                </c:pt>
                <c:pt idx="34">
                  <c:v>229.08</c:v>
                </c:pt>
                <c:pt idx="35">
                  <c:v>226.5</c:v>
                </c:pt>
                <c:pt idx="36">
                  <c:v>219.11</c:v>
                </c:pt>
                <c:pt idx="37">
                  <c:v>203.07</c:v>
                </c:pt>
                <c:pt idx="38">
                  <c:v>194.67</c:v>
                </c:pt>
                <c:pt idx="39">
                  <c:v>189.42</c:v>
                </c:pt>
                <c:pt idx="40">
                  <c:v>207.96</c:v>
                </c:pt>
                <c:pt idx="41">
                  <c:v>206</c:v>
                </c:pt>
                <c:pt idx="42">
                  <c:v>208.19</c:v>
                </c:pt>
                <c:pt idx="43">
                  <c:v>207.2</c:v>
                </c:pt>
                <c:pt idx="44">
                  <c:v>193.88</c:v>
                </c:pt>
                <c:pt idx="45">
                  <c:v>194.37</c:v>
                </c:pt>
                <c:pt idx="46">
                  <c:v>191.71</c:v>
                </c:pt>
                <c:pt idx="47">
                  <c:v>181.61</c:v>
                </c:pt>
                <c:pt idx="48">
                  <c:v>172.06</c:v>
                </c:pt>
                <c:pt idx="49">
                  <c:v>185.31</c:v>
                </c:pt>
                <c:pt idx="50">
                  <c:v>184.39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00000"/>
        <c:axId val="117936640"/>
      </c:lineChart>
      <c:dateAx>
        <c:axId val="78400000"/>
        <c:scaling>
          <c:orientation val="minMax"/>
        </c:scaling>
        <c:delete val="0"/>
        <c:axPos val="b"/>
        <c:numFmt formatCode="mm/dd/yy_)" sourceLinked="1"/>
        <c:majorTickMark val="out"/>
        <c:minorTickMark val="none"/>
        <c:tickLblPos val="nextTo"/>
        <c:crossAx val="117936640"/>
        <c:crosses val="autoZero"/>
        <c:auto val="1"/>
        <c:lblOffset val="100"/>
        <c:baseTimeUnit val="days"/>
      </c:dateAx>
      <c:valAx>
        <c:axId val="117936640"/>
        <c:scaling>
          <c:orientation val="minMax"/>
        </c:scaling>
        <c:delete val="0"/>
        <c:axPos val="l"/>
        <c:majorGridlines/>
        <c:numFmt formatCode="0.00_)" sourceLinked="1"/>
        <c:majorTickMark val="out"/>
        <c:minorTickMark val="none"/>
        <c:tickLblPos val="nextTo"/>
        <c:crossAx val="78400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0.41667</cdr:x>
      <cdr:y>0.50456</cdr:y>
    </cdr:from>
    <cdr:to>
      <cdr:x>0.79629</cdr:x>
      <cdr:y>0.80729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2286000"/>
          <a:ext cx="3124120" cy="1371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1974-1984= 1.75 Tons/Cow</a:t>
          </a:r>
        </a:p>
        <a:p xmlns:a="http://schemas.openxmlformats.org/drawingml/2006/main">
          <a:endParaRPr lang="en-US" sz="1400" b="1" dirty="0" smtClean="0"/>
        </a:p>
        <a:p xmlns:a="http://schemas.openxmlformats.org/drawingml/2006/main">
          <a:r>
            <a:rPr lang="en-US" sz="1400" b="1" dirty="0" smtClean="0"/>
            <a:t>1985-2015= 3 tons/ Cow</a:t>
          </a:r>
        </a:p>
        <a:p xmlns:a="http://schemas.openxmlformats.org/drawingml/2006/main">
          <a:endParaRPr lang="en-US" sz="1400" b="1" dirty="0"/>
        </a:p>
        <a:p xmlns:a="http://schemas.openxmlformats.org/drawingml/2006/main">
          <a:r>
            <a:rPr lang="en-US" sz="1800" b="1" dirty="0" smtClean="0"/>
            <a:t>42% increase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0.24786</cdr:x>
      <cdr:y>0.40278</cdr:y>
    </cdr:from>
    <cdr:to>
      <cdr:x>0.47863</cdr:x>
      <cdr:y>0.51389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09800" y="2209800"/>
          <a:ext cx="2057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B5318-81A0-4AB7-BDC1-9232F9582124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73BA4-D6EF-4CF1-9945-DD547F6D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499CCD-CAD7-484A-97E9-E38CE7798E0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Mader</a:t>
            </a:r>
            <a:r>
              <a:rPr lang="en-US" dirty="0" smtClean="0"/>
              <a:t>: referring</a:t>
            </a:r>
            <a:r>
              <a:rPr lang="en-US" baseline="0" dirty="0" smtClean="0"/>
              <a:t> to WW</a:t>
            </a:r>
          </a:p>
          <a:p>
            <a:r>
              <a:rPr lang="en-US" baseline="0" dirty="0" err="1" smtClean="0"/>
              <a:t>Selk</a:t>
            </a:r>
            <a:r>
              <a:rPr lang="en-US" baseline="0" dirty="0" smtClean="0"/>
              <a:t>: 23 trial summary</a:t>
            </a:r>
          </a:p>
          <a:p>
            <a:r>
              <a:rPr lang="en-US" baseline="0" dirty="0" err="1" smtClean="0"/>
              <a:t>Kuhl</a:t>
            </a:r>
            <a:r>
              <a:rPr lang="en-US" baseline="0" dirty="0" smtClean="0"/>
              <a:t>: stocker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A9AE6-9773-4C90-BC15-D11053699D8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27C1-F9E5-427B-821D-2A3A13891D4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5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27C1-F9E5-427B-821D-2A3A13891D46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36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9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8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6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D82D76-0AD3-47A2-8C29-811DA8E8A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54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2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1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79477-1726-4797-901E-C39B6E72A7A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3CEA-AA1A-4821-AA0E-50F16C68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1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3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Added Value of Preconditioning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Gant Mourer</a:t>
            </a:r>
          </a:p>
          <a:p>
            <a:r>
              <a:rPr lang="en-US" dirty="0" smtClean="0"/>
              <a:t>Oklahoma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1974   </a:t>
            </a:r>
          </a:p>
          <a:p>
            <a:pPr lvl="1"/>
            <a:r>
              <a:rPr lang="en-US" dirty="0" smtClean="0"/>
              <a:t>475 cow carcass/ 700 steer carcass = 1.47%</a:t>
            </a:r>
          </a:p>
          <a:p>
            <a:r>
              <a:rPr lang="en-US" dirty="0" smtClean="0"/>
              <a:t>2016</a:t>
            </a:r>
          </a:p>
          <a:p>
            <a:pPr lvl="1"/>
            <a:r>
              <a:rPr lang="en-US" dirty="0" smtClean="0"/>
              <a:t>625 </a:t>
            </a:r>
            <a:r>
              <a:rPr lang="en-US" dirty="0"/>
              <a:t>c</a:t>
            </a:r>
            <a:r>
              <a:rPr lang="en-US" dirty="0" smtClean="0"/>
              <a:t>ow carcass/ 825 steer carcass = 1.32%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Total hay production/Beef Cows that Calve</a:t>
            </a: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248639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38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OSU in the 1960’s</a:t>
            </a:r>
          </a:p>
          <a:p>
            <a:r>
              <a:rPr lang="en-US" dirty="0" smtClean="0"/>
              <a:t>Setting up a calf crop to succeed</a:t>
            </a:r>
          </a:p>
          <a:p>
            <a:r>
              <a:rPr lang="en-US" dirty="0" smtClean="0"/>
              <a:t>Increase Health</a:t>
            </a:r>
            <a:endParaRPr lang="en-US" dirty="0"/>
          </a:p>
          <a:p>
            <a:r>
              <a:rPr lang="en-US" dirty="0" smtClean="0"/>
              <a:t>Increase Gains</a:t>
            </a:r>
          </a:p>
          <a:p>
            <a:r>
              <a:rPr lang="en-US" dirty="0" smtClean="0"/>
              <a:t>Increased Value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Selfishness</a:t>
            </a:r>
          </a:p>
        </p:txBody>
      </p:sp>
    </p:spTree>
    <p:extLst>
      <p:ext uri="{BB962C8B-B14F-4D97-AF65-F5344CB8AC3E}">
        <p14:creationId xmlns:p14="http://schemas.microsoft.com/office/powerpoint/2010/main" val="6350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Cattle and Management Practices…Repeat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Quality #1 in Profitability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QVFhQXGBcWFxgXFxcXHBUXFxwXFhcYGB0YHCggGholHBgYITEhJysrLi4uGB8zODMsNygtLisBCgoKDg0OGxAQGywkICQ0LDYvLC8vLCwsLCwsLDQsLCwsNDQsLCwsNCwsLCwsLCwsLCwsLCwsLCwsLCwsLCwsLP/AABEIAMIBAwMBIgACEQEDEQH/xAAcAAABBQEBAQAAAAAAAAAAAAAGAAIDBAUHAQj/xABEEAACAQIEAggDBQUFCAMBAAABAhEAAwQSITEFQQYTIlFhcYGRMqGxByNCUsEUYnLR8DOSsuHxFSRDU2OCosIWc+I0/8QAGwEAAgMBAQEAAAAAAAAAAAAAAwQBAgUABgf/xAA0EQACAgEEAAUBBgUEAwAAAAAAAQIRAwQSITEFEyJBUTJxgbHB0fAzQmGRoRRScvEVIzT/2gAMAwEAAhEDEQA/AO4GvKRrypKtjppTTDTGNdRXee3HqsxqUmoWokVQKTsiaonqVzUJNHiDI2qNqexqNqKiCM0xqeajNERAxqiNStURoiIGGo2qQ1G1XRDIzTDTzTbysuQggS4WSJy+Mc66eSMItsiMXJ0ijxnGnDrma2x+VUuD9ILOJJVCQ4GYowggbHwMHf05EExdLuG4JRcvXOtxl45I6+4zIoJMwAQoMRsIHLnXKuIYR0uC9hle27XT1aWwSRJOUJlny8RWZj8TcpdcD0tFUbO2mmmosCbnVW+tjrci9Zl2zwM0eEzWV0q48cHbVxbLyY3gDzPKtaeWMIb5dCUYOUtqNk001kdHOkNrGj7uQ+kod9e7vopXgV47qFnvYfOKhajFt3blRLxTTpoyjTTV67wy6oJKaDcyP5/KqRosZxlzF2Daa7GV4adXlXKjaVe0oqThsUop0UoqThsUqdFKuOOp15XteV5k0WeGmMacaY1SirI2qNqkaomoiKMieoWqZqhejRBkbVG1PamNREcMao2qRqjNERBGaYaeaY1ERBGarYzEC2MzAwdoHv5D+hNR8Rx3VkDKTOs6ADzkjXw7ta570t41iAxAtsGOovDtJlAIYAgRIEa6R3CgZdRt4iM4sF+qXXx8mzj+k4e41qwYbI03DJyNChUyzBOc68hmB7RGjeHcZXELbtXrxZc6sYTLGZSwtmfxfdPOgiV3jUC6POFPWOGKOygAbsA0uZnaYG/Nudat/jwzHsi0vaOk9hSTpEkCSVBaTog1787Mt8eR2NJdHvFekAzHDuHYKzBSSSWAJABJ32kakwYOokkPQPAFOsdpzHKFLDXKc3r4eIFBOHuhcRn5ABgdDzmdd9JP+U11rheU2lZY7QBJHOjaDBeRS+AGrytQ2lg1l9IeDri7JtGM26H8rjY+R2Pga1SKfhnVXUv8MjN5bVsZo3jkv6Mz8bqaZwTg/EL2DxIe2xR1bKYPjBB+Y9K+luA3HxADs0giCq65TpMk+HnM8q4N0/4Plvvetqeqe440Bhbkyy67AyG8CWG9EPQvjd+xZlWbtLJAiWG/PY8pry/E0ma8k1wdkxOCWyDkzDTX8Q35g/URQhiCCxj6ER71S6JdM8RfF0YmybcfAxJ7R7jm38x7Vr/s0kHTKx+uunqDTml1Hkz56Fs+LcjPIryKs4zD5GjlEjxBqCK9DCanHdEzZJp0xteRTor2rkDYpRTopRUnDYpU6KVcQdOrw17XhrzJosaaYacTWdxvH9RZe5oSBCg82OijynfwBrpSUIuT6RCTbpE+JvqilnYKo3JMAVWwGNW8guIDkJOUkRmAMZo5AkGK5visZexVxQ7ZmJCoNlUsYEAbb77103D2BbRUX4VAUeQEUDS6rz5PavSv8stlx7Er7PGqJhUzVE1aMRYhYVG1StUbUVHMiamGpGqM0REDDUbCpTUVxgBJIAG5JgDzJ2q6Zxi8YwuJdgbbI6QQLZGVhoNFYETqJ1PhtQ5wfFtacm+nVwSMzS4zwwBYoBb05S2UQI1k0RcZ4s62/uBaYsYBN5QSveoAOk8yR8J1rnnSHibwll1KjdoxCNuOaDNHZzb/AJxWXmcd1xNLGpqFyZqW+lmEW5eXE4YXihhGUqFgkkLmEFvi13ghtBWZxrpdZu2zauYewiR2WWwCSrjQBT8DDfMpk6d1COJudaxjVAeWhM6aDnPLuHdUmGwVy+WyLnFtWuMToqCO0zHuAUDxjntQNtsvvqJa4fbtICAzkGIJEZS2ikS2msGuldG3vJZVP2dyurKxeyJVyWUAZp0BA1rmPBMJexdxLdpeasZ1HZ2LnuJMa+XKa6lh+K3LdvLdSboDjsxEgAoTygzGnd401hzQxu5yoXyYpTVRVlnFcVNoZrli6qjmGsH5C7J9qyH4pcufewQiFSFyvr94itnMQDkzgTpJGo3qxdZrzDOjaGRosDLv+KPxDczr4VqYVCgE9kBkbRjmnrFI20jlGs/VLVeJyyPbG9v+WNYdEoRt/UVukGEt43CkWXk5mAyFXDtJj4djtUPD+irYS1aFzQhQD/EQCfmYiiHiPCDeTD4klLOYI92/a7FxVKlxyMici6k/E22lDnGuD45raYkPexCwwRbVyMwloNy2RlJgAzrzB5UHFja9yuXJu4o0lw4I1jL9au8N4pH3ZgawDAJjuk8taAb3SdLMqC0h8kAabxLA7yY+HfvHLTuNfudi3a7RjTMIUH8Vwz4GAN9e7Qs02gSlQbdIL1v9nVmuZbidouwULHMPJAyxzB0gGeRwOHY5LyZ7bKwkqSrBhI3gjQjY+tEvRjolaZFu4oftF6dDdEqsc7ds9lPPVjzJqfpFhsMpbIUt3RlzgAAHNouaNiQsA/uxy0f0OplidZHwwGbFvVxXIORXsU9livIrfTRnjIr2KdFKKmzhsUqdFe1FnHSaaadSy15o0KImoJ+0LHdq3YHIdY3mZVflm96NbrRE8zH6n5An0rknF8b1165d/OxI/hGif+IFZviebbj2L3D4I82avQjB58QXO1tZ/wC5pVflmPpR6aG+gbWxZYB1N0sWZZ7QA7K6bkaTP7xolNNeHY1DAv68gNQ7myJqjapDUZFaSFzJ6VYprFhGQxcdxGgPZEk6Hv8A1qnwPjfXyrJDgSSPhIkDzB12186rfaDifvrdsbIn+L/IVH0Ms6XX8VQenaP1WsPT6zNk122L9Px9i/UeyYoxw21yEbVEalNRsK9KhAYatYDCh5LAFRpBEgmqxrQwj5bJJIGp1PLQULUSrGwmJXI579oXVpBFu0xBJCvatMh75GWdY3nurk2JYOWyjICfvG1IkmSMpJhZ2UHWByot+0bjXWXhbs9tyQqAa76D9R791D1jhReLdl+tvkjMQTkLMRbKqQMvxMigjWSSYWKzlwhxP5M7GotuBs3Mgjsqe+Pxnc9wrovBeEJb4cbB7N3EIpvMBqqtqE8ItmI5FmPOob3Qy1gLqWri9beNo3rtztG3bZmypathjDaLcJZpOgPZrZtLlGUQJGalc2s8puMO/n4G8Wn81KUuvgrcL4cuGQ28Ocof4+1q8DmfXbbwqEYwBysCZ05A6HTw0n3qe/dCiY7W/nyNYHEMKzHOrHTnuD3T/Os9NydyY4opdBfg7gHa1A7ObWY5Bu/YgGfA+djjpYWyUElYaBuSrIxA9JoS4XxrqyqOZGxETKt2Rvz8OeU0TWcSpAUsTKFhruBoCDznMPc11EMM+hOKXEYBU528+HcbwUlR7oVb/uqnw3jWVHtnRrbEkeR7Y9wfS4KZ9l+DNm3iZOj4ksvj93akjzEe1AXTTib4PiRuKCUJ15gxmzAx3oSPTwrQfMYtGbNVNnQ+IYqxdAttbV3YOFZlByvBiDvvI8Yqj9nWKtOtxbhDXC4Y5gAJIyZQO8FCPaqw4ngGsq37WoUZYJyhgR35jpEa+dc241xJbWKzYe6XVmDSjCW2JjLproR41WLdlXR9Gns7aAVxjpPhmbiYvpiOrtsVF9WJysiEgnxOUmB3+tTYnF47EWGPWX1/KGgFuXwx4eszQfZwWLvMQFdo3LKVE92sUeSyNr0s6Eoq+Qz6N4w3Rc3yqwA+cjw0j3rZy1mdGuGPYtFXjMWLEDYbD1Ola8V6LSKUcMVLszM7TyNrojy0stSRSy0xYIjy0qly0q6yToYr2vJpV5s0kD3TLFG3Zc7SvVr4tcJDeqoD/ermLQB3AfKjH7RsZNy3aB+BS7ebdlfUAN/erC4BwX9ruNbzFAELFgAYMgAQe8n2BrA1l5dRsiMwqMbZgo8EHVTuCOR7wRtRPwzpZetwH+9X94w3o3P1BqhxXolisNJydampz2pP95D2h6SB31kWjO3rHLzB2+tCbz6aXFr8P0CNQyL5OocO49ZvQA2Vj+F9D6cj6GtSwssK5PZu9/y19xv9aKOjnHSGdc0otpm1MwREAd2gOlOY/G2k45Y/evzX7+wBLRL6ov7jD6RYvrcVdblmKjyXT9DRT0Xs5cMp/MWb3MD5AUCISSW5mSfM6103B2Orton5VVfYAVfwWG7NKb9l+P8A0V1jqKR6aY1SkVGwr1KM4q4vFJaUvddUQQCzGAJMCaDftN6WdXYW3YYG20dsN8Q/dI3k6+Qq99o+Fz2ACSAJbQ89dd4mO8c/GuCYp21EnLJIGsT3x30rqblXwGwSTuuwh4KzZ0YMDir7Bbegf9ntfjukbSVkBTrAY866Z9neDtvjWuIq9TaLdRz0sKcOGJ5y126067k71yjg84e018f2twdXa7wXkZh4gAn1XvrsPBbf+ybDYnEZUBsiLa6ZcsFLQ0EszEnzJ2ikc0qVL3GPcuca4navY+9h93trbn/uQN8pH96qnEFAZfEEewmgroBfa/dxeMut97cYg7/iOdvQQoHgKL2cttsDqT3QazM6Sm0aunvYjNxduQT4foBNZPDlLl1DbzUvGcaFMk6HSh/DY5lJjQ/oYj+vGohBtBZSSLlzBLJXNqQY8N5X56eIPfUd3iJtW0dTmFq7EbSjgyvgQrEeazWXfS4zzn7cyB47wP650uL3MudYjrApZd8lwCYEeZHpTCh0heU+w84Fx1slxbTRkFnEqRzLL1b+nZStLpZhhfspibUN1q5oOoDbMp075Fct6L8TFp2D/A1orqTpqGHPbejbo5j7uRcPI6trhCnmhY5p8Rr8qJHG01FCmSV+ozj0aR7lt0Q23MAoGlfGjnC8Aw9sgraQMOcc++rGB4Yts5pLP3n9Byq7Fbuk0uyN5Em/wM3Nl3P09EcUoqSKUVoWAGRSy0+KUVFkDYpRTor2K6yRkUqkilXWcHQpxNNqhx3GdVh7r8whj+I6L8yK87klti5fBox7o5hx7GC7iLrjYsQP4V7I+Qn1ow+znCxauXebtlHkg/mx9qAGrq/R/C9VhrSRBCAn+Ju03zJrF8Nh5mdzft+f7YfNLbGjQumsXivAbF/V0Gb869lvcb+RkVrMajJr0LxxkqkrQi5NO0AHE+h11O1aYXQNgYR/ecp+VYNq1ct9ZnVlY9ntDKYPZjxGprrZoJ6f3cr2079flWF4locOKG+HH9PYc0+ec3tYLW7wQqzAlQyyBuRI0E8zRNc6bKt3K9o5SAZU5mBM7ggTpG3zoXtYG7iOxYEuCDqQIClde1poYrf4T0GdWW5ibwYqQ2VRM5SCMzty0giPWqeGx1K5x8K+f3/cvn8r+cM2WosRdW3be7cIFu2JYkxJ2CydiSQPWqz8RzXFtWxLOYBOwG5PeQACfSoPtGUfsLWjGTdpJExqD2fHX0r0a1MZvZB2ISxPGt01Rzvpp0gS8CbLBc0m5bcx2R3a9r08NtqBeB8I/bbruQVw9oZrjHn+VJ2BPyAJ7pzRZL3MimZJ13yqOQ/r/PsnRTgnDxhct63Zbt7PdKiYXXITBbx30pSeRYuFbD1buuQX+zzBW8dxIs+XqMIhuAHQM0gBjOy6A+SDvNY/2j9NG4hiMtskYa0SLfLrGOhut4nl3CifpPi0w73bGGSylu/ZdMyCP7QMvaYMZAZRsNjXNLmDNslTuKHF7nuf3BIxYZfZ0vZuCYAKk+s6/Ki+9iQVIG2mv1oP6KOUwtxu94HjAEitzEYS7cthVhQwJZjrAI10GrH+prPyq8jZp4+MaMHieFN9mj4AcpIPOYgRzOhq/wAD6Hi44LlUQgAlg1wk7yVVgQI5z/nv4W2tu2qqw7OhJiSebHlqdaX+0G+ECRJG0DfvOlWWRx6IaT7POLfZdcZRdwLo+p0LMubT8OcRv48/CgPiPR29ZTJdtvavdpsrqRmYfhVtm0nUEzXWejnE7i3AloEMxAIZux3bTR5xe8q2mz5Tp8JAIPgQdxTWJqatcCmVuDp8nybw4rnXMDoDp4jvFGHBLhFyzkckh1KqwIMEjadxU3S7o5bGKW7ZUKrMTctjafilRyB5jafOiforg1OIZ2XtZcyE8gYBA7o/WmYY900hac/S2FpWvIqXLSy1vWZ1EMUoqXLXmWpsiiOKUVJlpZa6zqIwte5akilFdZ1DMteVJFe1Fk0GdCX2i4rLYRBu76/wrqfnlotrnP2hYjNiFTkiD3Y5j8steW8RybcDXyaWJXIH+F4frb1u3+Z1U+U9r5TXYGrjeCx7WLi3UCllJjMCRqCDoCDse+jTh3Ty20C8jWz+Ze2vt8Q9jSnhmfFji1J02XzwlLoLGqM1Hg8favCbVxX/AITJHmNx61KRW9GSatCUlQyuffaFfLYgBY7KD6kxXRLY1rl3SS9mxN08s0D00rD8Zm90I/aNaRcNlzoPdVOtuNuFVQNJbMST/hGtX8RxFrzwfgG4BgHuEbnzPyoDfpQLN1rOQkQrswOomRERrEA7860MPxi0yxauAu0DK8qQTprrrz2PKJFRhWbyYxS4/X5HMaxKTk+/30bX+3rWExHW3HAgNC9oswIjQIGaBpqBpQD9ofTh8WU6q46KUIZLb3QkNMZgypnZkgzlgAiO+tjG8eTBFsgz3tczu0F272gSR3KMoAgCBArmnFcc193uuQXdtYAAkDWAPT3rQ0+LYrYDPNTZFh9ToYG1FXRm8yq4Viuzae38qF8JbrWs3Sp0JAYQ0b8p+Yn1qub1Ki+H0uy7xa6XYEk7RrqROx96cnDbl4KxQjOSF2BbclgCdVn8W29SWSbhyhXYMRMSCR3AQdNBr3mvbmJSxiFuupNhWS2VUkFbeVXXLruSW3kwOcVEE3Cl7Ezkozv5CTE8DfDWrVsghbmomJ6zRiCOWh+VU+KccNlXCznVsk5TA38I/CwHfFE93iZvIL1i4XtkQJg7acxvyNCXHMQ1yRkyzEnlp5g0nGt3qDPI9vBk4npUzAyJJEEjsme/TTT9Ko4fpJcUgs7Ef14143CSOU/OvV4bP4APT6U0lj+ALlP5OxfZljrV2z1mZTdLFczaZYiInnrM+NLpHxg58huZiPl31yLBY+7g7gZcp70cZlI56d/ca2cdxo3Q1yYEgAaknQMAQBuJ28J2qVBxVxAylufJoY7ihbNHaYAwN5I1iPSt3oRxMM/3mjMIWREQdteZ8e6gS0jDtZiDv468vM1oYK6+fP8ATlAAH0pjDkcZKQOcbVHYYpRWVwHinWqA3xcj+bz8frWxlrajNSVoQaadMZFKKflpRVrIGRSinxXuWus4jivYqYWieR9q8NsjkaruOoiilUmWlU2cFTCuR8exPWYi6/e7R5L2V+QFdU4jiOrtO/5VZvYE1xyvG+LT5jE1cC4bKuIOo/lNeKT3T5UYYHoV1+HS6t0pcYEwQGWJOXuI0jXWsrG9E8VZ3tdYB+K0c3y+L5UlLSZowUtvAeOSL4syrLQwIJDDYiQR5c6JeGdJL6aFs47nEn3EH3mhgmJB07ww2qVHjvHlqPb+VLLLlx/RJovsjL6kdM4Vx5LuYEFWVcxEyI865rinzMT3kn3/ANat8C4gVuXmJGtpl002GbY7HT51Qb9K7JqM2aX/ALXdFfLjDiJzvjTn9ovmdmAjnCgD2zCqdvGHeY/WjDFcAsNa624rdZcJYEMdM5LnTbSQNqEeIcMKXMiy0iV7OpB7gN9uVej0mqxzWyPt+XAtOD7JhjWYcnX8pAYexqHNaI7SFTyyH5Q1VMRYe2YdWQ/vKVPzFNnnrTtpg+jTwmAtPP8AvBSP+lPv94NPGnfsLKxAPWRzTMfdSAR6j3rMs3dR51oWsUQZBg0Ka+BrBFS7DjovYK28zwPwgFWDCCTqTuNeWntWB0nw8zqMrQrEj4WUzacnkO0ynwuGof8A5HdMSQYAGnZkDkckSPMGo7nE1cnrMwBGuUBoOgEiRmEaHbyocbROXEu7KHAeP3cKWtEkWyxzLzVtpHtqOcUXYTjAO/aG8+dCOP4aXbNbYPMAHRgQAFGjajSNxp6Vs9Euh+Lus4yEW1BLn8QIEhVDZQWOkAsBzJFTPEpu12AUtq56NHHcSUAlY8oNe4Kzev6LbB0nuOmsx4D6gCSQKfxh24XiLltfvGlVR7igdkqrl0HPUlZ/dNEy9IE60O1wBVZGUL1aq6rDKHkSRqDod96HscXTRbcmrBrpDwN8IDcxIEBSU0ALEhQRz1zQAOUyaEujPD7+LxGW2rOR23AMACQBJJ0E5R5Dwro/SbiYuhFuTeUgBLZGZSR2Q2UiWY67zvpvWx9m/RlsIt65ctdVcusAFkGEXMR8JIGrbeG1N4F5j2gMktqsBuP8Ju4U2luhQbmZlAYE9mMw8xmHvUPD7sNB2rf+1p1fGYK2CCyZmZeYDtay++U+1RcO4U1+7iV7PWIDdSDMgOQVM7Zg0jxAqZ4KfoIjkteo2MNfyJMweXmNaMeFYwX7SXR+Ia+BBKsPcGud4bGJeUKs5txIImJ2mjrobbjCWp1nO3mGdyPkRTGmm91AssVRsJaJ2Fe3LBG9XbdwDao7rzTO+Vgtqopok1csYKCC0R3V4pAFP67xqJSk+jkkizdafAd1Vnud9RPcqFjURgS5E0J3CvKgpUTaVsoY/pAb/D7rFCjZhaIPOSpJB59kmgYmt7idyMFZA/4lx3/ugp+orCtiWA7yK8Dqs3n5m/uNbEqgdh4fZ6u1bT8qKvsAKnmg/DdLLgH3iBvEdn+Y+lXsP0rtsQGRl210YA89tY8Yr1sHFqkItmtjuH2r39pbV/EjUeR3FDmP6DWWk2ne2f7w/Q+5NE2GxS3FDIwZTzFOJquTTYsv1xTJjklHpnLcbwO5hM+dlYEwCPGPDuqjbs52C/mKqPMmJ+Y9qLenxgoO/X2EUPcBTNibI/6in+6c36V5ScYvUbYdXX+R/c9lsn6S8DsW77LkZVK5rcM8AkaACY+IRtQpxvhT9ZYRbVw28yq11QTkzMM/hnAiAd+6uq9KMNJtXPykqfJtf0PvQn0ix5sWrYWY3MaEtMxE7ZQB7VszxeXmfHH6kwyp4k12LpBxUWkNu8820GULlzFiNJgHw8qDrl7A4gnPh1EAwyILTMdPiFsqGO+/eZ76t8YsNiQ9wg5F5xpLHNFDllSpP9eJqql7oqoquSvi+G2gYQOviYI8v6/zqne4cyiZEeOldB4N0Jv4pcx+4SJDXEJLH91JByx+IxyieU137LsTst6ww8TcT5BG+tMwhmauinmxjxZzB7LDl8xUb3q6zgPsrudYGu30yggnJnLRzAJAAPjrRHe+zHhjZvuHBbuvXRl/hGaB5GaZx4ZvlopPUro4Gb22ug9PpVq3xK4p7NxlYbMjFT7qZiuu4z7IMC39ncxFs/xI4/8AJZ+dD+N+xu6JNnF227hctsnlqpf3ii+VL4AeZH5AvF8fvXShvt1xTRDcAYjmNWBkTyMzRdwjp6tsLnwOFJ3zWlFo66kwVaD4SB5Vk4z7MuIpqLdu5/8AXdX/AN8prLxPRjHWZL4W+oG5CFgANzKyIqtyi7oJFRl2zrGB+0TAv2mS5aP71sE+hQmrXR/p1hsTIZhYuAwFuuozjkVbQHxG48d64jea5a/tFZOXbUrr/wBwqt+2ZjPKiw1Dsrk08UuGFf2i2G/2my52yXQtxLgkjLlnsa6gFSNDvNbn2L3xdvXTrIshGkzPaSPlNANrEgQQIgz/ADroP2J4bq7mJP4YWP4Zmug05g5fScwxl587Au3ZZlGpEZSRoBtXY/sTecFdknTEMADyHV2dB3Degy10QW6XvOzw7NcyoAIDksFJIMnUDlrprR/9nWCTDNicPbzlc1u4JgiSuRhIG8qDryIjYx2F+tE5PpDevCaXpXmanRUQNOLVGWrzPU0dY8moeu7eX93N84H6+1OL1Ud4ug/mWP7pJ/8Ab61WTqiVyXKVMz0quVBbpMYXDJ3Wcx83Mn6Vi2viFavTF/8AeSo2REX2E/rWXhd/Twr5tj9UkzalxAtC4fH5evOnjENzk/Pyqu10SNhpzgH66etSK0wd+4gj5d/mK1E5Lq0I0T28UQZAIPeJBqwvGbw+G9cHmQ/yM1vcJsBMNqIzhWPfrBHsKwMJj891UdEaWAnKJ3jcAHmDNVh4pkg3T6D/AOlbSdl/p43asg/EFM+O1Bt/HPZZHtsVfNowAMaEncEaiR60T9OrmbEAdyD5yaC+N31tqpYwM0eZKsPpNIaG55Iy927/ADGZUohPw7pteuMlq8EYM6KWgqdWGuhyn2FZfTMlrhUj4YEd39RWHwrF2DftFrqovWIzFtgFYMQY2mI9aMul+Ge9fL2rZZHYZSgLDKQO1oNta9Bkk7ub/uBSSXAMY+9cVbWGw9tnusucqogQwzS5mAoUrqYAow6B9EVtIuIxAD327SqdUtLMqVBAOYiDJ1HgZrPwdnqFdVWA5BuZl1uQdFcmCV/dmNSOZrcs9J3/ABIp8pE/M0TTZtPHmQvlnJ8ILM1eFqHLfSYc7Z57NPyIHLxp97pKuUlUYnTRoA95NacdXhfUkL7JG/mpty6FBJMACSe4CsXCcdsmSVNtmOZtJkwFkldzlCjyAqPjHEEe3lW4O1vM7c+VWeoxqN7l/cjY7o2lv6qNdQTrGkRvHPX5U8msbD8RTNJZdgN+4kn3ke1WBxBeZHv/AEB510dRjf8AMiXBl8mqXEr8Iee2nfHaI9QppgxE6lhygCY1/wAR1G/sKhxl0FkWdmDH0I0PnJFS88HF0zljlfRfFrsBH7YACnN2s0CJM71l4votgrmr4TDknci2in3UA1o27ugkiYE14buo9flNE3QfwVqSODWurw+OvPkUrh7lx1tz/wAl9BBJMwOc99F/2MgMmIEn4bazHeGB9dKwekHD7bcUxNlZVGW+zQZIJsm+57U7vPvW99i6dXZxJY/jt/4WpbHUZcsPPlHSehXC0s4RXOS5dMh7gX8SkqyJzCqwK+k86wuBMTjsS+UKCqiBzIY6nxii5+LWLVkgPyJ2O53MxA1oM6M8RR3vMCMuhnlu0fKl8Mo+ZbfBfInt6ClrhpuaqrY1fzL4aimvxBF3M+WtaEtRjiu0KqEmWyaaTWfc4sg2DH0j61AeLHkseZ8TQpa7FH3slY2zXmquIP3trf8A4m2w7O5+nrWXc4s5GwX1qC5xE7zry5fXzoGTxCDpJMvHHQR0qF2xzf8AMb3H8qVR/wCTX+0jyil0luTirx/ej+6Av6VlXbhEQWH8JI99dR51c4q037p77lz/ABGszE7ivG4G4NNOqNak+GWRjGgDNP8A9i5tO7s5Y89adbxrazaDj/puJ9nyj5mqiN5/WpAR4eun1pxaqa7Sf3fpQOWCDCLEdMFTDKFt3ReRIClCFJAKgl4yREE6+U0LdC+IF8Xh7ZnV111g5e0dtDt8q0bLEbSPIz9a0+EYtVxWHzBSxeMzICyyrDstHZ1NBlmwqE1sdtPlP3r4r8wm2Vd9D+ltycVc8Mo9h/nXPunDRbtL3sx9h/8AqjjpBcnE3j++f0rJu8DtYr+1BOSSCGYZQdWOm/wjeo8Nkozg3++CmX6TmJfX+etGHRji9wJlD5Qmg0MeEQdNzVrinRrBAqtkXusY9kdYCI3nVZjz7pNGXEPs3w9nC9dYuX2EBwp6s6GCZhAZifUV6HPWbHtQvH0sw06Q31+FyRpux+WlUT0jxGY9rQAgBsmpOx2JkD/SnHgjf80z4KsCNebafWorvRy5oRcDDXcZP151mY8EI+yCPIn7lrDdJWC/erbZhJJChSRoABlXSIPfM1i3+l95XZR1ZE6aaxvv8q0P/jrsAWuBTtAWZ7zqQT/rpWfd6GOSD1wlt+wBGk87gkcvWm9P5UW91fYCm0yTB9NWLqDaVhMEZiD5g7bcvDxohbjSNqqsD3EmD/4gj50NYfoaAZOIzRtFo7/3+6KuP0XMiLimeRtkaecn2MV2d45NbHR0Wvc0rvGhpoYOmjd/PUeNZ1zpeqMUe23ZJGmVh7aaUNO4kgEmCRoo5afm76z8Vh9SczSe9QP1pnDgX86smUH7B5hemFt3CjOoYxLKI12mG0ojXPzI030Inu5/OuN2GVXBJZgCDlgKGjkddqMcV00xCKWayg35nWNY0PjUZtNbXlopQbC4wjUe511nTfupt27cIP5obKcxkEiCR3GTXi3xABJBOsa8xO9NxmNW1aa4SMqKxnVgYUnkZOuk0gm7o6wEwuLYPiQ8m6iXpYkHUI9sjMTJ1YVs9Abp6q4TzufQD+dAzcRdRdfTNeMPpuHJdoB21j0o86Af/wAmYiZuN/6jStHULbjf3HdsJLN9RaZDMdoj3J23iax+iyMi3J0zPIkHYKo0+da7xEnmeZj5d9eq2kaTMCdJPkdz4UisjpxLSlfDJFcnUd/l/r516WPfPz/0plptoA8SSPn/AJ16bw2UabEkxHPfU921crK0IMec9+v6QK9VPPv50zrDMkHz3nw76d14759I1+v+ldyTR6xG3jHyJgxty0qMxyjnr47065dUCSRHefnt/X6eDiFoDtuN4jMO/fTw/WuqzhuTz92/TSvKjHHrQ0DMAJpVby2d6SpiWlmPexPuZrB4pxIW7uUg/DOnrW/fhSAxgsYXxIEx7An0oL6TN/vBH7g+s/rWf4Zgjmy7ZLimxrNJwVo1LHFrR/FHnI+tX7WIVtQQeWmuvdp6e9DnAMdbXrbNy0Li3csywAQIHJYhhBjNMzPcDNYHFcUGvXDaBVM75VXQBAezIGg0+tacvCoSbSbX9n+gFaiXujpGndUa3iLqEEypka91c8wOPuyALjAbaGPpXRcPwcouYvdZ1JBzhQIkAGAJnbnzPopqfDvIjucruwkM251Rbx97Pcd/zMT7mqNhnS4XXKTAAVmyBsuZiM0ESZGhGsHXQxPXqIxUqCIJ5kgAjeYbnpyNJ6OCc6fVFpvgzrOGe3LIgYsCOzcUZpmMpDQAdCNuW1dS6A8RN/DvadcrWyUUEzKsMwJHmHoDu3viGbMdARBacuUQTEgg/QaaV7w7jVzCk3LINsZgWV0LC4ilTqQCROZxIOgJ3gxtYvSwLi3yWOMm3ZuvbYhVk/Ed1HIHlAyj1qLBhLYItLoTPZYkTz8zPMVor0nGOsHrbRwz/FbYnOCRzMZSFI0II2Ya7wM4fitwZc6IbmQkgMI12gsAADlk6zVcmK29rKKJtxr8J0110+ZjTUGm3bgWCyyZjQZ9tt9p3rIZBdDLctTAVtQAp3MZlUyQRGsHTbmZreCQgrLysTFxniSTlEjYxy8PCA+XS5Z1GjhsZaecsGNIAOkQdh3RHt30+7sNt1kyR2RGvZU667HQwZrE/Y8oJFy8YEagEkCPBT8vHnT71/Qf2wj/AKek7CYOo8AfrNT5a9mRVAxwdbrNcFm0rEFiTmdSAW2lbi6abV5xQ3QQt60FYg5Sz3WI2kibpHdTrdvEYcs1vMmct2oU/CxI3Bj+u6q1+ziLpButcciQuaO4FogamIJ8vKtFSfyqD7lZmYLDdZdFsDMzaKJjXca1c4/gHw6r1ipNwOAQxcjKF37jqNp51SfCMGkSI2/CZB+Xn4Urtu4+VWJIGigszADuGYwPSKJbvvgDJqzqlm6AoMmMqnWDqRBiOWo8ah4vi7IsuLrZVYOhMgMQQQQADvGm2k+wRgOI30ZSczgfgzMJEFeRnSaqY/EXnMOWZSSVDQdDpI5+E0lHSeq2yhUwuGX9nuuT2x1SqJiMxljHPQEeEn0P+hLAYS2JEy5iT+bQabbfT0AP2Uxtr4/TWpBhSY7IWBuNJ89d6bywU402dZ1s3VB1I8zz8NvEa069dAEvlEbmTGm+5212jlXM7Nu4YWToIA3MAQAB3AU7IQdTEbz+tKf6b+p28OMT0gtr+KT4CdvE6cz86anF1yhmdE1MCCzGCSZAMLy50Fz4ipkwjmFCtrqOzv5d9T5MUiNzNjF8buZ+xdJA0WBv58+Z96hucYc6aL5ADf051m3MPljMCJ23/SnW7TH8Lag8p12iiKEfgi2WP2sHUuWJJ311pqXySMqx47HXxrS4fwR7m4KmARmA15bDUcverQ6PEP8A2gy5hybYEjujXTWfcGqvJDo7azKt25Ewx8pj60q3W4Ig+G4VHd1amPUivKjzUW8uRpY7nQN0rUdYpgSVEnv7RFKlWZ4B/Fl/xf5Der+lfaYNr4/T+VaF8QVI0JVFPipVAVPeDJ08aVKtzN9QmjJwqjKxjXPE+EE10foVcLYa9mJMIIkz/wAS130qVU8S/wDgn9q/FE4v4qHUrB+8QcovaeQSPqfelSrA0X8T7hvJ0W8YIuCNO023gyV7xG2F+EARlAgRAzjTTlSpVpRKw6My45yMZM6meex/mau8I1QzrMzOs7b+w9qVKiT+lke5NlBcAgRLf4V/mferl+2Mmw13032P1pUqUb6B+5VtsZGv4W/wsfqAaVpBl2Hxgek7eVe0qFjB+57fMHTSBp4aEVm8dcqNCR2eWm6tNKlRYfUSwbuDNdUN2gNgdY96KOC4dNOyuychze5PvSpU1mfBK+pms9lYPZHsO41icQtLl2H4uQ/K1KlS2NuyjBBPi9R9KJ8PhkKSUWf4R+RqVKnMj4KI1BYVbEqqg5dwADstBFz+3bwLR4do15SqNP2w8vpCPgNpS945RIGmg07Tbd1WeHMQ7wfxD5zNKlU5Pf7i0OipxVQLmn5AfXsmaI8DaWCIEBhAgQPh/maVKhz6REC/cEDTTRdvIUMYwxaLDRiVBI3Mm1MmlSqMfYVdBAefmaVKlUl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0703" y="2892979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bovine that meets or exceeds production expectations in a given system or environment.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1524" y="5250427"/>
            <a:ext cx="749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Producers must establish marketing goals</a:t>
            </a:r>
          </a:p>
        </p:txBody>
      </p:sp>
    </p:spTree>
    <p:extLst>
      <p:ext uri="{BB962C8B-B14F-4D97-AF65-F5344CB8AC3E}">
        <p14:creationId xmlns:p14="http://schemas.microsoft.com/office/powerpoint/2010/main" val="4002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75506"/>
          </a:xfrm>
        </p:spPr>
        <p:txBody>
          <a:bodyPr>
            <a:normAutofit/>
          </a:bodyPr>
          <a:lstStyle/>
          <a:p>
            <a:r>
              <a:rPr lang="en-US" b="1" dirty="0" smtClean="0"/>
              <a:t>Develop Heifers</a:t>
            </a:r>
          </a:p>
          <a:p>
            <a:r>
              <a:rPr lang="en-US" b="1" dirty="0" smtClean="0"/>
              <a:t>Natural</a:t>
            </a:r>
          </a:p>
          <a:p>
            <a:pPr lvl="1"/>
            <a:r>
              <a:rPr lang="en-US" b="1" dirty="0" smtClean="0"/>
              <a:t>Holder Brothers Beef</a:t>
            </a:r>
          </a:p>
          <a:p>
            <a:pPr lvl="1"/>
            <a:r>
              <a:rPr lang="en-US" b="1" dirty="0" smtClean="0"/>
              <a:t>Duff</a:t>
            </a:r>
          </a:p>
          <a:p>
            <a:r>
              <a:rPr lang="en-US" b="1" dirty="0" smtClean="0"/>
              <a:t>Retained Ownership</a:t>
            </a:r>
          </a:p>
          <a:p>
            <a:r>
              <a:rPr lang="en-US" b="1" dirty="0" smtClean="0"/>
              <a:t>Local Markets</a:t>
            </a:r>
          </a:p>
          <a:p>
            <a:r>
              <a:rPr lang="en-US" b="1" dirty="0" smtClean="0"/>
              <a:t>Stocker Cattle</a:t>
            </a:r>
          </a:p>
          <a:p>
            <a:r>
              <a:rPr lang="en-US" b="1" dirty="0" smtClean="0"/>
              <a:t>Purebred</a:t>
            </a:r>
          </a:p>
          <a:p>
            <a:r>
              <a:rPr lang="en-US" b="1" dirty="0" smtClean="0"/>
              <a:t>Commercial</a:t>
            </a:r>
          </a:p>
          <a:p>
            <a:r>
              <a:rPr lang="en-US" b="1" dirty="0" smtClean="0"/>
              <a:t>Many More</a:t>
            </a:r>
          </a:p>
        </p:txBody>
      </p:sp>
      <p:pic>
        <p:nvPicPr>
          <p:cNvPr id="1029" name="Picture 5" descr="C:\Users\gantm\AppData\Local\Microsoft\Windows\Temporary Internet Files\Content.IE5\JOZUKE3K\MP9002275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44595"/>
            <a:ext cx="24201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Markets and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gantm\AppData\Local\Microsoft\Windows\Temporary Internet Files\Content.IE5\B7UIBP29\7-17-06,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599"/>
            <a:ext cx="7320353" cy="487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value of calf at two points in time.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550 </a:t>
            </a:r>
            <a:r>
              <a:rPr lang="en-US" dirty="0" err="1" smtClean="0"/>
              <a:t>lbs</a:t>
            </a:r>
            <a:r>
              <a:rPr lang="en-US" dirty="0" smtClean="0"/>
              <a:t> steer $155/cwt = 852</a:t>
            </a:r>
          </a:p>
          <a:p>
            <a:pPr marL="457200" lvl="1" indent="0">
              <a:buNone/>
            </a:pPr>
            <a:r>
              <a:rPr lang="en-US" dirty="0" smtClean="0"/>
              <a:t>650 </a:t>
            </a:r>
            <a:r>
              <a:rPr lang="en-US" dirty="0" err="1" smtClean="0"/>
              <a:t>lbs</a:t>
            </a:r>
            <a:r>
              <a:rPr lang="en-US" dirty="0" smtClean="0"/>
              <a:t> steer $150/cwt = 975	$1.22/</a:t>
            </a:r>
            <a:r>
              <a:rPr lang="en-US" dirty="0" err="1" smtClean="0"/>
              <a:t>lbs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750 </a:t>
            </a:r>
            <a:r>
              <a:rPr lang="en-US" dirty="0" err="1" smtClean="0"/>
              <a:t>lbs</a:t>
            </a:r>
            <a:r>
              <a:rPr lang="en-US" dirty="0" smtClean="0"/>
              <a:t> steer $143/cwt = 1072	$0.97/</a:t>
            </a:r>
            <a:r>
              <a:rPr lang="en-US" dirty="0" err="1" smtClean="0"/>
              <a:t>lbs</a:t>
            </a:r>
            <a:r>
              <a:rPr lang="en-US" dirty="0" smtClean="0"/>
              <a:t>							$1.10/</a:t>
            </a:r>
            <a:r>
              <a:rPr lang="en-US" dirty="0" err="1" smtClean="0"/>
              <a:t>lbs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Beef Basis.com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icture 2"/>
          <p:cNvSpPr>
            <a:spLocks noChangeAspect="1" noChangeArrowheads="1"/>
          </p:cNvSpPr>
          <p:nvPr/>
        </p:nvSpPr>
        <p:spPr bwMode="auto">
          <a:xfrm>
            <a:off x="7543800" y="6305550"/>
            <a:ext cx="6191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3188" y="558800"/>
          <a:ext cx="8937625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4" imgW="8937511" imgH="5511262" progId="Excel.Chart.8">
                  <p:embed/>
                </p:oleObj>
              </mc:Choice>
              <mc:Fallback>
                <p:oleObj r:id="rId4" imgW="8937511" imgH="55112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558800"/>
                        <a:ext cx="8937625" cy="551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</a:rPr>
              <a:t>Data Source:  USDA-AMS, Compiled &amp; Analysis by LMIC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3417055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altLang="en-US" smtClean="0"/>
              <a:t>Bull Discount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0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1463040"/>
                <a:gridCol w="1645920"/>
                <a:gridCol w="1645920"/>
                <a:gridCol w="1645920"/>
              </a:tblGrid>
              <a:tr h="44090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Bull Discount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906"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550-600 </a:t>
                      </a:r>
                      <a:r>
                        <a:rPr lang="en-US" sz="2800" u="none" strike="noStrike" dirty="0" err="1">
                          <a:effectLst/>
                        </a:rPr>
                        <a:t>lbs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700-750 </a:t>
                      </a:r>
                      <a:r>
                        <a:rPr lang="en-US" sz="2800" u="none" strike="noStrike" dirty="0" err="1">
                          <a:effectLst/>
                        </a:rPr>
                        <a:t>lbs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906"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$/cwt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$/cwt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2001-2016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$10.77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7.79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$15.16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11.62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727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2001-2011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$8.51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7.66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$12.62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11.98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27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2011-2016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$15.58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8.06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$20.30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10.90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6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70148"/>
              </p:ext>
            </p:extLst>
          </p:nvPr>
        </p:nvGraphicFramePr>
        <p:xfrm>
          <a:off x="533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43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Value of Gain + Salvage Value (20%) </a:t>
            </a:r>
          </a:p>
          <a:p>
            <a:pPr marL="0" indent="0" algn="ctr">
              <a:buNone/>
            </a:pPr>
            <a:r>
              <a:rPr lang="en-US" sz="5400" dirty="0" smtClean="0"/>
              <a:t>- Cost of Gain (Production)</a:t>
            </a:r>
          </a:p>
          <a:p>
            <a:pPr marL="0" indent="0" algn="ctr">
              <a:buNone/>
            </a:pPr>
            <a:r>
              <a:rPr lang="en-US" sz="5400" dirty="0" smtClean="0"/>
              <a:t>= Profitability (+-)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72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0.12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/day suckling calf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8-10% increase in efficiency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Zeranol-1969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58198"/>
            <a:ext cx="3810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1980</a:t>
            </a:r>
          </a:p>
          <a:p>
            <a:pPr lvl="1"/>
            <a:r>
              <a:rPr lang="en-US" sz="2200" dirty="0" smtClean="0"/>
              <a:t>18 </a:t>
            </a:r>
            <a:r>
              <a:rPr lang="en-US" sz="2200" dirty="0" err="1" smtClean="0"/>
              <a:t>lb</a:t>
            </a:r>
            <a:r>
              <a:rPr lang="en-US" sz="2200" dirty="0" smtClean="0"/>
              <a:t> gain</a:t>
            </a:r>
          </a:p>
          <a:p>
            <a:pPr lvl="1"/>
            <a:r>
              <a:rPr lang="en-US" sz="2200" dirty="0" smtClean="0"/>
              <a:t>$0.60 value of gain = $10.80 increase in revenue</a:t>
            </a:r>
            <a:endParaRPr lang="en-US" sz="2600" dirty="0" smtClean="0"/>
          </a:p>
          <a:p>
            <a:pPr marL="109728" indent="0">
              <a:buNone/>
            </a:pPr>
            <a:endParaRPr lang="en-US" sz="2600" dirty="0" smtClean="0"/>
          </a:p>
          <a:p>
            <a:r>
              <a:rPr lang="en-US" sz="2600" dirty="0" smtClean="0"/>
              <a:t>2015</a:t>
            </a:r>
            <a:endParaRPr lang="en-US" sz="1600" i="1" dirty="0" smtClean="0"/>
          </a:p>
          <a:p>
            <a:pPr lvl="1"/>
            <a:r>
              <a:rPr lang="en-US" sz="2200" dirty="0" smtClean="0"/>
              <a:t>18 </a:t>
            </a:r>
            <a:r>
              <a:rPr lang="en-US" sz="2200" dirty="0" err="1" smtClean="0"/>
              <a:t>lb</a:t>
            </a:r>
            <a:r>
              <a:rPr lang="en-US" sz="2200" dirty="0" smtClean="0"/>
              <a:t> gain</a:t>
            </a:r>
            <a:endParaRPr lang="en-US" sz="2200" i="1" dirty="0"/>
          </a:p>
          <a:p>
            <a:pPr lvl="1"/>
            <a:r>
              <a:rPr lang="en-US" sz="2200" dirty="0" smtClean="0"/>
              <a:t>$1.30 value of gain = $23.40</a:t>
            </a:r>
          </a:p>
          <a:p>
            <a:pPr lvl="1"/>
            <a:r>
              <a:rPr lang="en-US" sz="2200" dirty="0" smtClean="0"/>
              <a:t>$.85   value of gain = $15.30</a:t>
            </a:r>
          </a:p>
          <a:p>
            <a:pPr lvl="1"/>
            <a:endParaRPr lang="en-US" sz="2200" dirty="0"/>
          </a:p>
          <a:p>
            <a:r>
              <a:rPr lang="en-US" sz="2600" dirty="0" smtClean="0"/>
              <a:t>Cost?</a:t>
            </a:r>
          </a:p>
          <a:p>
            <a:pPr marL="393192" lvl="1" indent="0"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of Implants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457200"/>
            <a:ext cx="7391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“Current” Use of Implants</a:t>
            </a:r>
          </a:p>
          <a:p>
            <a:pPr algn="ctr" fontAlgn="auto">
              <a:spcAft>
                <a:spcPts val="0"/>
              </a:spcAft>
            </a:pPr>
            <a:r>
              <a:rPr lang="en-US" altLang="en-US" sz="3600" dirty="0" smtClean="0">
                <a:solidFill>
                  <a:prstClr val="black"/>
                </a:solidFill>
              </a:rPr>
              <a:t>Cow/Calf</a:t>
            </a:r>
            <a:endParaRPr lang="en-US" alt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155433"/>
              </p:ext>
            </p:extLst>
          </p:nvPr>
        </p:nvGraphicFramePr>
        <p:xfrm>
          <a:off x="812800" y="1651000"/>
          <a:ext cx="6604000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6405954"/>
            <a:ext cx="4405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Lucida Sans Unicode"/>
              </a:rPr>
              <a:t>National Animal Health Monitoring System</a:t>
            </a:r>
            <a:endParaRPr lang="en-US" sz="1600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8600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>
                <a:latin typeface="Baskerville Old Face" panose="02020602080505020303" pitchFamily="18" charset="0"/>
              </a:rPr>
              <a:t>Percentage Lots Implanting / Not Implanting</a:t>
            </a:r>
            <a:r>
              <a:rPr lang="en-US" altLang="en-US" b="1" dirty="0">
                <a:latin typeface="Baskerville Old Face" panose="02020602080505020303" pitchFamily="18" charset="0"/>
              </a:rPr>
              <a:t/>
            </a:r>
            <a:br>
              <a:rPr lang="en-US" altLang="en-US" b="1" dirty="0">
                <a:latin typeface="Baskerville Old Face" panose="02020602080505020303" pitchFamily="18" charset="0"/>
              </a:rPr>
            </a:br>
            <a:r>
              <a:rPr lang="en-US" altLang="en-US" b="1" dirty="0">
                <a:latin typeface="Baskerville Old Face" panose="02020602080505020303" pitchFamily="18" charset="0"/>
              </a:rPr>
              <a:t>Superior Livestock, </a:t>
            </a:r>
            <a:r>
              <a:rPr lang="en-US" altLang="en-US" b="1" dirty="0" smtClean="0">
                <a:latin typeface="Baskerville Old Face" panose="02020602080505020303" pitchFamily="18" charset="0"/>
              </a:rPr>
              <a:t>1995-2014</a:t>
            </a:r>
            <a:endParaRPr lang="en-US" altLang="en-US" b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03445928"/>
              </p:ext>
            </p:extLst>
          </p:nvPr>
        </p:nvGraphicFramePr>
        <p:xfrm>
          <a:off x="152400" y="1571525"/>
          <a:ext cx="8748239" cy="483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Chart" r:id="rId4" imgW="8210421" imgH="4533840" progId="MSGraph.Chart.8">
                  <p:embed followColorScheme="full"/>
                </p:oleObj>
              </mc:Choice>
              <mc:Fallback>
                <p:oleObj name="Chart" r:id="rId4" imgW="8210421" imgH="45338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71525"/>
                        <a:ext cx="8748239" cy="483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8200" y="6248400"/>
            <a:ext cx="6553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/>
              <a:t>Source: </a:t>
            </a:r>
            <a:r>
              <a:rPr lang="en-US" altLang="en-US" sz="1400" dirty="0" smtClean="0"/>
              <a:t>Modified from King, Seeger, </a:t>
            </a:r>
            <a:r>
              <a:rPr lang="en-US" altLang="en-US" sz="1400" i="1" dirty="0" smtClean="0"/>
              <a:t>et al. JAVMA,2006, 2011 </a:t>
            </a:r>
            <a:endParaRPr lang="en-US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429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6862824"/>
              </p:ext>
            </p:extLst>
          </p:nvPr>
        </p:nvGraphicFramePr>
        <p:xfrm>
          <a:off x="457200" y="148113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298048"/>
              </p:ext>
            </p:extLst>
          </p:nvPr>
        </p:nvGraphicFramePr>
        <p:xfrm>
          <a:off x="4648200" y="148113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Natural and Organic Beef Sales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29069"/>
              </p:ext>
            </p:extLst>
          </p:nvPr>
        </p:nvGraphicFramePr>
        <p:xfrm>
          <a:off x="4359226" y="6172200"/>
          <a:ext cx="4762500" cy="548640"/>
        </p:xfrm>
        <a:graphic>
          <a:graphicData uri="http://schemas.openxmlformats.org/drawingml/2006/table">
            <a:tbl>
              <a:tblPr/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Source: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FreshLook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Marketing Data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weeks ending 12/28/14.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577014"/>
              </p:ext>
            </p:extLst>
          </p:nvPr>
        </p:nvGraphicFramePr>
        <p:xfrm>
          <a:off x="469158" y="1481138"/>
          <a:ext cx="8205683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Chart" r:id="rId4" imgW="8220145" imgH="4533840" progId="MSGraph.Chart.8">
                  <p:embed followColorScheme="full"/>
                </p:oleObj>
              </mc:Choice>
              <mc:Fallback>
                <p:oleObj name="Chart" r:id="rId4" imgW="8220145" imgH="45338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58" y="1481138"/>
                        <a:ext cx="8205683" cy="452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latin typeface="Baskerville Old Face" panose="02020602080505020303" pitchFamily="18" charset="0"/>
              </a:rPr>
              <a:t>Price Advantage for Not Implanting</a:t>
            </a:r>
            <a:br>
              <a:rPr lang="en-US" altLang="en-US" sz="3600" b="1" dirty="0">
                <a:latin typeface="Baskerville Old Face" panose="02020602080505020303" pitchFamily="18" charset="0"/>
              </a:rPr>
            </a:br>
            <a:r>
              <a:rPr lang="en-US" altLang="en-US" sz="3600" b="1" dirty="0">
                <a:latin typeface="Baskerville Old Face" panose="02020602080505020303" pitchFamily="18" charset="0"/>
              </a:rPr>
              <a:t>Superior Livestock, </a:t>
            </a:r>
            <a:r>
              <a:rPr lang="en-US" altLang="en-US" sz="3600" b="1" dirty="0" smtClean="0">
                <a:latin typeface="Baskerville Old Face" panose="02020602080505020303" pitchFamily="18" charset="0"/>
              </a:rPr>
              <a:t>1995-2014</a:t>
            </a:r>
            <a:endParaRPr lang="en-US" altLang="en-US" sz="3600" b="1" dirty="0">
              <a:latin typeface="Baskerville Old Face" panose="02020602080505020303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00200" y="6248400"/>
            <a:ext cx="5638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/>
              <a:t>Source: Modified from King, Seeger, </a:t>
            </a:r>
            <a:r>
              <a:rPr lang="en-US" altLang="en-US" sz="1400" i="1" dirty="0"/>
              <a:t>et al. JAVMA,2006, 2011 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59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Source Verification</a:t>
            </a:r>
          </a:p>
          <a:p>
            <a:pPr lvl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Verification</a:t>
            </a:r>
          </a:p>
          <a:p>
            <a:pPr lvl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System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</a:t>
            </a:r>
          </a:p>
          <a:p>
            <a:pPr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Party Verified 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USDA Certified Companies</a:t>
            </a:r>
          </a:p>
          <a:p>
            <a:pPr lvl="2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 Global, Verified Beef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 Association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Companies</a:t>
            </a:r>
          </a:p>
          <a:p>
            <a:pPr lvl="1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Value Added Programs</a:t>
            </a:r>
            <a:br>
              <a:rPr lang="en-US" sz="4000" dirty="0" smtClean="0"/>
            </a:br>
            <a:r>
              <a:rPr lang="en-US" sz="2700" dirty="0" smtClean="0"/>
              <a:t>Confidence to Cattle Buyers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3405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Not necessarily a USDA Program</a:t>
            </a:r>
          </a:p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party</a:t>
            </a:r>
            <a:endParaRPr lang="en-US" b="1" dirty="0" smtClean="0"/>
          </a:p>
          <a:p>
            <a:pPr lvl="1"/>
            <a:r>
              <a:rPr lang="en-US" b="1" dirty="0" smtClean="0"/>
              <a:t>Breed Associations</a:t>
            </a:r>
          </a:p>
          <a:p>
            <a:pPr lvl="2"/>
            <a:r>
              <a:rPr lang="en-US" b="1" dirty="0" smtClean="0"/>
              <a:t>Maternal Edge</a:t>
            </a:r>
          </a:p>
          <a:p>
            <a:pPr lvl="1"/>
            <a:r>
              <a:rPr lang="en-US" b="1" dirty="0" smtClean="0"/>
              <a:t>Verified Beef</a:t>
            </a:r>
          </a:p>
          <a:p>
            <a:r>
              <a:rPr lang="en-US" b="1" dirty="0" smtClean="0"/>
              <a:t>Identify cattle consist of high % of that particular breed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Verification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Natural </a:t>
            </a:r>
            <a:r>
              <a:rPr lang="en-US" b="1" dirty="0" smtClean="0"/>
              <a:t>Beef</a:t>
            </a:r>
          </a:p>
          <a:p>
            <a:r>
              <a:rPr kumimoji="1" lang="en-US" b="1" dirty="0" smtClean="0"/>
              <a:t>Never ever 3</a:t>
            </a:r>
          </a:p>
          <a:p>
            <a:pPr lvl="1"/>
            <a:r>
              <a:rPr kumimoji="1" lang="en-US" b="1" dirty="0" smtClean="0"/>
              <a:t>No implants </a:t>
            </a:r>
          </a:p>
          <a:p>
            <a:pPr lvl="1"/>
            <a:r>
              <a:rPr kumimoji="1" lang="en-US" b="1" dirty="0" smtClean="0"/>
              <a:t>No </a:t>
            </a:r>
            <a:r>
              <a:rPr kumimoji="1" lang="en-US" b="1" dirty="0"/>
              <a:t>antibiotics  </a:t>
            </a:r>
          </a:p>
          <a:p>
            <a:pPr lvl="1"/>
            <a:r>
              <a:rPr kumimoji="1" lang="en-US" b="1" dirty="0"/>
              <a:t>No animal byproducts </a:t>
            </a:r>
          </a:p>
          <a:p>
            <a:pPr lvl="1"/>
            <a:r>
              <a:rPr kumimoji="1" lang="en-US" b="1" dirty="0" smtClean="0"/>
              <a:t>Tested </a:t>
            </a:r>
            <a:r>
              <a:rPr kumimoji="1" lang="en-US" b="1" dirty="0"/>
              <a:t>for residues</a:t>
            </a:r>
          </a:p>
          <a:p>
            <a:r>
              <a:rPr kumimoji="1" lang="en-US" sz="2800" b="1" dirty="0" smtClean="0"/>
              <a:t>NHTC</a:t>
            </a:r>
            <a:endParaRPr kumimoji="1" lang="en-US" sz="2800" b="1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6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7924800" cy="5059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r>
              <a:rPr lang="en-US" sz="2800" b="1" dirty="0" smtClean="0"/>
              <a:t>Organic </a:t>
            </a:r>
            <a:r>
              <a:rPr lang="en-US" sz="2800" b="1" dirty="0"/>
              <a:t>Beef Claims</a:t>
            </a:r>
          </a:p>
          <a:p>
            <a:pPr lvl="1"/>
            <a:r>
              <a:rPr lang="en-US" b="1" dirty="0"/>
              <a:t>Born and raised on certified organic pasture</a:t>
            </a:r>
          </a:p>
          <a:p>
            <a:pPr lvl="1"/>
            <a:r>
              <a:rPr lang="en-US" b="1" dirty="0"/>
              <a:t>Never received antibiotics</a:t>
            </a:r>
          </a:p>
          <a:p>
            <a:pPr lvl="1"/>
            <a:r>
              <a:rPr lang="en-US" b="1" dirty="0"/>
              <a:t>Never receive growth-promoting hormones</a:t>
            </a:r>
          </a:p>
          <a:p>
            <a:pPr lvl="1"/>
            <a:r>
              <a:rPr lang="en-US" b="1" dirty="0"/>
              <a:t>Are fed only certified organic grains and grasses</a:t>
            </a:r>
          </a:p>
          <a:p>
            <a:pPr lvl="1"/>
            <a:r>
              <a:rPr lang="en-US" b="1" dirty="0"/>
              <a:t>Must have unrestricted outdoor access</a:t>
            </a:r>
          </a:p>
          <a:p>
            <a:pPr lvl="1"/>
            <a:r>
              <a:rPr lang="en-US" b="1" dirty="0"/>
              <a:t>Must receive humane treatment</a:t>
            </a:r>
          </a:p>
          <a:p>
            <a:pPr lvl="1"/>
            <a:r>
              <a:rPr lang="en-US" b="1" dirty="0"/>
              <a:t>No genetically modified cattle or </a:t>
            </a:r>
            <a:r>
              <a:rPr lang="en-US" b="1" dirty="0" smtClean="0"/>
              <a:t>embryos</a:t>
            </a:r>
            <a:endParaRPr lang="en-US" b="1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Beef</a:t>
            </a:r>
          </a:p>
        </p:txBody>
      </p:sp>
      <p:pic>
        <p:nvPicPr>
          <p:cNvPr id="4" name="Picture 3" descr="simplegetfi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105400"/>
            <a:ext cx="1333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Efficiency!!!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887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35451"/>
              </p:ext>
            </p:extLst>
          </p:nvPr>
        </p:nvGraphicFramePr>
        <p:xfrm>
          <a:off x="457200" y="609600"/>
          <a:ext cx="8229600" cy="5257800"/>
        </p:xfrm>
        <a:graphic>
          <a:graphicData uri="http://schemas.openxmlformats.org/drawingml/2006/table">
            <a:tbl>
              <a:tblPr/>
              <a:tblGrid>
                <a:gridCol w="3773901"/>
                <a:gridCol w="1843737"/>
                <a:gridCol w="2611962"/>
              </a:tblGrid>
              <a:tr h="52578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Natural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Conventional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 0 BW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Final Wheat Weight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869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Wheat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ADG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2.27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2.68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Feedlot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Feedlot final BW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1274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1385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Feedlot ADG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3.26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Feedlot DMI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24.28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25.95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Feedlot F/G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7.43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Net Returns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203.69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60960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Maxwell et al. 2013,2014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77240" lvl="2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77240" lvl="2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Market as Natural (verify) or use technology!!</a:t>
            </a:r>
          </a:p>
          <a:p>
            <a:pPr marL="777240" lvl="2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Management Verification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Precondition/Health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Vaccination protocol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Castration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Dehorned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Weaned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party verification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BVD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87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6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OQBN Vac-45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Vaccination Protocol (3 Options)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Castrated and healed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Dehorned and healed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Weaned at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LEAST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days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of requirements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party (OSU)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4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OQBN Premiums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3920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29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it Work?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375861"/>
              </p:ext>
            </p:extLst>
          </p:nvPr>
        </p:nvGraphicFramePr>
        <p:xfrm>
          <a:off x="1752600" y="1752600"/>
          <a:ext cx="5943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Likelihood of positive Return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 Days Weaned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Vaccination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Dehorn/Polled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Wean+Vaccination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Wean+Vac+Dehorn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Certified Vac-45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1000" y="51932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DeVuyst</a:t>
            </a:r>
            <a:r>
              <a:rPr lang="en-US" dirty="0" smtClean="0"/>
              <a:t> and Williams,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550-600 Steer Ok </a:t>
            </a:r>
            <a:r>
              <a:rPr lang="en-US" dirty="0" err="1" smtClean="0"/>
              <a:t>Avg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7899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678453"/>
              </p:ext>
            </p:extLst>
          </p:nvPr>
        </p:nvGraphicFramePr>
        <p:xfrm>
          <a:off x="76200" y="533400"/>
          <a:ext cx="8915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223684" y="2827337"/>
            <a:ext cx="1790700" cy="3016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94.04 $/cwt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119967" y="3733800"/>
            <a:ext cx="1981200" cy="4714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or</a:t>
            </a:r>
          </a:p>
          <a:p>
            <a:pPr algn="ctr"/>
            <a:r>
              <a:rPr lang="en-US" sz="2000" b="1" dirty="0" smtClean="0"/>
              <a:t>0.26$/cwt/d</a:t>
            </a:r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5800" y="1371600"/>
            <a:ext cx="8153400" cy="1676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7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OQBN Breakeven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923950"/>
              </p:ext>
            </p:extLst>
          </p:nvPr>
        </p:nvGraphicFramePr>
        <p:xfrm>
          <a:off x="457200" y="1752592"/>
          <a:ext cx="8305801" cy="4191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088"/>
                <a:gridCol w="1273799"/>
                <a:gridCol w="1002335"/>
                <a:gridCol w="1002335"/>
                <a:gridCol w="1049319"/>
                <a:gridCol w="1002335"/>
                <a:gridCol w="1002335"/>
                <a:gridCol w="1237255"/>
              </a:tblGrid>
              <a:tr h="52642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Weight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Price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value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Cost of gain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Break 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 </a:t>
                      </a:r>
                      <a:r>
                        <a:rPr lang="en-US" sz="1400" b="1" u="none" strike="noStrike" dirty="0" err="1">
                          <a:effectLst/>
                        </a:rPr>
                        <a:t>lbs</a:t>
                      </a:r>
                      <a:r>
                        <a:rPr lang="en-US" sz="1400" b="1" u="none" strike="noStrike" dirty="0">
                          <a:effectLst/>
                        </a:rPr>
                        <a:t>/d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9/4/2015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475.00 </a:t>
                      </a:r>
                      <a:endParaRPr lang="en-US" sz="14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251.97 </a:t>
                      </a:r>
                      <a:endParaRPr lang="en-US" sz="14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1196.86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10/23/2015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575.00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215.50 </a:t>
                      </a:r>
                      <a:endParaRPr lang="en-US" sz="14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1239.13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42.26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-27.73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12/11/2015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675.00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177.60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1198.80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-40.32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-110.33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38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-138.06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5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 </a:t>
                      </a:r>
                      <a:r>
                        <a:rPr lang="en-US" sz="1400" b="1" u="none" strike="noStrike" dirty="0" err="1">
                          <a:effectLst/>
                        </a:rPr>
                        <a:t>lbs</a:t>
                      </a:r>
                      <a:r>
                        <a:rPr lang="en-US" sz="1400" b="1" u="none" strike="noStrike" dirty="0">
                          <a:effectLst/>
                        </a:rPr>
                        <a:t>/d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9/4/2015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475.00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251.97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1196.86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10/23/2015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525.00 </a:t>
                      </a:r>
                      <a:endParaRPr lang="en-US" sz="14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224.50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1178.63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-18.23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-88.23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12/11/2015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575.00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192.11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1104.63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-73.99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-143.99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38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-232.23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5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 </a:t>
                      </a:r>
                      <a:r>
                        <a:rPr lang="en-US" sz="1400" b="1" u="none" strike="noStrike" dirty="0" err="1">
                          <a:effectLst/>
                        </a:rPr>
                        <a:t>lbs</a:t>
                      </a:r>
                      <a:r>
                        <a:rPr lang="en-US" sz="1400" b="1" u="none" strike="noStrike" dirty="0">
                          <a:effectLst/>
                        </a:rPr>
                        <a:t>/d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9/4/2015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475.00 </a:t>
                      </a:r>
                      <a:endParaRPr lang="en-US" sz="14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251.97 </a:t>
                      </a:r>
                      <a:endParaRPr lang="en-US" sz="14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1196.86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10/23/2015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475.00 </a:t>
                      </a:r>
                      <a:endParaRPr lang="en-US" sz="14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224.99 </a:t>
                      </a:r>
                      <a:endParaRPr lang="en-US" sz="14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1068.70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-</a:t>
                      </a:r>
                      <a:r>
                        <a:rPr lang="en-US" sz="1400" b="1" u="none" strike="noStrike" dirty="0" smtClean="0">
                          <a:effectLst/>
                        </a:rPr>
                        <a:t>128.55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-128.16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12/11/2015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475.00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201.07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955.08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-</a:t>
                      </a:r>
                      <a:r>
                        <a:rPr lang="en-US" sz="1400" b="1" u="none" strike="noStrike" dirty="0" smtClean="0">
                          <a:effectLst/>
                        </a:rPr>
                        <a:t>113.62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-113.62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38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-241.78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5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OQBN Breakeven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443193"/>
              </p:ext>
            </p:extLst>
          </p:nvPr>
        </p:nvGraphicFramePr>
        <p:xfrm>
          <a:off x="457200" y="1752592"/>
          <a:ext cx="8305801" cy="3885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088"/>
                <a:gridCol w="1273799"/>
                <a:gridCol w="1002335"/>
                <a:gridCol w="1002335"/>
                <a:gridCol w="1049319"/>
                <a:gridCol w="1002335"/>
                <a:gridCol w="1002335"/>
                <a:gridCol w="1237255"/>
              </a:tblGrid>
              <a:tr h="52642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Weight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Price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value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Cost of gain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Break 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 </a:t>
                      </a:r>
                      <a:r>
                        <a:rPr lang="en-US" sz="1400" b="1" u="none" strike="noStrike" dirty="0" err="1">
                          <a:effectLst/>
                        </a:rPr>
                        <a:t>lbs</a:t>
                      </a:r>
                      <a:r>
                        <a:rPr lang="en-US" sz="1400" b="1" u="none" strike="noStrike" dirty="0">
                          <a:effectLst/>
                        </a:rPr>
                        <a:t>/d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10/1/2016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575.00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132.44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761.53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11/18/2016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675.00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133.11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898.49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136.96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66.96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38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538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 </a:t>
                      </a:r>
                      <a:r>
                        <a:rPr lang="en-US" sz="1400" b="1" u="none" strike="noStrike" dirty="0" err="1">
                          <a:effectLst/>
                        </a:rPr>
                        <a:t>lbs</a:t>
                      </a:r>
                      <a:r>
                        <a:rPr lang="en-US" sz="1400" b="1" u="none" strike="noStrike" dirty="0">
                          <a:effectLst/>
                        </a:rPr>
                        <a:t>/d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10/1/2016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575.00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132.44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761.53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11/18/2016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625.00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140.11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875.68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114.15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44.15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38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538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 </a:t>
                      </a:r>
                      <a:r>
                        <a:rPr lang="en-US" sz="1400" b="1" u="none" strike="noStrike" dirty="0" err="1">
                          <a:effectLst/>
                        </a:rPr>
                        <a:t>lbs</a:t>
                      </a:r>
                      <a:r>
                        <a:rPr lang="en-US" sz="1400" b="1" u="none" strike="noStrike" dirty="0">
                          <a:effectLst/>
                        </a:rPr>
                        <a:t>/d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10/1/2016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r>
                        <a:rPr lang="en-US" sz="1400" b="1" u="none" strike="noStrike" dirty="0" smtClean="0">
                          <a:effectLst/>
                        </a:rPr>
                        <a:t>75.00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132.44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761.33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11/18/2016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r>
                        <a:rPr lang="en-US" sz="1400" b="1" u="none" strike="noStrike" dirty="0" smtClean="0">
                          <a:effectLst/>
                        </a:rPr>
                        <a:t>75.00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136.70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786.02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24.69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24.69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38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9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Two Ways to     Efficiency</a:t>
            </a:r>
            <a:endParaRPr lang="en-US" sz="5400" dirty="0"/>
          </a:p>
          <a:p>
            <a:pPr algn="ctr"/>
            <a:endParaRPr lang="en-US" sz="5400" dirty="0" smtClean="0"/>
          </a:p>
          <a:p>
            <a:pPr marL="0" indent="0" algn="ctr">
              <a:buNone/>
            </a:pPr>
            <a:r>
              <a:rPr lang="en-US" sz="4400" b="1" dirty="0" smtClean="0"/>
              <a:t>Manage</a:t>
            </a:r>
            <a:r>
              <a:rPr lang="en-US" sz="4400" dirty="0" smtClean="0"/>
              <a:t> to increase production &amp;</a:t>
            </a:r>
          </a:p>
          <a:p>
            <a:pPr marL="0" indent="0" algn="ctr">
              <a:buNone/>
            </a:pPr>
            <a:r>
              <a:rPr lang="en-US" sz="4400" dirty="0" smtClean="0"/>
              <a:t> </a:t>
            </a:r>
            <a:r>
              <a:rPr lang="en-US" sz="4400" b="1" dirty="0" smtClean="0"/>
              <a:t>Market</a:t>
            </a:r>
            <a:r>
              <a:rPr lang="en-US" sz="4400" dirty="0" smtClean="0"/>
              <a:t> how we manage to increase value.</a:t>
            </a:r>
            <a:endParaRPr lang="en-US" sz="4400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4724400" y="1570607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Wheat Acres 100K = 0.23%</a:t>
            </a:r>
          </a:p>
          <a:p>
            <a:r>
              <a:rPr lang="en-US" dirty="0" smtClean="0"/>
              <a:t>Distance from 4 lane = -0.06%</a:t>
            </a:r>
          </a:p>
          <a:p>
            <a:r>
              <a:rPr lang="en-US" dirty="0" smtClean="0"/>
              <a:t>Sale Volume 1000 </a:t>
            </a:r>
            <a:r>
              <a:rPr lang="en-US" dirty="0" err="1" smtClean="0"/>
              <a:t>hd</a:t>
            </a:r>
            <a:r>
              <a:rPr lang="en-US" dirty="0" smtClean="0"/>
              <a:t> = -0.34%</a:t>
            </a:r>
          </a:p>
          <a:p>
            <a:r>
              <a:rPr lang="en-US" dirty="0" smtClean="0"/>
              <a:t>Hide Color </a:t>
            </a:r>
          </a:p>
          <a:p>
            <a:pPr lvl="1"/>
            <a:r>
              <a:rPr lang="en-US" dirty="0" smtClean="0"/>
              <a:t>Black = 0.00%</a:t>
            </a:r>
          </a:p>
          <a:p>
            <a:pPr lvl="1"/>
            <a:r>
              <a:rPr lang="en-US" dirty="0" smtClean="0"/>
              <a:t>Black Mixed = -1.58%</a:t>
            </a:r>
          </a:p>
          <a:p>
            <a:pPr lvl="1"/>
            <a:r>
              <a:rPr lang="en-US" dirty="0" smtClean="0"/>
              <a:t>Red Mixed = -2.13%</a:t>
            </a:r>
          </a:p>
          <a:p>
            <a:pPr lvl="1"/>
            <a:r>
              <a:rPr lang="en-US" dirty="0" smtClean="0"/>
              <a:t>White/Grey = -2.03%</a:t>
            </a:r>
          </a:p>
          <a:p>
            <a:pPr lvl="1"/>
            <a:r>
              <a:rPr lang="en-US" dirty="0" smtClean="0"/>
              <a:t>Hereford = -7.40%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4478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38862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Mourer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(405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744-6060 gantm@okstate.edu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2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 Cow (Productivity)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Day to Day Activities</a:t>
            </a:r>
          </a:p>
          <a:p>
            <a:r>
              <a:rPr lang="en-US" dirty="0" smtClean="0"/>
              <a:t>Pregnancy Rate</a:t>
            </a:r>
          </a:p>
          <a:p>
            <a:r>
              <a:rPr lang="en-US" dirty="0" smtClean="0"/>
              <a:t>Weaning Rate</a:t>
            </a:r>
          </a:p>
          <a:p>
            <a:r>
              <a:rPr lang="en-US" dirty="0" smtClean="0"/>
              <a:t>Tight Breeding Season</a:t>
            </a:r>
          </a:p>
          <a:p>
            <a:r>
              <a:rPr lang="en-US" dirty="0" smtClean="0"/>
              <a:t>Grazing Management</a:t>
            </a:r>
          </a:p>
          <a:p>
            <a:r>
              <a:rPr lang="en-US" dirty="0" smtClean="0"/>
              <a:t>Supplementation program</a:t>
            </a:r>
          </a:p>
          <a:p>
            <a:pPr lvl="1"/>
            <a:r>
              <a:rPr lang="en-US" dirty="0"/>
              <a:t>Hay wastage</a:t>
            </a:r>
          </a:p>
          <a:p>
            <a:pPr marL="0" indent="0">
              <a:buNone/>
            </a:pPr>
            <a:r>
              <a:rPr lang="en-US" dirty="0" smtClean="0"/>
              <a:t>Progressive</a:t>
            </a:r>
          </a:p>
          <a:p>
            <a:r>
              <a:rPr lang="en-US" dirty="0" smtClean="0"/>
              <a:t>Genetics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8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#1 most important economical trait?</a:t>
            </a:r>
          </a:p>
          <a:p>
            <a:pPr marL="0" indent="0" algn="ctr">
              <a:buNone/>
            </a:pPr>
            <a:r>
              <a:rPr lang="en-US" sz="4400" b="1" dirty="0" smtClean="0"/>
              <a:t>Reproductive Efficiency</a:t>
            </a:r>
            <a:endParaRPr lang="en-US" sz="4400" b="1" dirty="0"/>
          </a:p>
          <a:p>
            <a:pPr marL="0" indent="0">
              <a:buNone/>
            </a:pPr>
            <a:r>
              <a:rPr lang="en-US" b="1" dirty="0" smtClean="0"/>
              <a:t>#2 Most important Economical Trait?</a:t>
            </a:r>
          </a:p>
          <a:p>
            <a:pPr marL="0" indent="0" algn="ctr">
              <a:buNone/>
            </a:pPr>
            <a:r>
              <a:rPr lang="en-US" sz="4400" b="1" dirty="0" smtClean="0"/>
              <a:t>Cow Longevity</a:t>
            </a:r>
          </a:p>
        </p:txBody>
      </p:sp>
    </p:spTree>
    <p:extLst>
      <p:ext uri="{BB962C8B-B14F-4D97-AF65-F5344CB8AC3E}">
        <p14:creationId xmlns:p14="http://schemas.microsoft.com/office/powerpoint/2010/main" val="122851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 (Highly Variable)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13002"/>
              </p:ext>
            </p:extLst>
          </p:nvPr>
        </p:nvGraphicFramePr>
        <p:xfrm>
          <a:off x="76200" y="1219200"/>
          <a:ext cx="9067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3" imgW="8937511" imgH="5858764" progId="Excel.Chart.8">
                  <p:embed/>
                </p:oleObj>
              </mc:Choice>
              <mc:Fallback>
                <p:oleObj r:id="rId3" imgW="8937511" imgH="585876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9200"/>
                        <a:ext cx="90678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5421" y="31483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2819400"/>
            <a:ext cx="64008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236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1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b="1" dirty="0" smtClean="0">
                <a:solidFill>
                  <a:srgbClr val="FF0000"/>
                </a:solidFill>
              </a:rPr>
              <a:t>Warning!!!!!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Cow weight</a:t>
            </a:r>
          </a:p>
        </p:txBody>
      </p:sp>
      <p:graphicFrame>
        <p:nvGraphicFramePr>
          <p:cNvPr id="10243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Worksheet" r:id="rId3" imgW="8327858" imgH="4633362" progId="Excel.Sheet.8">
                  <p:embed/>
                </p:oleObj>
              </mc:Choice>
              <mc:Fallback>
                <p:oleObj name="Worksheet" r:id="rId3" imgW="8327858" imgH="463336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6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927</Words>
  <Application>Microsoft Office PowerPoint</Application>
  <PresentationFormat>On-screen Show (4:3)</PresentationFormat>
  <Paragraphs>377</Paragraphs>
  <Slides>41</Slides>
  <Notes>4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Office Theme</vt:lpstr>
      <vt:lpstr>Microsoft Excel Chart</vt:lpstr>
      <vt:lpstr>Chart</vt:lpstr>
      <vt:lpstr>Microsoft Excel 97-2003 Worksheet</vt:lpstr>
      <vt:lpstr>Added Value of Preconditioning</vt:lpstr>
      <vt:lpstr>PowerPoint Presentation</vt:lpstr>
      <vt:lpstr>PowerPoint Presentation</vt:lpstr>
      <vt:lpstr>PowerPoint Presentation</vt:lpstr>
      <vt:lpstr>Increase Cow (Productivity) Efficiency</vt:lpstr>
      <vt:lpstr>PowerPoint Presentation</vt:lpstr>
      <vt:lpstr>COG (Highly Variable)</vt:lpstr>
      <vt:lpstr>PowerPoint Presentation</vt:lpstr>
      <vt:lpstr>Cow weight</vt:lpstr>
      <vt:lpstr>PowerPoint Presentation</vt:lpstr>
      <vt:lpstr>Total hay production/Beef Cows that Calve</vt:lpstr>
      <vt:lpstr>Preconditioning</vt:lpstr>
      <vt:lpstr>Quality #1 in Profitability</vt:lpstr>
      <vt:lpstr>Marketing</vt:lpstr>
      <vt:lpstr>Traditional Markets and Management</vt:lpstr>
      <vt:lpstr>Value of Gain</vt:lpstr>
      <vt:lpstr>PowerPoint Presentation</vt:lpstr>
      <vt:lpstr>Bull Discount</vt:lpstr>
      <vt:lpstr>Lot Size</vt:lpstr>
      <vt:lpstr>Technology</vt:lpstr>
      <vt:lpstr>Economics of Implants</vt:lpstr>
      <vt:lpstr>PowerPoint Presentation</vt:lpstr>
      <vt:lpstr>Percentage Lots Implanting / Not Implanting Superior Livestock, 1995-2014</vt:lpstr>
      <vt:lpstr>Natural and Organic Beef Sales</vt:lpstr>
      <vt:lpstr>Price Advantage for Not Implanting Superior Livestock, 1995-2014</vt:lpstr>
      <vt:lpstr>Value Added Programs Confidence to Cattle Buyers </vt:lpstr>
      <vt:lpstr>Genetic Verification</vt:lpstr>
      <vt:lpstr>Production System</vt:lpstr>
      <vt:lpstr>Organic Beef</vt:lpstr>
      <vt:lpstr>Performance</vt:lpstr>
      <vt:lpstr>Production System</vt:lpstr>
      <vt:lpstr>Management Verification</vt:lpstr>
      <vt:lpstr>PowerPoint Presentation</vt:lpstr>
      <vt:lpstr>OQBN Vac-45 Requirements</vt:lpstr>
      <vt:lpstr>OQBN Premiums</vt:lpstr>
      <vt:lpstr>How Much Does it Work?</vt:lpstr>
      <vt:lpstr>550-600 Steer Ok Avg</vt:lpstr>
      <vt:lpstr>2015 OQBN Breakeven</vt:lpstr>
      <vt:lpstr>2016 OQBN Breakeven</vt:lpstr>
      <vt:lpstr>Other Factors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Beef Marketing</dc:title>
  <dc:creator>Mourer, Gant</dc:creator>
  <cp:lastModifiedBy>Mourer, Gant</cp:lastModifiedBy>
  <cp:revision>44</cp:revision>
  <dcterms:created xsi:type="dcterms:W3CDTF">2016-03-01T14:25:22Z</dcterms:created>
  <dcterms:modified xsi:type="dcterms:W3CDTF">2017-08-30T16:32:33Z</dcterms:modified>
</cp:coreProperties>
</file>