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52"/>
  </p:notesMasterIdLst>
  <p:sldIdLst>
    <p:sldId id="300" r:id="rId3"/>
    <p:sldId id="270" r:id="rId4"/>
    <p:sldId id="268" r:id="rId5"/>
    <p:sldId id="276" r:id="rId6"/>
    <p:sldId id="282" r:id="rId7"/>
    <p:sldId id="280" r:id="rId8"/>
    <p:sldId id="260" r:id="rId9"/>
    <p:sldId id="279" r:id="rId10"/>
    <p:sldId id="275" r:id="rId11"/>
    <p:sldId id="273" r:id="rId12"/>
    <p:sldId id="274" r:id="rId13"/>
    <p:sldId id="261" r:id="rId14"/>
    <p:sldId id="315" r:id="rId15"/>
    <p:sldId id="309" r:id="rId16"/>
    <p:sldId id="324" r:id="rId17"/>
    <p:sldId id="325" r:id="rId18"/>
    <p:sldId id="307" r:id="rId19"/>
    <p:sldId id="318" r:id="rId20"/>
    <p:sldId id="294" r:id="rId21"/>
    <p:sldId id="295" r:id="rId22"/>
    <p:sldId id="322" r:id="rId23"/>
    <p:sldId id="281" r:id="rId24"/>
    <p:sldId id="301" r:id="rId25"/>
    <p:sldId id="328" r:id="rId26"/>
    <p:sldId id="313" r:id="rId27"/>
    <p:sldId id="323" r:id="rId28"/>
    <p:sldId id="326" r:id="rId29"/>
    <p:sldId id="277" r:id="rId30"/>
    <p:sldId id="286" r:id="rId31"/>
    <p:sldId id="316" r:id="rId32"/>
    <p:sldId id="314" r:id="rId33"/>
    <p:sldId id="329" r:id="rId34"/>
    <p:sldId id="278" r:id="rId35"/>
    <p:sldId id="305" r:id="rId36"/>
    <p:sldId id="296" r:id="rId37"/>
    <p:sldId id="321" r:id="rId38"/>
    <p:sldId id="311" r:id="rId39"/>
    <p:sldId id="302" r:id="rId40"/>
    <p:sldId id="297" r:id="rId41"/>
    <p:sldId id="284" r:id="rId42"/>
    <p:sldId id="283" r:id="rId43"/>
    <p:sldId id="304" r:id="rId44"/>
    <p:sldId id="319" r:id="rId45"/>
    <p:sldId id="285" r:id="rId46"/>
    <p:sldId id="310" r:id="rId47"/>
    <p:sldId id="320" r:id="rId48"/>
    <p:sldId id="312" r:id="rId49"/>
    <p:sldId id="327" r:id="rId50"/>
    <p:sldId id="26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2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B351-7C0E-444E-8F5A-B8A8FAAEA83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29F1-FA98-4A3B-80E1-ED68D438C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7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50D1-32A6-42F5-AB61-F46380C60C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9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B34D-1987-4CAB-9513-A2B31A9FE68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B34D-1987-4CAB-9513-A2B31A9FE68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B34D-1987-4CAB-9513-A2B31A9FE68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6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50D1-32A6-42F5-AB61-F46380C60C4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2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B34D-1987-4CAB-9513-A2B31A9FE68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1AC00-B251-4E94-99DA-375006146AD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3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6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3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1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03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1B9B14-64BC-42A9-9E71-91CACBE477A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2CAFC5-140A-4CE4-A9A6-BF089035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33B0-EAFA-4C4D-AEB7-4A87C71A7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2B35-5D03-4A12-9547-8151E0267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hard Prather\Desktop\OVMA\Pictures for Presentation\Vic Falls 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36490"/>
            <a:ext cx="8382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143500"/>
            <a:ext cx="8382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prstClr val="white"/>
                </a:solidFill>
              </a:rPr>
              <a:t>“The two most important days in your </a:t>
            </a:r>
            <a:r>
              <a:rPr lang="en-US" sz="3300" i="1" dirty="0" smtClean="0">
                <a:solidFill>
                  <a:prstClr val="white"/>
                </a:solidFill>
              </a:rPr>
              <a:t>life </a:t>
            </a:r>
            <a:r>
              <a:rPr lang="en-US" sz="3300" i="1" dirty="0">
                <a:solidFill>
                  <a:prstClr val="white"/>
                </a:solidFill>
              </a:rPr>
              <a:t>are the day you are </a:t>
            </a:r>
            <a:r>
              <a:rPr lang="en-US" sz="3300" i="1" dirty="0" smtClean="0">
                <a:solidFill>
                  <a:prstClr val="white"/>
                </a:solidFill>
              </a:rPr>
              <a:t>born and </a:t>
            </a:r>
            <a:r>
              <a:rPr lang="en-US" sz="3300" i="1" dirty="0">
                <a:solidFill>
                  <a:prstClr val="white"/>
                </a:solidFill>
              </a:rPr>
              <a:t>the day you find out why</a:t>
            </a:r>
            <a:r>
              <a:rPr lang="en-US" sz="3300" i="1" dirty="0" smtClean="0">
                <a:solidFill>
                  <a:prstClr val="white"/>
                </a:solidFill>
              </a:rPr>
              <a:t>.”</a:t>
            </a:r>
            <a:r>
              <a:rPr lang="en-US" sz="3300" b="1" i="1" dirty="0">
                <a:solidFill>
                  <a:prstClr val="white"/>
                </a:solidFill>
              </a:rPr>
              <a:t>				</a:t>
            </a:r>
            <a:r>
              <a:rPr lang="en-US" sz="3300" b="1" dirty="0" smtClean="0">
                <a:solidFill>
                  <a:prstClr val="white"/>
                </a:solidFill>
              </a:rPr>
              <a:t>Mark </a:t>
            </a:r>
            <a:r>
              <a:rPr lang="en-US" sz="3300" b="1" dirty="0">
                <a:solidFill>
                  <a:prstClr val="white"/>
                </a:solidFill>
              </a:rPr>
              <a:t>Twain </a:t>
            </a:r>
            <a:endParaRPr lang="en-US" sz="33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5486400" cy="9906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1959  Class Champion</a:t>
            </a:r>
            <a:br>
              <a:rPr lang="en-US" sz="2800" i="1" dirty="0" smtClean="0">
                <a:solidFill>
                  <a:srgbClr val="FFFF00"/>
                </a:solidFill>
              </a:rPr>
            </a:br>
            <a:r>
              <a:rPr lang="en-US" sz="2800" i="1" dirty="0" smtClean="0">
                <a:solidFill>
                  <a:srgbClr val="FFFF00"/>
                </a:solidFill>
              </a:rPr>
              <a:t>Tulsa State Fair, </a:t>
            </a:r>
            <a:endParaRPr lang="en-US" sz="2800" i="1" dirty="0">
              <a:solidFill>
                <a:srgbClr val="FFFF00"/>
              </a:solidFill>
            </a:endParaRPr>
          </a:p>
        </p:txBody>
      </p:sp>
      <p:pic>
        <p:nvPicPr>
          <p:cNvPr id="6" name="Picture Placeholder 5" descr="John G Kirkpatrick_Tulsa Fair_1959.jpg[1]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788" r="6788"/>
          <a:stretch>
            <a:fillRect/>
          </a:stretch>
        </p:blipFill>
        <p:spPr>
          <a:xfrm>
            <a:off x="2057400" y="914400"/>
            <a:ext cx="6019800" cy="55626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57600" y="6327648"/>
            <a:ext cx="5486400" cy="53035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Photo courtesy J.G. Kirkpatrick DVM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tney 2005 - Holley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7757160" cy="5946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124200"/>
            <a:ext cx="3543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Slaughter Weight = 1,300 lb.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200 lb heavier than 1980’s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9586714" flipV="1">
            <a:off x="1622976" y="1902371"/>
            <a:ext cx="178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45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yrs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Productive </a:t>
            </a:r>
            <a:r>
              <a:rPr lang="en-US" dirty="0" smtClean="0">
                <a:solidFill>
                  <a:srgbClr val="FFFF00"/>
                </a:solidFill>
              </a:rPr>
              <a:t>Change?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59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9-19 08.11.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382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attle Op. Dec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990600"/>
            <a:ext cx="6699022" cy="495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strike="noStrike" kern="1200" cap="none" spc="0" normalizeH="0" baseline="0" noProof="0" dirty="0" smtClean="0">
                <a:ln w="6350">
                  <a:noFill/>
                </a:ln>
                <a:solidFill>
                  <a:srgbClr val="00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Environmental Impact</a:t>
            </a:r>
            <a:endParaRPr kumimoji="0" lang="en-US" sz="5400" b="1" i="1" strike="noStrike" kern="1200" cap="none" spc="0" normalizeH="0" baseline="0" noProof="0" dirty="0">
              <a:ln w="6350">
                <a:noFill/>
              </a:ln>
              <a:solidFill>
                <a:srgbClr val="00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3657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90990"/>
            <a:ext cx="8503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Calibri" panose="020F0502020204030204" pitchFamily="34" charset="0"/>
              </a:rPr>
              <a:t>30</a:t>
            </a:r>
            <a:r>
              <a:rPr lang="en-US" sz="4000" b="1" u="sng" dirty="0" smtClean="0"/>
              <a:t> % less Animals</a:t>
            </a:r>
            <a:r>
              <a:rPr lang="en-US" sz="800" b="1" u="sng" dirty="0" smtClean="0"/>
              <a:t> </a:t>
            </a:r>
          </a:p>
          <a:p>
            <a:pPr algn="ctr"/>
            <a:endParaRPr lang="en-US" sz="800" b="1" dirty="0"/>
          </a:p>
          <a:p>
            <a:pPr algn="ctr"/>
            <a:r>
              <a:rPr lang="en-US" sz="4000" b="1" dirty="0" smtClean="0"/>
              <a:t> </a:t>
            </a:r>
            <a:r>
              <a:rPr lang="en-US" sz="3600" b="1" dirty="0" smtClean="0"/>
              <a:t>Beef Production in the United States: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5743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20 % less feedstuffs</a:t>
            </a:r>
          </a:p>
          <a:p>
            <a:pPr>
              <a:buFont typeface="Wingdings" pitchFamily="2" charset="2"/>
              <a:buChar char="Ø"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12 % less water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722406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On only 67 % of the land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7119" y="579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Journal of Animal Science</a:t>
            </a:r>
            <a:r>
              <a:rPr lang="en-US" sz="2000" dirty="0" smtClean="0"/>
              <a:t>, 2011, 89:4249-4261</a:t>
            </a:r>
          </a:p>
          <a:p>
            <a:r>
              <a:rPr lang="en-US" sz="2000" dirty="0" smtClean="0"/>
              <a:t>	J.L. Capper, Washington State Univ.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486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Major shift in way “Our” customers  think…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/>
              <a:t>in 1949, Americans spent </a:t>
            </a:r>
            <a:r>
              <a:rPr lang="en-US" sz="3200" b="1" dirty="0" smtClean="0">
                <a:solidFill>
                  <a:srgbClr val="FFFF00"/>
                </a:solidFill>
              </a:rPr>
              <a:t>40%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of their income on </a:t>
            </a:r>
            <a:r>
              <a:rPr lang="en-US" sz="3200" b="1" u="sng" dirty="0" smtClean="0"/>
              <a:t>food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970711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the 2011 total spending for    	</a:t>
            </a:r>
            <a:r>
              <a:rPr lang="en-US" sz="3200" b="1" u="sng" dirty="0" smtClean="0"/>
              <a:t>food</a:t>
            </a:r>
            <a:r>
              <a:rPr lang="en-US" sz="3200" b="1" dirty="0" smtClean="0"/>
              <a:t> was </a:t>
            </a:r>
            <a:r>
              <a:rPr lang="en-US" sz="3200" b="1" dirty="0" smtClean="0">
                <a:solidFill>
                  <a:srgbClr val="FFFF00"/>
                </a:solidFill>
              </a:rPr>
              <a:t>15.3%</a:t>
            </a:r>
            <a:r>
              <a:rPr lang="en-US" sz="3200" b="1" dirty="0" smtClean="0"/>
              <a:t> of income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65542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Bureau of Labor and Statistics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078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Hot  Topics</a:t>
            </a:r>
          </a:p>
          <a:p>
            <a:endParaRPr lang="en-US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Antibiotics in food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How we treat our animals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Environmental issues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6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7" y="609600"/>
            <a:ext cx="6829425" cy="435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81600"/>
            <a:ext cx="8348561" cy="104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62293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Patrick Brown, founder -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5396"/>
            <a:ext cx="6477000" cy="60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64206" y="685800"/>
            <a:ext cx="8915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Reprinted from “HumaneWatch.org”</a:t>
            </a:r>
          </a:p>
          <a:p>
            <a:pPr algn="ctr"/>
            <a:endParaRPr lang="en-US" dirty="0" smtClean="0"/>
          </a:p>
          <a:p>
            <a:pPr lvl="0"/>
            <a:r>
              <a:rPr lang="en-US" sz="2800" b="1" dirty="0" smtClean="0"/>
              <a:t>HSUS CEO Wayne Pacelle’s total compensation package            </a:t>
            </a:r>
            <a:r>
              <a:rPr lang="en-US" sz="2800" b="1" u="sng" dirty="0" smtClean="0">
                <a:solidFill>
                  <a:srgbClr val="FFFF00"/>
                </a:solidFill>
              </a:rPr>
              <a:t>$ </a:t>
            </a:r>
            <a:r>
              <a:rPr lang="en-US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287,786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up roughly 7 percent from the previous year.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r>
              <a:rPr lang="en-US" sz="2800" b="1" dirty="0" smtClean="0"/>
              <a:t> HSUS spent $3.6 million on lobbying</a:t>
            </a:r>
            <a:r>
              <a:rPr lang="en-US" sz="2800" dirty="0" smtClean="0"/>
              <a:t>. </a:t>
            </a:r>
          </a:p>
          <a:p>
            <a:pPr lvl="0"/>
            <a:endParaRPr lang="en-US" sz="2800" dirty="0"/>
          </a:p>
          <a:p>
            <a:pPr lvl="0"/>
            <a:endParaRPr lang="en-US" sz="2800" b="1" i="1" dirty="0" smtClean="0">
              <a:solidFill>
                <a:srgbClr val="0000CC"/>
              </a:solidFill>
            </a:endParaRPr>
          </a:p>
          <a:p>
            <a:pPr lvl="0" algn="ctr"/>
            <a:r>
              <a:rPr lang="en-US" sz="2800" b="1" dirty="0" smtClean="0"/>
              <a:t>- Bottom Line -</a:t>
            </a:r>
            <a:endParaRPr lang="en-US" sz="2800" dirty="0" smtClean="0"/>
          </a:p>
          <a:p>
            <a:pPr lvl="0"/>
            <a:r>
              <a:rPr lang="en-US" sz="2800" b="1" dirty="0" smtClean="0"/>
              <a:t>HSUS’s </a:t>
            </a:r>
            <a:r>
              <a:rPr lang="en-US" sz="2800" b="1" i="1" dirty="0" smtClean="0"/>
              <a:t>“Kind News</a:t>
            </a:r>
            <a:r>
              <a:rPr lang="en-US" sz="2800" b="1" dirty="0" smtClean="0"/>
              <a:t>” magazine reached</a:t>
            </a:r>
            <a:r>
              <a:rPr lang="en-US" sz="2800" b="1" u="sng" dirty="0" smtClean="0"/>
              <a:t> 644,000 kindergarten to 6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grade students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0">
              <a:schemeClr val="accent4">
                <a:lumMod val="89000"/>
              </a:schemeClr>
            </a:gs>
            <a:gs pos="37000">
              <a:schemeClr val="accent4">
                <a:lumMod val="75000"/>
              </a:schemeClr>
            </a:gs>
            <a:gs pos="65000">
              <a:schemeClr val="accent4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0266"/>
            <a:ext cx="6452315" cy="4520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14382">
            <a:off x="4242602" y="2238771"/>
            <a:ext cx="48075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60 % of States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4050" b="1" dirty="0">
                <a:solidFill>
                  <a:prstClr val="black"/>
                </a:solidFill>
              </a:rPr>
              <a:t>&lt;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u="sng" dirty="0">
                <a:solidFill>
                  <a:prstClr val="black"/>
                </a:solidFill>
              </a:rPr>
              <a:t>half popular vote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40" y="994526"/>
            <a:ext cx="62106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</a:rPr>
              <a:t>Politicians find sensitive issues that get them elected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9562" y="3957839"/>
            <a:ext cx="272735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prstClr val="black"/>
                </a:solidFill>
              </a:rPr>
              <a:t>Market our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prstClr val="black"/>
                </a:solidFill>
              </a:rPr>
              <a:t>Makes the rules</a:t>
            </a:r>
          </a:p>
        </p:txBody>
      </p:sp>
    </p:spTree>
    <p:extLst>
      <p:ext uri="{BB962C8B-B14F-4D97-AF65-F5344CB8AC3E}">
        <p14:creationId xmlns:p14="http://schemas.microsoft.com/office/powerpoint/2010/main" val="31888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9-19 08.11.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382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894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0">
              <a:schemeClr val="accent4">
                <a:lumMod val="89000"/>
              </a:schemeClr>
            </a:gs>
            <a:gs pos="37000">
              <a:schemeClr val="accent4">
                <a:lumMod val="75000"/>
              </a:schemeClr>
            </a:gs>
            <a:gs pos="65000">
              <a:schemeClr val="accent4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4446308" cy="3115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>
          <a:xfrm>
            <a:off x="4279006" y="1644471"/>
            <a:ext cx="4948583" cy="43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42" y="2284348"/>
            <a:ext cx="8599021" cy="3185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Guidance # 209 – Judicious use of antibiotics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Limit  unnecessary use of medically important </a:t>
            </a:r>
          </a:p>
          <a:p>
            <a:pPr lvl="1"/>
            <a:r>
              <a:rPr lang="en-US" sz="2800" b="1" dirty="0">
                <a:solidFill>
                  <a:prstClr val="black"/>
                </a:solidFill>
              </a:rPr>
              <a:t>  antibiotics in food animals</a:t>
            </a:r>
          </a:p>
          <a:p>
            <a:pPr lvl="1"/>
            <a:endParaRPr lang="en-US" sz="2800" b="1" dirty="0">
              <a:solidFill>
                <a:prstClr val="black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 use only under veterinary supervision - </a:t>
            </a:r>
            <a:r>
              <a:rPr lang="en-US" sz="2800" b="1" i="1" u="sng" dirty="0">
                <a:solidFill>
                  <a:prstClr val="black"/>
                </a:solidFill>
              </a:rPr>
              <a:t>VCPR</a:t>
            </a:r>
          </a:p>
          <a:p>
            <a:pPr lvl="1"/>
            <a:endParaRPr lang="en-US" sz="3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161" y="1108388"/>
            <a:ext cx="144699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/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5986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ucida Calligraphy" pitchFamily="66" charset="0"/>
              </a:rPr>
              <a:t>“If you change the way you look at things</a:t>
            </a:r>
            <a:r>
              <a:rPr lang="en-US" sz="2800" b="1" dirty="0" smtClean="0">
                <a:latin typeface="Lucida Calligraphy" pitchFamily="66" charset="0"/>
              </a:rPr>
              <a:t>,  </a:t>
            </a:r>
            <a:r>
              <a:rPr lang="en-US" sz="2800" b="1" dirty="0">
                <a:latin typeface="Lucida Calligraphy" pitchFamily="66" charset="0"/>
              </a:rPr>
              <a:t>the things you look at change</a:t>
            </a:r>
            <a:r>
              <a:rPr lang="en-US" sz="2800" b="1" dirty="0" smtClean="0">
                <a:latin typeface="Lucida Calligraphy" pitchFamily="66" charset="0"/>
              </a:rPr>
              <a:t>”          </a:t>
            </a:r>
          </a:p>
          <a:p>
            <a:r>
              <a:rPr lang="en-US" sz="2800" b="1" dirty="0">
                <a:latin typeface="Lucida Calligraphy" pitchFamily="66" charset="0"/>
              </a:rPr>
              <a:t>	</a:t>
            </a:r>
            <a:r>
              <a:rPr lang="en-US" sz="2800" b="1" dirty="0" smtClean="0">
                <a:latin typeface="Lucida Calligraphy" pitchFamily="66" charset="0"/>
              </a:rPr>
              <a:t>		</a:t>
            </a:r>
            <a:r>
              <a:rPr lang="en-US" b="1" dirty="0" smtClean="0">
                <a:latin typeface="Lucida Calligraphy" pitchFamily="66" charset="0"/>
              </a:rPr>
              <a:t>Wayne </a:t>
            </a:r>
            <a:r>
              <a:rPr lang="en-US" b="1" dirty="0">
                <a:latin typeface="Lucida Calligraphy" pitchFamily="66" charset="0"/>
              </a:rPr>
              <a:t>Dyer</a:t>
            </a:r>
          </a:p>
        </p:txBody>
      </p:sp>
      <p:pic>
        <p:nvPicPr>
          <p:cNvPr id="3" name="Picture 2" descr="Giraffe close.jpg"/>
          <p:cNvPicPr>
            <a:picLocks noChangeAspect="1"/>
          </p:cNvPicPr>
          <p:nvPr/>
        </p:nvPicPr>
        <p:blipFill rotWithShape="1">
          <a:blip r:embed="rId2" cstate="print"/>
          <a:srcRect l="3052" t="9779" r="17084" b="12676"/>
          <a:stretch/>
        </p:blipFill>
        <p:spPr>
          <a:xfrm>
            <a:off x="4876800" y="1358746"/>
            <a:ext cx="4247882" cy="54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7010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Demographers say it took until 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1804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for the world to reach its 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first billion people, </a:t>
            </a:r>
            <a:endParaRPr 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and a century more until it hit 2 billion in 1927.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billion in 1974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 billion in 1987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 billion in 1998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 billion in 2011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U.N. estimates the world's population will reach 8 billion by 2025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5" y="3111341"/>
            <a:ext cx="8058150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25008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are we here?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399"/>
            <a:ext cx="1905000" cy="1994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93" y="914398"/>
            <a:ext cx="5467808" cy="19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My Documents\Zambia 2004 pics\Cattle\PICT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80264"/>
            <a:ext cx="6629400" cy="4972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Tools for Efficiency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1372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My Documents\My Pictures\Nam. Farm\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580232" cy="42293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04618" y="973136"/>
            <a:ext cx="40838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Food Safety !</a:t>
            </a:r>
          </a:p>
        </p:txBody>
      </p:sp>
    </p:spTree>
    <p:extLst>
      <p:ext uri="{BB962C8B-B14F-4D97-AF65-F5344CB8AC3E}">
        <p14:creationId xmlns:p14="http://schemas.microsoft.com/office/powerpoint/2010/main" val="14467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Hot  Topics</a:t>
            </a:r>
          </a:p>
          <a:p>
            <a:endParaRPr lang="en-US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Antibiotics in food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How we treat our animals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r="12048"/>
          <a:stretch/>
        </p:blipFill>
        <p:spPr>
          <a:xfrm>
            <a:off x="228600" y="1752600"/>
            <a:ext cx="5562600" cy="459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267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Don’t let what you can’t do 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Keep you from doing what you can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752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Heifers: 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21</a:t>
            </a:r>
            <a:r>
              <a:rPr lang="en-US" sz="2400" dirty="0" smtClean="0">
                <a:solidFill>
                  <a:srgbClr val="FFFF00"/>
                </a:solidFill>
              </a:rPr>
              <a:t> days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Cows: 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60 – 90 </a:t>
            </a:r>
            <a:r>
              <a:rPr lang="en-US" sz="2400" dirty="0" smtClean="0">
                <a:solidFill>
                  <a:srgbClr val="FFFF00"/>
                </a:solidFill>
              </a:rPr>
              <a:t>days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4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Multiple Studies – </a:t>
            </a:r>
            <a:r>
              <a:rPr lang="en-US" sz="2800" b="1" u="sng" dirty="0" smtClean="0"/>
              <a:t>Harvested Lungs at Slaughter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Gardener et.al.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Untreated </a:t>
            </a:r>
            <a:r>
              <a:rPr lang="en-US" sz="3200" b="1" dirty="0" smtClean="0"/>
              <a:t>cattle = </a:t>
            </a:r>
            <a:r>
              <a:rPr lang="en-US" sz="3200" b="1" dirty="0" smtClean="0">
                <a:latin typeface="Calibri" panose="020F0502020204030204" pitchFamily="34" charset="0"/>
              </a:rPr>
              <a:t>37%</a:t>
            </a:r>
            <a:r>
              <a:rPr lang="en-US" sz="3200" b="1" dirty="0" smtClean="0"/>
              <a:t> with lesions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b="1" dirty="0" smtClean="0"/>
              <a:t>Treated cattle = </a:t>
            </a:r>
            <a:r>
              <a:rPr lang="en-US" sz="3200" b="1" dirty="0" smtClean="0">
                <a:latin typeface="Calibri" panose="020F0502020204030204" pitchFamily="34" charset="0"/>
              </a:rPr>
              <a:t>48%</a:t>
            </a:r>
            <a:r>
              <a:rPr lang="en-US" sz="3200" b="1" dirty="0" smtClean="0"/>
              <a:t> with lesions</a:t>
            </a:r>
          </a:p>
          <a:p>
            <a:pPr marL="4171950" lvl="8" indent="-5143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J An. Sci. 77:3168-3175, 1999</a:t>
            </a:r>
          </a:p>
          <a:p>
            <a:pPr lvl="3"/>
            <a:r>
              <a:rPr lang="en-US" sz="3200" dirty="0" smtClean="0">
                <a:solidFill>
                  <a:srgbClr val="FFFF00"/>
                </a:solidFill>
              </a:rPr>
              <a:t>                              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FF00"/>
                </a:solidFill>
              </a:rPr>
              <a:t>Wittum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u="sng" dirty="0" smtClean="0"/>
              <a:t>Untreated</a:t>
            </a:r>
            <a:r>
              <a:rPr lang="en-US" sz="3200" dirty="0" smtClean="0"/>
              <a:t> = </a:t>
            </a:r>
            <a:r>
              <a:rPr lang="en-US" sz="3200" dirty="0" smtClean="0">
                <a:latin typeface="Calibri" panose="020F0502020204030204" pitchFamily="34" charset="0"/>
              </a:rPr>
              <a:t>68%</a:t>
            </a:r>
          </a:p>
          <a:p>
            <a:pPr marL="4171950" lvl="8" indent="-51435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alibri" panose="020F0502020204030204" pitchFamily="34" charset="0"/>
              </a:rPr>
              <a:t>JAVMA 209:814-818,1996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</a:p>
          <a:p>
            <a:pPr marL="4171950" lvl="8" indent="-5143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013" y="609600"/>
            <a:ext cx="520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Purpose for Discussion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380" y="22860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 	Sustainability</a:t>
            </a:r>
          </a:p>
          <a:p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 	Profitability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74765"/>
            <a:ext cx="619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Feedlot Fatal Disease Onset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850493"/>
            <a:ext cx="4347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Fulton , Confer , Panciera, Blood, et.al. </a:t>
            </a:r>
          </a:p>
          <a:p>
            <a:r>
              <a:rPr lang="en-US" sz="2000" i="1" dirty="0" smtClean="0"/>
              <a:t>J Vet Diagn Invest 21: 464-477 2009) 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295400"/>
            <a:ext cx="511505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smtClean="0"/>
              <a:t> Days On Feed</a:t>
            </a:r>
            <a:endParaRPr lang="en-US" sz="1600" b="1" u="sng" dirty="0" smtClean="0"/>
          </a:p>
          <a:p>
            <a:endParaRPr lang="en-US" sz="1600" b="1" u="sng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M. haemolytica – 19 ( ˜13 – ˜20  %Booker 2015)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P. Multocida – 24</a:t>
            </a: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H. somni – 13</a:t>
            </a: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Mycoplasma – 28 </a:t>
            </a: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BVD - (sum of all strains) range: 5 – 22</a:t>
            </a: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BHV 1 –  2</a:t>
            </a: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BRSV – 17</a:t>
            </a:r>
          </a:p>
          <a:p>
            <a:pPr lvl="1"/>
            <a:endParaRPr lang="en-US" sz="16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1600" b="1" dirty="0" smtClean="0"/>
              <a:t> Corona virus (BCV) – 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791200"/>
            <a:ext cx="861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Bovine respiratory disease in feedlot cattle:  Environmental, genetic &amp; economic factors.  G.D. </a:t>
            </a:r>
            <a:r>
              <a:rPr lang="en-US" dirty="0" err="1" smtClean="0">
                <a:latin typeface="Calibri" panose="020F0502020204030204" pitchFamily="34" charset="0"/>
              </a:rPr>
              <a:t>Snowder</a:t>
            </a:r>
            <a:r>
              <a:rPr lang="en-US" dirty="0" smtClean="0">
                <a:latin typeface="Calibri" panose="020F0502020204030204" pitchFamily="34" charset="0"/>
              </a:rPr>
              <a:t>, et.</a:t>
            </a:r>
            <a:r>
              <a:rPr lang="en-US" dirty="0" smtClean="0"/>
              <a:t>al.</a:t>
            </a:r>
            <a:r>
              <a:rPr lang="en-US" sz="2000" dirty="0" smtClean="0"/>
              <a:t>  </a:t>
            </a:r>
            <a:r>
              <a:rPr lang="en-US" sz="1200" dirty="0" smtClean="0"/>
              <a:t>USDA MARC, Clay Center, NE  --- </a:t>
            </a:r>
            <a:r>
              <a:rPr lang="en-US" sz="2000" i="1" dirty="0" smtClean="0"/>
              <a:t>J. Anim. Sci. 2006 84: 1999 - 2008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10600" cy="5551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1295400" y="381000"/>
            <a:ext cx="533400" cy="3429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784" y="4277657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00CC"/>
                </a:solidFill>
              </a:rPr>
              <a:t>10</a:t>
            </a:r>
            <a:r>
              <a:rPr lang="en-US" b="1" u="sng" dirty="0" smtClean="0">
                <a:solidFill>
                  <a:srgbClr val="0000CC"/>
                </a:solidFill>
              </a:rPr>
              <a:t> DOF</a:t>
            </a:r>
            <a:endParaRPr lang="en-US" b="1" u="sng" dirty="0">
              <a:solidFill>
                <a:srgbClr val="0000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0" y="3810001"/>
            <a:ext cx="419100" cy="580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8344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i="1" dirty="0" smtClean="0"/>
              <a:t>What’s happening</a:t>
            </a:r>
          </a:p>
          <a:p>
            <a:pPr algn="ctr"/>
            <a:r>
              <a:rPr lang="en-US" sz="8000" b="1" i="1" dirty="0" smtClean="0"/>
              <a:t> </a:t>
            </a:r>
            <a:r>
              <a:rPr lang="en-US" sz="8000" b="1" dirty="0" smtClean="0"/>
              <a:t>???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36553"/>
            <a:ext cx="3962400" cy="40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5791200"/>
            <a:ext cx="7867650" cy="676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936" y="553645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Failure of Passive Transfer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807054"/>
            <a:ext cx="85343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Calves that do not consume adequate colostrum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Calves from </a:t>
            </a:r>
            <a:r>
              <a:rPr lang="en-US" sz="2400" dirty="0" smtClean="0">
                <a:solidFill>
                  <a:srgbClr val="FFFF00"/>
                </a:solidFill>
              </a:rPr>
              <a:t>heifers</a:t>
            </a:r>
            <a:r>
              <a:rPr lang="en-US" sz="2400" dirty="0" smtClean="0"/>
              <a:t> – almost </a:t>
            </a:r>
            <a:r>
              <a:rPr lang="en-US" sz="2400" dirty="0" smtClean="0">
                <a:solidFill>
                  <a:srgbClr val="FFFF00"/>
                </a:solidFill>
              </a:rPr>
              <a:t>10 times</a:t>
            </a:r>
            <a:r>
              <a:rPr lang="en-US" sz="2400" dirty="0" smtClean="0"/>
              <a:t> as likely to get sick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Calves from cows – over </a:t>
            </a:r>
            <a:r>
              <a:rPr lang="en-US" sz="2400" dirty="0" smtClean="0">
                <a:solidFill>
                  <a:srgbClr val="FFFF00"/>
                </a:solidFill>
              </a:rPr>
              <a:t>3 times</a:t>
            </a:r>
            <a:r>
              <a:rPr lang="en-US" sz="2400" dirty="0" smtClean="0"/>
              <a:t> as likely to get sick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389" y="3799127"/>
            <a:ext cx="810593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Calves that do not consume adequate colostrum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incidence of respiratory disease in </a:t>
            </a:r>
            <a:r>
              <a:rPr lang="en-US" sz="2400" dirty="0" err="1" smtClean="0"/>
              <a:t>feedyard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Decreased average daily gain and higher close out cost</a:t>
            </a:r>
          </a:p>
        </p:txBody>
      </p:sp>
    </p:spTree>
    <p:extLst>
      <p:ext uri="{BB962C8B-B14F-4D97-AF65-F5344CB8AC3E}">
        <p14:creationId xmlns:p14="http://schemas.microsoft.com/office/powerpoint/2010/main" val="15041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4" y="609600"/>
            <a:ext cx="80327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155479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do we use less Antibiotics?</a:t>
            </a:r>
          </a:p>
        </p:txBody>
      </p:sp>
    </p:spTree>
    <p:extLst>
      <p:ext uri="{BB962C8B-B14F-4D97-AF65-F5344CB8AC3E}">
        <p14:creationId xmlns:p14="http://schemas.microsoft.com/office/powerpoint/2010/main" val="28978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491" y="533400"/>
            <a:ext cx="842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NAHMS – </a:t>
            </a:r>
            <a:r>
              <a:rPr lang="en-US" sz="2000" b="1" dirty="0" smtClean="0"/>
              <a:t>National Animal Health </a:t>
            </a:r>
            <a:r>
              <a:rPr lang="en-US" sz="2000" b="1" dirty="0" smtClean="0"/>
              <a:t> Monitoring </a:t>
            </a:r>
            <a:r>
              <a:rPr lang="en-US" sz="2000" b="1" dirty="0" smtClean="0"/>
              <a:t>System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3980" y="1634229"/>
            <a:ext cx="84225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latin typeface="Calibri" panose="020F0502020204030204" pitchFamily="34" charset="0"/>
              </a:rPr>
              <a:t>2007</a:t>
            </a:r>
          </a:p>
          <a:p>
            <a:pPr algn="ctr"/>
            <a:endParaRPr lang="en-US" sz="1200" b="1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49.8 %</a:t>
            </a:r>
            <a:r>
              <a:rPr lang="en-US" sz="3200" b="1" dirty="0" smtClean="0">
                <a:latin typeface="Calibri" panose="020F0502020204030204" pitchFamily="34" charset="0"/>
              </a:rPr>
              <a:t>  Sold calves immediately at weaning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60.6 %</a:t>
            </a:r>
            <a:r>
              <a:rPr lang="en-US" sz="2800" b="1" dirty="0" smtClean="0">
                <a:latin typeface="Calibri" panose="020F0502020204030204" pitchFamily="34" charset="0"/>
              </a:rPr>
              <a:t> did not vaccinate beef calves for respiratory disease from birth to sale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68%</a:t>
            </a:r>
            <a:r>
              <a:rPr lang="en-US" sz="2800" b="1" dirty="0" smtClean="0">
                <a:latin typeface="Calibri" panose="020F0502020204030204" pitchFamily="34" charset="0"/>
              </a:rPr>
              <a:t> of operations used an antibiotic to treat disease in any cattle or calves</a:t>
            </a:r>
            <a:endParaRPr lang="en-US" sz="32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943600"/>
            <a:ext cx="78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https</a:t>
            </a:r>
            <a:r>
              <a:rPr lang="en-US" b="1" dirty="0"/>
              <a:t>://www.aphis.usda.gov/aphis/ourfocus/animalhealth/monitoring-and-surveillance/nahms/nahms_beef_cowcalf_studies</a:t>
            </a:r>
          </a:p>
        </p:txBody>
      </p:sp>
    </p:spTree>
    <p:extLst>
      <p:ext uri="{BB962C8B-B14F-4D97-AF65-F5344CB8AC3E}">
        <p14:creationId xmlns:p14="http://schemas.microsoft.com/office/powerpoint/2010/main" val="40111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http://www.zelnate.com/zelnate-bovine-respiratory-disease/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0" y="1066800"/>
            <a:ext cx="8206820" cy="46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838200"/>
            <a:ext cx="806767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30374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9188" y="457200"/>
            <a:ext cx="7314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Vaccination </a:t>
            </a:r>
            <a:r>
              <a:rPr lang="en-US" sz="4800" b="1" dirty="0" smtClean="0"/>
              <a:t>≠</a:t>
            </a:r>
            <a:r>
              <a:rPr lang="en-US" sz="4800" b="1" dirty="0" smtClean="0">
                <a:solidFill>
                  <a:srgbClr val="FFFF00"/>
                </a:solidFill>
              </a:rPr>
              <a:t> Protection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9600"/>
            <a:ext cx="876810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Today’s Topics</a:t>
            </a:r>
          </a:p>
          <a:p>
            <a:endParaRPr lang="en-US" sz="4400" dirty="0">
              <a:latin typeface="Algerian" panose="04020705040A02060702" pitchFamily="82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History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News Stories affect our way of life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Statistics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Herd Health Information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3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3" y="1757235"/>
            <a:ext cx="7371117" cy="460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09600"/>
            <a:ext cx="394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Vaccination Timing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84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12716"/>
            <a:ext cx="6324600" cy="4916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MARC -- Clay Center, 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4348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Utilizing Vaccination </a:t>
            </a:r>
          </a:p>
          <a:p>
            <a:pPr algn="ctr"/>
            <a:r>
              <a:rPr lang="en-US" sz="3200" b="1" dirty="0" smtClean="0"/>
              <a:t>Stabilize volatility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98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3" y="533400"/>
            <a:ext cx="801545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925" y="6248400"/>
            <a:ext cx="5617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Kirkpatrick, Step et.al. JAVMA 2008; July 1, 136-42 </a:t>
            </a:r>
            <a:endParaRPr lang="en-US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45565" y="228600"/>
            <a:ext cx="6845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Effect of Calf Age – Antibody titers </a:t>
            </a:r>
          </a:p>
          <a:p>
            <a:pPr algn="ctr"/>
            <a:r>
              <a:rPr lang="en-US" sz="3200" b="1" dirty="0" smtClean="0"/>
              <a:t>&amp; Feedlot Performance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0391" y="1297033"/>
            <a:ext cx="54264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</a:rPr>
              <a:t> 3 </a:t>
            </a:r>
            <a:r>
              <a:rPr lang="en-US" sz="2400" dirty="0" smtClean="0"/>
              <a:t>Study groups</a:t>
            </a:r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Branding and weaning (MLV)</a:t>
            </a:r>
          </a:p>
          <a:p>
            <a:pPr lvl="1">
              <a:buFont typeface="Courier New" pitchFamily="49" charset="0"/>
              <a:buChar char="o"/>
            </a:pPr>
            <a:endParaRPr lang="en-US" sz="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Weaning and post weaning (MLV)</a:t>
            </a:r>
          </a:p>
          <a:p>
            <a:pPr lvl="1">
              <a:buFont typeface="Courier New" pitchFamily="49" charset="0"/>
              <a:buChar char="o"/>
            </a:pPr>
            <a:endParaRPr lang="en-US" sz="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3261783"/>
            <a:ext cx="63584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u="sng" dirty="0" smtClean="0"/>
              <a:t>Significant outcomes</a:t>
            </a:r>
            <a:endParaRPr lang="en-US" sz="2400" u="sng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FF00"/>
                </a:solidFill>
              </a:rPr>
              <a:t> vaccinates </a:t>
            </a:r>
            <a:r>
              <a:rPr lang="en-US" sz="2400" u="sng" dirty="0" smtClean="0">
                <a:solidFill>
                  <a:srgbClr val="FFFF00"/>
                </a:solidFill>
              </a:rPr>
              <a:t>had higher titers</a:t>
            </a:r>
            <a:r>
              <a:rPr lang="en-US" sz="2400" dirty="0" smtClean="0">
                <a:solidFill>
                  <a:srgbClr val="FFFF00"/>
                </a:solidFill>
              </a:rPr>
              <a:t> than controls</a:t>
            </a: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FF00"/>
                </a:solidFill>
              </a:rPr>
              <a:t> vaccinates </a:t>
            </a:r>
            <a:r>
              <a:rPr lang="en-US" sz="2400" u="sng" dirty="0" smtClean="0">
                <a:solidFill>
                  <a:srgbClr val="FFFF00"/>
                </a:solidFill>
              </a:rPr>
              <a:t>lower treatment </a:t>
            </a:r>
            <a:r>
              <a:rPr lang="en-US" sz="2400" dirty="0" smtClean="0">
                <a:solidFill>
                  <a:srgbClr val="FFFF00"/>
                </a:solidFill>
              </a:rPr>
              <a:t>costs</a:t>
            </a: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FF00"/>
                </a:solidFill>
              </a:rPr>
              <a:t> vaccinates </a:t>
            </a:r>
            <a:r>
              <a:rPr lang="en-US" sz="2400" u="sng" dirty="0" smtClean="0">
                <a:solidFill>
                  <a:srgbClr val="FFFF00"/>
                </a:solidFill>
              </a:rPr>
              <a:t>lower mortality</a:t>
            </a:r>
            <a:endParaRPr lang="en-US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9465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3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Production Goals for Beef Cow/Calf Producers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276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Weaning Weight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2.5 lb /day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50 % of Dam’s weight	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990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Birth to Weaning rates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Cows –  &gt; 95 %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Heifers –  &gt; 95 %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Weaning morbidity &lt; 10 %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Weaning mortality &lt; 0.5%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8600" y="495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“</a:t>
            </a:r>
            <a:r>
              <a:rPr lang="en-US" sz="4000" b="1" dirty="0" smtClean="0">
                <a:solidFill>
                  <a:srgbClr val="FFFF00"/>
                </a:solidFill>
              </a:rPr>
              <a:t>If you can’t measure,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		</a:t>
            </a:r>
            <a:r>
              <a:rPr lang="en-US" sz="4000" b="1" dirty="0" smtClean="0">
                <a:solidFill>
                  <a:srgbClr val="FFFF00"/>
                </a:solidFill>
              </a:rPr>
              <a:t>you </a:t>
            </a:r>
            <a:r>
              <a:rPr lang="en-US" sz="4000" b="1" dirty="0" smtClean="0">
                <a:solidFill>
                  <a:srgbClr val="FFFF00"/>
                </a:solidFill>
              </a:rPr>
              <a:t>can’t manage</a:t>
            </a:r>
            <a:r>
              <a:rPr lang="en-US" sz="4000" dirty="0" smtClean="0">
                <a:solidFill>
                  <a:srgbClr val="FFFF00"/>
                </a:solidFill>
              </a:rPr>
              <a:t>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82018"/>
            <a:ext cx="8270177" cy="4537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943600"/>
            <a:ext cx="78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https</a:t>
            </a:r>
            <a:r>
              <a:rPr lang="en-US" b="1" dirty="0"/>
              <a:t>://www.aphis.usda.gov/aphis/ourfocus/animalhealth/monitoring-and-surveillance/nahms/nahms_beef_cowcalf_studies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304800"/>
            <a:ext cx="8422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NAHMS – National Animal Health 						Monitoring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56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ichard Prather\Desktop\Zambia\Pictures\July '08\PICT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01000" cy="653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6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" y="715583"/>
            <a:ext cx="5261020" cy="3945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r="8373" b="12906"/>
          <a:stretch/>
        </p:blipFill>
        <p:spPr>
          <a:xfrm>
            <a:off x="5261020" y="3048000"/>
            <a:ext cx="3879761" cy="2830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565421">
            <a:off x="5257801" y="773796"/>
            <a:ext cx="39001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i="1" dirty="0" smtClean="0">
                <a:latin typeface="Calibri" panose="020F0502020204030204" pitchFamily="34" charset="0"/>
              </a:rPr>
              <a:t>What Determines </a:t>
            </a:r>
          </a:p>
          <a:p>
            <a:r>
              <a:rPr lang="en-US" sz="3300" b="1" i="1" dirty="0" smtClean="0">
                <a:latin typeface="Calibri" panose="020F0502020204030204" pitchFamily="34" charset="0"/>
              </a:rPr>
              <a:t>Our Sustainability???</a:t>
            </a:r>
            <a:endParaRPr lang="en-US" sz="33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17575" b="36497"/>
          <a:stretch/>
        </p:blipFill>
        <p:spPr>
          <a:xfrm>
            <a:off x="966172" y="1676400"/>
            <a:ext cx="6978329" cy="431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700" y="609600"/>
            <a:ext cx="6061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Non Agricultural Revenue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204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9-18 07.50.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2359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Oklahoma Statistics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Ellis County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~ 4,200 people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2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21,500 Beef cows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200" b="1" dirty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Payne County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~ 80,000 people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200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22,500 Beef cow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200" b="1" dirty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800" b="1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1981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Helvetica" panose="020B0604020202020204" pitchFamily="34" charset="0"/>
              </a:rPr>
              <a:t>Average Cost of new house </a:t>
            </a:r>
            <a:r>
              <a:rPr lang="en-US" sz="3600" dirty="0" smtClean="0">
                <a:latin typeface="Helvetica" panose="020B0604020202020204" pitchFamily="34" charset="0"/>
              </a:rPr>
              <a:t>    </a:t>
            </a:r>
            <a:r>
              <a:rPr lang="en-US" sz="3600" dirty="0" smtClean="0">
                <a:latin typeface="Verdana" panose="020B0604030504040204" pitchFamily="34" charset="0"/>
              </a:rPr>
              <a:t>$12,400</a:t>
            </a:r>
          </a:p>
          <a:p>
            <a:r>
              <a:rPr lang="en-US" sz="3600" dirty="0" smtClean="0">
                <a:latin typeface="Verdana" panose="020B0604030504040204" pitchFamily="34" charset="0"/>
              </a:rPr>
              <a:t> </a:t>
            </a:r>
            <a:endParaRPr lang="en-US" sz="3600" dirty="0">
              <a:latin typeface="Verdana" panose="020B060403050404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</a:rPr>
              <a:t>Average Yearly Wages </a:t>
            </a:r>
            <a:r>
              <a:rPr lang="en-US" sz="3600" dirty="0" smtClean="0">
                <a:latin typeface="Helvetica" panose="020B0604020202020204" pitchFamily="34" charset="0"/>
              </a:rPr>
              <a:t>   </a:t>
            </a:r>
            <a:r>
              <a:rPr lang="en-US" sz="3600" dirty="0" smtClean="0">
                <a:latin typeface="Verdana" panose="020B0604030504040204" pitchFamily="34" charset="0"/>
              </a:rPr>
              <a:t>$5,010</a:t>
            </a:r>
          </a:p>
          <a:p>
            <a:endParaRPr lang="en-US" sz="3600" dirty="0">
              <a:latin typeface="Verdana" panose="020B060403050404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</a:rPr>
              <a:t>Cost of a gallon of Gas </a:t>
            </a:r>
            <a:r>
              <a:rPr lang="en-US" sz="3600" dirty="0" smtClean="0">
                <a:latin typeface="Helvetica" panose="020B0604020202020204" pitchFamily="34" charset="0"/>
              </a:rPr>
              <a:t>       </a:t>
            </a:r>
            <a:r>
              <a:rPr lang="en-US" sz="3600" dirty="0" smtClean="0">
                <a:latin typeface="Verdana" panose="020B0604030504040204" pitchFamily="34" charset="0"/>
              </a:rPr>
              <a:t>¢ 25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6406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Sampling of History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.… </a:t>
            </a:r>
            <a:r>
              <a:rPr lang="en-US" sz="4000" b="1" dirty="0" smtClean="0">
                <a:latin typeface="Algerian" panose="04020705040A02060702" pitchFamily="82" charset="0"/>
              </a:rPr>
              <a:t>1959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21595</TotalTime>
  <Words>876</Words>
  <Application>Microsoft Office PowerPoint</Application>
  <PresentationFormat>On-screen Show (4:3)</PresentationFormat>
  <Paragraphs>218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Algerian</vt:lpstr>
      <vt:lpstr>Arial</vt:lpstr>
      <vt:lpstr>Calibri</vt:lpstr>
      <vt:lpstr>Calibri Light</vt:lpstr>
      <vt:lpstr>Constantia</vt:lpstr>
      <vt:lpstr>Courier New</vt:lpstr>
      <vt:lpstr>Helvetica</vt:lpstr>
      <vt:lpstr>Lucida Calligraphy</vt:lpstr>
      <vt:lpstr>Times New Roman</vt:lpstr>
      <vt:lpstr>Verdana</vt:lpstr>
      <vt:lpstr>Wingdings</vt:lpstr>
      <vt:lpstr>Wingdings 2</vt:lpstr>
      <vt:lpstr>Paper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1959  Class Champion Tulsa State Fair,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Prather</dc:creator>
  <cp:lastModifiedBy>Richard Prather</cp:lastModifiedBy>
  <cp:revision>185</cp:revision>
  <dcterms:created xsi:type="dcterms:W3CDTF">2014-02-19T22:31:11Z</dcterms:created>
  <dcterms:modified xsi:type="dcterms:W3CDTF">2017-08-28T17:01:26Z</dcterms:modified>
</cp:coreProperties>
</file>