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85"/>
  </p:notesMasterIdLst>
  <p:sldIdLst>
    <p:sldId id="257" r:id="rId2"/>
    <p:sldId id="276" r:id="rId3"/>
    <p:sldId id="274" r:id="rId4"/>
    <p:sldId id="367" r:id="rId5"/>
    <p:sldId id="368" r:id="rId6"/>
    <p:sldId id="369" r:id="rId7"/>
    <p:sldId id="277" r:id="rId8"/>
    <p:sldId id="312" r:id="rId9"/>
    <p:sldId id="281" r:id="rId10"/>
    <p:sldId id="318" r:id="rId11"/>
    <p:sldId id="319" r:id="rId12"/>
    <p:sldId id="320" r:id="rId13"/>
    <p:sldId id="321" r:id="rId14"/>
    <p:sldId id="323" r:id="rId15"/>
    <p:sldId id="325" r:id="rId16"/>
    <p:sldId id="313" r:id="rId17"/>
    <p:sldId id="282" r:id="rId18"/>
    <p:sldId id="332" r:id="rId19"/>
    <p:sldId id="302" r:id="rId20"/>
    <p:sldId id="371" r:id="rId21"/>
    <p:sldId id="372" r:id="rId22"/>
    <p:sldId id="373" r:id="rId23"/>
    <p:sldId id="374" r:id="rId24"/>
    <p:sldId id="375" r:id="rId25"/>
    <p:sldId id="376" r:id="rId26"/>
    <p:sldId id="377" r:id="rId27"/>
    <p:sldId id="378" r:id="rId28"/>
    <p:sldId id="344" r:id="rId29"/>
    <p:sldId id="345" r:id="rId30"/>
    <p:sldId id="346" r:id="rId31"/>
    <p:sldId id="347" r:id="rId32"/>
    <p:sldId id="348" r:id="rId33"/>
    <p:sldId id="351" r:id="rId34"/>
    <p:sldId id="304" r:id="rId35"/>
    <p:sldId id="353" r:id="rId36"/>
    <p:sldId id="352" r:id="rId37"/>
    <p:sldId id="356" r:id="rId38"/>
    <p:sldId id="261" r:id="rId39"/>
    <p:sldId id="357" r:id="rId40"/>
    <p:sldId id="275" r:id="rId41"/>
    <p:sldId id="314" r:id="rId42"/>
    <p:sldId id="359" r:id="rId43"/>
    <p:sldId id="358" r:id="rId44"/>
    <p:sldId id="326" r:id="rId45"/>
    <p:sldId id="330" r:id="rId46"/>
    <p:sldId id="280" r:id="rId47"/>
    <p:sldId id="283" r:id="rId48"/>
    <p:sldId id="315" r:id="rId49"/>
    <p:sldId id="361" r:id="rId50"/>
    <p:sldId id="370" r:id="rId51"/>
    <p:sldId id="360" r:id="rId52"/>
    <p:sldId id="362" r:id="rId53"/>
    <p:sldId id="303" r:id="rId54"/>
    <p:sldId id="295" r:id="rId55"/>
    <p:sldId id="297" r:id="rId56"/>
    <p:sldId id="298" r:id="rId57"/>
    <p:sldId id="333" r:id="rId58"/>
    <p:sldId id="334" r:id="rId59"/>
    <p:sldId id="335" r:id="rId60"/>
    <p:sldId id="286" r:id="rId61"/>
    <p:sldId id="363" r:id="rId62"/>
    <p:sldId id="364" r:id="rId63"/>
    <p:sldId id="365" r:id="rId64"/>
    <p:sldId id="366" r:id="rId65"/>
    <p:sldId id="338" r:id="rId66"/>
    <p:sldId id="339" r:id="rId67"/>
    <p:sldId id="316" r:id="rId68"/>
    <p:sldId id="289" r:id="rId69"/>
    <p:sldId id="340" r:id="rId70"/>
    <p:sldId id="287" r:id="rId71"/>
    <p:sldId id="288" r:id="rId72"/>
    <p:sldId id="317" r:id="rId73"/>
    <p:sldId id="271" r:id="rId74"/>
    <p:sldId id="379" r:id="rId75"/>
    <p:sldId id="278" r:id="rId76"/>
    <p:sldId id="299" r:id="rId77"/>
    <p:sldId id="380" r:id="rId78"/>
    <p:sldId id="290" r:id="rId79"/>
    <p:sldId id="291" r:id="rId80"/>
    <p:sldId id="292" r:id="rId81"/>
    <p:sldId id="337" r:id="rId82"/>
    <p:sldId id="293" r:id="rId83"/>
    <p:sldId id="336" r:id="rId8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CA982"/>
    <a:srgbClr val="D6CAB2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89" autoAdjust="0"/>
    <p:restoredTop sz="77842" autoAdjust="0"/>
  </p:normalViewPr>
  <p:slideViewPr>
    <p:cSldViewPr>
      <p:cViewPr varScale="1">
        <p:scale>
          <a:sx n="73" d="100"/>
          <a:sy n="73" d="100"/>
        </p:scale>
        <p:origin x="6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3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9F8DD32-F7E2-4153-B309-DC1BBA5F419B}" type="datetimeFigureOut">
              <a:rPr lang="en-US"/>
              <a:pPr>
                <a:defRPr/>
              </a:pPr>
              <a:t>8/31/2017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065E65-6D1D-4462-A405-1F5D206B7B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08F4A13-CEAE-4008-987C-4D97F5E81F4D}" type="slidenum">
              <a:rPr lang="en-US" altLang="en-US"/>
              <a:pPr/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D94B9EB-D95B-4CCE-8E49-83CE90131F18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7A1B0EA-E81C-451D-A297-F1E5E3D88817}" type="slidenum">
              <a:rPr lang="en-US" altLang="en-US"/>
              <a:pPr/>
              <a:t>75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2" descr="Expban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EXPHORS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5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solidFill>
            <a:schemeClr val="bg1"/>
          </a:solidFill>
          <a:ln w="76200" cmpd="tri">
            <a:solidFill>
              <a:schemeClr val="folHlink"/>
            </a:solidFill>
          </a:ln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2A66D-68CC-4AE4-9D56-BE1A9BF61B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85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0B3EC-EAEB-4EE9-BA71-9904AAD0A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89182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810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B8E9EF-B650-4D41-A1E1-8C4BC34E42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30934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3810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2575CF-7A54-43B7-9ABE-589BC85569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0021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1FC564-492F-45F8-9C7D-4F96C98F5A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664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119F9A-0F37-45F6-BEDE-0282F8A730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42879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EEB0CE-E60B-4CF8-9C51-AF18349EBB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91725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29869B-A65D-4424-9F4C-B6129A2EBF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54566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B76353-8EE2-4D3D-987F-78A5C2D8BA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1291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C19FA-96B7-408D-BC49-7D92458FBD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0053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D9EB6-0AC6-4C2E-BC9A-9B7A259602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8644601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9C793-F088-417F-8350-6BEB3DA9B8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193901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0"/>
          <p:cNvGrpSpPr>
            <a:grpSpLocks/>
          </p:cNvGrpSpPr>
          <p:nvPr/>
        </p:nvGrpSpPr>
        <p:grpSpPr bwMode="auto">
          <a:xfrm>
            <a:off x="0" y="0"/>
            <a:ext cx="8915400" cy="6858000"/>
            <a:chOff x="0" y="0"/>
            <a:chExt cx="5616" cy="4320"/>
          </a:xfrm>
        </p:grpSpPr>
        <p:pic>
          <p:nvPicPr>
            <p:cNvPr id="1032" name="Picture 2" descr="Expbanna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" name="Rectangle 3"/>
            <p:cNvSpPr>
              <a:spLocks noChangeArrowheads="1"/>
            </p:cNvSpPr>
            <p:nvPr/>
          </p:nvSpPr>
          <p:spPr bwMode="grayWhite">
            <a:xfrm>
              <a:off x="576" y="144"/>
              <a:ext cx="5040" cy="3888"/>
            </a:xfrm>
            <a:prstGeom prst="rect">
              <a:avLst/>
            </a:prstGeom>
            <a:solidFill>
              <a:schemeClr val="bg1"/>
            </a:solidFill>
            <a:ln w="76200" cmpd="tri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Arial" panose="020B0604020202020204" pitchFamily="34" charset="0"/>
              </a:defRPr>
            </a:lvl1pPr>
          </a:lstStyle>
          <a:p>
            <a:fld id="{2992C606-E238-4B6E-8D22-9F8F7635D0D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253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253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253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253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5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22533"/>
                        </p:tgtEl>
                        <p:attrNameLst>
                          <p:attrName>ppt_c</p:attrName>
                        </p:attrNameLst>
                      </p:cBhvr>
                      <p:to>
                        <a:schemeClr val="bg2"/>
                      </p:to>
                    </p:animClr>
                  </p:subTnLst>
                </p:cTn>
              </p:par>
            </p:tnLst>
          </p:tmpl>
        </p:tmplLst>
      </p:bldP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jpeg"/><Relationship Id="rId4" Type="http://schemas.openxmlformats.org/officeDocument/2006/relationships/image" Target="../media/image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2286000"/>
          </a:xfrm>
        </p:spPr>
        <p:txBody>
          <a:bodyPr/>
          <a:lstStyle/>
          <a:p>
            <a:pPr algn="ctr"/>
            <a:r>
              <a:rPr lang="en-US" altLang="en-US" sz="5500" smtClean="0">
                <a:solidFill>
                  <a:schemeClr val="tx1"/>
                </a:solidFill>
                <a:latin typeface="Book Antiqua" panose="02040602050305030304" pitchFamily="18" charset="0"/>
              </a:rPr>
              <a:t>Five Essentials for Successful </a:t>
            </a:r>
            <a:br>
              <a:rPr lang="en-US" altLang="en-US" sz="55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5500" smtClean="0">
                <a:solidFill>
                  <a:schemeClr val="tx1"/>
                </a:solidFill>
                <a:latin typeface="Book Antiqua" panose="02040602050305030304" pitchFamily="18" charset="0"/>
              </a:rPr>
              <a:t>Ranch Management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38800" y="3581400"/>
            <a:ext cx="3124200" cy="1981200"/>
          </a:xfrm>
        </p:spPr>
        <p:txBody>
          <a:bodyPr/>
          <a:lstStyle/>
          <a:p>
            <a:pPr algn="ctr">
              <a:buFontTx/>
              <a:buNone/>
            </a:pPr>
            <a:endParaRPr lang="en-US" altLang="en-US" sz="2000" smtClean="0">
              <a:latin typeface="Book Antiqua" panose="02040602050305030304" pitchFamily="18" charset="0"/>
            </a:endParaRPr>
          </a:p>
          <a:p>
            <a:pPr algn="ctr">
              <a:buFontTx/>
              <a:buNone/>
            </a:pPr>
            <a:r>
              <a:rPr lang="en-US" altLang="en-US" sz="2800" smtClean="0">
                <a:latin typeface="Book Antiqua" panose="02040602050305030304" pitchFamily="18" charset="0"/>
              </a:rPr>
              <a:t>Burke Teichert</a:t>
            </a:r>
          </a:p>
          <a:p>
            <a:pPr algn="ctr">
              <a:buFontTx/>
              <a:buNone/>
            </a:pPr>
            <a:r>
              <a:rPr lang="en-US" altLang="en-US" sz="1600" smtClean="0">
                <a:latin typeface="Book Antiqua" panose="02040602050305030304" pitchFamily="18" charset="0"/>
              </a:rPr>
              <a:t>Speaker</a:t>
            </a:r>
          </a:p>
          <a:p>
            <a:pPr algn="ctr">
              <a:buFontTx/>
              <a:buNone/>
            </a:pPr>
            <a:r>
              <a:rPr lang="en-US" altLang="en-US" sz="1600" smtClean="0">
                <a:latin typeface="Book Antiqua" panose="02040602050305030304" pitchFamily="18" charset="0"/>
              </a:rPr>
              <a:t>Consultant</a:t>
            </a:r>
          </a:p>
          <a:p>
            <a:pPr algn="ctr">
              <a:buFontTx/>
              <a:buNone/>
            </a:pPr>
            <a:r>
              <a:rPr lang="en-US" altLang="en-US" sz="1600" smtClean="0">
                <a:latin typeface="Book Antiqua" panose="02040602050305030304" pitchFamily="18" charset="0"/>
              </a:rPr>
              <a:t>Contract Manager</a:t>
            </a:r>
          </a:p>
        </p:txBody>
      </p:sp>
      <p:pic>
        <p:nvPicPr>
          <p:cNvPr id="3076" name="Picture 10" descr="Pawlet - Mavrick 2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14650"/>
            <a:ext cx="44958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762000" y="274638"/>
            <a:ext cx="7924800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6000" b="1" i="1" kern="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  Illustrations of      systems thinking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4400" i="1" kern="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     High growth rate bulls</a:t>
            </a:r>
          </a:p>
        </p:txBody>
      </p:sp>
      <p:pic>
        <p:nvPicPr>
          <p:cNvPr id="13315" name="Picture 5" descr="Pawlet - Rex Steers 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6294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r>
              <a:rPr lang="en-US" sz="4400" i="1" kern="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        High Milking Ability</a:t>
            </a:r>
          </a:p>
        </p:txBody>
      </p:sp>
      <p:pic>
        <p:nvPicPr>
          <p:cNvPr id="14339" name="Picture 6" descr="Milk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8001000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 noChangeArrowheads="1"/>
          </p:cNvSpPr>
          <p:nvPr/>
        </p:nvSpPr>
        <p:spPr>
          <a:xfrm>
            <a:off x="304800" y="304800"/>
            <a:ext cx="8382000" cy="11128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200" i="1" kern="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   Sophisticated Cross-breeding</a:t>
            </a:r>
          </a:p>
        </p:txBody>
      </p:sp>
      <p:pic>
        <p:nvPicPr>
          <p:cNvPr id="15363" name="Picture 5" descr="Calv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70104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Bookman Old Style" panose="02050604050505020204" pitchFamily="18" charset="0"/>
              </a:rPr>
              <a:t>Early Calving</a:t>
            </a:r>
          </a:p>
        </p:txBody>
      </p:sp>
      <p:pic>
        <p:nvPicPr>
          <p:cNvPr id="16387" name="Picture 5" descr="Joy SC calf 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95400"/>
            <a:ext cx="7010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Bookman Old Style" panose="02050604050505020204" pitchFamily="18" charset="0"/>
              </a:rPr>
              <a:t>Wormers and Insecticides</a:t>
            </a:r>
          </a:p>
        </p:txBody>
      </p:sp>
      <p:pic>
        <p:nvPicPr>
          <p:cNvPr id="17411" name="Picture 7" descr="j0140619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667000"/>
            <a:ext cx="21224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j035137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211455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8436" name="Picture 2" descr="meadow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8138"/>
            <a:ext cx="8153400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9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i="1" kern="0" dirty="0">
                <a:latin typeface="+mj-lt"/>
                <a:ea typeface="+mj-ea"/>
                <a:cs typeface="+mj-cs"/>
              </a:rPr>
              <a:t>Five Essentials for </a:t>
            </a:r>
          </a:p>
          <a:p>
            <a:pPr>
              <a:defRPr/>
            </a:pPr>
            <a:r>
              <a:rPr lang="en-US" sz="4000" b="1" i="1" kern="0" dirty="0">
                <a:latin typeface="+mj-lt"/>
                <a:ea typeface="+mj-ea"/>
                <a:cs typeface="+mj-cs"/>
              </a:rPr>
              <a:t>Successful Ranch Management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219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Book Antiqua" pitchFamily="18" charset="0"/>
              </a:rPr>
              <a:t>2.  Continuous improvement of the key resources – Land, Livestock, People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228600"/>
            <a:ext cx="7772400" cy="1066800"/>
          </a:xfrm>
        </p:spPr>
        <p:txBody>
          <a:bodyPr/>
          <a:lstStyle/>
          <a:p>
            <a:r>
              <a:rPr lang="en-US" altLang="en-US" sz="4000" smtClean="0"/>
              <a:t>For improvement of land—</a:t>
            </a:r>
            <a:br>
              <a:rPr lang="en-US" altLang="en-US" sz="4000" smtClean="0"/>
            </a:br>
            <a:r>
              <a:rPr lang="en-US" altLang="en-US" sz="4000" smtClean="0"/>
              <a:t>Planned, Time Controlled Grazing</a:t>
            </a:r>
          </a:p>
        </p:txBody>
      </p:sp>
      <p:pic>
        <p:nvPicPr>
          <p:cNvPr id="19459" name="Picture 5" descr="Eld HP cows 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95400"/>
            <a:ext cx="66294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0483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791200"/>
            <a:ext cx="5638800" cy="1066800"/>
          </a:xfrm>
        </p:spPr>
        <p:txBody>
          <a:bodyPr/>
          <a:lstStyle/>
          <a:p>
            <a:r>
              <a:rPr lang="en-US" altLang="en-US" sz="3600" smtClean="0"/>
              <a:t>One year plus since last graze</a:t>
            </a:r>
          </a:p>
        </p:txBody>
      </p:sp>
      <p:pic>
        <p:nvPicPr>
          <p:cNvPr id="20484" name="Picture Placeholder 5" descr="DLL Saleratus Cows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8600"/>
            <a:ext cx="7924800" cy="56276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7" name="Picture Placeholder 4" descr="DLL Summer Graze 02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228600"/>
            <a:ext cx="7385050" cy="5538788"/>
          </a:xfrm>
        </p:spPr>
      </p:pic>
      <p:sp>
        <p:nvSpPr>
          <p:cNvPr id="21508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z="3600" smtClean="0"/>
              <a:t>21- 30 days since last graze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772400" cy="1219200"/>
          </a:xfrm>
        </p:spPr>
        <p:txBody>
          <a:bodyPr/>
          <a:lstStyle/>
          <a:p>
            <a:pPr algn="ctr"/>
            <a:r>
              <a:rPr lang="en-US" altLang="en-US" sz="5000" smtClean="0">
                <a:solidFill>
                  <a:schemeClr val="tx1"/>
                </a:solidFill>
                <a:latin typeface="Book Antiqua" panose="02040602050305030304" pitchFamily="18" charset="0"/>
              </a:rPr>
              <a:t>Four Areas to Manage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772400" cy="4419600"/>
          </a:xfrm>
        </p:spPr>
        <p:txBody>
          <a:bodyPr/>
          <a:lstStyle/>
          <a:p>
            <a:r>
              <a:rPr lang="en-US" altLang="en-US" sz="4500" smtClean="0">
                <a:latin typeface="Book Antiqua" panose="02040602050305030304" pitchFamily="18" charset="0"/>
              </a:rPr>
              <a:t>Production</a:t>
            </a:r>
          </a:p>
          <a:p>
            <a:endParaRPr lang="en-US" altLang="en-US" sz="1500" smtClean="0">
              <a:latin typeface="Book Antiqua" panose="02040602050305030304" pitchFamily="18" charset="0"/>
            </a:endParaRPr>
          </a:p>
          <a:p>
            <a:r>
              <a:rPr lang="en-US" altLang="en-US" sz="4500" smtClean="0">
                <a:latin typeface="Book Antiqua" panose="02040602050305030304" pitchFamily="18" charset="0"/>
              </a:rPr>
              <a:t>Economics/Finance</a:t>
            </a:r>
          </a:p>
          <a:p>
            <a:endParaRPr lang="en-US" altLang="en-US" sz="1500" smtClean="0">
              <a:latin typeface="Book Antiqua" panose="02040602050305030304" pitchFamily="18" charset="0"/>
            </a:endParaRPr>
          </a:p>
          <a:p>
            <a:r>
              <a:rPr lang="en-US" altLang="en-US" sz="4500" smtClean="0">
                <a:latin typeface="Book Antiqua" panose="02040602050305030304" pitchFamily="18" charset="0"/>
              </a:rPr>
              <a:t>Marketing</a:t>
            </a:r>
          </a:p>
          <a:p>
            <a:endParaRPr lang="en-US" altLang="en-US" sz="1500" smtClean="0">
              <a:latin typeface="Book Antiqua" panose="02040602050305030304" pitchFamily="18" charset="0"/>
            </a:endParaRPr>
          </a:p>
          <a:p>
            <a:r>
              <a:rPr lang="en-US" altLang="en-US" sz="4500" smtClean="0">
                <a:latin typeface="Book Antiqua" panose="02040602050305030304" pitchFamily="18" charset="0"/>
              </a:rPr>
              <a:t>People</a:t>
            </a:r>
          </a:p>
          <a:p>
            <a:endParaRPr lang="en-US" altLang="en-US" smtClean="0">
              <a:latin typeface="Book Antiqua" panose="02040602050305030304" pitchFamily="18" charset="0"/>
            </a:endParaRPr>
          </a:p>
        </p:txBody>
      </p:sp>
      <p:pic>
        <p:nvPicPr>
          <p:cNvPr id="4100" name="Picture 4" descr="hor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76600"/>
            <a:ext cx="381000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6" grpId="0"/>
      <p:bldP spid="7270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3716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Haydens’—Baker, Montana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2531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0" y="1600200"/>
            <a:ext cx="7993063" cy="44958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3716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TA Ranch—Saratoga, WY</a:t>
            </a:r>
            <a:b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32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1230 pairs 7-1-15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355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0" y="1600200"/>
            <a:ext cx="7993063" cy="44958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3716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Steve and Judy Freemans’</a:t>
            </a:r>
            <a:b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32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Hartville, MO 4-17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4579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409700"/>
            <a:ext cx="6553200" cy="49149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3716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Steve and Judy Freemans’</a:t>
            </a:r>
            <a:b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32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Hartville, MO 4-17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5603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447800"/>
            <a:ext cx="6502400" cy="48768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3716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Cooper and Katie Hursts’</a:t>
            </a:r>
            <a:b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32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Woodville, MS 4-17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6627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1524000"/>
            <a:ext cx="6477000" cy="48577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3716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Cooper and Katie Hursts’</a:t>
            </a:r>
            <a:b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32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Woodville, MS 4-17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7651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3400" y="1581150"/>
            <a:ext cx="6350000" cy="47625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3716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Cooper and Katie Hursts’</a:t>
            </a:r>
            <a:b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32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Woodville, MS 4-17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867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8000" y="1524000"/>
            <a:ext cx="6451600" cy="483870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3716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Cooper and Katie Hursts’</a:t>
            </a:r>
            <a:br>
              <a:rPr lang="en-US" altLang="en-US" sz="4000" i="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3200" i="0" smtClean="0">
                <a:solidFill>
                  <a:schemeClr val="tx1"/>
                </a:solidFill>
                <a:latin typeface="Book Antiqua" panose="02040602050305030304" pitchFamily="18" charset="0"/>
              </a:rPr>
              <a:t>Woodville, MS 4-17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29699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1800" y="1524000"/>
            <a:ext cx="6527800" cy="4895850"/>
          </a:xfr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914400" y="274638"/>
            <a:ext cx="7772400" cy="620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6600" b="1" i="1" kern="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  What are the economic effects of good grazing?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2286000"/>
          </a:xfrm>
        </p:spPr>
        <p:txBody>
          <a:bodyPr/>
          <a:lstStyle/>
          <a:p>
            <a:pPr algn="ctr"/>
            <a:r>
              <a:rPr lang="en-US" altLang="en-US" sz="4000" smtClean="0"/>
              <a:t/>
            </a:r>
            <a:br>
              <a:rPr lang="en-US" altLang="en-US" sz="4000" smtClean="0"/>
            </a:br>
            <a:r>
              <a:rPr lang="en-US" altLang="en-US" sz="4000" smtClean="0"/>
              <a:t>Planned, Time Controlled Grazing</a:t>
            </a:r>
            <a:br>
              <a:rPr lang="en-US" altLang="en-US" sz="4000" smtClean="0"/>
            </a:br>
            <a:r>
              <a:rPr lang="en-US" altLang="en-US" sz="4000" i="0" smtClean="0"/>
              <a:t>Will improve the land</a:t>
            </a:r>
            <a:br>
              <a:rPr lang="en-US" altLang="en-US" sz="4000" i="0" smtClean="0"/>
            </a:br>
            <a:endParaRPr lang="en-US" altLang="en-US" sz="4000" smtClean="0"/>
          </a:p>
        </p:txBody>
      </p:sp>
      <p:sp>
        <p:nvSpPr>
          <p:cNvPr id="31747" name="Content Placeholder 1"/>
          <p:cNvSpPr>
            <a:spLocks noGrp="1"/>
          </p:cNvSpPr>
          <p:nvPr>
            <p:ph idx="1"/>
          </p:nvPr>
        </p:nvSpPr>
        <p:spPr>
          <a:xfrm>
            <a:off x="1066800" y="3352800"/>
            <a:ext cx="7772400" cy="2514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000" smtClean="0"/>
              <a:t>The results will be--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grass 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45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762000"/>
          </a:xfrm>
        </p:spPr>
        <p:txBody>
          <a:bodyPr/>
          <a:lstStyle/>
          <a:p>
            <a:r>
              <a:rPr lang="en-US" altLang="en-US" b="1" smtClean="0">
                <a:solidFill>
                  <a:schemeClr val="tx1"/>
                </a:solidFill>
                <a:latin typeface="Book Antiqua" panose="02040602050305030304" pitchFamily="18" charset="0"/>
              </a:rPr>
              <a:t>Three Ways to Improve Profit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772400" cy="4114800"/>
          </a:xfrm>
        </p:spPr>
        <p:txBody>
          <a:bodyPr/>
          <a:lstStyle/>
          <a:p>
            <a:r>
              <a:rPr lang="en-US" altLang="en-US" sz="3900" b="1" smtClean="0">
                <a:latin typeface="Book Antiqua" panose="02040602050305030304" pitchFamily="18" charset="0"/>
              </a:rPr>
              <a:t>Increase turnover</a:t>
            </a:r>
          </a:p>
          <a:p>
            <a:endParaRPr lang="en-US" altLang="en-US" sz="2200" b="1" smtClean="0">
              <a:latin typeface="Book Antiqua" panose="02040602050305030304" pitchFamily="18" charset="0"/>
            </a:endParaRPr>
          </a:p>
          <a:p>
            <a:pPr algn="ctr"/>
            <a:r>
              <a:rPr lang="en-US" altLang="en-US" sz="3900" b="1" smtClean="0">
                <a:latin typeface="Book Antiqua" panose="02040602050305030304" pitchFamily="18" charset="0"/>
              </a:rPr>
              <a:t>Decrease overheads</a:t>
            </a:r>
          </a:p>
          <a:p>
            <a:endParaRPr lang="en-US" altLang="en-US" sz="2200" b="1" smtClean="0">
              <a:latin typeface="Book Antiqua" panose="02040602050305030304" pitchFamily="18" charset="0"/>
            </a:endParaRPr>
          </a:p>
          <a:p>
            <a:pPr algn="r"/>
            <a:r>
              <a:rPr lang="en-US" altLang="en-US" sz="3900" b="1" smtClean="0">
                <a:latin typeface="Book Antiqua" panose="02040602050305030304" pitchFamily="18" charset="0"/>
              </a:rPr>
              <a:t>Improve gross margin</a:t>
            </a:r>
          </a:p>
          <a:p>
            <a:pPr lvl="1" algn="r"/>
            <a:r>
              <a:rPr lang="en-US" altLang="en-US" sz="2900" b="1" smtClean="0">
                <a:latin typeface="Book Antiqua" panose="02040602050305030304" pitchFamily="18" charset="0"/>
              </a:rPr>
              <a:t>Total returns – Direct costs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2590800"/>
          </a:xfrm>
        </p:spPr>
        <p:txBody>
          <a:bodyPr/>
          <a:lstStyle/>
          <a:p>
            <a:pPr algn="ctr"/>
            <a:r>
              <a:rPr lang="en-US" altLang="en-US" i="0" smtClean="0"/>
              <a:t/>
            </a:r>
            <a:br>
              <a:rPr lang="en-US" altLang="en-US" i="0" smtClean="0"/>
            </a:br>
            <a:r>
              <a:rPr lang="en-US" altLang="en-US" i="0" smtClean="0"/>
              <a:t/>
            </a:r>
            <a:br>
              <a:rPr lang="en-US" altLang="en-US" i="0" smtClean="0"/>
            </a:br>
            <a:r>
              <a:rPr lang="en-US" altLang="en-US" i="0" smtClean="0"/>
              <a:t>Improvements in </a:t>
            </a:r>
            <a:br>
              <a:rPr lang="en-US" altLang="en-US" i="0" smtClean="0"/>
            </a:br>
            <a:r>
              <a:rPr lang="en-US" altLang="en-US" b="1" smtClean="0"/>
              <a:t>Carrying Capacity </a:t>
            </a:r>
            <a:br>
              <a:rPr lang="en-US" altLang="en-US" b="1" smtClean="0"/>
            </a:br>
            <a:r>
              <a:rPr lang="en-US" altLang="en-US" i="0" smtClean="0"/>
              <a:t>and </a:t>
            </a:r>
            <a:br>
              <a:rPr lang="en-US" altLang="en-US" i="0" smtClean="0"/>
            </a:br>
            <a:r>
              <a:rPr lang="en-US" altLang="en-US" b="1" smtClean="0"/>
              <a:t>Stocking Rate</a:t>
            </a:r>
            <a:r>
              <a:rPr lang="en-US" altLang="en-US" i="0" smtClean="0"/>
              <a:t>.</a:t>
            </a:r>
            <a:br>
              <a:rPr lang="en-US" altLang="en-US" i="0" smtClean="0"/>
            </a:b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i="0" smtClean="0"/>
          </a:p>
        </p:txBody>
      </p:sp>
      <p:sp>
        <p:nvSpPr>
          <p:cNvPr id="26627" name="Content Placeholder 3"/>
          <p:cNvSpPr>
            <a:spLocks noGrp="1"/>
          </p:cNvSpPr>
          <p:nvPr>
            <p:ph idx="1"/>
          </p:nvPr>
        </p:nvSpPr>
        <p:spPr>
          <a:xfrm>
            <a:off x="1066800" y="3429000"/>
            <a:ext cx="7772400" cy="2895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altLang="en-US" sz="4800" dirty="0" smtClean="0"/>
              <a:t>Which</a:t>
            </a:r>
          </a:p>
          <a:p>
            <a:pPr>
              <a:defRPr/>
            </a:pPr>
            <a:r>
              <a:rPr lang="en-US" altLang="en-US" sz="4800" dirty="0" smtClean="0"/>
              <a:t>Reduces </a:t>
            </a:r>
            <a:r>
              <a:rPr lang="en-US" altLang="en-US" sz="4800" b="1" i="1" dirty="0" smtClean="0"/>
              <a:t>acres per cow </a:t>
            </a:r>
          </a:p>
          <a:p>
            <a:pPr>
              <a:defRPr/>
            </a:pPr>
            <a:r>
              <a:rPr lang="en-US" altLang="en-US" sz="4800" dirty="0" smtClean="0"/>
              <a:t>Increases turnover</a:t>
            </a:r>
            <a:r>
              <a:rPr lang="en-US" altLang="en-US" sz="4000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4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2667000"/>
          </a:xfrm>
        </p:spPr>
        <p:txBody>
          <a:bodyPr/>
          <a:lstStyle/>
          <a:p>
            <a:r>
              <a:rPr lang="en-US" altLang="en-US" sz="4800" i="0" smtClean="0"/>
              <a:t>Good Grazing can and </a:t>
            </a:r>
            <a:r>
              <a:rPr lang="en-US" altLang="en-US" sz="4800" smtClean="0"/>
              <a:t>usually</a:t>
            </a:r>
            <a:r>
              <a:rPr lang="en-US" altLang="en-US" sz="4800" i="0" smtClean="0"/>
              <a:t> will produce:</a:t>
            </a:r>
            <a:br>
              <a:rPr lang="en-US" altLang="en-US" sz="4800" i="0" smtClean="0"/>
            </a:br>
            <a:endParaRPr lang="en-US" altLang="en-US" sz="4800" i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66800" y="2971800"/>
            <a:ext cx="7772400" cy="3276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400" dirty="0" smtClean="0"/>
              <a:t>Better animal performance</a:t>
            </a:r>
          </a:p>
          <a:p>
            <a:pPr>
              <a:defRPr/>
            </a:pPr>
            <a:r>
              <a:rPr lang="en-US" sz="4400" dirty="0" smtClean="0"/>
              <a:t>Fertility</a:t>
            </a:r>
          </a:p>
          <a:p>
            <a:pPr>
              <a:defRPr/>
            </a:pPr>
            <a:r>
              <a:rPr lang="en-US" sz="4400" dirty="0" smtClean="0"/>
              <a:t>Growth Rates</a:t>
            </a:r>
          </a:p>
          <a:p>
            <a:pPr>
              <a:defRPr/>
            </a:pPr>
            <a:r>
              <a:rPr lang="en-US" sz="4400" dirty="0" smtClean="0"/>
              <a:t>Health</a:t>
            </a:r>
            <a:endParaRPr lang="en-US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447800"/>
          </a:xfrm>
        </p:spPr>
        <p:txBody>
          <a:bodyPr/>
          <a:lstStyle/>
          <a:p>
            <a:r>
              <a:rPr lang="en-US" altLang="en-US" sz="4800" i="0" smtClean="0"/>
              <a:t>Better Performance will improve </a:t>
            </a:r>
            <a:r>
              <a:rPr lang="en-US" altLang="en-US" sz="4800" b="1" smtClean="0"/>
              <a:t>Gross Margin.</a:t>
            </a:r>
            <a:endParaRPr lang="en-US" altLang="en-US" sz="4800" i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667000"/>
            <a:ext cx="7772400" cy="32004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dirty="0" smtClean="0">
                <a:solidFill>
                  <a:srgbClr val="C00000"/>
                </a:solidFill>
              </a:rPr>
              <a:t>Remember, this is not foolproof.</a:t>
            </a:r>
          </a:p>
          <a:p>
            <a:pPr>
              <a:defRPr/>
            </a:pPr>
            <a:r>
              <a:rPr lang="en-US" sz="4000" dirty="0" smtClean="0">
                <a:solidFill>
                  <a:srgbClr val="C00000"/>
                </a:solidFill>
              </a:rPr>
              <a:t>Initial Biological Performance Dip.</a:t>
            </a:r>
          </a:p>
          <a:p>
            <a:pPr>
              <a:defRPr/>
            </a:pPr>
            <a:r>
              <a:rPr lang="en-US" sz="4000" dirty="0" smtClean="0">
                <a:solidFill>
                  <a:srgbClr val="C00000"/>
                </a:solidFill>
              </a:rPr>
              <a:t>Pushing stocking rate too hard.</a:t>
            </a:r>
          </a:p>
          <a:p>
            <a:pPr>
              <a:defRPr/>
            </a:pPr>
            <a:r>
              <a:rPr lang="en-US" sz="4000" dirty="0" smtClean="0">
                <a:solidFill>
                  <a:srgbClr val="C00000"/>
                </a:solidFill>
              </a:rPr>
              <a:t>Learning curve for graziers and livestock.</a:t>
            </a:r>
          </a:p>
          <a:p>
            <a:pPr>
              <a:defRPr/>
            </a:pPr>
            <a:endParaRPr lang="en-US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981200"/>
          </a:xfrm>
        </p:spPr>
        <p:txBody>
          <a:bodyPr/>
          <a:lstStyle/>
          <a:p>
            <a:pPr algn="ctr"/>
            <a:r>
              <a:rPr lang="en-US" altLang="en-US" b="1" smtClean="0"/>
              <a:t>Continuous Improvement </a:t>
            </a:r>
            <a:br>
              <a:rPr lang="en-US" altLang="en-US" b="1" smtClean="0"/>
            </a:br>
            <a:r>
              <a:rPr lang="en-US" altLang="en-US" b="1" smtClean="0"/>
              <a:t>of</a:t>
            </a:r>
            <a:br>
              <a:rPr lang="en-US" altLang="en-US" b="1" smtClean="0"/>
            </a:br>
            <a:r>
              <a:rPr lang="en-US" altLang="en-US" b="1" smtClean="0"/>
              <a:t>Livestock</a:t>
            </a:r>
          </a:p>
        </p:txBody>
      </p:sp>
      <p:sp>
        <p:nvSpPr>
          <p:cNvPr id="35843" name="Content Placeholder 3"/>
          <p:cNvSpPr>
            <a:spLocks noGrp="1"/>
          </p:cNvSpPr>
          <p:nvPr>
            <p:ph idx="1"/>
          </p:nvPr>
        </p:nvSpPr>
        <p:spPr>
          <a:xfrm>
            <a:off x="1066800" y="2819400"/>
            <a:ext cx="7772400" cy="3048000"/>
          </a:xfrm>
        </p:spPr>
        <p:txBody>
          <a:bodyPr/>
          <a:lstStyle/>
          <a:p>
            <a:pPr marL="0" indent="0" algn="ctr">
              <a:buFontTx/>
              <a:buNone/>
            </a:pPr>
            <a:endParaRPr lang="en-US" altLang="en-US" sz="4400" smtClean="0"/>
          </a:p>
          <a:p>
            <a:pPr marL="0" indent="0" algn="ctr">
              <a:buFontTx/>
              <a:buNone/>
            </a:pPr>
            <a:r>
              <a:rPr lang="en-US" altLang="en-US" sz="4400" smtClean="0"/>
              <a:t>Begins with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6867" name="Picture Placeholder 4" descr="DLL Win Graze 04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04800"/>
            <a:ext cx="7416800" cy="5562600"/>
          </a:xfrm>
        </p:spPr>
      </p:pic>
      <p:sp>
        <p:nvSpPr>
          <p:cNvPr id="36868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91200"/>
            <a:ext cx="5486400" cy="685800"/>
          </a:xfrm>
        </p:spPr>
        <p:txBody>
          <a:bodyPr/>
          <a:lstStyle/>
          <a:p>
            <a:r>
              <a:rPr lang="en-US" altLang="en-US" sz="4000" smtClean="0"/>
              <a:t>Cows selected for this!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Select the Right Bull 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Mature Size—”Moderate” or Small</a:t>
            </a:r>
          </a:p>
          <a:p>
            <a:endParaRPr lang="en-US" altLang="en-US" smtClean="0"/>
          </a:p>
          <a:p>
            <a:r>
              <a:rPr lang="en-US" altLang="en-US" smtClean="0"/>
              <a:t>Milk—Most people have and want too much</a:t>
            </a:r>
          </a:p>
          <a:p>
            <a:endParaRPr lang="en-US" altLang="en-US" smtClean="0"/>
          </a:p>
          <a:p>
            <a:r>
              <a:rPr lang="en-US" altLang="en-US" smtClean="0"/>
              <a:t>Care Requirement—Do you have to feed them to keep them in condition?  If so, do you want their heifer calves?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Cull the Right Cow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Open</a:t>
            </a:r>
          </a:p>
          <a:p>
            <a:r>
              <a:rPr lang="en-US" altLang="en-US" smtClean="0"/>
              <a:t>Dry</a:t>
            </a:r>
          </a:p>
          <a:p>
            <a:r>
              <a:rPr lang="en-US" altLang="en-US" smtClean="0"/>
              <a:t>Requires individual attention or help</a:t>
            </a:r>
          </a:p>
          <a:p>
            <a:r>
              <a:rPr lang="en-US" altLang="en-US" smtClean="0"/>
              <a:t>Wild</a:t>
            </a:r>
          </a:p>
          <a:p>
            <a:r>
              <a:rPr lang="en-US" altLang="en-US" smtClean="0"/>
              <a:t>Poor calf</a:t>
            </a:r>
          </a:p>
          <a:p>
            <a:r>
              <a:rPr lang="en-US" altLang="en-US" smtClean="0"/>
              <a:t>Ugly (your definition)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371600" y="304800"/>
            <a:ext cx="7772400" cy="1828800"/>
          </a:xfrm>
        </p:spPr>
        <p:txBody>
          <a:bodyPr/>
          <a:lstStyle/>
          <a:p>
            <a:pPr algn="ctr"/>
            <a:r>
              <a:rPr lang="en-US" altLang="en-US" b="1" smtClean="0"/>
              <a:t>Continuous Improvement </a:t>
            </a:r>
            <a:br>
              <a:rPr lang="en-US" altLang="en-US" b="1" smtClean="0"/>
            </a:br>
            <a:r>
              <a:rPr lang="en-US" altLang="en-US" b="1" smtClean="0"/>
              <a:t>of </a:t>
            </a:r>
            <a:br>
              <a:rPr lang="en-US" altLang="en-US" b="1" smtClean="0"/>
            </a:br>
            <a:r>
              <a:rPr lang="en-US" altLang="en-US" b="1" smtClean="0"/>
              <a:t>People  </a:t>
            </a: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1066800" y="3200400"/>
            <a:ext cx="7772400" cy="2667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mtClean="0"/>
              <a:t>Begins with understanding the</a:t>
            </a:r>
          </a:p>
          <a:p>
            <a:pPr marL="0" indent="0">
              <a:buFontTx/>
              <a:buNone/>
            </a:pPr>
            <a:endParaRPr lang="en-US" altLang="en-US" smtClean="0"/>
          </a:p>
          <a:p>
            <a:pPr marL="0" indent="0">
              <a:buFontTx/>
              <a:buNone/>
            </a:pPr>
            <a:r>
              <a:rPr lang="en-US" altLang="en-US" smtClean="0"/>
              <a:t>	</a:t>
            </a:r>
            <a:r>
              <a:rPr lang="en-US" altLang="en-US" i="1" smtClean="0"/>
              <a:t>Manager’s Job</a:t>
            </a:r>
            <a:endParaRPr lang="en-US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533400"/>
            <a:ext cx="7696200" cy="2743200"/>
          </a:xfrm>
        </p:spPr>
        <p:txBody>
          <a:bodyPr/>
          <a:lstStyle/>
          <a:p>
            <a:r>
              <a:rPr lang="en-US" altLang="en-US" sz="5400" b="1" smtClean="0">
                <a:latin typeface="Book Antiqua" panose="02040602050305030304" pitchFamily="18" charset="0"/>
              </a:rPr>
              <a:t>Manager’s Job</a:t>
            </a:r>
            <a:r>
              <a:rPr lang="en-US" altLang="en-US" sz="4600" smtClean="0">
                <a:latin typeface="Book Antiqua" panose="02040602050305030304" pitchFamily="18" charset="0"/>
              </a:rPr>
              <a:t> – </a:t>
            </a:r>
            <a:r>
              <a:rPr lang="en-US" altLang="en-US" sz="4100" smtClean="0">
                <a:latin typeface="Book Antiqua" panose="02040602050305030304" pitchFamily="18" charset="0"/>
              </a:rPr>
              <a:t>to create an environment in which people want to excel and then provide the tools, training and freedom to do it.</a:t>
            </a:r>
          </a:p>
        </p:txBody>
      </p:sp>
      <p:pic>
        <p:nvPicPr>
          <p:cNvPr id="40963" name="Picture 9" descr="grazing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4290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mtClean="0"/>
              <a:t>Empowerment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772400" cy="4495800"/>
          </a:xfrm>
        </p:spPr>
        <p:txBody>
          <a:bodyPr/>
          <a:lstStyle/>
          <a:p>
            <a:r>
              <a:rPr lang="en-US" altLang="en-US" smtClean="0"/>
              <a:t>Can I empower anyone?     </a:t>
            </a:r>
            <a:r>
              <a:rPr lang="en-US" altLang="en-US" b="1" smtClean="0"/>
              <a:t>No!</a:t>
            </a:r>
            <a:endParaRPr lang="en-US" altLang="en-US" smtClean="0"/>
          </a:p>
          <a:p>
            <a:r>
              <a:rPr lang="en-US" altLang="en-US" smtClean="0"/>
              <a:t>Then what can I do?</a:t>
            </a:r>
          </a:p>
          <a:p>
            <a:pPr lvl="1"/>
            <a:r>
              <a:rPr lang="en-US" altLang="en-US" smtClean="0"/>
              <a:t>I can encourage.</a:t>
            </a:r>
          </a:p>
          <a:p>
            <a:pPr lvl="1"/>
            <a:r>
              <a:rPr lang="en-US" altLang="en-US" smtClean="0"/>
              <a:t>I can facilitate.</a:t>
            </a:r>
          </a:p>
          <a:p>
            <a:pPr lvl="1"/>
            <a:r>
              <a:rPr lang="en-US" altLang="en-US" smtClean="0"/>
              <a:t>I can reward</a:t>
            </a:r>
          </a:p>
          <a:p>
            <a:r>
              <a:rPr lang="en-US" altLang="en-US" b="1" smtClean="0"/>
              <a:t>But,</a:t>
            </a:r>
            <a:r>
              <a:rPr lang="en-US" altLang="en-US" smtClean="0"/>
              <a:t> empowerment is a personal thing. One must want to and work at becoming empowered.</a:t>
            </a:r>
            <a:endParaRPr lang="en-US" altLang="en-US" b="1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04800"/>
            <a:ext cx="7772400" cy="13716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5400" u="sng" smtClean="0">
                <a:solidFill>
                  <a:schemeClr val="tx1"/>
                </a:solidFill>
                <a:latin typeface="Book Antiqua" panose="02040602050305030304" pitchFamily="18" charset="0"/>
              </a:rPr>
              <a:t>Whole Ranch Profit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147" name="Content Placeholder 1"/>
          <p:cNvSpPr>
            <a:spLocks noGrp="1"/>
          </p:cNvSpPr>
          <p:nvPr>
            <p:ph idx="1"/>
          </p:nvPr>
        </p:nvSpPr>
        <p:spPr>
          <a:xfrm>
            <a:off x="1066800" y="1600200"/>
            <a:ext cx="7772400" cy="42672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800" smtClean="0"/>
              <a:t>It’s </a:t>
            </a:r>
            <a:r>
              <a:rPr lang="en-US" altLang="en-US" sz="4800" b="1" smtClean="0"/>
              <a:t>Profit per Acre </a:t>
            </a:r>
          </a:p>
          <a:p>
            <a:pPr marL="0" indent="0" algn="ctr">
              <a:buFontTx/>
              <a:buNone/>
            </a:pPr>
            <a:r>
              <a:rPr lang="en-US" altLang="en-US" sz="4800" smtClean="0"/>
              <a:t>or </a:t>
            </a:r>
            <a:r>
              <a:rPr lang="en-US" altLang="en-US" sz="4800" b="1" smtClean="0"/>
              <a:t>Whole Ranch Profit </a:t>
            </a:r>
          </a:p>
          <a:p>
            <a:pPr marL="0" indent="0" algn="ctr">
              <a:buFontTx/>
              <a:buNone/>
            </a:pPr>
            <a:r>
              <a:rPr lang="en-US" altLang="en-US" sz="4800" smtClean="0"/>
              <a:t>that you strive to improve—</a:t>
            </a:r>
          </a:p>
          <a:p>
            <a:pPr marL="0" indent="0" algn="ctr">
              <a:buFontTx/>
              <a:buNone/>
            </a:pPr>
            <a:r>
              <a:rPr lang="en-US" altLang="en-US" sz="4800" b="1" smtClean="0"/>
              <a:t>not Production or even</a:t>
            </a:r>
          </a:p>
          <a:p>
            <a:pPr marL="0" indent="0" algn="ctr">
              <a:buFontTx/>
              <a:buNone/>
            </a:pPr>
            <a:r>
              <a:rPr lang="en-US" altLang="en-US" sz="4800" b="1" smtClean="0"/>
              <a:t> Profit per Cow</a:t>
            </a:r>
            <a:r>
              <a:rPr lang="en-US" altLang="en-US" sz="4800" smtClean="0"/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5250"/>
            <a:ext cx="8229600" cy="653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8001000" cy="2209800"/>
          </a:xfrm>
        </p:spPr>
        <p:txBody>
          <a:bodyPr/>
          <a:lstStyle/>
          <a:p>
            <a:pPr algn="ctr"/>
            <a:r>
              <a:rPr lang="en-US" altLang="en-US" sz="5400" b="1" smtClean="0">
                <a:latin typeface="Book Antiqua" panose="02040602050305030304" pitchFamily="18" charset="0"/>
              </a:rPr>
              <a:t>Leadership</a:t>
            </a:r>
            <a:r>
              <a:rPr lang="en-US" altLang="en-US" sz="4000" smtClean="0">
                <a:latin typeface="Book Antiqua" panose="02040602050305030304" pitchFamily="18" charset="0"/>
              </a:rPr>
              <a:t> </a:t>
            </a:r>
            <a:r>
              <a:rPr lang="en-US" altLang="en-US" sz="4100" smtClean="0">
                <a:latin typeface="Book Antiqua" panose="02040602050305030304" pitchFamily="18" charset="0"/>
              </a:rPr>
              <a:t>is best gauged </a:t>
            </a:r>
            <a:br>
              <a:rPr lang="en-US" altLang="en-US" sz="4100" smtClean="0">
                <a:latin typeface="Book Antiqua" panose="02040602050305030304" pitchFamily="18" charset="0"/>
              </a:rPr>
            </a:br>
            <a:r>
              <a:rPr lang="en-US" altLang="en-US" sz="4100" smtClean="0">
                <a:latin typeface="Book Antiqua" panose="02040602050305030304" pitchFamily="18" charset="0"/>
              </a:rPr>
              <a:t>by the                         response</a:t>
            </a:r>
            <a:br>
              <a:rPr lang="en-US" altLang="en-US" sz="4100" smtClean="0">
                <a:latin typeface="Book Antiqua" panose="02040602050305030304" pitchFamily="18" charset="0"/>
              </a:rPr>
            </a:br>
            <a:r>
              <a:rPr lang="en-US" altLang="en-US" sz="4100" smtClean="0">
                <a:latin typeface="Book Antiqua" panose="02040602050305030304" pitchFamily="18" charset="0"/>
              </a:rPr>
              <a:t>of those being led.</a:t>
            </a:r>
          </a:p>
        </p:txBody>
      </p:sp>
      <p:sp>
        <p:nvSpPr>
          <p:cNvPr id="43012" name="Oval 4"/>
          <p:cNvSpPr>
            <a:spLocks noChangeArrowheads="1"/>
          </p:cNvSpPr>
          <p:nvPr/>
        </p:nvSpPr>
        <p:spPr bwMode="auto">
          <a:xfrm>
            <a:off x="3048000" y="1066800"/>
            <a:ext cx="3048000" cy="7620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l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3200400" y="1203325"/>
            <a:ext cx="2819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000" b="1">
                <a:latin typeface="Book Antiqua" panose="02040602050305030304" pitchFamily="18" charset="0"/>
              </a:rPr>
              <a:t>VOLUNTARY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44036" name="Picture 2" descr="meadow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"/>
            <a:ext cx="8001000" cy="629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9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i="1" kern="0" dirty="0">
                <a:latin typeface="+mj-lt"/>
                <a:ea typeface="+mj-ea"/>
                <a:cs typeface="+mj-cs"/>
              </a:rPr>
              <a:t>Five Essentials for Successful Ranch Management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219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Book Antiqua" pitchFamily="18" charset="0"/>
              </a:rPr>
              <a:t>3.  Use of good Planning and Decision Making tools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3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838200"/>
          </a:xfrm>
        </p:spPr>
        <p:txBody>
          <a:bodyPr/>
          <a:lstStyle/>
          <a:p>
            <a:pPr algn="ctr"/>
            <a:r>
              <a:rPr lang="en-US" altLang="en-US" smtClean="0"/>
              <a:t>Must Have</a:t>
            </a:r>
          </a:p>
        </p:txBody>
      </p:sp>
      <p:sp>
        <p:nvSpPr>
          <p:cNvPr id="45059" name="Content Placeholder 4"/>
          <p:cNvSpPr>
            <a:spLocks noGrp="1"/>
          </p:cNvSpPr>
          <p:nvPr>
            <p:ph idx="1"/>
          </p:nvPr>
        </p:nvSpPr>
        <p:spPr>
          <a:xfrm>
            <a:off x="1066800" y="1219200"/>
            <a:ext cx="7772400" cy="5181600"/>
          </a:xfrm>
        </p:spPr>
        <p:txBody>
          <a:bodyPr/>
          <a:lstStyle/>
          <a:p>
            <a:r>
              <a:rPr lang="en-US" altLang="en-US" smtClean="0"/>
              <a:t>Good financial records.</a:t>
            </a:r>
          </a:p>
          <a:p>
            <a:pPr lvl="1"/>
            <a:r>
              <a:rPr lang="en-US" altLang="en-US" smtClean="0"/>
              <a:t>Enterprise accounting by cost category.</a:t>
            </a:r>
          </a:p>
          <a:p>
            <a:pPr lvl="1"/>
            <a:r>
              <a:rPr lang="en-US" altLang="en-US" smtClean="0"/>
              <a:t>A good separation of </a:t>
            </a:r>
            <a:r>
              <a:rPr lang="en-US" altLang="en-US" b="1" smtClean="0"/>
              <a:t>Direct </a:t>
            </a:r>
            <a:r>
              <a:rPr lang="en-US" altLang="en-US" smtClean="0"/>
              <a:t>and </a:t>
            </a:r>
            <a:r>
              <a:rPr lang="en-US" altLang="en-US" b="1" smtClean="0"/>
              <a:t>Overhead </a:t>
            </a:r>
            <a:r>
              <a:rPr lang="en-US" altLang="en-US" smtClean="0"/>
              <a:t>costs.</a:t>
            </a:r>
          </a:p>
          <a:p>
            <a:pPr lvl="1"/>
            <a:r>
              <a:rPr lang="en-US" altLang="en-US" smtClean="0"/>
              <a:t>A good record of all sales listed separately</a:t>
            </a:r>
          </a:p>
          <a:p>
            <a:r>
              <a:rPr lang="en-US" altLang="en-US" smtClean="0"/>
              <a:t>Good production records.</a:t>
            </a:r>
          </a:p>
          <a:p>
            <a:pPr lvl="1"/>
            <a:r>
              <a:rPr lang="en-US" altLang="en-US" smtClean="0"/>
              <a:t>Weaned calf crop percentage</a:t>
            </a:r>
          </a:p>
          <a:p>
            <a:pPr lvl="1"/>
            <a:r>
              <a:rPr lang="en-US" altLang="en-US" smtClean="0"/>
              <a:t>Pregnancy rates</a:t>
            </a:r>
          </a:p>
          <a:p>
            <a:pPr lvl="1"/>
            <a:r>
              <a:rPr lang="en-US" altLang="en-US" smtClean="0"/>
              <a:t>Weaning weights and yearling gain</a:t>
            </a:r>
          </a:p>
          <a:p>
            <a:pPr lvl="1"/>
            <a:r>
              <a:rPr lang="en-US" altLang="en-US" smtClean="0"/>
              <a:t>Death loss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772400" cy="1752600"/>
          </a:xfrm>
        </p:spPr>
        <p:txBody>
          <a:bodyPr/>
          <a:lstStyle/>
          <a:p>
            <a:r>
              <a:rPr lang="en-US" altLang="en-US" sz="4000" smtClean="0"/>
              <a:t>Computers, Tablets, Smart Phones</a:t>
            </a:r>
            <a:br>
              <a:rPr lang="en-US" altLang="en-US" sz="4000" smtClean="0"/>
            </a:br>
            <a:r>
              <a:rPr lang="en-US" altLang="en-US" sz="4000" i="0" smtClean="0"/>
              <a:t>facilitate:</a:t>
            </a:r>
            <a:endParaRPr lang="en-US" altLang="en-US" sz="4000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1066800" y="2590800"/>
            <a:ext cx="7772400" cy="3276600"/>
          </a:xfrm>
        </p:spPr>
        <p:txBody>
          <a:bodyPr/>
          <a:lstStyle/>
          <a:p>
            <a:r>
              <a:rPr lang="en-US" altLang="en-US" smtClean="0"/>
              <a:t>Data collection, storage and retrieval.</a:t>
            </a:r>
          </a:p>
          <a:p>
            <a:r>
              <a:rPr lang="en-US" altLang="en-US" smtClean="0"/>
              <a:t>Analysis of past performance.</a:t>
            </a:r>
          </a:p>
          <a:p>
            <a:r>
              <a:rPr lang="en-US" altLang="en-US" smtClean="0"/>
              <a:t>Analysis of future possibilities.</a:t>
            </a:r>
          </a:p>
          <a:p>
            <a:r>
              <a:rPr lang="en-US" altLang="en-US" smtClean="0"/>
              <a:t>Budgeting</a:t>
            </a:r>
          </a:p>
          <a:p>
            <a:endParaRPr lang="en-US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i="0" smtClean="0"/>
              <a:t>A Foreman with his cowboys and student interns doing grazing planning.</a:t>
            </a:r>
          </a:p>
        </p:txBody>
      </p:sp>
      <p:pic>
        <p:nvPicPr>
          <p:cNvPr id="47107" name="Picture 9" descr="grazing pl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2163" y="1600200"/>
            <a:ext cx="6015037" cy="458311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066800" y="228600"/>
            <a:ext cx="7772400" cy="2514600"/>
          </a:xfrm>
        </p:spPr>
        <p:txBody>
          <a:bodyPr/>
          <a:lstStyle/>
          <a:p>
            <a:r>
              <a:rPr lang="en-US" altLang="en-US" smtClean="0"/>
              <a:t>Annual Cattle Flow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i="0" smtClean="0"/>
              <a:t>is the foundation for a good budget</a:t>
            </a:r>
            <a:endParaRPr lang="en-US" altLang="en-US" smtClean="0"/>
          </a:p>
        </p:txBody>
      </p:sp>
      <p:graphicFrame>
        <p:nvGraphicFramePr>
          <p:cNvPr id="48131" name="Object 2"/>
          <p:cNvGraphicFramePr>
            <a:graphicFrameLocks noChangeAspect="1"/>
          </p:cNvGraphicFramePr>
          <p:nvPr>
            <p:ph idx="1"/>
          </p:nvPr>
        </p:nvGraphicFramePr>
        <p:xfrm>
          <a:off x="1066800" y="3429000"/>
          <a:ext cx="77724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2" name="Worksheet" r:id="rId3" imgW="8173166" imgH="2125921" progId="Excel.Sheet.8">
                  <p:embed/>
                </p:oleObj>
              </mc:Choice>
              <mc:Fallback>
                <p:oleObj name="Worksheet" r:id="rId3" imgW="8173166" imgH="2125921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3429000"/>
                        <a:ext cx="77724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Planning by Key Result Areas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mtClean="0"/>
              <a:t>Feed Production</a:t>
            </a:r>
          </a:p>
          <a:p>
            <a:r>
              <a:rPr lang="en-US" altLang="en-US" smtClean="0"/>
              <a:t>Livestock Production</a:t>
            </a:r>
          </a:p>
          <a:p>
            <a:r>
              <a:rPr lang="en-US" altLang="en-US" smtClean="0"/>
              <a:t>Wildlife Production</a:t>
            </a:r>
          </a:p>
          <a:p>
            <a:r>
              <a:rPr lang="en-US" altLang="en-US" smtClean="0"/>
              <a:t>Range Production</a:t>
            </a:r>
          </a:p>
          <a:p>
            <a:r>
              <a:rPr lang="en-US" altLang="en-US" smtClean="0"/>
              <a:t>Cost/Quality Control</a:t>
            </a:r>
          </a:p>
          <a:p>
            <a:r>
              <a:rPr lang="en-US" altLang="en-US" smtClean="0"/>
              <a:t>Marketing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841375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Bookman Old Style" panose="02050604050505020204" pitchFamily="18" charset="0"/>
              </a:rPr>
              <a:t>Drought Plan</a:t>
            </a:r>
          </a:p>
        </p:txBody>
      </p:sp>
      <p:sp>
        <p:nvSpPr>
          <p:cNvPr id="50179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143000"/>
            <a:ext cx="6400800" cy="990600"/>
          </a:xfrm>
          <a:ln w="9525"/>
        </p:spPr>
        <p:txBody>
          <a:bodyPr/>
          <a:lstStyle/>
          <a:p>
            <a:r>
              <a:rPr lang="en-US" altLang="en-US" sz="4400" smtClean="0">
                <a:latin typeface="Bookman Old Style" panose="02050604050505020204" pitchFamily="18" charset="0"/>
              </a:rPr>
              <a:t>Heavy snow plan</a:t>
            </a:r>
          </a:p>
        </p:txBody>
      </p:sp>
      <p:pic>
        <p:nvPicPr>
          <p:cNvPr id="50180" name="Picture 5" descr="P10100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1204" name="Picture 2" descr="meadow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8138"/>
            <a:ext cx="8153400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9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i="1" kern="0">
                <a:latin typeface="+mj-lt"/>
                <a:ea typeface="+mj-ea"/>
                <a:cs typeface="+mj-cs"/>
              </a:rPr>
              <a:t>Five Essentials of Ranch Management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219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The approach must be both integrative and holistic</a:t>
            </a: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Continuous improvement of the key resources – Land, Livestock, People</a:t>
            </a: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Use of good planning and Decision making tools</a:t>
            </a: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War on cost</a:t>
            </a: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Emphasis on marketing</a:t>
            </a:r>
            <a:endParaRPr lang="en-US" sz="3200" b="1" kern="0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51207" name="Picture 2" descr="meadow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90538"/>
            <a:ext cx="8153400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371600" y="685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i="1" kern="0" dirty="0">
                <a:latin typeface="+mj-lt"/>
                <a:ea typeface="+mj-ea"/>
                <a:cs typeface="+mj-cs"/>
              </a:rPr>
              <a:t>Five Essentials for Successful Ranch Management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371600" y="2057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Book Antiqua" pitchFamily="18" charset="0"/>
              </a:rPr>
              <a:t>4.  War on cost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3"/>
          <p:cNvSpPr>
            <a:spLocks noGrp="1"/>
          </p:cNvSpPr>
          <p:nvPr>
            <p:ph/>
          </p:nvPr>
        </p:nvSpPr>
        <p:spPr>
          <a:xfrm>
            <a:off x="1066800" y="304800"/>
            <a:ext cx="7772400" cy="55626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4800" smtClean="0"/>
          </a:p>
          <a:p>
            <a:pPr marL="0" indent="0" algn="ctr">
              <a:buFontTx/>
              <a:buNone/>
            </a:pPr>
            <a:r>
              <a:rPr lang="en-US" altLang="en-US" sz="6000" smtClean="0"/>
              <a:t>Reducing the ratio of fed feed to grazed feed has tremendous economic significance!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52400"/>
            <a:ext cx="7772400" cy="914400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/>
            </a:r>
            <a:b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</a:br>
            <a:r>
              <a:rPr lang="en-US" altLang="en-US" sz="3600" b="1" u="sng" smtClean="0">
                <a:solidFill>
                  <a:schemeClr val="tx1"/>
                </a:solidFill>
                <a:latin typeface="Book Antiqua" panose="02040602050305030304" pitchFamily="18" charset="0"/>
              </a:rPr>
              <a:t>Major Determinants of Profits</a:t>
            </a:r>
            <a:r>
              <a:rPr lang="en-US" altLang="en-US" i="0" smtClean="0"/>
              <a:t/>
            </a:r>
            <a:br>
              <a:rPr lang="en-US" altLang="en-US" i="0" smtClean="0"/>
            </a:br>
            <a:endParaRPr lang="en-US" altLang="en-US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171" name="Content Placeholder 1"/>
          <p:cNvSpPr>
            <a:spLocks noGrp="1"/>
          </p:cNvSpPr>
          <p:nvPr>
            <p:ph idx="1"/>
          </p:nvPr>
        </p:nvSpPr>
        <p:spPr>
          <a:xfrm>
            <a:off x="1066800" y="990600"/>
            <a:ext cx="7772400" cy="4876800"/>
          </a:xfrm>
        </p:spPr>
        <p:txBody>
          <a:bodyPr/>
          <a:lstStyle/>
          <a:p>
            <a:r>
              <a:rPr lang="en-US" altLang="en-US" sz="3000" smtClean="0"/>
              <a:t>Overheads (Including People) </a:t>
            </a:r>
          </a:p>
          <a:p>
            <a:r>
              <a:rPr lang="en-US" altLang="en-US" sz="3000" smtClean="0"/>
              <a:t>Stocking Rate</a:t>
            </a:r>
          </a:p>
          <a:p>
            <a:pPr lvl="1"/>
            <a:r>
              <a:rPr lang="en-US" altLang="en-US" smtClean="0"/>
              <a:t>Cow Size and Milk Production</a:t>
            </a:r>
          </a:p>
          <a:p>
            <a:pPr lvl="1"/>
            <a:r>
              <a:rPr lang="en-US" altLang="en-US" smtClean="0"/>
              <a:t>Grazing &amp; Pasture Management</a:t>
            </a:r>
          </a:p>
          <a:p>
            <a:r>
              <a:rPr lang="en-US" altLang="en-US" sz="3000" smtClean="0"/>
              <a:t>Calving Season</a:t>
            </a:r>
          </a:p>
          <a:p>
            <a:r>
              <a:rPr lang="en-US" altLang="en-US" sz="3000" smtClean="0"/>
              <a:t>Fed Feed vs. Grazed Feed</a:t>
            </a:r>
          </a:p>
          <a:p>
            <a:r>
              <a:rPr lang="en-US" altLang="en-US" sz="3000" smtClean="0"/>
              <a:t>Realized Herd Fertility</a:t>
            </a:r>
          </a:p>
          <a:p>
            <a:r>
              <a:rPr lang="en-US" altLang="en-US" sz="3000" smtClean="0"/>
              <a:t>Heifer Development or Rep. Cow Cost</a:t>
            </a:r>
          </a:p>
          <a:p>
            <a:r>
              <a:rPr lang="en-US" altLang="en-US" sz="3000" smtClean="0"/>
              <a:t>Wise Input Use and Ranch Production</a:t>
            </a:r>
          </a:p>
          <a:p>
            <a:r>
              <a:rPr lang="en-US" altLang="en-US" sz="3000" smtClean="0"/>
              <a:t>Marketing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Content Placeholder 3"/>
          <p:cNvSpPr>
            <a:spLocks noGrp="1"/>
          </p:cNvSpPr>
          <p:nvPr>
            <p:ph/>
          </p:nvPr>
        </p:nvSpPr>
        <p:spPr>
          <a:xfrm>
            <a:off x="1066800" y="762000"/>
            <a:ext cx="7772400" cy="5105400"/>
          </a:xfrm>
        </p:spPr>
        <p:txBody>
          <a:bodyPr/>
          <a:lstStyle/>
          <a:p>
            <a:pPr marL="0" indent="0">
              <a:buFontTx/>
              <a:buNone/>
            </a:pPr>
            <a:endParaRPr lang="en-US" altLang="en-US" sz="4800" smtClean="0"/>
          </a:p>
          <a:p>
            <a:pPr marL="0" indent="0" algn="ctr">
              <a:buFontTx/>
              <a:buNone/>
            </a:pPr>
            <a:r>
              <a:rPr lang="en-US" altLang="en-US" sz="6000" smtClean="0"/>
              <a:t>Calving in sync with nature is a good way to reduce fed feed.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772400" cy="1752600"/>
          </a:xfrm>
        </p:spPr>
        <p:txBody>
          <a:bodyPr/>
          <a:lstStyle/>
          <a:p>
            <a:r>
              <a:rPr lang="en-US" altLang="en-US" b="1" smtClean="0"/>
              <a:t>Grazing Management</a:t>
            </a:r>
            <a:r>
              <a:rPr lang="en-US" altLang="en-US" b="1" i="0" smtClean="0"/>
              <a:t> can</a:t>
            </a:r>
            <a:br>
              <a:rPr lang="en-US" altLang="en-US" b="1" i="0" smtClean="0"/>
            </a:br>
            <a:r>
              <a:rPr lang="en-US" altLang="en-US" b="1" i="0" smtClean="0"/>
              <a:t>Increase grazing days and Reduce feeding days.</a:t>
            </a:r>
            <a:endParaRPr lang="en-US" altLang="en-US" b="1" smtClean="0"/>
          </a:p>
        </p:txBody>
      </p:sp>
      <p:pic>
        <p:nvPicPr>
          <p:cNvPr id="54275" name="Picture Placeholder 4" descr="DLL Win Graze 0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133600"/>
            <a:ext cx="5638800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altLang="en-US" sz="3600" smtClean="0"/>
              <a:t>You might eliminate or reduce the requirement for hay.</a:t>
            </a:r>
          </a:p>
          <a:p>
            <a:r>
              <a:rPr lang="en-US" altLang="en-US" sz="3600" smtClean="0"/>
              <a:t>Would you still need all that haying equipment? </a:t>
            </a:r>
          </a:p>
          <a:p>
            <a:r>
              <a:rPr lang="en-US" altLang="en-US" sz="3600" smtClean="0"/>
              <a:t>What about the manpower to run it?</a:t>
            </a:r>
          </a:p>
          <a:p>
            <a:r>
              <a:rPr lang="en-US" altLang="en-US" sz="3600" smtClean="0"/>
              <a:t>Could you buy what hay you might need and thereby increase your carrying capacity which would </a:t>
            </a:r>
            <a:r>
              <a:rPr lang="en-US" altLang="en-US" sz="3600" b="1" i="1" smtClean="0"/>
              <a:t>reduce acres per cow</a:t>
            </a:r>
            <a:r>
              <a:rPr lang="en-US" altLang="en-US" sz="3600" smtClean="0"/>
              <a:t> and </a:t>
            </a:r>
            <a:r>
              <a:rPr lang="en-US" altLang="en-US" sz="3600" b="1" i="1" smtClean="0"/>
              <a:t>increase turnover</a:t>
            </a:r>
            <a:r>
              <a:rPr lang="en-US" altLang="en-US" sz="360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6323" name="Picture Placeholder 6" descr="DLL Swathing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304800"/>
            <a:ext cx="6934200" cy="5200650"/>
          </a:xfrm>
        </p:spPr>
      </p:pic>
      <p:sp>
        <p:nvSpPr>
          <p:cNvPr id="56324" name="Text Placeholder 5"/>
          <p:cNvSpPr>
            <a:spLocks noGrp="1"/>
          </p:cNvSpPr>
          <p:nvPr>
            <p:ph type="body" sz="half" idx="2"/>
          </p:nvPr>
        </p:nvSpPr>
        <p:spPr>
          <a:xfrm>
            <a:off x="1792288" y="5410200"/>
            <a:ext cx="5486400" cy="762000"/>
          </a:xfrm>
        </p:spPr>
        <p:txBody>
          <a:bodyPr/>
          <a:lstStyle/>
          <a:p>
            <a:r>
              <a:rPr lang="en-US" altLang="en-US" smtClean="0"/>
              <a:t>	</a:t>
            </a:r>
            <a:r>
              <a:rPr lang="en-US" altLang="en-US" sz="2800" smtClean="0"/>
              <a:t>This isn’t Grazing!</a:t>
            </a:r>
          </a:p>
          <a:p>
            <a:r>
              <a:rPr lang="en-US" altLang="en-US" sz="2800" smtClean="0"/>
              <a:t>Why do we do this?  It’s expensive!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DLL Win Graze 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8371" name="Picture Placeholder 4" descr="DLL Win Graze 05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04800"/>
            <a:ext cx="7199313" cy="5399088"/>
          </a:xfrm>
        </p:spPr>
      </p:pic>
      <p:sp>
        <p:nvSpPr>
          <p:cNvPr id="58372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z="2800" smtClean="0"/>
              <a:t>A little hay and a lot of cured grass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59395" name="Picture Placeholder 4" descr="DLL Win Graze 0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228600"/>
            <a:ext cx="7416800" cy="5562600"/>
          </a:xfrm>
        </p:spPr>
      </p:pic>
      <p:sp>
        <p:nvSpPr>
          <p:cNvPr id="59396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altLang="en-US" smtClean="0"/>
          </a:p>
          <a:p>
            <a:r>
              <a:rPr lang="en-US" altLang="en-US" sz="4000" smtClean="0"/>
              <a:t>They really will eat it.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0419" name="Picture Placeholder 4" descr="DLL Dixon H Win 06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304800"/>
            <a:ext cx="7620000" cy="5715000"/>
          </a:xfrm>
        </p:spPr>
      </p:pic>
      <p:sp>
        <p:nvSpPr>
          <p:cNvPr id="60420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15000"/>
            <a:ext cx="5486400" cy="457200"/>
          </a:xfrm>
        </p:spPr>
        <p:txBody>
          <a:bodyPr/>
          <a:lstStyle/>
          <a:p>
            <a:endParaRPr lang="en-US" altLang="en-US" smtClean="0"/>
          </a:p>
          <a:p>
            <a:r>
              <a:rPr lang="en-US" altLang="en-US" sz="2000" smtClean="0"/>
              <a:t>A riparian area in the middle of a dry spring range.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1443" name="Picture Placeholder 4" descr="DLL Dixon H. Win 04.JP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304800"/>
            <a:ext cx="7391400" cy="5543550"/>
          </a:xfrm>
        </p:spPr>
      </p:pic>
      <p:sp>
        <p:nvSpPr>
          <p:cNvPr id="6144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638800"/>
            <a:ext cx="5486400" cy="533400"/>
          </a:xfrm>
        </p:spPr>
        <p:txBody>
          <a:bodyPr/>
          <a:lstStyle/>
          <a:p>
            <a:endParaRPr lang="en-US" altLang="en-US" smtClean="0"/>
          </a:p>
          <a:p>
            <a:r>
              <a:rPr lang="en-US" altLang="en-US" sz="1800" smtClean="0"/>
              <a:t>Same riparian area—even has wire grass and cattails.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62467" name="Picture Placeholder 4" descr="DLL Dixon H. Win 0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" r="47"/>
          <a:stretch>
            <a:fillRect/>
          </a:stretch>
        </p:blipFill>
        <p:spPr>
          <a:xfrm>
            <a:off x="1295400" y="304800"/>
            <a:ext cx="7321550" cy="5491163"/>
          </a:xfrm>
        </p:spPr>
      </p:pic>
      <p:sp>
        <p:nvSpPr>
          <p:cNvPr id="62468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5367338"/>
            <a:ext cx="4535488" cy="804862"/>
          </a:xfrm>
        </p:spPr>
        <p:txBody>
          <a:bodyPr/>
          <a:lstStyle/>
          <a:p>
            <a:endParaRPr lang="en-US" altLang="en-US" smtClean="0"/>
          </a:p>
          <a:p>
            <a:r>
              <a:rPr lang="en-US" altLang="en-US" sz="4400" smtClean="0"/>
              <a:t>They ate it all!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90600" y="381000"/>
            <a:ext cx="7772400" cy="2133600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b="1" i="0" smtClean="0">
                <a:latin typeface="Bookman Old Style" panose="02050604050505020204" pitchFamily="18" charset="0"/>
              </a:rPr>
              <a:t>Reduce Overheads </a:t>
            </a:r>
            <a:br>
              <a:rPr lang="en-US" altLang="en-US" b="1" i="0" smtClean="0">
                <a:latin typeface="Bookman Old Style" panose="02050604050505020204" pitchFamily="18" charset="0"/>
              </a:rPr>
            </a:br>
            <a:r>
              <a:rPr lang="en-US" altLang="en-US" b="1" i="0" smtClean="0">
                <a:latin typeface="Bookman Old Style" panose="02050604050505020204" pitchFamily="18" charset="0"/>
              </a:rPr>
              <a:t>Market Well</a:t>
            </a:r>
            <a:br>
              <a:rPr lang="en-US" altLang="en-US" b="1" i="0" smtClean="0">
                <a:latin typeface="Bookman Old Style" panose="02050604050505020204" pitchFamily="18" charset="0"/>
              </a:rPr>
            </a:br>
            <a:r>
              <a:rPr lang="en-US" altLang="en-US" i="0" smtClean="0">
                <a:latin typeface="Bookman Old Style" panose="02050604050505020204" pitchFamily="18" charset="0"/>
              </a:rPr>
              <a:t>Improve Three</a:t>
            </a:r>
            <a:r>
              <a:rPr lang="en-US" altLang="en-US" b="1" smtClean="0">
                <a:latin typeface="Bookman Old Style" panose="02050604050505020204" pitchFamily="18" charset="0"/>
              </a:rPr>
              <a:t> Key Ratios</a:t>
            </a:r>
            <a:endParaRPr lang="en-US" altLang="en-US" smtClean="0">
              <a:latin typeface="Bookman Old Style" panose="02050604050505020204" pitchFamily="18" charset="0"/>
            </a:endParaRP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472113" y="2590800"/>
            <a:ext cx="3429000" cy="4038600"/>
          </a:xfrm>
          <a:ln w="9525"/>
        </p:spPr>
        <p:txBody>
          <a:bodyPr/>
          <a:lstStyle/>
          <a:p>
            <a:pPr algn="l"/>
            <a:r>
              <a:rPr lang="en-US" altLang="en-US" sz="3600" smtClean="0">
                <a:latin typeface="Bookman Old Style" panose="02050604050505020204" pitchFamily="18" charset="0"/>
              </a:rPr>
              <a:t>Acres per Cow</a:t>
            </a:r>
          </a:p>
          <a:p>
            <a:pPr algn="l"/>
            <a:endParaRPr lang="en-US" altLang="en-US" sz="3600" smtClean="0">
              <a:latin typeface="Bookman Old Style" panose="02050604050505020204" pitchFamily="18" charset="0"/>
            </a:endParaRPr>
          </a:p>
          <a:p>
            <a:pPr algn="l"/>
            <a:r>
              <a:rPr lang="en-US" altLang="en-US" sz="3600" smtClean="0">
                <a:latin typeface="Bookman Old Style" panose="02050604050505020204" pitchFamily="18" charset="0"/>
              </a:rPr>
              <a:t>Cows per Man</a:t>
            </a:r>
          </a:p>
          <a:p>
            <a:pPr algn="l"/>
            <a:endParaRPr lang="en-US" altLang="en-US" sz="3600" smtClean="0">
              <a:latin typeface="Bookman Old Style" panose="02050604050505020204" pitchFamily="18" charset="0"/>
            </a:endParaRPr>
          </a:p>
          <a:p>
            <a:pPr algn="l"/>
            <a:r>
              <a:rPr lang="en-US" altLang="en-US" sz="3600" smtClean="0">
                <a:latin typeface="Bookman Old Style" panose="02050604050505020204" pitchFamily="18" charset="0"/>
              </a:rPr>
              <a:t>Fed Feed vs Grazed Feed</a:t>
            </a:r>
          </a:p>
          <a:p>
            <a:pPr algn="l"/>
            <a:endParaRPr lang="en-US" altLang="en-US" sz="3600" smtClean="0">
              <a:latin typeface="Bookman Old Style" panose="02050604050505020204" pitchFamily="18" charset="0"/>
            </a:endParaRPr>
          </a:p>
          <a:p>
            <a:pPr algn="l"/>
            <a:endParaRPr lang="en-US" altLang="en-US" sz="3600" smtClean="0">
              <a:latin typeface="Bookman Old Style" panose="02050604050505020204" pitchFamily="18" charset="0"/>
            </a:endParaRPr>
          </a:p>
        </p:txBody>
      </p:sp>
      <p:sp>
        <p:nvSpPr>
          <p:cNvPr id="8196" name="Rectangle 6"/>
          <p:cNvSpPr>
            <a:spLocks noChangeArrowheads="1"/>
          </p:cNvSpPr>
          <p:nvPr/>
        </p:nvSpPr>
        <p:spPr bwMode="auto">
          <a:xfrm>
            <a:off x="1524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838200" y="5943600"/>
            <a:ext cx="7543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endParaRPr lang="en-US" altLang="en-US" b="1">
              <a:latin typeface="Bookman Old Style" panose="02050604050505020204" pitchFamily="18" charset="0"/>
            </a:endParaRPr>
          </a:p>
        </p:txBody>
      </p:sp>
      <p:pic>
        <p:nvPicPr>
          <p:cNvPr id="8198" name="Picture 9" descr="P1010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94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Bookman Old Style" panose="02050604050505020204" pitchFamily="18" charset="0"/>
              </a:rPr>
              <a:t>Minimal Development of Replacement Heifers</a:t>
            </a:r>
          </a:p>
        </p:txBody>
      </p:sp>
      <p:pic>
        <p:nvPicPr>
          <p:cNvPr id="63491" name="Picture 5" descr="h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 descr="P101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240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4000" b="1" dirty="0" smtClean="0"/>
              <a:t>With good grazing management the following are typical results:</a:t>
            </a:r>
          </a:p>
          <a:p>
            <a:pPr marL="0" indent="0">
              <a:buFontTx/>
              <a:buNone/>
              <a:defRPr/>
            </a:pPr>
            <a:endParaRPr lang="en-US" sz="4000" b="1" dirty="0" smtClean="0"/>
          </a:p>
          <a:p>
            <a:pPr>
              <a:defRPr/>
            </a:pPr>
            <a:r>
              <a:rPr lang="en-US" sz="3600" dirty="0" smtClean="0"/>
              <a:t>Fewer herds to reduce need for fence.</a:t>
            </a:r>
          </a:p>
          <a:p>
            <a:pPr>
              <a:defRPr/>
            </a:pPr>
            <a:r>
              <a:rPr lang="en-US" sz="3600" dirty="0" smtClean="0"/>
              <a:t>Increased herd size.</a:t>
            </a:r>
          </a:p>
          <a:p>
            <a:pPr>
              <a:defRPr/>
            </a:pPr>
            <a:r>
              <a:rPr lang="en-US" sz="3600" dirty="0" smtClean="0"/>
              <a:t>Livestock occupying a very small portion of the ranch at any given time.</a:t>
            </a:r>
          </a:p>
          <a:p>
            <a:pPr marL="0" indent="0">
              <a:buFontTx/>
              <a:buNone/>
              <a:defRPr/>
            </a:pPr>
            <a:endParaRPr lang="en-US" sz="3600" dirty="0"/>
          </a:p>
          <a:p>
            <a:pPr marL="0" indent="0">
              <a:buFontTx/>
              <a:buNone/>
              <a:defRPr/>
            </a:pPr>
            <a:r>
              <a:rPr lang="en-US" sz="3600" dirty="0" smtClean="0"/>
              <a:t>Which leads to--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2057400"/>
            <a:ext cx="7772400" cy="3429000"/>
          </a:xfrm>
        </p:spPr>
        <p:txBody>
          <a:bodyPr/>
          <a:lstStyle/>
          <a:p>
            <a:pPr>
              <a:defRPr/>
            </a:pPr>
            <a:r>
              <a:rPr lang="en-US" sz="4400" dirty="0" smtClean="0"/>
              <a:t>Less requirement for labor.</a:t>
            </a:r>
          </a:p>
          <a:p>
            <a:pPr>
              <a:defRPr/>
            </a:pPr>
            <a:r>
              <a:rPr lang="en-US" sz="4400" dirty="0" smtClean="0"/>
              <a:t>Higher cows per person ratio.</a:t>
            </a:r>
          </a:p>
          <a:p>
            <a:pPr>
              <a:defRPr/>
            </a:pPr>
            <a:endParaRPr lang="en-US" sz="4400" dirty="0"/>
          </a:p>
          <a:p>
            <a:pPr marL="0" indent="0">
              <a:buFontTx/>
              <a:buNone/>
              <a:defRPr/>
            </a:pPr>
            <a:endParaRPr lang="en-US" sz="4400" dirty="0" smtClean="0"/>
          </a:p>
          <a:p>
            <a:pPr>
              <a:defRPr/>
            </a:pPr>
            <a:endParaRPr lang="en-US" sz="4400" dirty="0"/>
          </a:p>
          <a:p>
            <a:pPr>
              <a:defRPr/>
            </a:pPr>
            <a:endParaRPr lang="en-US" sz="4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>
              <a:defRPr/>
            </a:pPr>
            <a:r>
              <a:rPr lang="en-US" sz="4400" dirty="0" smtClean="0"/>
              <a:t>Increasing the size and reducing the number of herds</a:t>
            </a:r>
          </a:p>
          <a:p>
            <a:pPr>
              <a:defRPr/>
            </a:pPr>
            <a:r>
              <a:rPr lang="en-US" sz="4400" dirty="0" smtClean="0"/>
              <a:t>Reducing or eliminating the need for hay</a:t>
            </a:r>
          </a:p>
          <a:p>
            <a:pPr>
              <a:defRPr/>
            </a:pPr>
            <a:r>
              <a:rPr lang="en-US" sz="4400" dirty="0" smtClean="0"/>
              <a:t>Eliminating the need for haying equipment, labor and fuel</a:t>
            </a:r>
          </a:p>
          <a:p>
            <a:pPr marL="0" indent="0">
              <a:buFontTx/>
              <a:buNone/>
              <a:defRPr/>
            </a:pPr>
            <a:endParaRPr lang="en-US" sz="4400" dirty="0"/>
          </a:p>
          <a:p>
            <a:pPr marL="0" indent="0">
              <a:buFontTx/>
              <a:buNone/>
              <a:defRPr/>
            </a:pPr>
            <a:r>
              <a:rPr lang="en-US" sz="4400" dirty="0" smtClean="0"/>
              <a:t>		</a:t>
            </a:r>
            <a:r>
              <a:rPr lang="en-US" sz="4400" b="1" i="1" dirty="0" smtClean="0">
                <a:solidFill>
                  <a:srgbClr val="C00000"/>
                </a:solidFill>
              </a:rPr>
              <a:t>Guess What?</a:t>
            </a:r>
            <a:endParaRPr lang="en-US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Content Placeholder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28600"/>
            <a:ext cx="8001000" cy="6172200"/>
          </a:xfrm>
        </p:spPr>
      </p:pic>
      <p:sp>
        <p:nvSpPr>
          <p:cNvPr id="67587" name="TextBox 5"/>
          <p:cNvSpPr txBox="1">
            <a:spLocks noChangeArrowheads="1"/>
          </p:cNvSpPr>
          <p:nvPr/>
        </p:nvSpPr>
        <p:spPr bwMode="auto">
          <a:xfrm>
            <a:off x="4953000" y="1447800"/>
            <a:ext cx="184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000"/>
          </a:p>
        </p:txBody>
      </p:sp>
      <p:sp>
        <p:nvSpPr>
          <p:cNvPr id="67588" name="TextBox 6"/>
          <p:cNvSpPr txBox="1">
            <a:spLocks noChangeArrowheads="1"/>
          </p:cNvSpPr>
          <p:nvPr/>
        </p:nvSpPr>
        <p:spPr bwMode="auto">
          <a:xfrm>
            <a:off x="1066800" y="385763"/>
            <a:ext cx="7772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/>
              <a:t>You increase gross margin and greatly reduce the need for people and equipment.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How do I get to Efficient?</a:t>
            </a:r>
          </a:p>
        </p:txBody>
      </p:sp>
      <p:pic>
        <p:nvPicPr>
          <p:cNvPr id="37891" name="Picture 2" descr="C:\Documents and Settings\Burke\My Documents\My Pictures\DLL\DLL Craig's cow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295400"/>
            <a:ext cx="8001000" cy="5105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228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-------</a:t>
            </a:r>
          </a:p>
        </p:txBody>
      </p:sp>
      <p:sp>
        <p:nvSpPr>
          <p:cNvPr id="69635" name="Content Placeholder 3"/>
          <p:cNvSpPr>
            <a:spLocks noGrp="1"/>
          </p:cNvSpPr>
          <p:nvPr>
            <p:ph idx="1"/>
          </p:nvPr>
        </p:nvSpPr>
        <p:spPr>
          <a:xfrm>
            <a:off x="838200" y="609600"/>
            <a:ext cx="8305800" cy="5364163"/>
          </a:xfrm>
        </p:spPr>
        <p:txBody>
          <a:bodyPr/>
          <a:lstStyle/>
          <a:p>
            <a:r>
              <a:rPr lang="en-US" altLang="en-US" smtClean="0"/>
              <a:t>Buy small replacement cows that fit my environment, OR</a:t>
            </a:r>
          </a:p>
          <a:p>
            <a:r>
              <a:rPr lang="en-US" altLang="en-US" smtClean="0"/>
              <a:t>Raise replacement heifers from bulls and cows that fit my environment.</a:t>
            </a:r>
          </a:p>
          <a:p>
            <a:r>
              <a:rPr lang="en-US" altLang="en-US" smtClean="0"/>
              <a:t>Cut inputs and then-------”cull the right cow.”</a:t>
            </a:r>
          </a:p>
          <a:p>
            <a:endParaRPr lang="en-US" altLang="en-US" smtClean="0"/>
          </a:p>
          <a:p>
            <a:r>
              <a:rPr lang="en-US" altLang="en-US" smtClean="0"/>
              <a:t>Longevity is result of fertility and fertility is a result of environment fit.</a:t>
            </a:r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0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0660" name="Picture 2" descr="meadow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8138"/>
            <a:ext cx="8153400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9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i="1" kern="0" dirty="0">
                <a:latin typeface="+mj-lt"/>
                <a:ea typeface="+mj-ea"/>
                <a:cs typeface="+mj-cs"/>
              </a:rPr>
              <a:t>Five Essentials for Successful Ranch Management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143000" y="18288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Book Antiqua" pitchFamily="18" charset="0"/>
              </a:rPr>
              <a:t>5.  Emphasis on marketing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smtClean="0">
                <a:latin typeface="Bookman Old Style" panose="02050604050505020204" pitchFamily="18" charset="0"/>
              </a:rPr>
              <a:t>Production Fits into the Marketing Plan</a:t>
            </a:r>
          </a:p>
        </p:txBody>
      </p:sp>
      <p:pic>
        <p:nvPicPr>
          <p:cNvPr id="71683" name="Picture 5" descr="P1010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524000"/>
            <a:ext cx="6705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Two Ideas after cutting inputs.</a:t>
            </a:r>
          </a:p>
        </p:txBody>
      </p:sp>
      <p:sp>
        <p:nvSpPr>
          <p:cNvPr id="72707" name="Content Placeholder 2"/>
          <p:cNvSpPr>
            <a:spLocks noGrp="1"/>
          </p:cNvSpPr>
          <p:nvPr>
            <p:ph idx="1"/>
          </p:nvPr>
        </p:nvSpPr>
        <p:spPr>
          <a:xfrm>
            <a:off x="914400" y="1371600"/>
            <a:ext cx="79248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3600" smtClean="0"/>
              <a:t>Heifers:</a:t>
            </a:r>
          </a:p>
          <a:p>
            <a:r>
              <a:rPr lang="en-US" altLang="en-US" sz="3600" smtClean="0"/>
              <a:t>Short exposure—lots of heifers</a:t>
            </a:r>
          </a:p>
          <a:p>
            <a:pPr lvl="1"/>
            <a:r>
              <a:rPr lang="en-US" altLang="en-US" sz="3200" smtClean="0"/>
              <a:t>Opens make good feeders</a:t>
            </a:r>
          </a:p>
          <a:p>
            <a:pPr lvl="1"/>
            <a:r>
              <a:rPr lang="en-US" altLang="en-US" sz="3200" smtClean="0"/>
              <a:t>Pregnants make good cows</a:t>
            </a:r>
          </a:p>
          <a:p>
            <a:pPr>
              <a:buFontTx/>
              <a:buNone/>
            </a:pPr>
            <a:r>
              <a:rPr lang="en-US" altLang="en-US" sz="3600" smtClean="0"/>
              <a:t>Cows:</a:t>
            </a:r>
          </a:p>
          <a:p>
            <a:r>
              <a:rPr lang="en-US" altLang="en-US" sz="3600" smtClean="0"/>
              <a:t>Short calving season</a:t>
            </a:r>
          </a:p>
          <a:p>
            <a:pPr lvl="1"/>
            <a:r>
              <a:rPr lang="en-US" altLang="en-US" sz="3200" smtClean="0"/>
              <a:t>Long breeding season.   </a:t>
            </a:r>
            <a:r>
              <a:rPr lang="en-US" altLang="en-US" sz="3200" b="1" smtClean="0"/>
              <a:t>What?</a:t>
            </a:r>
            <a:endParaRPr lang="en-US" altLang="en-US" sz="3200" smtClean="0"/>
          </a:p>
          <a:p>
            <a:pPr lvl="1">
              <a:buFontTx/>
              <a:buNone/>
            </a:pPr>
            <a:endParaRPr lang="en-US" altLang="en-US" smtClean="0"/>
          </a:p>
          <a:p>
            <a:pPr lvl="1">
              <a:buFontTx/>
              <a:buNone/>
            </a:pPr>
            <a:endParaRPr lang="en-US" altLang="en-US" smtClean="0"/>
          </a:p>
          <a:p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eadow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738"/>
            <a:ext cx="8153400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000" b="1" smtClean="0">
                <a:solidFill>
                  <a:schemeClr val="tx1"/>
                </a:solidFill>
              </a:rPr>
              <a:t>Five Essentials for </a:t>
            </a:r>
            <a:br>
              <a:rPr lang="en-US" altLang="en-US" sz="4000" b="1" smtClean="0">
                <a:solidFill>
                  <a:schemeClr val="tx1"/>
                </a:solidFill>
              </a:rPr>
            </a:br>
            <a:r>
              <a:rPr lang="en-US" altLang="en-US" sz="4000" b="1" smtClean="0">
                <a:solidFill>
                  <a:schemeClr val="tx1"/>
                </a:solidFill>
              </a:rPr>
              <a:t>Successful Ranch Management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304800"/>
            <a:ext cx="7772400" cy="933450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Bookman Old Style" panose="02050604050505020204" pitchFamily="18" charset="0"/>
              </a:rPr>
              <a:t>Short Calving Season</a:t>
            </a:r>
          </a:p>
        </p:txBody>
      </p:sp>
      <p:sp>
        <p:nvSpPr>
          <p:cNvPr id="73731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1295400"/>
            <a:ext cx="6400800" cy="1066800"/>
          </a:xfrm>
          <a:ln w="9525"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>
                <a:latin typeface="Bookman Old Style" panose="02050604050505020204" pitchFamily="18" charset="0"/>
              </a:rPr>
              <a:t>Leave bulls in cows until </a:t>
            </a:r>
          </a:p>
          <a:p>
            <a:pPr>
              <a:lnSpc>
                <a:spcPct val="90000"/>
              </a:lnSpc>
            </a:pPr>
            <a:r>
              <a:rPr lang="en-US" altLang="en-US" smtClean="0">
                <a:latin typeface="Bookman Old Style" panose="02050604050505020204" pitchFamily="18" charset="0"/>
              </a:rPr>
              <a:t>preg check time</a:t>
            </a:r>
          </a:p>
        </p:txBody>
      </p:sp>
      <p:pic>
        <p:nvPicPr>
          <p:cNvPr id="73732" name="Picture 5" descr="Joy SC cows 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5715000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>
                <a:latin typeface="Bookman Old Style" panose="02050604050505020204" pitchFamily="18" charset="0"/>
              </a:rPr>
              <a:t>High Herd Turnover Rate </a:t>
            </a:r>
          </a:p>
        </p:txBody>
      </p:sp>
      <p:pic>
        <p:nvPicPr>
          <p:cNvPr id="74755" name="Picture 7" descr="c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9342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57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5780" name="Picture 2" descr="meadow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8138"/>
            <a:ext cx="8153400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9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i="1" kern="0" dirty="0">
                <a:latin typeface="+mj-lt"/>
                <a:ea typeface="+mj-ea"/>
                <a:cs typeface="+mj-cs"/>
              </a:rPr>
              <a:t>Five Essentials for Successful Ranch Management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219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The approach must be both integrative and holistic</a:t>
            </a: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Continuous improvement of the key resources – Land, Livestock, People</a:t>
            </a: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Use of good planning and Decision making tools</a:t>
            </a: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War on cost</a:t>
            </a: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r>
              <a:rPr lang="en-US" sz="3200" b="1" kern="0">
                <a:solidFill>
                  <a:schemeClr val="bg1"/>
                </a:solidFill>
                <a:latin typeface="Book Antiqua" pitchFamily="18" charset="0"/>
              </a:rPr>
              <a:t>Emphasis on marketing</a:t>
            </a:r>
            <a:endParaRPr lang="en-US" sz="3200" b="1" kern="0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8"/>
          <p:cNvSpPr>
            <a:spLocks noChangeArrowheads="1"/>
          </p:cNvSpPr>
          <p:nvPr/>
        </p:nvSpPr>
        <p:spPr bwMode="auto">
          <a:xfrm>
            <a:off x="1066800" y="381000"/>
            <a:ext cx="3124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i="1">
                <a:latin typeface="Book Antiqua" panose="02040602050305030304" pitchFamily="18" charset="0"/>
              </a:rPr>
              <a:t>Four Areas to Manage</a:t>
            </a:r>
          </a:p>
        </p:txBody>
      </p:sp>
      <p:sp>
        <p:nvSpPr>
          <p:cNvPr id="76803" name="Rectangle 9"/>
          <p:cNvSpPr>
            <a:spLocks noChangeArrowheads="1"/>
          </p:cNvSpPr>
          <p:nvPr/>
        </p:nvSpPr>
        <p:spPr bwMode="auto">
          <a:xfrm>
            <a:off x="1066800" y="914400"/>
            <a:ext cx="3733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500">
                <a:latin typeface="Book Antiqua" panose="02040602050305030304" pitchFamily="18" charset="0"/>
              </a:rPr>
              <a:t>Production</a:t>
            </a:r>
          </a:p>
          <a:p>
            <a:endParaRPr lang="en-US" altLang="en-US" sz="1500">
              <a:latin typeface="Book Antiqua" panose="02040602050305030304" pitchFamily="18" charset="0"/>
            </a:endParaRPr>
          </a:p>
          <a:p>
            <a:r>
              <a:rPr lang="en-US" altLang="en-US" sz="1500">
                <a:latin typeface="Book Antiqua" panose="02040602050305030304" pitchFamily="18" charset="0"/>
              </a:rPr>
              <a:t>Economics/Finance</a:t>
            </a:r>
          </a:p>
          <a:p>
            <a:endParaRPr lang="en-US" altLang="en-US" sz="1500">
              <a:latin typeface="Book Antiqua" panose="02040602050305030304" pitchFamily="18" charset="0"/>
            </a:endParaRPr>
          </a:p>
          <a:p>
            <a:r>
              <a:rPr lang="en-US" altLang="en-US" sz="1500">
                <a:latin typeface="Book Antiqua" panose="02040602050305030304" pitchFamily="18" charset="0"/>
              </a:rPr>
              <a:t>Marketing</a:t>
            </a:r>
          </a:p>
          <a:p>
            <a:endParaRPr lang="en-US" altLang="en-US" sz="1500">
              <a:latin typeface="Book Antiqua" panose="02040602050305030304" pitchFamily="18" charset="0"/>
            </a:endParaRPr>
          </a:p>
          <a:p>
            <a:r>
              <a:rPr lang="en-US" altLang="en-US" sz="1500">
                <a:latin typeface="Book Antiqua" panose="02040602050305030304" pitchFamily="18" charset="0"/>
              </a:rPr>
              <a:t>People</a:t>
            </a:r>
          </a:p>
          <a:p>
            <a:endParaRPr lang="en-US" altLang="en-US" sz="1500">
              <a:latin typeface="Book Antiqua" panose="02040602050305030304" pitchFamily="18" charset="0"/>
            </a:endParaRPr>
          </a:p>
        </p:txBody>
      </p:sp>
      <p:pic>
        <p:nvPicPr>
          <p:cNvPr id="76804" name="Picture 10" descr="hor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52600"/>
            <a:ext cx="175260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12" descr="meadow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1148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Rectangle 13"/>
          <p:cNvSpPr>
            <a:spLocks noChangeArrowheads="1"/>
          </p:cNvSpPr>
          <p:nvPr/>
        </p:nvSpPr>
        <p:spPr bwMode="auto">
          <a:xfrm>
            <a:off x="4916488" y="533400"/>
            <a:ext cx="3922712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Book Antiqua" panose="02040602050305030304" pitchFamily="18" charset="0"/>
              </a:rPr>
              <a:t>Five Essentials for Successful    Ranch Management</a:t>
            </a:r>
          </a:p>
        </p:txBody>
      </p:sp>
      <p:sp>
        <p:nvSpPr>
          <p:cNvPr id="76807" name="Rectangle 14"/>
          <p:cNvSpPr>
            <a:spLocks noChangeArrowheads="1"/>
          </p:cNvSpPr>
          <p:nvPr/>
        </p:nvSpPr>
        <p:spPr bwMode="auto">
          <a:xfrm>
            <a:off x="4916488" y="1020763"/>
            <a:ext cx="3922712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AutoNum type="arabicPeriod"/>
            </a:pPr>
            <a:endParaRPr lang="en-US" altLang="en-US" sz="600" b="1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>
              <a:buFontTx/>
              <a:buAutoNum type="arabicPeriod"/>
            </a:pPr>
            <a:r>
              <a:rPr lang="en-US" altLang="en-US" sz="1500" b="1">
                <a:solidFill>
                  <a:schemeClr val="bg1"/>
                </a:solidFill>
                <a:latin typeface="Book Antiqua" panose="02040602050305030304" pitchFamily="18" charset="0"/>
              </a:rPr>
              <a:t>The approach must be both integrative and holistic</a:t>
            </a:r>
          </a:p>
          <a:p>
            <a:pPr>
              <a:buFontTx/>
              <a:buAutoNum type="arabicPeriod"/>
            </a:pPr>
            <a:r>
              <a:rPr lang="en-US" altLang="en-US" sz="1500" b="1">
                <a:solidFill>
                  <a:schemeClr val="bg1"/>
                </a:solidFill>
                <a:latin typeface="Book Antiqua" panose="02040602050305030304" pitchFamily="18" charset="0"/>
              </a:rPr>
              <a:t>Continuous improvement of the key resources – Land, Livestock, People</a:t>
            </a:r>
          </a:p>
          <a:p>
            <a:pPr>
              <a:buFontTx/>
              <a:buAutoNum type="arabicPeriod"/>
            </a:pPr>
            <a:r>
              <a:rPr lang="en-US" altLang="en-US" sz="1500" b="1">
                <a:solidFill>
                  <a:schemeClr val="bg1"/>
                </a:solidFill>
                <a:latin typeface="Book Antiqua" panose="02040602050305030304" pitchFamily="18" charset="0"/>
              </a:rPr>
              <a:t>Use of good planning and Decision making tools</a:t>
            </a:r>
          </a:p>
          <a:p>
            <a:pPr>
              <a:buFontTx/>
              <a:buAutoNum type="arabicPeriod"/>
            </a:pPr>
            <a:r>
              <a:rPr lang="en-US" altLang="en-US" sz="1500" b="1">
                <a:solidFill>
                  <a:schemeClr val="bg1"/>
                </a:solidFill>
                <a:latin typeface="Book Antiqua" panose="02040602050305030304" pitchFamily="18" charset="0"/>
              </a:rPr>
              <a:t>War on cost</a:t>
            </a:r>
          </a:p>
          <a:p>
            <a:pPr>
              <a:buFontTx/>
              <a:buAutoNum type="arabicPeriod"/>
            </a:pPr>
            <a:r>
              <a:rPr lang="en-US" altLang="en-US" sz="1500" b="1">
                <a:solidFill>
                  <a:schemeClr val="bg1"/>
                </a:solidFill>
                <a:latin typeface="Book Antiqua" panose="02040602050305030304" pitchFamily="18" charset="0"/>
              </a:rPr>
              <a:t>Emphasis on marketing</a:t>
            </a:r>
          </a:p>
        </p:txBody>
      </p:sp>
      <p:sp>
        <p:nvSpPr>
          <p:cNvPr id="76808" name="Rectangle 15"/>
          <p:cNvSpPr>
            <a:spLocks noGrp="1" noChangeArrowheads="1"/>
          </p:cNvSpPr>
          <p:nvPr>
            <p:ph/>
          </p:nvPr>
        </p:nvSpPr>
        <p:spPr>
          <a:xfrm>
            <a:off x="1371600" y="7467600"/>
            <a:ext cx="4821238" cy="57150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76809" name="Picture 16" descr="grass 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200"/>
            <a:ext cx="388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10" name="Rectangle 17"/>
          <p:cNvSpPr>
            <a:spLocks noChangeArrowheads="1"/>
          </p:cNvSpPr>
          <p:nvPr/>
        </p:nvSpPr>
        <p:spPr bwMode="auto">
          <a:xfrm>
            <a:off x="2057400" y="3657600"/>
            <a:ext cx="4821238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i="1">
                <a:latin typeface="Book Antiqua" panose="02040602050305030304" pitchFamily="18" charset="0"/>
              </a:rPr>
              <a:t>Three Ways to Improve Profit</a:t>
            </a:r>
          </a:p>
        </p:txBody>
      </p:sp>
      <p:sp>
        <p:nvSpPr>
          <p:cNvPr id="76811" name="Rectangle 18"/>
          <p:cNvSpPr>
            <a:spLocks noChangeArrowheads="1"/>
          </p:cNvSpPr>
          <p:nvPr/>
        </p:nvSpPr>
        <p:spPr bwMode="auto">
          <a:xfrm>
            <a:off x="2578100" y="3900488"/>
            <a:ext cx="382270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600" b="1">
                <a:latin typeface="Book Antiqua" panose="02040602050305030304" pitchFamily="18" charset="0"/>
              </a:rPr>
              <a:t>Increase turnover</a:t>
            </a:r>
          </a:p>
          <a:p>
            <a:endParaRPr lang="en-US" altLang="en-US" sz="1100" b="1">
              <a:latin typeface="Book Antiqua" panose="02040602050305030304" pitchFamily="18" charset="0"/>
            </a:endParaRPr>
          </a:p>
          <a:p>
            <a:pPr algn="ctr"/>
            <a:r>
              <a:rPr lang="en-US" altLang="en-US" sz="1600" b="1">
                <a:latin typeface="Book Antiqua" panose="02040602050305030304" pitchFamily="18" charset="0"/>
              </a:rPr>
              <a:t>Decrease overheads</a:t>
            </a:r>
          </a:p>
          <a:p>
            <a:endParaRPr lang="en-US" altLang="en-US" sz="1100" b="1">
              <a:latin typeface="Book Antiqua" panose="02040602050305030304" pitchFamily="18" charset="0"/>
            </a:endParaRPr>
          </a:p>
          <a:p>
            <a:pPr algn="r"/>
            <a:r>
              <a:rPr lang="en-US" altLang="en-US" sz="1600" b="1">
                <a:latin typeface="Book Antiqua" panose="02040602050305030304" pitchFamily="18" charset="0"/>
              </a:rPr>
              <a:t>Improve gross margin</a:t>
            </a:r>
          </a:p>
          <a:p>
            <a:pPr lvl="1" algn="r"/>
            <a:r>
              <a:rPr lang="en-US" altLang="en-US" sz="1200" b="1">
                <a:latin typeface="Book Antiqua" panose="02040602050305030304" pitchFamily="18" charset="0"/>
              </a:rPr>
              <a:t>Total returns – Direct costs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914400" y="-19050"/>
            <a:ext cx="7772400" cy="620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6600" b="1" i="1" kern="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So</a:t>
            </a:r>
          </a:p>
          <a:p>
            <a:pPr>
              <a:defRPr/>
            </a:pPr>
            <a:r>
              <a:rPr lang="en-US" sz="6600" b="1" i="1" kern="0" dirty="0">
                <a:solidFill>
                  <a:schemeClr val="tx2"/>
                </a:solidFill>
                <a:latin typeface="Bookman Old Style" pitchFamily="18" charset="0"/>
                <a:ea typeface="+mj-ea"/>
                <a:cs typeface="+mj-cs"/>
              </a:rPr>
              <a:t>For Profitable Decision Making Become a Systems Thinker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772400" cy="639763"/>
          </a:xfrm>
        </p:spPr>
        <p:txBody>
          <a:bodyPr/>
          <a:lstStyle/>
          <a:p>
            <a:pPr algn="ctr"/>
            <a:r>
              <a:rPr lang="en-US" altLang="en-US" sz="4000" smtClean="0">
                <a:solidFill>
                  <a:schemeClr val="tx1"/>
                </a:solidFill>
                <a:latin typeface="Book Antiqua" panose="02040602050305030304" pitchFamily="18" charset="0"/>
              </a:rPr>
              <a:t>HOW?  </a:t>
            </a:r>
            <a:r>
              <a:rPr lang="en-US" altLang="en-US" sz="3200" smtClean="0">
                <a:solidFill>
                  <a:srgbClr val="C00000"/>
                </a:solidFill>
                <a:latin typeface="Book Antiqua" panose="02040602050305030304" pitchFamily="18" charset="0"/>
              </a:rPr>
              <a:t>Planning, Planning, and---</a:t>
            </a:r>
            <a:endParaRPr lang="en-US" altLang="en-US" sz="4000" smtClean="0">
              <a:solidFill>
                <a:srgbClr val="C00000"/>
              </a:solidFill>
              <a:latin typeface="Book Antiqua" panose="02040602050305030304" pitchFamily="18" charset="0"/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219200"/>
            <a:ext cx="7696200" cy="5105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Alignment of people, livestock, land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Large herds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mtClean="0">
              <a:latin typeface="Book Antiqua" panose="02040602050305030304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Every man has his own herd (or herds)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Information feedback to know how your responsibility is progressing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High cows per man ratio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3000" smtClean="0">
              <a:latin typeface="Book Antiqua" panose="02040602050305030304" pitchFamily="18" charset="0"/>
            </a:endParaRPr>
          </a:p>
        </p:txBody>
      </p:sp>
      <p:pic>
        <p:nvPicPr>
          <p:cNvPr id="78852" name="Picture 4" descr="co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78" b="27744"/>
          <a:stretch>
            <a:fillRect/>
          </a:stretch>
        </p:blipFill>
        <p:spPr bwMode="auto">
          <a:xfrm>
            <a:off x="3810000" y="1752600"/>
            <a:ext cx="4724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3"/>
          <p:cNvSpPr>
            <a:spLocks noGrp="1"/>
          </p:cNvSpPr>
          <p:nvPr>
            <p:ph/>
          </p:nvPr>
        </p:nvSpPr>
        <p:spPr>
          <a:xfrm>
            <a:off x="1066800" y="609600"/>
            <a:ext cx="77724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Careful coordination of reproduction, genetics, grazing and marketing</a:t>
            </a:r>
          </a:p>
          <a:p>
            <a:pPr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Short duration, adaptive grazing – with lengthy recovery</a:t>
            </a:r>
          </a:p>
          <a:p>
            <a:pPr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Increase grazing – Reduce fed feed</a:t>
            </a:r>
          </a:p>
          <a:p>
            <a:pPr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Take advantage of heterosis</a:t>
            </a:r>
          </a:p>
          <a:p>
            <a:pPr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Calve in sync with nature </a:t>
            </a:r>
          </a:p>
          <a:p>
            <a:pPr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Small or moderate cow size</a:t>
            </a:r>
          </a:p>
          <a:p>
            <a:pPr>
              <a:buFontTx/>
              <a:buNone/>
            </a:pPr>
            <a:r>
              <a:rPr lang="en-US" altLang="en-US" smtClean="0">
                <a:latin typeface="Book Antiqua" panose="02040602050305030304" pitchFamily="18" charset="0"/>
              </a:rPr>
              <a:t>Moderate milking 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7467600" cy="1295400"/>
          </a:xfrm>
        </p:spPr>
        <p:txBody>
          <a:bodyPr/>
          <a:lstStyle/>
          <a:p>
            <a:r>
              <a:rPr lang="en-US" altLang="en-US" sz="4000" b="1" smtClean="0"/>
              <a:t>More Thoughts to Consider:</a:t>
            </a:r>
            <a:endParaRPr lang="en-US" altLang="en-US" sz="4000" b="1" smtClean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914400"/>
            <a:ext cx="7772400" cy="54102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endParaRPr lang="en-US" altLang="en-US" sz="3600" dirty="0" smtClean="0">
              <a:solidFill>
                <a:srgbClr val="FF0000"/>
              </a:solidFill>
            </a:endParaRPr>
          </a:p>
          <a:p>
            <a:pPr>
              <a:defRPr/>
            </a:pPr>
            <a:r>
              <a:rPr lang="en-US" altLang="en-US" sz="3500" dirty="0" smtClean="0"/>
              <a:t>People first.</a:t>
            </a:r>
          </a:p>
          <a:p>
            <a:pPr>
              <a:defRPr/>
            </a:pPr>
            <a:r>
              <a:rPr lang="en-US" altLang="en-US" sz="3500" dirty="0" smtClean="0"/>
              <a:t>Put Strategy before Tactics</a:t>
            </a:r>
            <a:r>
              <a:rPr lang="en-US" altLang="en-US" sz="3500" dirty="0"/>
              <a:t>. </a:t>
            </a:r>
            <a:endParaRPr lang="en-US" altLang="en-US" sz="3500" dirty="0" smtClean="0"/>
          </a:p>
          <a:p>
            <a:pPr>
              <a:defRPr/>
            </a:pPr>
            <a:r>
              <a:rPr lang="en-US" altLang="en-US" sz="3500" dirty="0" smtClean="0"/>
              <a:t>Prioritize </a:t>
            </a:r>
            <a:r>
              <a:rPr lang="en-US" altLang="en-US" sz="3500" dirty="0"/>
              <a:t>for Profit not Convenience.</a:t>
            </a:r>
          </a:p>
          <a:p>
            <a:pPr>
              <a:defRPr/>
            </a:pPr>
            <a:r>
              <a:rPr lang="en-US" altLang="en-US" sz="3500" dirty="0" smtClean="0"/>
              <a:t>Think </a:t>
            </a:r>
            <a:r>
              <a:rPr lang="en-US" altLang="en-US" sz="3500" b="1" u="sng" dirty="0" smtClean="0"/>
              <a:t>Soil</a:t>
            </a:r>
            <a:r>
              <a:rPr lang="en-US" altLang="en-US" sz="3500" dirty="0" smtClean="0"/>
              <a:t> before Plants and Animals.</a:t>
            </a:r>
          </a:p>
          <a:p>
            <a:pPr>
              <a:defRPr/>
            </a:pPr>
            <a:r>
              <a:rPr lang="en-US" altLang="en-US" sz="3500" dirty="0" smtClean="0"/>
              <a:t>Think </a:t>
            </a:r>
            <a:r>
              <a:rPr lang="en-US" altLang="en-US" sz="3500" dirty="0"/>
              <a:t>Return per Acre not per Cow</a:t>
            </a:r>
            <a:r>
              <a:rPr lang="en-US" altLang="en-US" sz="3500" dirty="0" smtClean="0"/>
              <a:t>.</a:t>
            </a:r>
          </a:p>
          <a:p>
            <a:pPr>
              <a:defRPr/>
            </a:pPr>
            <a:endParaRPr lang="en-US" altLang="en-US" sz="3500" dirty="0" smtClean="0"/>
          </a:p>
          <a:p>
            <a:pPr marL="0" indent="0">
              <a:buFontTx/>
              <a:buNone/>
              <a:defRPr/>
            </a:pPr>
            <a:endParaRPr lang="en-US" altLang="en-US" sz="3500" dirty="0" smtClean="0"/>
          </a:p>
          <a:p>
            <a:pPr lvl="1">
              <a:buFontTx/>
              <a:buNone/>
              <a:defRPr/>
            </a:pPr>
            <a:endParaRPr lang="en-US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0"/>
            <a:ext cx="7772400" cy="4800600"/>
          </a:xfrm>
        </p:spPr>
        <p:txBody>
          <a:bodyPr/>
          <a:lstStyle/>
          <a:p>
            <a:r>
              <a:rPr lang="en-US" altLang="en-US" sz="6000" smtClean="0">
                <a:latin typeface="Bookman Old Style" panose="02050604050505020204" pitchFamily="18" charset="0"/>
              </a:rPr>
              <a:t>With strategy in place - </a:t>
            </a:r>
            <a:br>
              <a:rPr lang="en-US" altLang="en-US" sz="6000" smtClean="0">
                <a:latin typeface="Bookman Old Style" panose="02050604050505020204" pitchFamily="18" charset="0"/>
              </a:rPr>
            </a:br>
            <a:r>
              <a:rPr lang="en-US" altLang="en-US" sz="6000" smtClean="0">
                <a:latin typeface="Bookman Old Style" panose="02050604050505020204" pitchFamily="18" charset="0"/>
              </a:rPr>
              <a:t/>
            </a:r>
            <a:br>
              <a:rPr lang="en-US" altLang="en-US" sz="6000" smtClean="0">
                <a:latin typeface="Bookman Old Style" panose="02050604050505020204" pitchFamily="18" charset="0"/>
              </a:rPr>
            </a:br>
            <a:r>
              <a:rPr lang="en-US" altLang="en-US" sz="6000" smtClean="0">
                <a:latin typeface="Bookman Old Style" panose="02050604050505020204" pitchFamily="18" charset="0"/>
              </a:rPr>
              <a:t>three very important tactical areas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914400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Bookman Old Style" panose="02050604050505020204" pitchFamily="18" charset="0"/>
              </a:rPr>
              <a:t>Graze Right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486400"/>
            <a:ext cx="6400800" cy="1143000"/>
          </a:xfrm>
          <a:ln w="9525"/>
        </p:spPr>
        <p:txBody>
          <a:bodyPr/>
          <a:lstStyle/>
          <a:p>
            <a:r>
              <a:rPr lang="en-US" altLang="en-US" smtClean="0">
                <a:latin typeface="Bookman Old Style" panose="02050604050505020204" pitchFamily="18" charset="0"/>
              </a:rPr>
              <a:t>Daily effort preceded by good planning</a:t>
            </a:r>
          </a:p>
        </p:txBody>
      </p:sp>
      <p:pic>
        <p:nvPicPr>
          <p:cNvPr id="82948" name="Picture 6" descr="Star cows 2005 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791200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244" name="Picture 2" descr="meadow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38138"/>
            <a:ext cx="8153400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192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000" b="1" i="1" kern="0" dirty="0">
                <a:latin typeface="+mj-lt"/>
                <a:ea typeface="+mj-ea"/>
                <a:cs typeface="+mj-cs"/>
              </a:rPr>
              <a:t>Five Essentials for </a:t>
            </a:r>
          </a:p>
          <a:p>
            <a:pPr>
              <a:defRPr/>
            </a:pPr>
            <a:r>
              <a:rPr lang="en-US" sz="4000" b="1" i="1" kern="0" dirty="0">
                <a:latin typeface="+mj-lt"/>
                <a:ea typeface="+mj-ea"/>
                <a:cs typeface="+mj-cs"/>
              </a:rPr>
              <a:t>Successful Ranch Management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219200" y="19050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b="1" kern="0" dirty="0">
                <a:solidFill>
                  <a:schemeClr val="bg1"/>
                </a:solidFill>
                <a:latin typeface="Book Antiqua" pitchFamily="18" charset="0"/>
              </a:rPr>
              <a:t>1.  The approach must be both integrative and holistic</a:t>
            </a: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endParaRPr lang="en-US" sz="3200" b="1" kern="0" dirty="0">
              <a:solidFill>
                <a:schemeClr val="bg1"/>
              </a:solidFill>
              <a:latin typeface="Book Antiqua" pitchFamily="18" charset="0"/>
            </a:endParaRPr>
          </a:p>
          <a:p>
            <a:pPr marL="609600" indent="-609600" algn="l">
              <a:lnSpc>
                <a:spcPct val="90000"/>
              </a:lnSpc>
              <a:spcBef>
                <a:spcPct val="20000"/>
              </a:spcBef>
              <a:buFontTx/>
              <a:buAutoNum type="arabicPeriod"/>
              <a:defRPr/>
            </a:pPr>
            <a:endParaRPr lang="en-US" sz="3200" b="1" kern="0" dirty="0">
              <a:solidFill>
                <a:schemeClr val="bg1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"/>
            <a:ext cx="7772400" cy="1069975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Bookman Old Style" panose="02050604050505020204" pitchFamily="18" charset="0"/>
              </a:rPr>
              <a:t>Cull the Right Cows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4600" y="6019800"/>
            <a:ext cx="6400800" cy="609600"/>
          </a:xfrm>
          <a:ln w="9525"/>
        </p:spPr>
        <p:txBody>
          <a:bodyPr/>
          <a:lstStyle/>
          <a:p>
            <a:r>
              <a:rPr lang="en-US" altLang="en-US" smtClean="0"/>
              <a:t>“notch the exceptions”</a:t>
            </a:r>
          </a:p>
        </p:txBody>
      </p:sp>
      <p:pic>
        <p:nvPicPr>
          <p:cNvPr id="83972" name="Picture 4" descr="98 GI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3825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6" descr="notched c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477000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Cull the Right Cow</a:t>
            </a:r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Open</a:t>
            </a:r>
          </a:p>
          <a:p>
            <a:r>
              <a:rPr lang="en-US" altLang="en-US" smtClean="0"/>
              <a:t>Dry</a:t>
            </a:r>
          </a:p>
          <a:p>
            <a:r>
              <a:rPr lang="en-US" altLang="en-US" smtClean="0"/>
              <a:t>Requires individual attention or help</a:t>
            </a:r>
          </a:p>
          <a:p>
            <a:r>
              <a:rPr lang="en-US" altLang="en-US" smtClean="0"/>
              <a:t>Wild</a:t>
            </a:r>
          </a:p>
          <a:p>
            <a:r>
              <a:rPr lang="en-US" altLang="en-US" smtClean="0"/>
              <a:t>Poor calf</a:t>
            </a:r>
          </a:p>
          <a:p>
            <a:r>
              <a:rPr lang="en-US" altLang="en-US" smtClean="0"/>
              <a:t>Ugly (your definition—don’t be too hard on ‘em.  You might cull some good ones.)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"/>
            <a:ext cx="7772400" cy="1470025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mtClean="0">
                <a:latin typeface="Bookman Old Style" panose="02050604050505020204" pitchFamily="18" charset="0"/>
              </a:rPr>
              <a:t>Low Stress Animal Handling Techniques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5943600"/>
            <a:ext cx="6400800" cy="685800"/>
          </a:xfrm>
          <a:ln w="9525"/>
        </p:spPr>
        <p:txBody>
          <a:bodyPr/>
          <a:lstStyle/>
          <a:p>
            <a:r>
              <a:rPr lang="en-US" altLang="en-US" smtClean="0"/>
              <a:t>“You can never get too good”</a:t>
            </a:r>
          </a:p>
        </p:txBody>
      </p:sp>
      <p:pic>
        <p:nvPicPr>
          <p:cNvPr id="86020" name="Picture 5" descr="Burke06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76400"/>
            <a:ext cx="62484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Good Animal Handling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>
          <a:xfrm>
            <a:off x="914400" y="1600200"/>
            <a:ext cx="7772400" cy="3886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3600" smtClean="0"/>
              <a:t>	Better Performance</a:t>
            </a:r>
          </a:p>
          <a:p>
            <a:pPr>
              <a:buFontTx/>
              <a:buNone/>
            </a:pPr>
            <a:r>
              <a:rPr lang="en-US" altLang="en-US" sz="3600" smtClean="0"/>
              <a:t>	</a:t>
            </a:r>
          </a:p>
          <a:p>
            <a:pPr>
              <a:buFontTx/>
              <a:buNone/>
            </a:pPr>
            <a:r>
              <a:rPr lang="en-US" altLang="en-US" sz="3600" smtClean="0"/>
              <a:t>	More efficient gathers and pasture moves</a:t>
            </a:r>
          </a:p>
          <a:p>
            <a:pPr>
              <a:buFontTx/>
              <a:buNone/>
            </a:pPr>
            <a:r>
              <a:rPr lang="en-US" altLang="en-US" sz="3600" smtClean="0"/>
              <a:t>	</a:t>
            </a:r>
          </a:p>
          <a:p>
            <a:pPr>
              <a:buFontTx/>
              <a:buNone/>
            </a:pPr>
            <a:r>
              <a:rPr lang="en-US" altLang="en-US" sz="3600" smtClean="0"/>
              <a:t>	Less handler risk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1524000"/>
            <a:ext cx="7772400" cy="914400"/>
          </a:xfrm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en-US" b="1" smtClean="0">
                <a:latin typeface="Bookman Old Style" panose="02050604050505020204" pitchFamily="18" charset="0"/>
              </a:rPr>
              <a:t>Systems Approach</a:t>
            </a:r>
            <a:endParaRPr lang="en-US" altLang="en-US" smtClean="0">
              <a:latin typeface="Bookman Old Style" panose="02050604050505020204" pitchFamily="18" charset="0"/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410200" y="5105400"/>
            <a:ext cx="3429000" cy="1219200"/>
          </a:xfrm>
          <a:ln w="9525"/>
        </p:spPr>
        <p:txBody>
          <a:bodyPr/>
          <a:lstStyle/>
          <a:p>
            <a:r>
              <a:rPr lang="en-US" altLang="en-US" b="1" smtClean="0">
                <a:latin typeface="Bookman Old Style" panose="02050604050505020204" pitchFamily="18" charset="0"/>
              </a:rPr>
              <a:t>Enabled by integration</a:t>
            </a:r>
          </a:p>
        </p:txBody>
      </p:sp>
      <p:sp>
        <p:nvSpPr>
          <p:cNvPr id="11268" name="Rectangle 6"/>
          <p:cNvSpPr>
            <a:spLocks noChangeArrowheads="1"/>
          </p:cNvSpPr>
          <p:nvPr/>
        </p:nvSpPr>
        <p:spPr bwMode="auto">
          <a:xfrm>
            <a:off x="152400" y="2286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  <a:latin typeface="Bookman Old Style" panose="02050604050505020204" pitchFamily="18" charset="0"/>
              </a:rPr>
              <a:t>Holistic Approach</a:t>
            </a: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838200" y="5943600"/>
            <a:ext cx="7543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Blip>
                <a:blip r:embed="rId2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buFontTx/>
              <a:buNone/>
            </a:pPr>
            <a:endParaRPr lang="en-US" altLang="en-US" b="1">
              <a:latin typeface="Bookman Old Style" panose="02050604050505020204" pitchFamily="18" charset="0"/>
            </a:endParaRPr>
          </a:p>
        </p:txBody>
      </p:sp>
      <p:pic>
        <p:nvPicPr>
          <p:cNvPr id="11270" name="Picture 9" descr="P1010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718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xpedition design template">
  <a:themeElements>
    <a:clrScheme name="Expedition design template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CAA966"/>
      </a:hlink>
      <a:folHlink>
        <a:srgbClr val="969696"/>
      </a:folHlink>
    </a:clrScheme>
    <a:fontScheme name="Expedition design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xpedition design template 1">
        <a:dk1>
          <a:srgbClr val="000000"/>
        </a:dk1>
        <a:lt1>
          <a:srgbClr val="A7947B"/>
        </a:lt1>
        <a:dk2>
          <a:srgbClr val="FFFFFF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CAA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design template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CAA966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design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xpedition design template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C25422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B04B1E"/>
        </a:accent6>
        <a:hlink>
          <a:srgbClr val="8488AC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Expedition design template</Template>
  <TotalTime>1613</TotalTime>
  <Words>1228</Words>
  <Application>Microsoft Office PowerPoint</Application>
  <PresentationFormat>On-screen Show (4:3)</PresentationFormat>
  <Paragraphs>294</Paragraphs>
  <Slides>83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90" baseType="lpstr">
      <vt:lpstr>Times New Roman</vt:lpstr>
      <vt:lpstr>Arial</vt:lpstr>
      <vt:lpstr>Calibri</vt:lpstr>
      <vt:lpstr>Book Antiqua</vt:lpstr>
      <vt:lpstr>Bookman Old Style</vt:lpstr>
      <vt:lpstr>Expedition design template</vt:lpstr>
      <vt:lpstr>Microsoft Office Excel Worksheet</vt:lpstr>
      <vt:lpstr>Five Essentials for Successful  Ranch Management</vt:lpstr>
      <vt:lpstr>Four Areas to Manage</vt:lpstr>
      <vt:lpstr>Three Ways to Improve Profit</vt:lpstr>
      <vt:lpstr> Whole Ranch Profit </vt:lpstr>
      <vt:lpstr> Major Determinants of Profits </vt:lpstr>
      <vt:lpstr>Reduce Overheads  Market Well Improve Three Key Ratios</vt:lpstr>
      <vt:lpstr>Five Essentials for  Successful Ranch Management</vt:lpstr>
      <vt:lpstr>PowerPoint Presentation</vt:lpstr>
      <vt:lpstr>Systems Approach</vt:lpstr>
      <vt:lpstr>PowerPoint Presentation</vt:lpstr>
      <vt:lpstr>PowerPoint Presentation</vt:lpstr>
      <vt:lpstr>PowerPoint Presentation</vt:lpstr>
      <vt:lpstr>PowerPoint Presentation</vt:lpstr>
      <vt:lpstr>Early Calving</vt:lpstr>
      <vt:lpstr>Wormers and Insecticides</vt:lpstr>
      <vt:lpstr>PowerPoint Presentation</vt:lpstr>
      <vt:lpstr>For improvement of land— Planned, Time Controlled Grazing</vt:lpstr>
      <vt:lpstr>PowerPoint Presentation</vt:lpstr>
      <vt:lpstr>PowerPoint Presentation</vt:lpstr>
      <vt:lpstr> Haydens’—Baker, Montana </vt:lpstr>
      <vt:lpstr> TA Ranch—Saratoga, WY 1230 pairs 7-1-15 </vt:lpstr>
      <vt:lpstr> Steve and Judy Freemans’ Hartville, MO 4-17 </vt:lpstr>
      <vt:lpstr> Steve and Judy Freemans’ Hartville, MO 4-17 </vt:lpstr>
      <vt:lpstr> Cooper and Katie Hursts’ Woodville, MS 4-17 </vt:lpstr>
      <vt:lpstr> Cooper and Katie Hursts’ Woodville, MS 4-17 </vt:lpstr>
      <vt:lpstr> Cooper and Katie Hursts’ Woodville, MS 4-17 </vt:lpstr>
      <vt:lpstr> Cooper and Katie Hursts’ Woodville, MS 4-17 </vt:lpstr>
      <vt:lpstr>PowerPoint Presentation</vt:lpstr>
      <vt:lpstr> Planned, Time Controlled Grazing Will improve the land </vt:lpstr>
      <vt:lpstr>  Improvements in  Carrying Capacity  and  Stocking Rate.  </vt:lpstr>
      <vt:lpstr>Good Grazing can and usually will produce: </vt:lpstr>
      <vt:lpstr>Better Performance will improve Gross Margin.</vt:lpstr>
      <vt:lpstr>Continuous Improvement  of Livestock</vt:lpstr>
      <vt:lpstr>PowerPoint Presentation</vt:lpstr>
      <vt:lpstr>Select the Right Bull </vt:lpstr>
      <vt:lpstr>Cull the Right Cow</vt:lpstr>
      <vt:lpstr>Continuous Improvement  of  People  </vt:lpstr>
      <vt:lpstr>Manager’s Job – to create an environment in which people want to excel and then provide the tools, training and freedom to do it.</vt:lpstr>
      <vt:lpstr>Empowerment</vt:lpstr>
      <vt:lpstr>Leadership is best gauged  by the                         response of those being led.</vt:lpstr>
      <vt:lpstr>PowerPoint Presentation</vt:lpstr>
      <vt:lpstr>Must Have</vt:lpstr>
      <vt:lpstr>Computers, Tablets, Smart Phones facilitate:</vt:lpstr>
      <vt:lpstr>A Foreman with his cowboys and student interns doing grazing planning.</vt:lpstr>
      <vt:lpstr>Annual Cattle Flow  is the foundation for a good budget</vt:lpstr>
      <vt:lpstr>Planning by Key Result Areas</vt:lpstr>
      <vt:lpstr>Drought Plan</vt:lpstr>
      <vt:lpstr>PowerPoint Presentation</vt:lpstr>
      <vt:lpstr>PowerPoint Presentation</vt:lpstr>
      <vt:lpstr>PowerPoint Presentation</vt:lpstr>
      <vt:lpstr>Grazing Management can Increase grazing days and Reduce feeding days.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Minimal Development of Replacement Heifers</vt:lpstr>
      <vt:lpstr>PowerPoint Presentation</vt:lpstr>
      <vt:lpstr>PowerPoint Presentation</vt:lpstr>
      <vt:lpstr>PowerPoint Presentation</vt:lpstr>
      <vt:lpstr>PowerPoint Presentation</vt:lpstr>
      <vt:lpstr>How do I get to Efficient?</vt:lpstr>
      <vt:lpstr>-------</vt:lpstr>
      <vt:lpstr>PowerPoint Presentation</vt:lpstr>
      <vt:lpstr>Production Fits into the Marketing Plan</vt:lpstr>
      <vt:lpstr>Two Ideas after cutting inputs.</vt:lpstr>
      <vt:lpstr>Short Calving Season</vt:lpstr>
      <vt:lpstr>High Herd Turnover Rate </vt:lpstr>
      <vt:lpstr>PowerPoint Presentation</vt:lpstr>
      <vt:lpstr>PowerPoint Presentation</vt:lpstr>
      <vt:lpstr>PowerPoint Presentation</vt:lpstr>
      <vt:lpstr>HOW?  Planning, Planning, and---</vt:lpstr>
      <vt:lpstr>PowerPoint Presentation</vt:lpstr>
      <vt:lpstr>More Thoughts to Consider:</vt:lpstr>
      <vt:lpstr>With strategy in place -   three very important tactical areas</vt:lpstr>
      <vt:lpstr>Graze Right</vt:lpstr>
      <vt:lpstr>Cull the Right Cows</vt:lpstr>
      <vt:lpstr>Cull the Right Cow</vt:lpstr>
      <vt:lpstr>Low Stress Animal Handling Techniques</vt:lpstr>
      <vt:lpstr>Good Animal Handling</vt:lpstr>
    </vt:vector>
  </TitlesOfParts>
  <Company>FMC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 Areas to Manage</dc:title>
  <dc:creator>Owner</dc:creator>
  <cp:lastModifiedBy>Garfield-CO</cp:lastModifiedBy>
  <cp:revision>162</cp:revision>
  <cp:lastPrinted>1601-01-01T00:00:00Z</cp:lastPrinted>
  <dcterms:created xsi:type="dcterms:W3CDTF">2006-10-05T15:24:58Z</dcterms:created>
  <dcterms:modified xsi:type="dcterms:W3CDTF">2017-08-31T18:32:41Z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TC010690171033</vt:lpwstr>
  </property>
</Properties>
</file>