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</p:sldMasterIdLst>
  <p:notesMasterIdLst>
    <p:notesMasterId r:id="rId54"/>
  </p:notesMasterIdLst>
  <p:handoutMasterIdLst>
    <p:handoutMasterId r:id="rId55"/>
  </p:handoutMasterIdLst>
  <p:sldIdLst>
    <p:sldId id="257" r:id="rId3"/>
    <p:sldId id="377" r:id="rId4"/>
    <p:sldId id="378" r:id="rId5"/>
    <p:sldId id="376" r:id="rId6"/>
    <p:sldId id="375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97" r:id="rId15"/>
    <p:sldId id="398" r:id="rId16"/>
    <p:sldId id="399" r:id="rId17"/>
    <p:sldId id="402" r:id="rId18"/>
    <p:sldId id="401" r:id="rId19"/>
    <p:sldId id="386" r:id="rId20"/>
    <p:sldId id="390" r:id="rId21"/>
    <p:sldId id="388" r:id="rId22"/>
    <p:sldId id="389" r:id="rId23"/>
    <p:sldId id="345" r:id="rId24"/>
    <p:sldId id="305" r:id="rId25"/>
    <p:sldId id="306" r:id="rId26"/>
    <p:sldId id="307" r:id="rId27"/>
    <p:sldId id="346" r:id="rId28"/>
    <p:sldId id="311" r:id="rId29"/>
    <p:sldId id="348" r:id="rId30"/>
    <p:sldId id="349" r:id="rId31"/>
    <p:sldId id="350" r:id="rId32"/>
    <p:sldId id="351" r:id="rId33"/>
    <p:sldId id="352" r:id="rId34"/>
    <p:sldId id="353" r:id="rId35"/>
    <p:sldId id="395" r:id="rId36"/>
    <p:sldId id="396" r:id="rId37"/>
    <p:sldId id="357" r:id="rId38"/>
    <p:sldId id="391" r:id="rId39"/>
    <p:sldId id="392" r:id="rId40"/>
    <p:sldId id="394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9" r:id="rId52"/>
    <p:sldId id="278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MED.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&amp; LRG. #1 STEER CALF PRICES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400-500 Pounds,</a:t>
            </a:r>
            <a:r>
              <a:rPr lang="en-US" sz="2000" b="0" baseline="0" dirty="0"/>
              <a:t> Southern Plains, Weekly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229.42266666666666</c:v>
                </c:pt>
                <c:pt idx="1">
                  <c:v>229.41549999999998</c:v>
                </c:pt>
                <c:pt idx="2">
                  <c:v>226.51750003051757</c:v>
                </c:pt>
                <c:pt idx="3">
                  <c:v>227.50900039672851</c:v>
                </c:pt>
                <c:pt idx="4">
                  <c:v>225.58199981689449</c:v>
                </c:pt>
                <c:pt idx="5">
                  <c:v>227.52650012207033</c:v>
                </c:pt>
                <c:pt idx="6">
                  <c:v>226.83527496948244</c:v>
                </c:pt>
                <c:pt idx="7">
                  <c:v>229.26250036621096</c:v>
                </c:pt>
                <c:pt idx="8">
                  <c:v>228.18000021362303</c:v>
                </c:pt>
                <c:pt idx="9">
                  <c:v>230.96449975585938</c:v>
                </c:pt>
                <c:pt idx="10">
                  <c:v>232.12950030517578</c:v>
                </c:pt>
                <c:pt idx="11">
                  <c:v>231.3455000305176</c:v>
                </c:pt>
                <c:pt idx="12">
                  <c:v>232.13749942016602</c:v>
                </c:pt>
                <c:pt idx="13">
                  <c:v>229.48599984741213</c:v>
                </c:pt>
                <c:pt idx="14">
                  <c:v>225.76949987792969</c:v>
                </c:pt>
                <c:pt idx="15">
                  <c:v>221.44150057983398</c:v>
                </c:pt>
                <c:pt idx="16">
                  <c:v>220.22250115966796</c:v>
                </c:pt>
                <c:pt idx="17">
                  <c:v>218.59300021362304</c:v>
                </c:pt>
                <c:pt idx="18">
                  <c:v>220.18450067138673</c:v>
                </c:pt>
                <c:pt idx="19">
                  <c:v>222.68899951171875</c:v>
                </c:pt>
                <c:pt idx="20">
                  <c:v>219.20049957275387</c:v>
                </c:pt>
                <c:pt idx="21">
                  <c:v>224.15723321126302</c:v>
                </c:pt>
                <c:pt idx="22">
                  <c:v>220.17621684977212</c:v>
                </c:pt>
                <c:pt idx="23">
                  <c:v>222.21636649373372</c:v>
                </c:pt>
                <c:pt idx="24">
                  <c:v>220.08380526394313</c:v>
                </c:pt>
                <c:pt idx="25">
                  <c:v>219.13249911499025</c:v>
                </c:pt>
                <c:pt idx="26">
                  <c:v>219.32499926757811</c:v>
                </c:pt>
                <c:pt idx="27">
                  <c:v>219.51749942016599</c:v>
                </c:pt>
                <c:pt idx="28">
                  <c:v>209.77350039672851</c:v>
                </c:pt>
                <c:pt idx="29">
                  <c:v>217.22199998474122</c:v>
                </c:pt>
                <c:pt idx="30">
                  <c:v>217.45449957275392</c:v>
                </c:pt>
                <c:pt idx="31">
                  <c:v>222.13269969482423</c:v>
                </c:pt>
                <c:pt idx="32">
                  <c:v>223.21649984741211</c:v>
                </c:pt>
                <c:pt idx="33">
                  <c:v>224.63900033569334</c:v>
                </c:pt>
                <c:pt idx="34">
                  <c:v>220.07100036621097</c:v>
                </c:pt>
                <c:pt idx="35">
                  <c:v>217.55349987792971</c:v>
                </c:pt>
                <c:pt idx="36">
                  <c:v>214.53150036621091</c:v>
                </c:pt>
                <c:pt idx="37">
                  <c:v>212.38099963378909</c:v>
                </c:pt>
                <c:pt idx="38">
                  <c:v>206.6784998474121</c:v>
                </c:pt>
                <c:pt idx="39">
                  <c:v>209.39249993896482</c:v>
                </c:pt>
                <c:pt idx="40">
                  <c:v>214.52899972534178</c:v>
                </c:pt>
                <c:pt idx="41">
                  <c:v>214.26800033569333</c:v>
                </c:pt>
                <c:pt idx="42">
                  <c:v>221.01749975585935</c:v>
                </c:pt>
                <c:pt idx="43">
                  <c:v>221.56450045776364</c:v>
                </c:pt>
                <c:pt idx="44">
                  <c:v>218.37899957275391</c:v>
                </c:pt>
                <c:pt idx="45">
                  <c:v>218.54249987792969</c:v>
                </c:pt>
                <c:pt idx="46">
                  <c:v>220.53725</c:v>
                </c:pt>
                <c:pt idx="47">
                  <c:v>221.1072501220703</c:v>
                </c:pt>
                <c:pt idx="48">
                  <c:v>219.59450048828126</c:v>
                </c:pt>
                <c:pt idx="49">
                  <c:v>217.31100045776367</c:v>
                </c:pt>
                <c:pt idx="50">
                  <c:v>218.43866680908204</c:v>
                </c:pt>
                <c:pt idx="51">
                  <c:v>221.46549982706705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15-4A16-B2F7-DBC54ED8F4B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164.55999755859375</c:v>
                </c:pt>
                <c:pt idx="1">
                  <c:v>169.55000305175781</c:v>
                </c:pt>
                <c:pt idx="2">
                  <c:v>170.85499954223633</c:v>
                </c:pt>
                <c:pt idx="3">
                  <c:v>172.52249908447266</c:v>
                </c:pt>
                <c:pt idx="4">
                  <c:v>171.70999908447266</c:v>
                </c:pt>
                <c:pt idx="5">
                  <c:v>175.15499877929687</c:v>
                </c:pt>
                <c:pt idx="6">
                  <c:v>175.79249954223633</c:v>
                </c:pt>
                <c:pt idx="7">
                  <c:v>178.90499877929687</c:v>
                </c:pt>
                <c:pt idx="8">
                  <c:v>179.10750198364258</c:v>
                </c:pt>
                <c:pt idx="9">
                  <c:v>178.59500122070312</c:v>
                </c:pt>
                <c:pt idx="10">
                  <c:v>173.93500137329102</c:v>
                </c:pt>
                <c:pt idx="11">
                  <c:v>180.34249877929687</c:v>
                </c:pt>
                <c:pt idx="12">
                  <c:v>175.95500183105469</c:v>
                </c:pt>
                <c:pt idx="13">
                  <c:v>177.79750061035156</c:v>
                </c:pt>
                <c:pt idx="14">
                  <c:v>179.04750061035156</c:v>
                </c:pt>
                <c:pt idx="15">
                  <c:v>184.79000091552734</c:v>
                </c:pt>
                <c:pt idx="16">
                  <c:v>188.91500091552734</c:v>
                </c:pt>
                <c:pt idx="17">
                  <c:v>194.94249725341797</c:v>
                </c:pt>
                <c:pt idx="18">
                  <c:v>182.54499816894531</c:v>
                </c:pt>
                <c:pt idx="19">
                  <c:v>183.6875</c:v>
                </c:pt>
                <c:pt idx="20">
                  <c:v>182.1974983215332</c:v>
                </c:pt>
                <c:pt idx="21">
                  <c:v>187.19499969482422</c:v>
                </c:pt>
                <c:pt idx="22">
                  <c:v>179.61000061035156</c:v>
                </c:pt>
                <c:pt idx="23">
                  <c:v>179.95000076293945</c:v>
                </c:pt>
                <c:pt idx="24">
                  <c:v>178.72375106811523</c:v>
                </c:pt>
                <c:pt idx="25">
                  <c:v>177.49750137329102</c:v>
                </c:pt>
                <c:pt idx="26">
                  <c:v>176.2712516784668</c:v>
                </c:pt>
                <c:pt idx="27">
                  <c:v>175.04500198364258</c:v>
                </c:pt>
                <c:pt idx="28">
                  <c:v>176.88750076293945</c:v>
                </c:pt>
                <c:pt idx="29">
                  <c:v>181.09499740600586</c:v>
                </c:pt>
                <c:pt idx="30">
                  <c:v>180.1824951171875</c:v>
                </c:pt>
                <c:pt idx="31">
                  <c:v>180.54249572753906</c:v>
                </c:pt>
                <c:pt idx="32">
                  <c:v>180.5099983215332</c:v>
                </c:pt>
                <c:pt idx="33">
                  <c:v>180.47750091552734</c:v>
                </c:pt>
                <c:pt idx="34">
                  <c:v>177.08000183105469</c:v>
                </c:pt>
                <c:pt idx="35">
                  <c:v>177.77749633789062</c:v>
                </c:pt>
                <c:pt idx="36">
                  <c:v>181.78500366210937</c:v>
                </c:pt>
                <c:pt idx="37">
                  <c:v>174.91750335693359</c:v>
                </c:pt>
                <c:pt idx="38">
                  <c:v>180.29000091552734</c:v>
                </c:pt>
                <c:pt idx="39">
                  <c:v>176.02000045776367</c:v>
                </c:pt>
                <c:pt idx="40">
                  <c:v>181.75</c:v>
                </c:pt>
                <c:pt idx="41">
                  <c:v>183.40750122070312</c:v>
                </c:pt>
                <c:pt idx="42">
                  <c:v>187.24750137329102</c:v>
                </c:pt>
                <c:pt idx="43">
                  <c:v>191.6724967956543</c:v>
                </c:pt>
                <c:pt idx="44">
                  <c:v>188.44250106811523</c:v>
                </c:pt>
                <c:pt idx="45">
                  <c:v>189.51249694824219</c:v>
                </c:pt>
                <c:pt idx="46">
                  <c:v>192.4537467956543</c:v>
                </c:pt>
                <c:pt idx="47">
                  <c:v>195.39499664306641</c:v>
                </c:pt>
                <c:pt idx="48">
                  <c:v>188.13999938964844</c:v>
                </c:pt>
                <c:pt idx="49">
                  <c:v>183.28249359130859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615-4A16-B2F7-DBC54ED8F4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189.3025016784668</c:v>
                </c:pt>
                <c:pt idx="1">
                  <c:v>184.13249969482422</c:v>
                </c:pt>
                <c:pt idx="2">
                  <c:v>187.13749694824219</c:v>
                </c:pt>
                <c:pt idx="3">
                  <c:v>196.95500183105469</c:v>
                </c:pt>
                <c:pt idx="4">
                  <c:v>196.51749801635742</c:v>
                </c:pt>
                <c:pt idx="5">
                  <c:v>197.89500045776367</c:v>
                </c:pt>
                <c:pt idx="6">
                  <c:v>198.00500106811523</c:v>
                </c:pt>
                <c:pt idx="7">
                  <c:v>200.02749633789063</c:v>
                </c:pt>
                <c:pt idx="8">
                  <c:v>199.15999984741211</c:v>
                </c:pt>
                <c:pt idx="9">
                  <c:v>201.33000183105469</c:v>
                </c:pt>
                <c:pt idx="10">
                  <c:v>194.15250015258789</c:v>
                </c:pt>
                <c:pt idx="11">
                  <c:v>187.8125</c:v>
                </c:pt>
                <c:pt idx="12">
                  <c:v>185.63500213623047</c:v>
                </c:pt>
                <c:pt idx="13">
                  <c:v>181.54750061035156</c:v>
                </c:pt>
                <c:pt idx="14">
                  <c:v>187.36000061035156</c:v>
                </c:pt>
                <c:pt idx="15">
                  <c:v>186.67250442504883</c:v>
                </c:pt>
                <c:pt idx="16">
                  <c:v>188.28249740600586</c:v>
                </c:pt>
                <c:pt idx="17">
                  <c:v>188.84749984741211</c:v>
                </c:pt>
                <c:pt idx="18">
                  <c:v>184.54750442504883</c:v>
                </c:pt>
                <c:pt idx="19">
                  <c:v>184.36250114440918</c:v>
                </c:pt>
                <c:pt idx="20">
                  <c:v>184.17749786376953</c:v>
                </c:pt>
                <c:pt idx="21">
                  <c:v>176.14249801635742</c:v>
                </c:pt>
                <c:pt idx="22">
                  <c:v>176.99999618530273</c:v>
                </c:pt>
                <c:pt idx="23">
                  <c:v>177.21666463216147</c:v>
                </c:pt>
                <c:pt idx="24">
                  <c:v>177.43333307902017</c:v>
                </c:pt>
                <c:pt idx="25">
                  <c:v>177.65000152587891</c:v>
                </c:pt>
                <c:pt idx="26">
                  <c:v>178.78875160217285</c:v>
                </c:pt>
                <c:pt idx="27">
                  <c:v>179.9275016784668</c:v>
                </c:pt>
                <c:pt idx="28">
                  <c:v>177.98250198364258</c:v>
                </c:pt>
                <c:pt idx="29">
                  <c:v>177.42250061035156</c:v>
                </c:pt>
                <c:pt idx="30">
                  <c:v>182.04750061035156</c:v>
                </c:pt>
                <c:pt idx="31">
                  <c:v>180.33999633789062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615-4A16-B2F7-DBC54ED8F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7377920"/>
        <c:axId val="-1257386080"/>
      </c:lineChart>
      <c:catAx>
        <c:axId val="-125737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257386080"/>
        <c:crosses val="autoZero"/>
        <c:auto val="1"/>
        <c:lblAlgn val="ctr"/>
        <c:lblOffset val="100"/>
        <c:noMultiLvlLbl val="0"/>
      </c:catAx>
      <c:valAx>
        <c:axId val="-1257386080"/>
        <c:scaling>
          <c:orientation val="minMax"/>
          <c:min val="14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$</a:t>
                </a:r>
                <a:r>
                  <a:rPr lang="en-US" b="0" baseline="0" dirty="0"/>
                  <a:t> Per Cwt.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-1257377920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ayout>
        <c:manualLayout>
          <c:xMode val="edge"/>
          <c:yMode val="edge"/>
          <c:x val="0.29241469816272964"/>
          <c:y val="0.91137277734649369"/>
          <c:w val="0.46114761516879355"/>
          <c:h val="6.515304424975047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FED CATTLE</a:t>
            </a: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 MARKETINGS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 smtClean="0"/>
              <a:t>US Total, Monthly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902163091682502E-2"/>
          <c:y val="0.18519648072159994"/>
          <c:w val="0.906615078287628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Avg. 2012/16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1732</c:v>
                </c:pt>
                <c:pt idx="1">
                  <c:v>1596.8</c:v>
                </c:pt>
                <c:pt idx="2">
                  <c:v>1724</c:v>
                </c:pt>
                <c:pt idx="3">
                  <c:v>1727</c:v>
                </c:pt>
                <c:pt idx="4">
                  <c:v>1863</c:v>
                </c:pt>
                <c:pt idx="5">
                  <c:v>1864.2</c:v>
                </c:pt>
                <c:pt idx="6">
                  <c:v>1815.6</c:v>
                </c:pt>
                <c:pt idx="7">
                  <c:v>1795.8</c:v>
                </c:pt>
                <c:pt idx="8">
                  <c:v>1669.4</c:v>
                </c:pt>
                <c:pt idx="9">
                  <c:v>1726.8</c:v>
                </c:pt>
                <c:pt idx="10">
                  <c:v>1638</c:v>
                </c:pt>
                <c:pt idx="11">
                  <c:v>1704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ABB-4C95-AEFA-77124852244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1751</c:v>
                </c:pt>
                <c:pt idx="1">
                  <c:v>1648</c:v>
                </c:pt>
                <c:pt idx="2">
                  <c:v>1914</c:v>
                </c:pt>
                <c:pt idx="3">
                  <c:v>1703</c:v>
                </c:pt>
                <c:pt idx="4">
                  <c:v>1951</c:v>
                </c:pt>
                <c:pt idx="5">
                  <c:v>1989</c:v>
                </c:pt>
                <c:pt idx="6">
                  <c:v>1784</c:v>
                </c:pt>
                <c:pt idx="7">
                  <c:v>1979</c:v>
                </c:pt>
                <c:pt idx="8">
                  <c:v>1783</c:v>
                </c:pt>
                <c:pt idx="9">
                  <c:v>1801</c:v>
                </c:pt>
                <c:pt idx="10">
                  <c:v>1844</c:v>
                </c:pt>
                <c:pt idx="11">
                  <c:v>1752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ABB-4C95-AEFA-7712485224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1858</c:v>
                </c:pt>
                <c:pt idx="1">
                  <c:v>1675</c:v>
                </c:pt>
                <c:pt idx="2">
                  <c:v>1840</c:v>
                </c:pt>
                <c:pt idx="3">
                  <c:v>1803</c:v>
                </c:pt>
                <c:pt idx="4">
                  <c:v>2056</c:v>
                </c:pt>
                <c:pt idx="5">
                  <c:v>2006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ABB-4C95-AEFA-771248522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66257744"/>
        <c:axId val="-1266257200"/>
      </c:lineChart>
      <c:catAx>
        <c:axId val="-126625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266257200"/>
        <c:crosses val="autoZero"/>
        <c:auto val="1"/>
        <c:lblAlgn val="ctr"/>
        <c:lblOffset val="100"/>
        <c:noMultiLvlLbl val="0"/>
      </c:catAx>
      <c:valAx>
        <c:axId val="-1266257200"/>
        <c:scaling>
          <c:orientation val="minMax"/>
          <c:min val="15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/>
                  <a:t>Mil.</a:t>
                </a:r>
                <a:r>
                  <a:rPr lang="en-US" b="0" baseline="0" dirty="0" smtClean="0"/>
                  <a:t> Head</a:t>
                </a:r>
                <a:endParaRPr lang="en-US" b="0" dirty="0" smtClean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crossAx val="-1266257744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STEER 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DRESSED WEIGHT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Federally</a:t>
            </a:r>
            <a:r>
              <a:rPr lang="en-US" sz="2000" b="0" baseline="0" dirty="0"/>
              <a:t> Inspected, Weekly</a:t>
            </a:r>
            <a:endParaRPr lang="en-US" sz="20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878.8</c:v>
                </c:pt>
                <c:pt idx="1">
                  <c:v>875.4</c:v>
                </c:pt>
                <c:pt idx="2">
                  <c:v>874.8</c:v>
                </c:pt>
                <c:pt idx="3">
                  <c:v>876</c:v>
                </c:pt>
                <c:pt idx="4">
                  <c:v>877.8</c:v>
                </c:pt>
                <c:pt idx="5">
                  <c:v>873.2</c:v>
                </c:pt>
                <c:pt idx="6">
                  <c:v>870.4</c:v>
                </c:pt>
                <c:pt idx="7">
                  <c:v>869.8</c:v>
                </c:pt>
                <c:pt idx="8">
                  <c:v>867</c:v>
                </c:pt>
                <c:pt idx="9">
                  <c:v>866.6</c:v>
                </c:pt>
                <c:pt idx="10">
                  <c:v>865.6</c:v>
                </c:pt>
                <c:pt idx="11">
                  <c:v>863.8</c:v>
                </c:pt>
                <c:pt idx="12">
                  <c:v>858.4</c:v>
                </c:pt>
                <c:pt idx="13">
                  <c:v>858.4</c:v>
                </c:pt>
                <c:pt idx="14">
                  <c:v>857.6</c:v>
                </c:pt>
                <c:pt idx="15">
                  <c:v>851.8</c:v>
                </c:pt>
                <c:pt idx="16">
                  <c:v>848.4</c:v>
                </c:pt>
                <c:pt idx="17">
                  <c:v>848.6</c:v>
                </c:pt>
                <c:pt idx="18">
                  <c:v>849.2</c:v>
                </c:pt>
                <c:pt idx="19">
                  <c:v>850</c:v>
                </c:pt>
                <c:pt idx="20">
                  <c:v>850.2</c:v>
                </c:pt>
                <c:pt idx="21">
                  <c:v>854.8</c:v>
                </c:pt>
                <c:pt idx="22">
                  <c:v>856.8</c:v>
                </c:pt>
                <c:pt idx="23">
                  <c:v>859.2</c:v>
                </c:pt>
                <c:pt idx="24">
                  <c:v>859.8</c:v>
                </c:pt>
                <c:pt idx="25">
                  <c:v>862.2</c:v>
                </c:pt>
                <c:pt idx="26">
                  <c:v>868</c:v>
                </c:pt>
                <c:pt idx="27">
                  <c:v>870.2</c:v>
                </c:pt>
                <c:pt idx="28">
                  <c:v>871.6</c:v>
                </c:pt>
                <c:pt idx="29">
                  <c:v>872.6</c:v>
                </c:pt>
                <c:pt idx="30">
                  <c:v>876.6</c:v>
                </c:pt>
                <c:pt idx="31">
                  <c:v>878.2</c:v>
                </c:pt>
                <c:pt idx="32">
                  <c:v>881.2</c:v>
                </c:pt>
                <c:pt idx="33">
                  <c:v>883</c:v>
                </c:pt>
                <c:pt idx="34">
                  <c:v>884.2</c:v>
                </c:pt>
                <c:pt idx="35">
                  <c:v>890.6</c:v>
                </c:pt>
                <c:pt idx="36">
                  <c:v>890.6</c:v>
                </c:pt>
                <c:pt idx="37">
                  <c:v>890.6</c:v>
                </c:pt>
                <c:pt idx="38">
                  <c:v>893.2</c:v>
                </c:pt>
                <c:pt idx="39">
                  <c:v>898</c:v>
                </c:pt>
                <c:pt idx="40">
                  <c:v>898.8</c:v>
                </c:pt>
                <c:pt idx="41">
                  <c:v>898.8</c:v>
                </c:pt>
                <c:pt idx="42">
                  <c:v>898.2</c:v>
                </c:pt>
                <c:pt idx="43">
                  <c:v>897.2</c:v>
                </c:pt>
                <c:pt idx="44">
                  <c:v>899.8</c:v>
                </c:pt>
                <c:pt idx="45">
                  <c:v>899.8</c:v>
                </c:pt>
                <c:pt idx="46">
                  <c:v>898.6</c:v>
                </c:pt>
                <c:pt idx="47">
                  <c:v>895.6</c:v>
                </c:pt>
                <c:pt idx="48">
                  <c:v>894.6</c:v>
                </c:pt>
                <c:pt idx="49">
                  <c:v>893.2</c:v>
                </c:pt>
                <c:pt idx="50">
                  <c:v>887.8</c:v>
                </c:pt>
                <c:pt idx="51">
                  <c:v>889.2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3A8-4578-8E24-8B62D9440DA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905</c:v>
                </c:pt>
                <c:pt idx="1">
                  <c:v>898</c:v>
                </c:pt>
                <c:pt idx="2">
                  <c:v>889</c:v>
                </c:pt>
                <c:pt idx="3">
                  <c:v>884</c:v>
                </c:pt>
                <c:pt idx="4">
                  <c:v>887</c:v>
                </c:pt>
                <c:pt idx="5">
                  <c:v>879</c:v>
                </c:pt>
                <c:pt idx="6">
                  <c:v>881</c:v>
                </c:pt>
                <c:pt idx="7">
                  <c:v>878</c:v>
                </c:pt>
                <c:pt idx="8">
                  <c:v>876</c:v>
                </c:pt>
                <c:pt idx="9">
                  <c:v>881</c:v>
                </c:pt>
                <c:pt idx="10">
                  <c:v>872</c:v>
                </c:pt>
                <c:pt idx="11">
                  <c:v>868</c:v>
                </c:pt>
                <c:pt idx="12">
                  <c:v>862</c:v>
                </c:pt>
                <c:pt idx="13">
                  <c:v>852</c:v>
                </c:pt>
                <c:pt idx="14">
                  <c:v>848</c:v>
                </c:pt>
                <c:pt idx="15">
                  <c:v>849</c:v>
                </c:pt>
                <c:pt idx="16">
                  <c:v>847</c:v>
                </c:pt>
                <c:pt idx="17">
                  <c:v>832</c:v>
                </c:pt>
                <c:pt idx="18">
                  <c:v>836</c:v>
                </c:pt>
                <c:pt idx="19">
                  <c:v>836</c:v>
                </c:pt>
                <c:pt idx="20">
                  <c:v>838</c:v>
                </c:pt>
                <c:pt idx="21">
                  <c:v>847</c:v>
                </c:pt>
                <c:pt idx="22">
                  <c:v>847</c:v>
                </c:pt>
                <c:pt idx="23">
                  <c:v>855</c:v>
                </c:pt>
                <c:pt idx="24">
                  <c:v>855</c:v>
                </c:pt>
                <c:pt idx="25">
                  <c:v>859</c:v>
                </c:pt>
                <c:pt idx="26">
                  <c:v>866</c:v>
                </c:pt>
                <c:pt idx="27">
                  <c:v>865</c:v>
                </c:pt>
                <c:pt idx="28">
                  <c:v>868</c:v>
                </c:pt>
                <c:pt idx="29">
                  <c:v>875</c:v>
                </c:pt>
                <c:pt idx="30">
                  <c:v>880</c:v>
                </c:pt>
                <c:pt idx="31">
                  <c:v>882</c:v>
                </c:pt>
                <c:pt idx="32">
                  <c:v>884</c:v>
                </c:pt>
                <c:pt idx="33">
                  <c:v>887</c:v>
                </c:pt>
                <c:pt idx="34">
                  <c:v>890</c:v>
                </c:pt>
                <c:pt idx="35">
                  <c:v>896</c:v>
                </c:pt>
                <c:pt idx="36">
                  <c:v>897</c:v>
                </c:pt>
                <c:pt idx="37">
                  <c:v>897</c:v>
                </c:pt>
                <c:pt idx="38">
                  <c:v>894</c:v>
                </c:pt>
                <c:pt idx="39">
                  <c:v>895</c:v>
                </c:pt>
                <c:pt idx="40">
                  <c:v>896</c:v>
                </c:pt>
                <c:pt idx="41">
                  <c:v>899</c:v>
                </c:pt>
                <c:pt idx="42">
                  <c:v>901</c:v>
                </c:pt>
                <c:pt idx="43">
                  <c:v>902</c:v>
                </c:pt>
                <c:pt idx="44">
                  <c:v>902</c:v>
                </c:pt>
                <c:pt idx="45">
                  <c:v>902</c:v>
                </c:pt>
                <c:pt idx="46">
                  <c:v>904</c:v>
                </c:pt>
                <c:pt idx="47">
                  <c:v>903</c:v>
                </c:pt>
                <c:pt idx="48">
                  <c:v>904</c:v>
                </c:pt>
                <c:pt idx="49">
                  <c:v>902</c:v>
                </c:pt>
                <c:pt idx="50">
                  <c:v>903</c:v>
                </c:pt>
                <c:pt idx="51">
                  <c:v>902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3A8-4578-8E24-8B62D9440D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900</c:v>
                </c:pt>
                <c:pt idx="1">
                  <c:v>896</c:v>
                </c:pt>
                <c:pt idx="2">
                  <c:v>891</c:v>
                </c:pt>
                <c:pt idx="3">
                  <c:v>889</c:v>
                </c:pt>
                <c:pt idx="4">
                  <c:v>888</c:v>
                </c:pt>
                <c:pt idx="5">
                  <c:v>889</c:v>
                </c:pt>
                <c:pt idx="6">
                  <c:v>881</c:v>
                </c:pt>
                <c:pt idx="7">
                  <c:v>883</c:v>
                </c:pt>
                <c:pt idx="8">
                  <c:v>883</c:v>
                </c:pt>
                <c:pt idx="9">
                  <c:v>881</c:v>
                </c:pt>
                <c:pt idx="10">
                  <c:v>877</c:v>
                </c:pt>
                <c:pt idx="11">
                  <c:v>878</c:v>
                </c:pt>
                <c:pt idx="12">
                  <c:v>872</c:v>
                </c:pt>
                <c:pt idx="13">
                  <c:v>872</c:v>
                </c:pt>
                <c:pt idx="14">
                  <c:v>867</c:v>
                </c:pt>
                <c:pt idx="15">
                  <c:v>856</c:v>
                </c:pt>
                <c:pt idx="16">
                  <c:v>850</c:v>
                </c:pt>
                <c:pt idx="17">
                  <c:v>849</c:v>
                </c:pt>
                <c:pt idx="18">
                  <c:v>848</c:v>
                </c:pt>
                <c:pt idx="19">
                  <c:v>846</c:v>
                </c:pt>
                <c:pt idx="20">
                  <c:v>848</c:v>
                </c:pt>
                <c:pt idx="21">
                  <c:v>851</c:v>
                </c:pt>
                <c:pt idx="22">
                  <c:v>851</c:v>
                </c:pt>
                <c:pt idx="23">
                  <c:v>856</c:v>
                </c:pt>
                <c:pt idx="24">
                  <c:v>858</c:v>
                </c:pt>
                <c:pt idx="25">
                  <c:v>865</c:v>
                </c:pt>
                <c:pt idx="26">
                  <c:v>867</c:v>
                </c:pt>
                <c:pt idx="27">
                  <c:v>867</c:v>
                </c:pt>
                <c:pt idx="28">
                  <c:v>872</c:v>
                </c:pt>
                <c:pt idx="29">
                  <c:v>874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3A8-4578-8E24-8B62D9440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66254480"/>
        <c:axId val="-1266252304"/>
      </c:lineChart>
      <c:catAx>
        <c:axId val="-126625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266252304"/>
        <c:crosses val="autoZero"/>
        <c:auto val="1"/>
        <c:lblAlgn val="ctr"/>
        <c:lblOffset val="100"/>
        <c:noMultiLvlLbl val="0"/>
      </c:catAx>
      <c:valAx>
        <c:axId val="-1266252304"/>
        <c:scaling>
          <c:orientation val="minMax"/>
          <c:max val="920"/>
          <c:min val="82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Pounds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crossAx val="-1266254480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b="0" baseline="0">
                <a:latin typeface="Arial" pitchFamily="34" charset="0"/>
              </a:defRPr>
            </a:pPr>
            <a:r>
              <a:rPr lang="en-US" sz="1600" b="0" baseline="0" dirty="0">
                <a:latin typeface="Arial" pitchFamily="34" charset="0"/>
              </a:rPr>
              <a:t>OQBN Premium over Calves Marketed </a:t>
            </a:r>
          </a:p>
          <a:p>
            <a:pPr>
              <a:defRPr b="0" baseline="0">
                <a:latin typeface="Arial" pitchFamily="34" charset="0"/>
              </a:defRPr>
            </a:pPr>
            <a:r>
              <a:rPr lang="en-US" sz="1600" b="0" baseline="0" dirty="0">
                <a:latin typeface="Arial" pitchFamily="34" charset="0"/>
              </a:rPr>
              <a:t>with No Preconditioning ($/cwt</a:t>
            </a:r>
            <a:r>
              <a:rPr lang="en-US" sz="1600" b="0" baseline="0" dirty="0" smtClean="0">
                <a:latin typeface="Arial" pitchFamily="34" charset="0"/>
              </a:rPr>
              <a:t>)*</a:t>
            </a:r>
            <a:endParaRPr lang="en-US" sz="1600" b="0" baseline="0" dirty="0">
              <a:latin typeface="Arial" pitchFamily="34" charset="0"/>
            </a:endParaRPr>
          </a:p>
          <a:p>
            <a:pPr>
              <a:defRPr b="0" baseline="0">
                <a:latin typeface="Arial" pitchFamily="34" charset="0"/>
              </a:defRPr>
            </a:pPr>
            <a:r>
              <a:rPr lang="en-US" sz="1600" b="0" baseline="0" dirty="0" smtClean="0">
                <a:latin typeface="Arial" pitchFamily="34" charset="0"/>
              </a:rPr>
              <a:t>All calves, 2011 </a:t>
            </a:r>
            <a:r>
              <a:rPr lang="en-US" sz="1600" b="0" baseline="0" dirty="0">
                <a:latin typeface="Arial" pitchFamily="34" charset="0"/>
              </a:rPr>
              <a:t>-</a:t>
            </a:r>
            <a:r>
              <a:rPr lang="en-US" sz="1600" b="0" baseline="0" dirty="0" smtClean="0">
                <a:latin typeface="Arial" pitchFamily="34" charset="0"/>
              </a:rPr>
              <a:t>2017</a:t>
            </a:r>
            <a:endParaRPr lang="en-US" sz="1600" b="0" baseline="0" dirty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OQBN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baseline="0">
                    <a:latin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11.09</c:v>
                </c:pt>
                <c:pt idx="1">
                  <c:v>11.31</c:v>
                </c:pt>
                <c:pt idx="2">
                  <c:v>10.37</c:v>
                </c:pt>
                <c:pt idx="3" formatCode="0.00">
                  <c:v>19.2</c:v>
                </c:pt>
                <c:pt idx="4">
                  <c:v>11.08</c:v>
                </c:pt>
                <c:pt idx="5">
                  <c:v>10.93</c:v>
                </c:pt>
                <c:pt idx="6">
                  <c:v>14.31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87-4E0D-BB29-2D7967ADA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66264272"/>
        <c:axId val="-1266260464"/>
      </c:barChart>
      <c:catAx>
        <c:axId val="-126626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0" i="0" baseline="0">
                <a:latin typeface="Arial" pitchFamily="34" charset="0"/>
              </a:defRPr>
            </a:pPr>
            <a:endParaRPr lang="en-US"/>
          </a:p>
        </c:txPr>
        <c:crossAx val="-1266260464"/>
        <c:crosses val="autoZero"/>
        <c:auto val="1"/>
        <c:lblAlgn val="ctr"/>
        <c:lblOffset val="100"/>
        <c:noMultiLvlLbl val="0"/>
      </c:catAx>
      <c:valAx>
        <c:axId val="-1266260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 i="0" baseline="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b="0" i="0" baseline="0">
                    <a:latin typeface="Arial" pitchFamily="34" charset="0"/>
                    <a:cs typeface="Arial" pitchFamily="34" charset="0"/>
                  </a:rPr>
                  <a:t>$/cwt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" pitchFamily="34" charset="0"/>
              </a:defRPr>
            </a:pPr>
            <a:endParaRPr lang="en-US"/>
          </a:p>
        </c:txPr>
        <c:crossAx val="-1266264272"/>
        <c:crosses val="autoZero"/>
        <c:crossBetween val="between"/>
      </c:valAx>
    </c:plotArea>
    <c:plotVisOnly val="1"/>
    <c:dispBlanksAs val="gap"/>
    <c:showDLblsOverMax val="0"/>
  </c:chart>
  <c:spPr>
    <a:ln w="3175">
      <a:solidFill>
        <a:schemeClr val="tx1"/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/>
              <a:t>OQBN Steer Premiums by Weight Class and Year, 2011-2017</a:t>
            </a:r>
          </a:p>
        </c:rich>
      </c:tx>
      <c:layout>
        <c:manualLayout>
          <c:xMode val="edge"/>
          <c:yMode val="edge"/>
          <c:x val="0.1292438271604938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'Premium Time Gender Overall'!$D$4</c:f>
              <c:strCache>
                <c:ptCount val="1"/>
                <c:pt idx="0">
                  <c:v>300-399</c:v>
                </c:pt>
              </c:strCache>
            </c:strRef>
          </c:tx>
          <c:spPr>
            <a:solidFill>
              <a:schemeClr val="accent6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Overall'!$E$3:$K$3</c:f>
              <c:numCache>
                <c:formatCode>0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'Premium Time Gender Overall'!$E$4:$K$4</c:f>
              <c:numCache>
                <c:formatCode>0.00</c:formatCode>
                <c:ptCount val="7"/>
                <c:pt idx="0">
                  <c:v>9.7780283004198623</c:v>
                </c:pt>
                <c:pt idx="1">
                  <c:v>9.3049475604195209</c:v>
                </c:pt>
                <c:pt idx="2">
                  <c:v>22.154576723651104</c:v>
                </c:pt>
                <c:pt idx="3">
                  <c:v>-10.366300366300379</c:v>
                </c:pt>
                <c:pt idx="4">
                  <c:v>26.042063492063495</c:v>
                </c:pt>
                <c:pt idx="5">
                  <c:v>21.923530364372464</c:v>
                </c:pt>
                <c:pt idx="6">
                  <c:v>7.6433984842441207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4C-4921-9157-F13FB1EE304A}"/>
            </c:ext>
          </c:extLst>
        </c:ser>
        <c:ser>
          <c:idx val="1"/>
          <c:order val="1"/>
          <c:tx>
            <c:strRef>
              <c:f>'Premium Time Gender Overall'!$D$5</c:f>
              <c:strCache>
                <c:ptCount val="1"/>
                <c:pt idx="0">
                  <c:v>400-499</c:v>
                </c:pt>
              </c:strCache>
            </c:strRef>
          </c:tx>
          <c:spPr>
            <a:solidFill>
              <a:schemeClr val="accent6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Overall'!$E$3:$K$3</c:f>
              <c:numCache>
                <c:formatCode>0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'Premium Time Gender Overall'!$E$5:$K$5</c:f>
              <c:numCache>
                <c:formatCode>0.00</c:formatCode>
                <c:ptCount val="7"/>
                <c:pt idx="0">
                  <c:v>11.816832907019688</c:v>
                </c:pt>
                <c:pt idx="1">
                  <c:v>16.432529829643414</c:v>
                </c:pt>
                <c:pt idx="2">
                  <c:v>11.328337785886504</c:v>
                </c:pt>
                <c:pt idx="3">
                  <c:v>25.179766783762659</c:v>
                </c:pt>
                <c:pt idx="4">
                  <c:v>13.627990867579907</c:v>
                </c:pt>
                <c:pt idx="5">
                  <c:v>11.73383887071785</c:v>
                </c:pt>
                <c:pt idx="6">
                  <c:v>26.1570487303246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4C-4921-9157-F13FB1EE304A}"/>
            </c:ext>
          </c:extLst>
        </c:ser>
        <c:ser>
          <c:idx val="2"/>
          <c:order val="2"/>
          <c:tx>
            <c:strRef>
              <c:f>'Premium Time Gender Overall'!$D$6</c:f>
              <c:strCache>
                <c:ptCount val="1"/>
                <c:pt idx="0">
                  <c:v>500-599</c:v>
                </c:pt>
              </c:strCache>
            </c:strRef>
          </c:tx>
          <c:spPr>
            <a:solidFill>
              <a:schemeClr val="accent6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Overall'!$E$3:$K$3</c:f>
              <c:numCache>
                <c:formatCode>0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'Premium Time Gender Overall'!$E$6:$K$6</c:f>
              <c:numCache>
                <c:formatCode>0.00</c:formatCode>
                <c:ptCount val="7"/>
                <c:pt idx="0">
                  <c:v>11.157600913147235</c:v>
                </c:pt>
                <c:pt idx="1">
                  <c:v>31.612255474572635</c:v>
                </c:pt>
                <c:pt idx="2">
                  <c:v>15.661839242288465</c:v>
                </c:pt>
                <c:pt idx="3">
                  <c:v>34.339607007575751</c:v>
                </c:pt>
                <c:pt idx="4">
                  <c:v>8.640659668038019</c:v>
                </c:pt>
                <c:pt idx="5">
                  <c:v>9.3049913928756212</c:v>
                </c:pt>
                <c:pt idx="6">
                  <c:v>16.930570892611676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4C-4921-9157-F13FB1EE304A}"/>
            </c:ext>
          </c:extLst>
        </c:ser>
        <c:ser>
          <c:idx val="3"/>
          <c:order val="3"/>
          <c:tx>
            <c:strRef>
              <c:f>'Premium Time Gender Overall'!$D$7</c:f>
              <c:strCache>
                <c:ptCount val="1"/>
                <c:pt idx="0">
                  <c:v>600-699</c:v>
                </c:pt>
              </c:strCache>
            </c:strRef>
          </c:tx>
          <c:spPr>
            <a:solidFill>
              <a:schemeClr val="accent6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Overall'!$E$3:$K$3</c:f>
              <c:numCache>
                <c:formatCode>0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'Premium Time Gender Overall'!$E$7:$K$7</c:f>
              <c:numCache>
                <c:formatCode>0.00</c:formatCode>
                <c:ptCount val="7"/>
                <c:pt idx="0">
                  <c:v>9.3464363690189884</c:v>
                </c:pt>
                <c:pt idx="1">
                  <c:v>6.3989007527978856</c:v>
                </c:pt>
                <c:pt idx="2">
                  <c:v>10.069630531871724</c:v>
                </c:pt>
                <c:pt idx="3">
                  <c:v>20.680807611769012</c:v>
                </c:pt>
                <c:pt idx="4">
                  <c:v>12.79149909514344</c:v>
                </c:pt>
                <c:pt idx="5">
                  <c:v>7.0694357797739018</c:v>
                </c:pt>
                <c:pt idx="6">
                  <c:v>7.8114432117599097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4C-4921-9157-F13FB1EE304A}"/>
            </c:ext>
          </c:extLst>
        </c:ser>
        <c:ser>
          <c:idx val="4"/>
          <c:order val="4"/>
          <c:tx>
            <c:strRef>
              <c:f>'Premium Time Gender Overall'!$D$8</c:f>
              <c:strCache>
                <c:ptCount val="1"/>
                <c:pt idx="0">
                  <c:v>700-799</c:v>
                </c:pt>
              </c:strCache>
            </c:strRef>
          </c:tx>
          <c:spPr>
            <a:solidFill>
              <a:schemeClr val="accent6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Overall'!$E$3:$K$3</c:f>
              <c:numCache>
                <c:formatCode>0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'Premium Time Gender Overall'!$E$8:$K$8</c:f>
              <c:numCache>
                <c:formatCode>0.00</c:formatCode>
                <c:ptCount val="7"/>
                <c:pt idx="0">
                  <c:v>10.871029787234079</c:v>
                </c:pt>
                <c:pt idx="1">
                  <c:v>4.227682843472337</c:v>
                </c:pt>
                <c:pt idx="2">
                  <c:v>7.4900356859635053</c:v>
                </c:pt>
                <c:pt idx="3">
                  <c:v>11.646797646797637</c:v>
                </c:pt>
                <c:pt idx="4">
                  <c:v>5.9306114398422105</c:v>
                </c:pt>
                <c:pt idx="5">
                  <c:v>15.53698837372181</c:v>
                </c:pt>
                <c:pt idx="6">
                  <c:v>12.849375047925768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4C-4921-9157-F13FB1EE304A}"/>
            </c:ext>
          </c:extLst>
        </c:ser>
        <c:ser>
          <c:idx val="5"/>
          <c:order val="5"/>
          <c:tx>
            <c:strRef>
              <c:f>'Premium Time Gender Overall'!$D$9</c:f>
              <c:strCache>
                <c:ptCount val="1"/>
                <c:pt idx="0">
                  <c:v>800-899</c:v>
                </c:pt>
              </c:strCache>
            </c:strRef>
          </c:tx>
          <c:spPr>
            <a:solidFill>
              <a:schemeClr val="accent6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Overall'!$E$3:$K$3</c:f>
              <c:numCache>
                <c:formatCode>0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'Premium Time Gender Overall'!$E$9:$K$9</c:f>
              <c:numCache>
                <c:formatCode>0.00</c:formatCode>
                <c:ptCount val="7"/>
                <c:pt idx="0">
                  <c:v>10.818181818181813</c:v>
                </c:pt>
                <c:pt idx="1">
                  <c:v>13.836764705882359</c:v>
                </c:pt>
                <c:pt idx="2">
                  <c:v>5.6140148011100734</c:v>
                </c:pt>
                <c:pt idx="3">
                  <c:v>11.284553681612493</c:v>
                </c:pt>
                <c:pt idx="4">
                  <c:v>7.1451250000000002</c:v>
                </c:pt>
                <c:pt idx="5">
                  <c:v>1.8811333333333331</c:v>
                </c:pt>
                <c:pt idx="6">
                  <c:v>-4.1967213114754145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4C-4921-9157-F13FB1EE3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66263728"/>
        <c:axId val="-1283771984"/>
      </c:barChart>
      <c:catAx>
        <c:axId val="-12662637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3771984"/>
        <c:crosses val="autoZero"/>
        <c:auto val="1"/>
        <c:lblAlgn val="ctr"/>
        <c:lblOffset val="100"/>
        <c:noMultiLvlLbl val="0"/>
      </c:catAx>
      <c:valAx>
        <c:axId val="-128377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6626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/>
              <a:t>OQBN Heifer Premiums by Weight Class and Year, 2011-2017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'Premium Time Gender Overall'!$D$16</c:f>
              <c:strCache>
                <c:ptCount val="1"/>
                <c:pt idx="0">
                  <c:v>300-399</c:v>
                </c:pt>
              </c:strCache>
            </c:strRef>
          </c:tx>
          <c:spPr>
            <a:solidFill>
              <a:schemeClr val="accent6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Overall'!$E$15:$K$15</c:f>
              <c:numCache>
                <c:formatCode>0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'Premium Time Gender Overall'!$E$16:$K$16</c:f>
              <c:numCache>
                <c:formatCode>0.00</c:formatCode>
                <c:ptCount val="7"/>
                <c:pt idx="0">
                  <c:v>11.567350686681579</c:v>
                </c:pt>
                <c:pt idx="1">
                  <c:v>-1.0549645390070737</c:v>
                </c:pt>
                <c:pt idx="2">
                  <c:v>24.884782608695645</c:v>
                </c:pt>
                <c:pt idx="3">
                  <c:v>-15.686217008797655</c:v>
                </c:pt>
                <c:pt idx="4">
                  <c:v>35.050425531914897</c:v>
                </c:pt>
                <c:pt idx="5">
                  <c:v>14.416413043478263</c:v>
                </c:pt>
                <c:pt idx="6">
                  <c:v>10.333898305084748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D3-4012-BCC0-AABCD2E9F64D}"/>
            </c:ext>
          </c:extLst>
        </c:ser>
        <c:ser>
          <c:idx val="1"/>
          <c:order val="1"/>
          <c:tx>
            <c:strRef>
              <c:f>'Premium Time Gender Overall'!$D$17</c:f>
              <c:strCache>
                <c:ptCount val="1"/>
                <c:pt idx="0">
                  <c:v>400-499</c:v>
                </c:pt>
              </c:strCache>
            </c:strRef>
          </c:tx>
          <c:spPr>
            <a:solidFill>
              <a:schemeClr val="accent6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Overall'!$E$15:$K$15</c:f>
              <c:numCache>
                <c:formatCode>0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'Premium Time Gender Overall'!$E$17:$K$17</c:f>
              <c:numCache>
                <c:formatCode>0.00</c:formatCode>
                <c:ptCount val="7"/>
                <c:pt idx="0">
                  <c:v>11.694652756390497</c:v>
                </c:pt>
                <c:pt idx="1">
                  <c:v>9.6503119390247605</c:v>
                </c:pt>
                <c:pt idx="2">
                  <c:v>13.73475930208113</c:v>
                </c:pt>
                <c:pt idx="3">
                  <c:v>20.315298079130628</c:v>
                </c:pt>
                <c:pt idx="4">
                  <c:v>9.072004132231406</c:v>
                </c:pt>
                <c:pt idx="5">
                  <c:v>13.031327623126339</c:v>
                </c:pt>
                <c:pt idx="6">
                  <c:v>14.137091537494769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D3-4012-BCC0-AABCD2E9F64D}"/>
            </c:ext>
          </c:extLst>
        </c:ser>
        <c:ser>
          <c:idx val="2"/>
          <c:order val="2"/>
          <c:tx>
            <c:strRef>
              <c:f>'Premium Time Gender Overall'!$D$18</c:f>
              <c:strCache>
                <c:ptCount val="1"/>
                <c:pt idx="0">
                  <c:v>500-599</c:v>
                </c:pt>
              </c:strCache>
            </c:strRef>
          </c:tx>
          <c:spPr>
            <a:solidFill>
              <a:schemeClr val="accent6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Overall'!$E$15:$K$15</c:f>
              <c:numCache>
                <c:formatCode>0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'Premium Time Gender Overall'!$E$18:$K$18</c:f>
              <c:numCache>
                <c:formatCode>0.00</c:formatCode>
                <c:ptCount val="7"/>
                <c:pt idx="0">
                  <c:v>10.22378116621374</c:v>
                </c:pt>
                <c:pt idx="1">
                  <c:v>3.4376268892397945</c:v>
                </c:pt>
                <c:pt idx="2">
                  <c:v>7.2510050251256359</c:v>
                </c:pt>
                <c:pt idx="3">
                  <c:v>17.944741594887489</c:v>
                </c:pt>
                <c:pt idx="4">
                  <c:v>10.551720430107528</c:v>
                </c:pt>
                <c:pt idx="5">
                  <c:v>11.877985138423094</c:v>
                </c:pt>
                <c:pt idx="6">
                  <c:v>15.386178056847251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D3-4012-BCC0-AABCD2E9F64D}"/>
            </c:ext>
          </c:extLst>
        </c:ser>
        <c:ser>
          <c:idx val="3"/>
          <c:order val="3"/>
          <c:tx>
            <c:strRef>
              <c:f>'Premium Time Gender Overall'!$D$19</c:f>
              <c:strCache>
                <c:ptCount val="1"/>
                <c:pt idx="0">
                  <c:v>600-699</c:v>
                </c:pt>
              </c:strCache>
            </c:strRef>
          </c:tx>
          <c:spPr>
            <a:solidFill>
              <a:schemeClr val="accent6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Overall'!$E$15:$K$15</c:f>
              <c:numCache>
                <c:formatCode>0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'Premium Time Gender Overall'!$E$19:$K$19</c:f>
              <c:numCache>
                <c:formatCode>0.00</c:formatCode>
                <c:ptCount val="7"/>
                <c:pt idx="0">
                  <c:v>12.59769526248401</c:v>
                </c:pt>
                <c:pt idx="1">
                  <c:v>6.7552612668103791</c:v>
                </c:pt>
                <c:pt idx="2">
                  <c:v>9.4526585120110269</c:v>
                </c:pt>
                <c:pt idx="3">
                  <c:v>10.268686526743409</c:v>
                </c:pt>
                <c:pt idx="4">
                  <c:v>18.515729089563287</c:v>
                </c:pt>
                <c:pt idx="5">
                  <c:v>8.7450230729234377</c:v>
                </c:pt>
                <c:pt idx="6">
                  <c:v>15.063767271314443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D3-4012-BCC0-AABCD2E9F64D}"/>
            </c:ext>
          </c:extLst>
        </c:ser>
        <c:ser>
          <c:idx val="4"/>
          <c:order val="4"/>
          <c:tx>
            <c:strRef>
              <c:f>'Premium Time Gender Overall'!$D$20</c:f>
              <c:strCache>
                <c:ptCount val="1"/>
                <c:pt idx="0">
                  <c:v>700-799</c:v>
                </c:pt>
              </c:strCache>
            </c:strRef>
          </c:tx>
          <c:spPr>
            <a:solidFill>
              <a:schemeClr val="accent6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Overall'!$E$15:$K$15</c:f>
              <c:numCache>
                <c:formatCode>0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'Premium Time Gender Overall'!$E$20:$K$20</c:f>
              <c:numCache>
                <c:formatCode>0.00</c:formatCode>
                <c:ptCount val="7"/>
                <c:pt idx="0">
                  <c:v>12.601010101010104</c:v>
                </c:pt>
                <c:pt idx="1">
                  <c:v>5.3498719590268706</c:v>
                </c:pt>
                <c:pt idx="2">
                  <c:v>6.3308634938728972</c:v>
                </c:pt>
                <c:pt idx="3">
                  <c:v>9.9663141402271833</c:v>
                </c:pt>
                <c:pt idx="4">
                  <c:v>0.82087209302325581</c:v>
                </c:pt>
                <c:pt idx="5">
                  <c:v>0.79198675496688742</c:v>
                </c:pt>
                <c:pt idx="6">
                  <c:v>22.65566226490597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D3-4012-BCC0-AABCD2E9F64D}"/>
            </c:ext>
          </c:extLst>
        </c:ser>
        <c:ser>
          <c:idx val="5"/>
          <c:order val="5"/>
          <c:tx>
            <c:strRef>
              <c:f>'Premium Time Gender Overall'!$D$21</c:f>
              <c:strCache>
                <c:ptCount val="1"/>
                <c:pt idx="0">
                  <c:v>800-899</c:v>
                </c:pt>
              </c:strCache>
            </c:strRef>
          </c:tx>
          <c:spPr>
            <a:solidFill>
              <a:schemeClr val="accent6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'Premium Time Gender Overall'!$E$15:$K$15</c:f>
              <c:numCache>
                <c:formatCode>0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'Premium Time Gender Overall'!$E$21:$K$21</c:f>
              <c:numCache>
                <c:formatCode>0.00</c:formatCode>
                <c:ptCount val="7"/>
                <c:pt idx="0">
                  <c:v>25</c:v>
                </c:pt>
                <c:pt idx="1">
                  <c:v>11.262820512820525</c:v>
                </c:pt>
                <c:pt idx="3">
                  <c:v>17.454545454545467</c:v>
                </c:pt>
                <c:pt idx="4">
                  <c:v>0.36249999999999999</c:v>
                </c:pt>
                <c:pt idx="5">
                  <c:v>-2.3863636363636362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D3-4012-BCC0-AABCD2E9F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83771440"/>
        <c:axId val="-1283763824"/>
      </c:barChart>
      <c:catAx>
        <c:axId val="-12837714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3763824"/>
        <c:crosses val="autoZero"/>
        <c:auto val="1"/>
        <c:lblAlgn val="ctr"/>
        <c:lblOffset val="100"/>
        <c:noMultiLvlLbl val="0"/>
      </c:catAx>
      <c:valAx>
        <c:axId val="-128376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377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MED. &amp; LRG.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#1 STEER CALF PRICES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baseline="0" dirty="0"/>
              <a:t>500-600 Pounds, Southern Plains, Weekly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205.36083333333332</c:v>
                </c:pt>
                <c:pt idx="1">
                  <c:v>204.251</c:v>
                </c:pt>
                <c:pt idx="2">
                  <c:v>200.83099999999999</c:v>
                </c:pt>
                <c:pt idx="3">
                  <c:v>200.82399972534182</c:v>
                </c:pt>
                <c:pt idx="4">
                  <c:v>203.29554942016603</c:v>
                </c:pt>
                <c:pt idx="5">
                  <c:v>204.9094999694824</c:v>
                </c:pt>
                <c:pt idx="6">
                  <c:v>206.32599969482422</c:v>
                </c:pt>
                <c:pt idx="7">
                  <c:v>206.46250030517575</c:v>
                </c:pt>
                <c:pt idx="8">
                  <c:v>207.54200021362303</c:v>
                </c:pt>
                <c:pt idx="9">
                  <c:v>211.68200009155271</c:v>
                </c:pt>
                <c:pt idx="10">
                  <c:v>212.68319993896483</c:v>
                </c:pt>
                <c:pt idx="11">
                  <c:v>211.66650021362301</c:v>
                </c:pt>
                <c:pt idx="12">
                  <c:v>213.28299981689457</c:v>
                </c:pt>
                <c:pt idx="13">
                  <c:v>211.67999987792967</c:v>
                </c:pt>
                <c:pt idx="14">
                  <c:v>207.28749969482419</c:v>
                </c:pt>
                <c:pt idx="15">
                  <c:v>205.22089929809573</c:v>
                </c:pt>
                <c:pt idx="16">
                  <c:v>200.14929963378907</c:v>
                </c:pt>
                <c:pt idx="17">
                  <c:v>200.58354990844728</c:v>
                </c:pt>
                <c:pt idx="18">
                  <c:v>203.67350036621093</c:v>
                </c:pt>
                <c:pt idx="19">
                  <c:v>204.6385001220703</c:v>
                </c:pt>
                <c:pt idx="20">
                  <c:v>203.03150018310549</c:v>
                </c:pt>
                <c:pt idx="21">
                  <c:v>203.78150036621093</c:v>
                </c:pt>
                <c:pt idx="22">
                  <c:v>202.44825051879883</c:v>
                </c:pt>
                <c:pt idx="23">
                  <c:v>201.25675035095216</c:v>
                </c:pt>
                <c:pt idx="24">
                  <c:v>199.82816684977212</c:v>
                </c:pt>
                <c:pt idx="25">
                  <c:v>201.2513328450521</c:v>
                </c:pt>
                <c:pt idx="26">
                  <c:v>200.82099989318846</c:v>
                </c:pt>
                <c:pt idx="27">
                  <c:v>200.01800027465819</c:v>
                </c:pt>
                <c:pt idx="28">
                  <c:v>196.20450103759768</c:v>
                </c:pt>
                <c:pt idx="29">
                  <c:v>196.2395000305176</c:v>
                </c:pt>
                <c:pt idx="30">
                  <c:v>199.07800030517575</c:v>
                </c:pt>
                <c:pt idx="31">
                  <c:v>200.97199948120118</c:v>
                </c:pt>
                <c:pt idx="32">
                  <c:v>201.38250030517577</c:v>
                </c:pt>
                <c:pt idx="33">
                  <c:v>199.83400048828125</c:v>
                </c:pt>
                <c:pt idx="34">
                  <c:v>197.86600051879881</c:v>
                </c:pt>
                <c:pt idx="35">
                  <c:v>196.28349984741212</c:v>
                </c:pt>
                <c:pt idx="36">
                  <c:v>195.02799945068358</c:v>
                </c:pt>
                <c:pt idx="37">
                  <c:v>190.87549966430666</c:v>
                </c:pt>
                <c:pt idx="38">
                  <c:v>186.1999997253418</c:v>
                </c:pt>
                <c:pt idx="39">
                  <c:v>187.32962489318848</c:v>
                </c:pt>
                <c:pt idx="40">
                  <c:v>192.09275054931643</c:v>
                </c:pt>
                <c:pt idx="41">
                  <c:v>192.78987471008301</c:v>
                </c:pt>
                <c:pt idx="42">
                  <c:v>197.71199995422361</c:v>
                </c:pt>
                <c:pt idx="43">
                  <c:v>198.1490001220703</c:v>
                </c:pt>
                <c:pt idx="44">
                  <c:v>196.38049948120116</c:v>
                </c:pt>
                <c:pt idx="45">
                  <c:v>196.26149972534179</c:v>
                </c:pt>
                <c:pt idx="46">
                  <c:v>196.25399983215334</c:v>
                </c:pt>
                <c:pt idx="47">
                  <c:v>196.73624993896482</c:v>
                </c:pt>
                <c:pt idx="48">
                  <c:v>195.56699990844726</c:v>
                </c:pt>
                <c:pt idx="49">
                  <c:v>193.65399984741211</c:v>
                </c:pt>
                <c:pt idx="50">
                  <c:v>193.8295001220703</c:v>
                </c:pt>
                <c:pt idx="51">
                  <c:v>197.37216706339518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FF-4078-9FF8-0E7567E55DB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148.23000335693359</c:v>
                </c:pt>
                <c:pt idx="1">
                  <c:v>153.26999664306641</c:v>
                </c:pt>
                <c:pt idx="2">
                  <c:v>154.03250122070312</c:v>
                </c:pt>
                <c:pt idx="3">
                  <c:v>155.06499862670898</c:v>
                </c:pt>
                <c:pt idx="4">
                  <c:v>152.64500427246094</c:v>
                </c:pt>
                <c:pt idx="5">
                  <c:v>159.16250228881836</c:v>
                </c:pt>
                <c:pt idx="6">
                  <c:v>157.31499862670898</c:v>
                </c:pt>
                <c:pt idx="7">
                  <c:v>160.96250152587891</c:v>
                </c:pt>
                <c:pt idx="8">
                  <c:v>159.50500106811523</c:v>
                </c:pt>
                <c:pt idx="9">
                  <c:v>161.27499771118164</c:v>
                </c:pt>
                <c:pt idx="10">
                  <c:v>161.1199951171875</c:v>
                </c:pt>
                <c:pt idx="11">
                  <c:v>166.47249984741211</c:v>
                </c:pt>
                <c:pt idx="12">
                  <c:v>161.48750305175781</c:v>
                </c:pt>
                <c:pt idx="13">
                  <c:v>164.34749984741211</c:v>
                </c:pt>
                <c:pt idx="14">
                  <c:v>166.33250045776367</c:v>
                </c:pt>
                <c:pt idx="15">
                  <c:v>171.26250076293945</c:v>
                </c:pt>
                <c:pt idx="16">
                  <c:v>174.43499755859375</c:v>
                </c:pt>
                <c:pt idx="17">
                  <c:v>186.3849983215332</c:v>
                </c:pt>
                <c:pt idx="18">
                  <c:v>172.04499816894531</c:v>
                </c:pt>
                <c:pt idx="19">
                  <c:v>167.1349983215332</c:v>
                </c:pt>
                <c:pt idx="20">
                  <c:v>173.84500122070312</c:v>
                </c:pt>
                <c:pt idx="21">
                  <c:v>166.56500244140625</c:v>
                </c:pt>
                <c:pt idx="22">
                  <c:v>174.27249908447266</c:v>
                </c:pt>
                <c:pt idx="23">
                  <c:v>165.96750259399414</c:v>
                </c:pt>
                <c:pt idx="24">
                  <c:v>166.8224983215332</c:v>
                </c:pt>
                <c:pt idx="25">
                  <c:v>164.03499984741211</c:v>
                </c:pt>
                <c:pt idx="26">
                  <c:v>165.90374946594238</c:v>
                </c:pt>
                <c:pt idx="27">
                  <c:v>167.77249908447266</c:v>
                </c:pt>
                <c:pt idx="28">
                  <c:v>170.37500381469727</c:v>
                </c:pt>
                <c:pt idx="29">
                  <c:v>168.24250030517578</c:v>
                </c:pt>
                <c:pt idx="30">
                  <c:v>167.37749862670898</c:v>
                </c:pt>
                <c:pt idx="31">
                  <c:v>164.92499923706055</c:v>
                </c:pt>
                <c:pt idx="32">
                  <c:v>162.54249954223633</c:v>
                </c:pt>
                <c:pt idx="33">
                  <c:v>162.08250045776367</c:v>
                </c:pt>
                <c:pt idx="34">
                  <c:v>158.0574951171875</c:v>
                </c:pt>
                <c:pt idx="35">
                  <c:v>160.19249725341797</c:v>
                </c:pt>
                <c:pt idx="36">
                  <c:v>166.5474967956543</c:v>
                </c:pt>
                <c:pt idx="37">
                  <c:v>165.18999862670898</c:v>
                </c:pt>
                <c:pt idx="38">
                  <c:v>166.53000259399414</c:v>
                </c:pt>
                <c:pt idx="39">
                  <c:v>161.98999786376953</c:v>
                </c:pt>
                <c:pt idx="40">
                  <c:v>165.72499465942383</c:v>
                </c:pt>
                <c:pt idx="41">
                  <c:v>167.95749664306641</c:v>
                </c:pt>
                <c:pt idx="42">
                  <c:v>169.63999938964844</c:v>
                </c:pt>
                <c:pt idx="43">
                  <c:v>172.41749954223633</c:v>
                </c:pt>
                <c:pt idx="44">
                  <c:v>175.05500030517578</c:v>
                </c:pt>
                <c:pt idx="45">
                  <c:v>172.26750183105469</c:v>
                </c:pt>
                <c:pt idx="46">
                  <c:v>174.21874809265137</c:v>
                </c:pt>
                <c:pt idx="47">
                  <c:v>176.16999435424805</c:v>
                </c:pt>
                <c:pt idx="48">
                  <c:v>172.81999588012695</c:v>
                </c:pt>
                <c:pt idx="49">
                  <c:v>170.51750183105469</c:v>
                </c:pt>
                <c:pt idx="50">
                  <c:v>173.25333404541016</c:v>
                </c:pt>
                <c:pt idx="51">
                  <c:v>175.98916625976562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EFF-4078-9FF8-0E7567E55D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178.72499847412109</c:v>
                </c:pt>
                <c:pt idx="1">
                  <c:v>173.23750305175781</c:v>
                </c:pt>
                <c:pt idx="2">
                  <c:v>175.4275016784668</c:v>
                </c:pt>
                <c:pt idx="3">
                  <c:v>177.8025016784668</c:v>
                </c:pt>
                <c:pt idx="4">
                  <c:v>178.26749801635742</c:v>
                </c:pt>
                <c:pt idx="5">
                  <c:v>181.70249938964844</c:v>
                </c:pt>
                <c:pt idx="6">
                  <c:v>183.13000106811523</c:v>
                </c:pt>
                <c:pt idx="7">
                  <c:v>184.82749938964844</c:v>
                </c:pt>
                <c:pt idx="8">
                  <c:v>185.05249786376953</c:v>
                </c:pt>
                <c:pt idx="9">
                  <c:v>186.40499877929687</c:v>
                </c:pt>
                <c:pt idx="10">
                  <c:v>184.64249801635742</c:v>
                </c:pt>
                <c:pt idx="11">
                  <c:v>175.77250289916992</c:v>
                </c:pt>
                <c:pt idx="12">
                  <c:v>176.93249893188477</c:v>
                </c:pt>
                <c:pt idx="13">
                  <c:v>169.13999938964844</c:v>
                </c:pt>
                <c:pt idx="14">
                  <c:v>171.00750350952148</c:v>
                </c:pt>
                <c:pt idx="15">
                  <c:v>171.88999938964844</c:v>
                </c:pt>
                <c:pt idx="16">
                  <c:v>172.14500045776367</c:v>
                </c:pt>
                <c:pt idx="17">
                  <c:v>172.33250045776367</c:v>
                </c:pt>
                <c:pt idx="18">
                  <c:v>174.31499862670898</c:v>
                </c:pt>
                <c:pt idx="19">
                  <c:v>168.71749877929687</c:v>
                </c:pt>
                <c:pt idx="20">
                  <c:v>169.52999877929687</c:v>
                </c:pt>
                <c:pt idx="21">
                  <c:v>170.41250228881836</c:v>
                </c:pt>
                <c:pt idx="22">
                  <c:v>168.95999908447266</c:v>
                </c:pt>
                <c:pt idx="23">
                  <c:v>168.47249984741211</c:v>
                </c:pt>
                <c:pt idx="24">
                  <c:v>167.98500061035156</c:v>
                </c:pt>
                <c:pt idx="25">
                  <c:v>167.49750137329102</c:v>
                </c:pt>
                <c:pt idx="26">
                  <c:v>168.02500152587891</c:v>
                </c:pt>
                <c:pt idx="27">
                  <c:v>168.5525016784668</c:v>
                </c:pt>
                <c:pt idx="28">
                  <c:v>169.81749725341797</c:v>
                </c:pt>
                <c:pt idx="29">
                  <c:v>168.70750427246094</c:v>
                </c:pt>
                <c:pt idx="30">
                  <c:v>174.12750625610352</c:v>
                </c:pt>
                <c:pt idx="31">
                  <c:v>171.52000045776367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EFF-4078-9FF8-0E7567E55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7379008"/>
        <c:axId val="-1257384448"/>
      </c:lineChart>
      <c:catAx>
        <c:axId val="-125737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257384448"/>
        <c:crosses val="autoZero"/>
        <c:auto val="1"/>
        <c:lblAlgn val="ctr"/>
        <c:lblOffset val="100"/>
        <c:noMultiLvlLbl val="0"/>
      </c:catAx>
      <c:valAx>
        <c:axId val="-1257384448"/>
        <c:scaling>
          <c:orientation val="minMax"/>
          <c:min val="13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$</a:t>
                </a:r>
                <a:r>
                  <a:rPr lang="en-US" b="0" baseline="0" dirty="0"/>
                  <a:t> Per Cwt.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-1257379008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MED.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&amp; LRG. #1 FEEDER STEER PRICES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/>
              <a:t>700-800 Pounds,</a:t>
            </a:r>
            <a:r>
              <a:rPr lang="en-US" sz="2000" b="0" baseline="0" dirty="0"/>
              <a:t> Southern Plains, Weekly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173.73449999999997</c:v>
                </c:pt>
                <c:pt idx="1">
                  <c:v>170.59700000000004</c:v>
                </c:pt>
                <c:pt idx="2">
                  <c:v>167.20049954223632</c:v>
                </c:pt>
                <c:pt idx="3">
                  <c:v>167.20581429809573</c:v>
                </c:pt>
                <c:pt idx="4">
                  <c:v>167.72150006103516</c:v>
                </c:pt>
                <c:pt idx="5">
                  <c:v>167.60139935913085</c:v>
                </c:pt>
                <c:pt idx="6">
                  <c:v>167.07649996948243</c:v>
                </c:pt>
                <c:pt idx="7">
                  <c:v>167.5715005493164</c:v>
                </c:pt>
                <c:pt idx="8">
                  <c:v>167.62399978637694</c:v>
                </c:pt>
                <c:pt idx="9">
                  <c:v>169.5609997558594</c:v>
                </c:pt>
                <c:pt idx="10">
                  <c:v>170.86550009155272</c:v>
                </c:pt>
                <c:pt idx="11">
                  <c:v>169.85799975585937</c:v>
                </c:pt>
                <c:pt idx="12">
                  <c:v>171.31249978637692</c:v>
                </c:pt>
                <c:pt idx="13">
                  <c:v>169.89300009155272</c:v>
                </c:pt>
                <c:pt idx="14">
                  <c:v>170.17400021362303</c:v>
                </c:pt>
                <c:pt idx="15">
                  <c:v>167.70029984741208</c:v>
                </c:pt>
                <c:pt idx="16">
                  <c:v>167.06300051879884</c:v>
                </c:pt>
                <c:pt idx="17">
                  <c:v>168.7415</c:v>
                </c:pt>
                <c:pt idx="18">
                  <c:v>168.82725073242187</c:v>
                </c:pt>
                <c:pt idx="19">
                  <c:v>170.33300018310547</c:v>
                </c:pt>
                <c:pt idx="20">
                  <c:v>170.56650048828124</c:v>
                </c:pt>
                <c:pt idx="21">
                  <c:v>173.18500009155272</c:v>
                </c:pt>
                <c:pt idx="22">
                  <c:v>174.72049993896485</c:v>
                </c:pt>
                <c:pt idx="23">
                  <c:v>176.64199911499023</c:v>
                </c:pt>
                <c:pt idx="24">
                  <c:v>173.43199960327149</c:v>
                </c:pt>
                <c:pt idx="25">
                  <c:v>175.46074966430666</c:v>
                </c:pt>
                <c:pt idx="26">
                  <c:v>175.76399989318847</c:v>
                </c:pt>
                <c:pt idx="27">
                  <c:v>176.6010001220703</c:v>
                </c:pt>
                <c:pt idx="28">
                  <c:v>174.26650048828122</c:v>
                </c:pt>
                <c:pt idx="29">
                  <c:v>175.13099990844725</c:v>
                </c:pt>
                <c:pt idx="30">
                  <c:v>179.44299996948243</c:v>
                </c:pt>
                <c:pt idx="31">
                  <c:v>179.98805006103515</c:v>
                </c:pt>
                <c:pt idx="32">
                  <c:v>177.37080064086916</c:v>
                </c:pt>
                <c:pt idx="33">
                  <c:v>174.57300024414062</c:v>
                </c:pt>
                <c:pt idx="34">
                  <c:v>174.70099993896483</c:v>
                </c:pt>
                <c:pt idx="35">
                  <c:v>175.21600064086914</c:v>
                </c:pt>
                <c:pt idx="36">
                  <c:v>175.7066999694824</c:v>
                </c:pt>
                <c:pt idx="37">
                  <c:v>175.04235030517577</c:v>
                </c:pt>
                <c:pt idx="38">
                  <c:v>172.44050006103515</c:v>
                </c:pt>
                <c:pt idx="39">
                  <c:v>174.50350073242186</c:v>
                </c:pt>
                <c:pt idx="40">
                  <c:v>176.2016000152588</c:v>
                </c:pt>
                <c:pt idx="41">
                  <c:v>175.60500016784667</c:v>
                </c:pt>
                <c:pt idx="42">
                  <c:v>174.95950041198734</c:v>
                </c:pt>
                <c:pt idx="43">
                  <c:v>174.91100006103517</c:v>
                </c:pt>
                <c:pt idx="44">
                  <c:v>171.1939999847412</c:v>
                </c:pt>
                <c:pt idx="45">
                  <c:v>171.48250019836425</c:v>
                </c:pt>
                <c:pt idx="46">
                  <c:v>171.10149973297118</c:v>
                </c:pt>
                <c:pt idx="47">
                  <c:v>170.76599926757814</c:v>
                </c:pt>
                <c:pt idx="48">
                  <c:v>168.52899996948241</c:v>
                </c:pt>
                <c:pt idx="49">
                  <c:v>167.26049996948245</c:v>
                </c:pt>
                <c:pt idx="50">
                  <c:v>166.02133339436847</c:v>
                </c:pt>
                <c:pt idx="51">
                  <c:v>168.34083348592125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2C-4122-85C8-9533C0BEA39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134.53250122070312</c:v>
                </c:pt>
                <c:pt idx="1">
                  <c:v>133.73500061035156</c:v>
                </c:pt>
                <c:pt idx="2">
                  <c:v>134.29999923706055</c:v>
                </c:pt>
                <c:pt idx="3">
                  <c:v>132.63999938964844</c:v>
                </c:pt>
                <c:pt idx="4">
                  <c:v>128.21500205993652</c:v>
                </c:pt>
                <c:pt idx="5">
                  <c:v>131.54500198364258</c:v>
                </c:pt>
                <c:pt idx="6">
                  <c:v>130.2299976348877</c:v>
                </c:pt>
                <c:pt idx="7">
                  <c:v>131.77499771118164</c:v>
                </c:pt>
                <c:pt idx="8">
                  <c:v>130.67999839782715</c:v>
                </c:pt>
                <c:pt idx="9">
                  <c:v>131.24750137329102</c:v>
                </c:pt>
                <c:pt idx="10">
                  <c:v>133.97249603271484</c:v>
                </c:pt>
                <c:pt idx="11">
                  <c:v>138.56000137329102</c:v>
                </c:pt>
                <c:pt idx="12">
                  <c:v>137.52750396728516</c:v>
                </c:pt>
                <c:pt idx="13">
                  <c:v>138.37749862670898</c:v>
                </c:pt>
                <c:pt idx="14">
                  <c:v>143.34000015258789</c:v>
                </c:pt>
                <c:pt idx="15">
                  <c:v>143.73249816894531</c:v>
                </c:pt>
                <c:pt idx="16">
                  <c:v>149.3025016784668</c:v>
                </c:pt>
                <c:pt idx="17">
                  <c:v>155.0150032043457</c:v>
                </c:pt>
                <c:pt idx="18">
                  <c:v>147.60250091552734</c:v>
                </c:pt>
                <c:pt idx="19">
                  <c:v>147.34749984741211</c:v>
                </c:pt>
                <c:pt idx="20">
                  <c:v>150.83499908447266</c:v>
                </c:pt>
                <c:pt idx="21">
                  <c:v>155.48999786376953</c:v>
                </c:pt>
                <c:pt idx="22">
                  <c:v>160.53999710083008</c:v>
                </c:pt>
                <c:pt idx="23">
                  <c:v>152.57500076293945</c:v>
                </c:pt>
                <c:pt idx="24">
                  <c:v>150.63249969482422</c:v>
                </c:pt>
                <c:pt idx="25">
                  <c:v>150.85250091552734</c:v>
                </c:pt>
                <c:pt idx="26">
                  <c:v>152.87874984741211</c:v>
                </c:pt>
                <c:pt idx="27">
                  <c:v>154.90499877929687</c:v>
                </c:pt>
                <c:pt idx="28">
                  <c:v>156.88750457763672</c:v>
                </c:pt>
                <c:pt idx="29">
                  <c:v>152.02750015258789</c:v>
                </c:pt>
                <c:pt idx="30">
                  <c:v>154.42749786376953</c:v>
                </c:pt>
                <c:pt idx="31">
                  <c:v>147.67500305175781</c:v>
                </c:pt>
                <c:pt idx="32">
                  <c:v>147.79000091552734</c:v>
                </c:pt>
                <c:pt idx="33">
                  <c:v>146.91999816894531</c:v>
                </c:pt>
                <c:pt idx="34">
                  <c:v>150.54999923706055</c:v>
                </c:pt>
                <c:pt idx="35">
                  <c:v>153.58999633789063</c:v>
                </c:pt>
                <c:pt idx="36">
                  <c:v>155.25</c:v>
                </c:pt>
                <c:pt idx="37">
                  <c:v>157.43500137329102</c:v>
                </c:pt>
                <c:pt idx="38">
                  <c:v>157.77250289916992</c:v>
                </c:pt>
                <c:pt idx="39">
                  <c:v>158.28250122070312</c:v>
                </c:pt>
                <c:pt idx="40">
                  <c:v>161.47749710083008</c:v>
                </c:pt>
                <c:pt idx="41">
                  <c:v>153.75249862670898</c:v>
                </c:pt>
                <c:pt idx="42">
                  <c:v>156.90999984741211</c:v>
                </c:pt>
                <c:pt idx="43">
                  <c:v>162.94499969482422</c:v>
                </c:pt>
                <c:pt idx="44">
                  <c:v>163.5625</c:v>
                </c:pt>
                <c:pt idx="45">
                  <c:v>158.91500091552734</c:v>
                </c:pt>
                <c:pt idx="46">
                  <c:v>158.33500099182129</c:v>
                </c:pt>
                <c:pt idx="47">
                  <c:v>157.75500106811523</c:v>
                </c:pt>
                <c:pt idx="48">
                  <c:v>154.99750137329102</c:v>
                </c:pt>
                <c:pt idx="49">
                  <c:v>150.96250152587891</c:v>
                </c:pt>
                <c:pt idx="50">
                  <c:v>152.52666727701822</c:v>
                </c:pt>
                <c:pt idx="51">
                  <c:v>154.09083302815756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52C-4122-85C8-9533C0BEA3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155.65499877929687</c:v>
                </c:pt>
                <c:pt idx="1">
                  <c:v>145.5099983215332</c:v>
                </c:pt>
                <c:pt idx="2">
                  <c:v>150.34249877929687</c:v>
                </c:pt>
                <c:pt idx="3">
                  <c:v>150.57999801635742</c:v>
                </c:pt>
                <c:pt idx="4">
                  <c:v>148.99750137329102</c:v>
                </c:pt>
                <c:pt idx="5">
                  <c:v>150.77750015258789</c:v>
                </c:pt>
                <c:pt idx="6">
                  <c:v>151.87999725341797</c:v>
                </c:pt>
                <c:pt idx="7">
                  <c:v>150.51000213623047</c:v>
                </c:pt>
                <c:pt idx="8">
                  <c:v>148.73750305175781</c:v>
                </c:pt>
                <c:pt idx="9">
                  <c:v>147.44249725341797</c:v>
                </c:pt>
                <c:pt idx="10">
                  <c:v>146.74750137329102</c:v>
                </c:pt>
                <c:pt idx="11">
                  <c:v>141.29999923706055</c:v>
                </c:pt>
                <c:pt idx="12">
                  <c:v>141.46250152587891</c:v>
                </c:pt>
                <c:pt idx="13">
                  <c:v>142.96500015258789</c:v>
                </c:pt>
                <c:pt idx="14">
                  <c:v>146.13000106811523</c:v>
                </c:pt>
                <c:pt idx="15">
                  <c:v>144.39250183105469</c:v>
                </c:pt>
                <c:pt idx="16">
                  <c:v>146.1925048828125</c:v>
                </c:pt>
                <c:pt idx="17">
                  <c:v>146.12249755859375</c:v>
                </c:pt>
                <c:pt idx="18">
                  <c:v>145.51499938964844</c:v>
                </c:pt>
                <c:pt idx="19">
                  <c:v>136.67499923706055</c:v>
                </c:pt>
                <c:pt idx="20">
                  <c:v>139.82999801635742</c:v>
                </c:pt>
                <c:pt idx="21">
                  <c:v>141.39999771118164</c:v>
                </c:pt>
                <c:pt idx="22">
                  <c:v>145.04000091552734</c:v>
                </c:pt>
                <c:pt idx="23">
                  <c:v>147.89250183105469</c:v>
                </c:pt>
                <c:pt idx="24">
                  <c:v>147.35750198364258</c:v>
                </c:pt>
                <c:pt idx="25">
                  <c:v>146.65000152587891</c:v>
                </c:pt>
                <c:pt idx="26">
                  <c:v>149.79000091552734</c:v>
                </c:pt>
                <c:pt idx="27">
                  <c:v>152.93000030517578</c:v>
                </c:pt>
                <c:pt idx="28">
                  <c:v>155.4375</c:v>
                </c:pt>
                <c:pt idx="29">
                  <c:v>155.16499710083008</c:v>
                </c:pt>
                <c:pt idx="30">
                  <c:v>155.39999771118164</c:v>
                </c:pt>
                <c:pt idx="31">
                  <c:v>155.48249816894531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52C-4122-85C8-9533C0BEA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7382816"/>
        <c:axId val="-1257376832"/>
      </c:lineChart>
      <c:catAx>
        <c:axId val="-125738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257376832"/>
        <c:crosses val="autoZero"/>
        <c:auto val="1"/>
        <c:lblAlgn val="ctr"/>
        <c:lblOffset val="100"/>
        <c:noMultiLvlLbl val="0"/>
      </c:catAx>
      <c:valAx>
        <c:axId val="-1257376832"/>
        <c:scaling>
          <c:orientation val="minMax"/>
          <c:max val="190"/>
          <c:min val="11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$</a:t>
                </a:r>
                <a:r>
                  <a:rPr lang="en-US" b="0" baseline="0" dirty="0"/>
                  <a:t> Per Cwt.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-1257382816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SLAUGHTER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STEER PRICES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baseline="0" dirty="0"/>
              <a:t>Southern Plains, Weekly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137.60400146484375</c:v>
                </c:pt>
                <c:pt idx="1">
                  <c:v>137.02999658203126</c:v>
                </c:pt>
                <c:pt idx="2">
                  <c:v>137.2400009765625</c:v>
                </c:pt>
                <c:pt idx="3">
                  <c:v>138.10999938964844</c:v>
                </c:pt>
                <c:pt idx="4">
                  <c:v>137.94399877929686</c:v>
                </c:pt>
                <c:pt idx="5">
                  <c:v>136.69200085449219</c:v>
                </c:pt>
                <c:pt idx="6">
                  <c:v>137.38000061035157</c:v>
                </c:pt>
                <c:pt idx="7">
                  <c:v>138.7240008544922</c:v>
                </c:pt>
                <c:pt idx="8">
                  <c:v>140.93600036621092</c:v>
                </c:pt>
                <c:pt idx="9">
                  <c:v>140.27599865722655</c:v>
                </c:pt>
                <c:pt idx="10">
                  <c:v>140.61599951171874</c:v>
                </c:pt>
                <c:pt idx="11">
                  <c:v>140.39599731445313</c:v>
                </c:pt>
                <c:pt idx="12">
                  <c:v>140.73800061035155</c:v>
                </c:pt>
                <c:pt idx="13">
                  <c:v>138.86399902343751</c:v>
                </c:pt>
                <c:pt idx="14">
                  <c:v>138.18799841308595</c:v>
                </c:pt>
                <c:pt idx="15">
                  <c:v>135.88400262451174</c:v>
                </c:pt>
                <c:pt idx="16">
                  <c:v>135.41411608886719</c:v>
                </c:pt>
                <c:pt idx="17">
                  <c:v>136.52927575683594</c:v>
                </c:pt>
                <c:pt idx="18">
                  <c:v>137.08400170898437</c:v>
                </c:pt>
                <c:pt idx="19">
                  <c:v>137.16897442626953</c:v>
                </c:pt>
                <c:pt idx="20">
                  <c:v>134.64803283691407</c:v>
                </c:pt>
                <c:pt idx="21">
                  <c:v>134.18400024414063</c:v>
                </c:pt>
                <c:pt idx="22">
                  <c:v>134.17515356445313</c:v>
                </c:pt>
                <c:pt idx="23">
                  <c:v>131.57691674804687</c:v>
                </c:pt>
                <c:pt idx="24">
                  <c:v>129.91386029052734</c:v>
                </c:pt>
                <c:pt idx="25">
                  <c:v>132.41616973876953</c:v>
                </c:pt>
                <c:pt idx="26">
                  <c:v>132.79007067871095</c:v>
                </c:pt>
                <c:pt idx="27">
                  <c:v>130.80115954589843</c:v>
                </c:pt>
                <c:pt idx="28">
                  <c:v>129.51002795410156</c:v>
                </c:pt>
                <c:pt idx="29">
                  <c:v>131.96274957275392</c:v>
                </c:pt>
                <c:pt idx="30">
                  <c:v>133.7332733154297</c:v>
                </c:pt>
                <c:pt idx="31">
                  <c:v>133.91582830810549</c:v>
                </c:pt>
                <c:pt idx="32">
                  <c:v>132.7403565673828</c:v>
                </c:pt>
                <c:pt idx="33">
                  <c:v>131.45800006103516</c:v>
                </c:pt>
                <c:pt idx="34">
                  <c:v>130.74856689453125</c:v>
                </c:pt>
                <c:pt idx="35">
                  <c:v>131.08983941650391</c:v>
                </c:pt>
                <c:pt idx="36">
                  <c:v>131.39521685791016</c:v>
                </c:pt>
                <c:pt idx="37">
                  <c:v>129.14950927734375</c:v>
                </c:pt>
                <c:pt idx="38">
                  <c:v>126.07682830810548</c:v>
                </c:pt>
                <c:pt idx="39">
                  <c:v>128.25326248168943</c:v>
                </c:pt>
                <c:pt idx="40">
                  <c:v>130.20369384765624</c:v>
                </c:pt>
                <c:pt idx="41">
                  <c:v>131.76213009643556</c:v>
                </c:pt>
                <c:pt idx="42">
                  <c:v>134.25456121826173</c:v>
                </c:pt>
                <c:pt idx="43">
                  <c:v>132.83607989501951</c:v>
                </c:pt>
                <c:pt idx="44">
                  <c:v>131.28761639404297</c:v>
                </c:pt>
                <c:pt idx="45">
                  <c:v>132.68221130371094</c:v>
                </c:pt>
                <c:pt idx="46">
                  <c:v>133.6651594848633</c:v>
                </c:pt>
                <c:pt idx="47">
                  <c:v>133.72941210937501</c:v>
                </c:pt>
                <c:pt idx="48">
                  <c:v>130.56397723388673</c:v>
                </c:pt>
                <c:pt idx="49">
                  <c:v>129.5499994506836</c:v>
                </c:pt>
                <c:pt idx="50">
                  <c:v>130.21736602783204</c:v>
                </c:pt>
                <c:pt idx="51">
                  <c:v>134.85600170898437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2D2-4F86-8A87-6D39A5928CF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117.94000244140625</c:v>
                </c:pt>
                <c:pt idx="1">
                  <c:v>119.01000213623047</c:v>
                </c:pt>
                <c:pt idx="2">
                  <c:v>121.95999908447266</c:v>
                </c:pt>
                <c:pt idx="3">
                  <c:v>121.95999908447266</c:v>
                </c:pt>
                <c:pt idx="4">
                  <c:v>118.97000122070312</c:v>
                </c:pt>
                <c:pt idx="5">
                  <c:v>120.02999877929687</c:v>
                </c:pt>
                <c:pt idx="6">
                  <c:v>119.52999877929687</c:v>
                </c:pt>
                <c:pt idx="7">
                  <c:v>124.62999725341797</c:v>
                </c:pt>
                <c:pt idx="8">
                  <c:v>124.83000183105469</c:v>
                </c:pt>
                <c:pt idx="9">
                  <c:v>124.15000152587891</c:v>
                </c:pt>
                <c:pt idx="10">
                  <c:v>127.43000030517578</c:v>
                </c:pt>
                <c:pt idx="11">
                  <c:v>129.69999694824219</c:v>
                </c:pt>
                <c:pt idx="12">
                  <c:v>127.65000152587891</c:v>
                </c:pt>
                <c:pt idx="13">
                  <c:v>125.83000183105469</c:v>
                </c:pt>
                <c:pt idx="14">
                  <c:v>127.34999847412109</c:v>
                </c:pt>
                <c:pt idx="15">
                  <c:v>130.77999877929687</c:v>
                </c:pt>
                <c:pt idx="16">
                  <c:v>136.78999328613281</c:v>
                </c:pt>
                <c:pt idx="17">
                  <c:v>144.72999572753906</c:v>
                </c:pt>
                <c:pt idx="18">
                  <c:v>137.39999389648437</c:v>
                </c:pt>
                <c:pt idx="19">
                  <c:v>133.61000061035156</c:v>
                </c:pt>
                <c:pt idx="20">
                  <c:v>131.07000732421875</c:v>
                </c:pt>
                <c:pt idx="21">
                  <c:v>136.32000732421875</c:v>
                </c:pt>
                <c:pt idx="22">
                  <c:v>136.91999816894531</c:v>
                </c:pt>
                <c:pt idx="23">
                  <c:v>131.22000122070312</c:v>
                </c:pt>
                <c:pt idx="24">
                  <c:v>121.91000366210937</c:v>
                </c:pt>
                <c:pt idx="25">
                  <c:v>118.86000061035156</c:v>
                </c:pt>
                <c:pt idx="26">
                  <c:v>117.73000335693359</c:v>
                </c:pt>
                <c:pt idx="27">
                  <c:v>119.90000152587891</c:v>
                </c:pt>
                <c:pt idx="28">
                  <c:v>119.80000305175781</c:v>
                </c:pt>
                <c:pt idx="29">
                  <c:v>117.08000183105469</c:v>
                </c:pt>
                <c:pt idx="30">
                  <c:v>116.54000091552734</c:v>
                </c:pt>
                <c:pt idx="31">
                  <c:v>115.02999877929687</c:v>
                </c:pt>
                <c:pt idx="32">
                  <c:v>109.75</c:v>
                </c:pt>
                <c:pt idx="33">
                  <c:v>106.94999694824219</c:v>
                </c:pt>
                <c:pt idx="34">
                  <c:v>104.77999877929687</c:v>
                </c:pt>
                <c:pt idx="35">
                  <c:v>104.97000122070312</c:v>
                </c:pt>
                <c:pt idx="36">
                  <c:v>106.01000213623047</c:v>
                </c:pt>
                <c:pt idx="37">
                  <c:v>108</c:v>
                </c:pt>
                <c:pt idx="38">
                  <c:v>108.02999877929687</c:v>
                </c:pt>
                <c:pt idx="39">
                  <c:v>108.98999786376953</c:v>
                </c:pt>
                <c:pt idx="40">
                  <c:v>111.02999877929687</c:v>
                </c:pt>
                <c:pt idx="41">
                  <c:v>110.88999938964844</c:v>
                </c:pt>
                <c:pt idx="42">
                  <c:v>117.61000061035156</c:v>
                </c:pt>
                <c:pt idx="43">
                  <c:v>124.69999694824219</c:v>
                </c:pt>
                <c:pt idx="44">
                  <c:v>123.59999847412109</c:v>
                </c:pt>
                <c:pt idx="45">
                  <c:v>119.04</c:v>
                </c:pt>
                <c:pt idx="46">
                  <c:v>118.12</c:v>
                </c:pt>
                <c:pt idx="47">
                  <c:v>120.58999633789062</c:v>
                </c:pt>
                <c:pt idx="48">
                  <c:v>117.02999877929687</c:v>
                </c:pt>
                <c:pt idx="49">
                  <c:v>119.68000030517578</c:v>
                </c:pt>
                <c:pt idx="50">
                  <c:v>120.01999664306641</c:v>
                </c:pt>
                <c:pt idx="51">
                  <c:v>122.98000335693359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2D2-4F86-8A87-6D39A5928C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121.83999633789062</c:v>
                </c:pt>
                <c:pt idx="1">
                  <c:v>119.98000335693359</c:v>
                </c:pt>
                <c:pt idx="2">
                  <c:v>122.80000305175781</c:v>
                </c:pt>
                <c:pt idx="3">
                  <c:v>126.41999816894531</c:v>
                </c:pt>
                <c:pt idx="4">
                  <c:v>125.95999908447266</c:v>
                </c:pt>
                <c:pt idx="5">
                  <c:v>125.91999816894531</c:v>
                </c:pt>
                <c:pt idx="6">
                  <c:v>129.94999694824219</c:v>
                </c:pt>
                <c:pt idx="7">
                  <c:v>127.93000030517578</c:v>
                </c:pt>
                <c:pt idx="8">
                  <c:v>126.12999725341797</c:v>
                </c:pt>
                <c:pt idx="9">
                  <c:v>126.27999877929687</c:v>
                </c:pt>
                <c:pt idx="10">
                  <c:v>126.87000274658203</c:v>
                </c:pt>
                <c:pt idx="11">
                  <c:v>125.56999969482422</c:v>
                </c:pt>
                <c:pt idx="12">
                  <c:v>120.93000030517578</c:v>
                </c:pt>
                <c:pt idx="13">
                  <c:v>117.34999847412109</c:v>
                </c:pt>
                <c:pt idx="14">
                  <c:v>118.33000183105469</c:v>
                </c:pt>
                <c:pt idx="15">
                  <c:v>121.81999969482422</c:v>
                </c:pt>
                <c:pt idx="16">
                  <c:v>123.15000152587891</c:v>
                </c:pt>
                <c:pt idx="17">
                  <c:v>125.68000030517578</c:v>
                </c:pt>
                <c:pt idx="18">
                  <c:v>121.37000274658203</c:v>
                </c:pt>
                <c:pt idx="19">
                  <c:v>115.06999969482422</c:v>
                </c:pt>
                <c:pt idx="20">
                  <c:v>109.91000366210937</c:v>
                </c:pt>
                <c:pt idx="21">
                  <c:v>109.94000244140625</c:v>
                </c:pt>
                <c:pt idx="22">
                  <c:v>114.91999816894531</c:v>
                </c:pt>
                <c:pt idx="23">
                  <c:v>112.33000183105469</c:v>
                </c:pt>
                <c:pt idx="24">
                  <c:v>108.44999694824219</c:v>
                </c:pt>
                <c:pt idx="25">
                  <c:v>106.22000122070312</c:v>
                </c:pt>
                <c:pt idx="26">
                  <c:v>112.20999908447266</c:v>
                </c:pt>
                <c:pt idx="27">
                  <c:v>110.88999938964844</c:v>
                </c:pt>
                <c:pt idx="28">
                  <c:v>112.81999969482422</c:v>
                </c:pt>
                <c:pt idx="29">
                  <c:v>111.80999755859375</c:v>
                </c:pt>
                <c:pt idx="30">
                  <c:v>113.87000274658203</c:v>
                </c:pt>
                <c:pt idx="31">
                  <c:v>110.93000030517578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2D2-4F86-8A87-6D39A5928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7388256"/>
        <c:axId val="-1257383360"/>
      </c:lineChart>
      <c:catAx>
        <c:axId val="-125738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257383360"/>
        <c:crosses val="autoZero"/>
        <c:auto val="1"/>
        <c:lblAlgn val="ctr"/>
        <c:lblOffset val="100"/>
        <c:noMultiLvlLbl val="0"/>
      </c:catAx>
      <c:valAx>
        <c:axId val="-1257383360"/>
        <c:scaling>
          <c:orientation val="minMax"/>
          <c:min val="9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$</a:t>
                </a:r>
                <a:r>
                  <a:rPr lang="en-US" b="0" baseline="0" dirty="0"/>
                  <a:t> Per Cwt.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-1257388256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SLAUGHTER</a:t>
            </a:r>
            <a:r>
              <a:rPr lang="en-US" sz="2000" baseline="0" dirty="0">
                <a:latin typeface="Arial" pitchFamily="34" charset="0"/>
                <a:cs typeface="Arial" pitchFamily="34" charset="0"/>
              </a:rPr>
              <a:t> STEER PRICES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baseline="0" dirty="0"/>
              <a:t>5 Market Weighted Average, Weekly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137.70896350288507</c:v>
                </c:pt>
                <c:pt idx="1">
                  <c:v>137.0262459059785</c:v>
                </c:pt>
                <c:pt idx="2">
                  <c:v>137.04488153877938</c:v>
                </c:pt>
                <c:pt idx="3">
                  <c:v>138.06970539483183</c:v>
                </c:pt>
                <c:pt idx="4">
                  <c:v>137.72255568496348</c:v>
                </c:pt>
                <c:pt idx="5">
                  <c:v>136.34203754295089</c:v>
                </c:pt>
                <c:pt idx="6">
                  <c:v>137.15924517798712</c:v>
                </c:pt>
                <c:pt idx="7">
                  <c:v>138.33850752202798</c:v>
                </c:pt>
                <c:pt idx="8">
                  <c:v>140.94008837369566</c:v>
                </c:pt>
                <c:pt idx="9">
                  <c:v>140.522340090981</c:v>
                </c:pt>
                <c:pt idx="10">
                  <c:v>141.15854941360027</c:v>
                </c:pt>
                <c:pt idx="11">
                  <c:v>140.78712248116636</c:v>
                </c:pt>
                <c:pt idx="12">
                  <c:v>141.38111834212813</c:v>
                </c:pt>
                <c:pt idx="13">
                  <c:v>139.63132841972993</c:v>
                </c:pt>
                <c:pt idx="14">
                  <c:v>138.8296521480932</c:v>
                </c:pt>
                <c:pt idx="15">
                  <c:v>136.30773068880907</c:v>
                </c:pt>
                <c:pt idx="16">
                  <c:v>135.73037195295603</c:v>
                </c:pt>
                <c:pt idx="17">
                  <c:v>137.2228576781078</c:v>
                </c:pt>
                <c:pt idx="18">
                  <c:v>137.63359196936696</c:v>
                </c:pt>
                <c:pt idx="19">
                  <c:v>137.14927728405726</c:v>
                </c:pt>
                <c:pt idx="20">
                  <c:v>134.96807644767523</c:v>
                </c:pt>
                <c:pt idx="21">
                  <c:v>135.0685997605072</c:v>
                </c:pt>
                <c:pt idx="22">
                  <c:v>134.47540129035769</c:v>
                </c:pt>
                <c:pt idx="23">
                  <c:v>132.12557768503666</c:v>
                </c:pt>
                <c:pt idx="24">
                  <c:v>130.4130010198476</c:v>
                </c:pt>
                <c:pt idx="25">
                  <c:v>133.08823497042027</c:v>
                </c:pt>
                <c:pt idx="26">
                  <c:v>133.16882742404601</c:v>
                </c:pt>
                <c:pt idx="27">
                  <c:v>131.05444341374564</c:v>
                </c:pt>
                <c:pt idx="28">
                  <c:v>129.79147093862588</c:v>
                </c:pt>
                <c:pt idx="29">
                  <c:v>132.40094788209882</c:v>
                </c:pt>
                <c:pt idx="30">
                  <c:v>134.14063448121013</c:v>
                </c:pt>
                <c:pt idx="31">
                  <c:v>134.17133450228783</c:v>
                </c:pt>
                <c:pt idx="32">
                  <c:v>132.84927915983482</c:v>
                </c:pt>
                <c:pt idx="33">
                  <c:v>131.47785030050184</c:v>
                </c:pt>
                <c:pt idx="34">
                  <c:v>130.34249610471238</c:v>
                </c:pt>
                <c:pt idx="35">
                  <c:v>130.34137159654989</c:v>
                </c:pt>
                <c:pt idx="36">
                  <c:v>130.83070253661742</c:v>
                </c:pt>
                <c:pt idx="37">
                  <c:v>128.1272679079446</c:v>
                </c:pt>
                <c:pt idx="38">
                  <c:v>125.07422900412375</c:v>
                </c:pt>
                <c:pt idx="39">
                  <c:v>127.53593704439284</c:v>
                </c:pt>
                <c:pt idx="40">
                  <c:v>129.4538489516722</c:v>
                </c:pt>
                <c:pt idx="41">
                  <c:v>131.02415731139877</c:v>
                </c:pt>
                <c:pt idx="42">
                  <c:v>133.59614709529828</c:v>
                </c:pt>
                <c:pt idx="43">
                  <c:v>132.06934520634422</c:v>
                </c:pt>
                <c:pt idx="44">
                  <c:v>130.60534636423031</c:v>
                </c:pt>
                <c:pt idx="45">
                  <c:v>131.90454924573797</c:v>
                </c:pt>
                <c:pt idx="46">
                  <c:v>133.27934391911649</c:v>
                </c:pt>
                <c:pt idx="47">
                  <c:v>133.4495221222798</c:v>
                </c:pt>
                <c:pt idx="48">
                  <c:v>130.03532007383495</c:v>
                </c:pt>
                <c:pt idx="49">
                  <c:v>129.0643013318622</c:v>
                </c:pt>
                <c:pt idx="50">
                  <c:v>130.74159233232052</c:v>
                </c:pt>
                <c:pt idx="51">
                  <c:v>134.91604189197668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BB8-4084-80A8-EC4BC1D863F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117.67618541448398</c:v>
                </c:pt>
                <c:pt idx="1">
                  <c:v>118.81458185578141</c:v>
                </c:pt>
                <c:pt idx="2">
                  <c:v>121.88633633205197</c:v>
                </c:pt>
                <c:pt idx="3">
                  <c:v>121.22009243779844</c:v>
                </c:pt>
                <c:pt idx="4">
                  <c:v>118.75610524481544</c:v>
                </c:pt>
                <c:pt idx="5">
                  <c:v>119.74590914144187</c:v>
                </c:pt>
                <c:pt idx="6">
                  <c:v>119.58901444519574</c:v>
                </c:pt>
                <c:pt idx="7">
                  <c:v>124.40082844506608</c:v>
                </c:pt>
                <c:pt idx="8">
                  <c:v>124.76059037531209</c:v>
                </c:pt>
                <c:pt idx="9">
                  <c:v>125.23038056342091</c:v>
                </c:pt>
                <c:pt idx="10">
                  <c:v>128.64292712644777</c:v>
                </c:pt>
                <c:pt idx="11">
                  <c:v>130.90677105702684</c:v>
                </c:pt>
                <c:pt idx="12">
                  <c:v>127.3809135745</c:v>
                </c:pt>
                <c:pt idx="13">
                  <c:v>124.33447321833219</c:v>
                </c:pt>
                <c:pt idx="14">
                  <c:v>128.0118640888538</c:v>
                </c:pt>
                <c:pt idx="15">
                  <c:v>131.59819719893315</c:v>
                </c:pt>
                <c:pt idx="16">
                  <c:v>136.21820472156739</c:v>
                </c:pt>
                <c:pt idx="17">
                  <c:v>144.59530892766045</c:v>
                </c:pt>
                <c:pt idx="18">
                  <c:v>137.2842006988931</c:v>
                </c:pt>
                <c:pt idx="19">
                  <c:v>134.25433245096337</c:v>
                </c:pt>
                <c:pt idx="20">
                  <c:v>131.50047992694732</c:v>
                </c:pt>
                <c:pt idx="21">
                  <c:v>136.26438644852641</c:v>
                </c:pt>
                <c:pt idx="22">
                  <c:v>136.0735906626135</c:v>
                </c:pt>
                <c:pt idx="23">
                  <c:v>130.12749673853324</c:v>
                </c:pt>
                <c:pt idx="24">
                  <c:v>121.49646161372551</c:v>
                </c:pt>
                <c:pt idx="25">
                  <c:v>118.63583385668885</c:v>
                </c:pt>
                <c:pt idx="26">
                  <c:v>117.5757366573668</c:v>
                </c:pt>
                <c:pt idx="27">
                  <c:v>119.51078613078798</c:v>
                </c:pt>
                <c:pt idx="28">
                  <c:v>119.33004457844586</c:v>
                </c:pt>
                <c:pt idx="29">
                  <c:v>117.15526382627252</c:v>
                </c:pt>
                <c:pt idx="30">
                  <c:v>117.30384204589747</c:v>
                </c:pt>
                <c:pt idx="31">
                  <c:v>115.16652298770163</c:v>
                </c:pt>
                <c:pt idx="32">
                  <c:v>109.67875677165917</c:v>
                </c:pt>
                <c:pt idx="33">
                  <c:v>106.77992779376852</c:v>
                </c:pt>
                <c:pt idx="34">
                  <c:v>104.65264830092575</c:v>
                </c:pt>
                <c:pt idx="35">
                  <c:v>104.92113518922631</c:v>
                </c:pt>
                <c:pt idx="36">
                  <c:v>105.88142330822765</c:v>
                </c:pt>
                <c:pt idx="37">
                  <c:v>108.50294568014884</c:v>
                </c:pt>
                <c:pt idx="38">
                  <c:v>108.00666886097039</c:v>
                </c:pt>
                <c:pt idx="39">
                  <c:v>109.44801995557745</c:v>
                </c:pt>
                <c:pt idx="40">
                  <c:v>111.00903324762326</c:v>
                </c:pt>
                <c:pt idx="41">
                  <c:v>110.87099905551484</c:v>
                </c:pt>
                <c:pt idx="42">
                  <c:v>116.97799975351947</c:v>
                </c:pt>
                <c:pt idx="43">
                  <c:v>123.52873070363577</c:v>
                </c:pt>
                <c:pt idx="44">
                  <c:v>122.71117092844095</c:v>
                </c:pt>
                <c:pt idx="45">
                  <c:v>119.34909856331713</c:v>
                </c:pt>
                <c:pt idx="46">
                  <c:v>118.97413177651606</c:v>
                </c:pt>
                <c:pt idx="47">
                  <c:v>120.58352023915205</c:v>
                </c:pt>
                <c:pt idx="48">
                  <c:v>117.46381237812699</c:v>
                </c:pt>
                <c:pt idx="49">
                  <c:v>119.70940851071704</c:v>
                </c:pt>
                <c:pt idx="50">
                  <c:v>119.96943047890497</c:v>
                </c:pt>
                <c:pt idx="51">
                  <c:v>122.83921354570585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BB8-4084-80A8-EC4BC1D863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121.60996959792662</c:v>
                </c:pt>
                <c:pt idx="1">
                  <c:v>119.92412647125644</c:v>
                </c:pt>
                <c:pt idx="2">
                  <c:v>122.88536491002762</c:v>
                </c:pt>
                <c:pt idx="3">
                  <c:v>126.45882094577506</c:v>
                </c:pt>
                <c:pt idx="4">
                  <c:v>125.90864272618607</c:v>
                </c:pt>
                <c:pt idx="5">
                  <c:v>126.15217741648935</c:v>
                </c:pt>
                <c:pt idx="6">
                  <c:v>129.75507244146769</c:v>
                </c:pt>
                <c:pt idx="7">
                  <c:v>127.9452378173624</c:v>
                </c:pt>
                <c:pt idx="8">
                  <c:v>126.76122631814353</c:v>
                </c:pt>
                <c:pt idx="9">
                  <c:v>126.7893538437033</c:v>
                </c:pt>
                <c:pt idx="10">
                  <c:v>127.91261583809515</c:v>
                </c:pt>
                <c:pt idx="11">
                  <c:v>125.89434083649437</c:v>
                </c:pt>
                <c:pt idx="12">
                  <c:v>120.96216429227218</c:v>
                </c:pt>
                <c:pt idx="13">
                  <c:v>116.73163143608514</c:v>
                </c:pt>
                <c:pt idx="14">
                  <c:v>119.49365883128765</c:v>
                </c:pt>
                <c:pt idx="15">
                  <c:v>121.71068864195725</c:v>
                </c:pt>
                <c:pt idx="16">
                  <c:v>123.73578463111483</c:v>
                </c:pt>
                <c:pt idx="17">
                  <c:v>124.80924520263443</c:v>
                </c:pt>
                <c:pt idx="18">
                  <c:v>121.65312552452677</c:v>
                </c:pt>
                <c:pt idx="19">
                  <c:v>114.73459095373265</c:v>
                </c:pt>
                <c:pt idx="20">
                  <c:v>110.05704503068574</c:v>
                </c:pt>
                <c:pt idx="21">
                  <c:v>110.55197568642357</c:v>
                </c:pt>
                <c:pt idx="22">
                  <c:v>114.66497228218167</c:v>
                </c:pt>
                <c:pt idx="23">
                  <c:v>111.27838300333151</c:v>
                </c:pt>
                <c:pt idx="24">
                  <c:v>108.73972111275916</c:v>
                </c:pt>
                <c:pt idx="25">
                  <c:v>106.86884792265843</c:v>
                </c:pt>
                <c:pt idx="26">
                  <c:v>112.62425897980941</c:v>
                </c:pt>
                <c:pt idx="27">
                  <c:v>110.49923992739072</c:v>
                </c:pt>
                <c:pt idx="28">
                  <c:v>112.61343585730529</c:v>
                </c:pt>
                <c:pt idx="29">
                  <c:v>111.73059228040552</c:v>
                </c:pt>
                <c:pt idx="30">
                  <c:v>112.9756237271543</c:v>
                </c:pt>
                <c:pt idx="31">
                  <c:v>110.97999098317068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BB8-4084-80A8-EC4BC1D86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7375200"/>
        <c:axId val="-1257375744"/>
      </c:lineChart>
      <c:catAx>
        <c:axId val="-125737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257375744"/>
        <c:crosses val="autoZero"/>
        <c:auto val="1"/>
        <c:lblAlgn val="ctr"/>
        <c:lblOffset val="100"/>
        <c:noMultiLvlLbl val="0"/>
      </c:catAx>
      <c:valAx>
        <c:axId val="-1257375744"/>
        <c:scaling>
          <c:orientation val="minMax"/>
          <c:min val="9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$</a:t>
                </a:r>
                <a:r>
                  <a:rPr lang="en-US" b="0" baseline="0" dirty="0"/>
                  <a:t> Per Cwt.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-1257375200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BOXED BEEF CUTOUT VALUE</a:t>
            </a:r>
          </a:p>
          <a:p>
            <a:pPr>
              <a:defRPr/>
            </a:pPr>
            <a:r>
              <a:rPr lang="en-US" sz="2000" b="0" baseline="0" dirty="0"/>
              <a:t>Choice 600-900 Lbs., Carcass, Negotiated, Weekly</a:t>
            </a:r>
            <a:endParaRPr lang="en-US" sz="20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8073355054757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213.29560089111328</c:v>
                </c:pt>
                <c:pt idx="1">
                  <c:v>217.58360107421876</c:v>
                </c:pt>
                <c:pt idx="2">
                  <c:v>217.08399902343749</c:v>
                </c:pt>
                <c:pt idx="3">
                  <c:v>215.94699874877929</c:v>
                </c:pt>
                <c:pt idx="4">
                  <c:v>212.94560058593751</c:v>
                </c:pt>
                <c:pt idx="5">
                  <c:v>208.3799999511719</c:v>
                </c:pt>
                <c:pt idx="6">
                  <c:v>206.84759948730471</c:v>
                </c:pt>
                <c:pt idx="7">
                  <c:v>210.54100082397463</c:v>
                </c:pt>
                <c:pt idx="8">
                  <c:v>214.34360046386718</c:v>
                </c:pt>
                <c:pt idx="9">
                  <c:v>218.92319946289064</c:v>
                </c:pt>
                <c:pt idx="10">
                  <c:v>221.30559936523437</c:v>
                </c:pt>
                <c:pt idx="11">
                  <c:v>220.22759948730467</c:v>
                </c:pt>
                <c:pt idx="12">
                  <c:v>218.21040100097656</c:v>
                </c:pt>
                <c:pt idx="13">
                  <c:v>215.58480163574222</c:v>
                </c:pt>
                <c:pt idx="14">
                  <c:v>214.8836004638672</c:v>
                </c:pt>
                <c:pt idx="15">
                  <c:v>216.27520080566404</c:v>
                </c:pt>
                <c:pt idx="16">
                  <c:v>217.1980010986328</c:v>
                </c:pt>
                <c:pt idx="17">
                  <c:v>216.68959899902342</c:v>
                </c:pt>
                <c:pt idx="18">
                  <c:v>219.06519958496091</c:v>
                </c:pt>
                <c:pt idx="19">
                  <c:v>222.63800109863283</c:v>
                </c:pt>
                <c:pt idx="20">
                  <c:v>223.62539993286131</c:v>
                </c:pt>
                <c:pt idx="21">
                  <c:v>222.1256985473633</c:v>
                </c:pt>
                <c:pt idx="22">
                  <c:v>221.0196008300781</c:v>
                </c:pt>
                <c:pt idx="23">
                  <c:v>221.328798828125</c:v>
                </c:pt>
                <c:pt idx="24">
                  <c:v>221.36040100097657</c:v>
                </c:pt>
                <c:pt idx="25">
                  <c:v>219.91439941406247</c:v>
                </c:pt>
                <c:pt idx="26">
                  <c:v>217.96100051879884</c:v>
                </c:pt>
                <c:pt idx="27">
                  <c:v>214.40120056152347</c:v>
                </c:pt>
                <c:pt idx="28">
                  <c:v>211.22119995117185</c:v>
                </c:pt>
                <c:pt idx="29">
                  <c:v>210.1487994384766</c:v>
                </c:pt>
                <c:pt idx="30">
                  <c:v>212.03439941406251</c:v>
                </c:pt>
                <c:pt idx="31">
                  <c:v>214.96680053710938</c:v>
                </c:pt>
                <c:pt idx="32">
                  <c:v>217.33800048828124</c:v>
                </c:pt>
                <c:pt idx="33">
                  <c:v>217.08000244140626</c:v>
                </c:pt>
                <c:pt idx="34">
                  <c:v>214.28960083007809</c:v>
                </c:pt>
                <c:pt idx="35">
                  <c:v>212.49299850463868</c:v>
                </c:pt>
                <c:pt idx="36">
                  <c:v>210.90760009765626</c:v>
                </c:pt>
                <c:pt idx="37">
                  <c:v>207.68520019531252</c:v>
                </c:pt>
                <c:pt idx="38">
                  <c:v>204.37560058593752</c:v>
                </c:pt>
                <c:pt idx="39">
                  <c:v>202.25253448486328</c:v>
                </c:pt>
                <c:pt idx="40">
                  <c:v>204.70786682128906</c:v>
                </c:pt>
                <c:pt idx="41">
                  <c:v>207.41840057373048</c:v>
                </c:pt>
                <c:pt idx="42">
                  <c:v>209.86159912109375</c:v>
                </c:pt>
                <c:pt idx="43">
                  <c:v>211.45080017089845</c:v>
                </c:pt>
                <c:pt idx="44">
                  <c:v>209.44399963378905</c:v>
                </c:pt>
                <c:pt idx="45">
                  <c:v>207.12429931640628</c:v>
                </c:pt>
                <c:pt idx="46">
                  <c:v>207.81219818115233</c:v>
                </c:pt>
                <c:pt idx="47">
                  <c:v>209.62789962768557</c:v>
                </c:pt>
                <c:pt idx="48">
                  <c:v>209.1088000488281</c:v>
                </c:pt>
                <c:pt idx="49">
                  <c:v>206.80399902343751</c:v>
                </c:pt>
                <c:pt idx="50">
                  <c:v>205.00899993896488</c:v>
                </c:pt>
                <c:pt idx="51">
                  <c:v>208.48433354695635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84B-4999-83ED-A0C90A94CF7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201.83499908447266</c:v>
                </c:pt>
                <c:pt idx="1">
                  <c:v>192.00400390625001</c:v>
                </c:pt>
                <c:pt idx="2">
                  <c:v>191.65</c:v>
                </c:pt>
                <c:pt idx="3">
                  <c:v>192.09200134277344</c:v>
                </c:pt>
                <c:pt idx="4">
                  <c:v>192.87599792480469</c:v>
                </c:pt>
                <c:pt idx="5">
                  <c:v>189.39200134277343</c:v>
                </c:pt>
                <c:pt idx="6">
                  <c:v>188.93399963378906</c:v>
                </c:pt>
                <c:pt idx="7">
                  <c:v>194.48000183105469</c:v>
                </c:pt>
                <c:pt idx="8">
                  <c:v>205.86199951171875</c:v>
                </c:pt>
                <c:pt idx="9">
                  <c:v>214.12000122070313</c:v>
                </c:pt>
                <c:pt idx="10">
                  <c:v>221.56000061035155</c:v>
                </c:pt>
                <c:pt idx="11">
                  <c:v>223.11799621582031</c:v>
                </c:pt>
                <c:pt idx="12">
                  <c:v>217.14600219726563</c:v>
                </c:pt>
                <c:pt idx="13">
                  <c:v>209.98999938964843</c:v>
                </c:pt>
                <c:pt idx="14">
                  <c:v>209.94200134277344</c:v>
                </c:pt>
                <c:pt idx="15">
                  <c:v>215.63400268554687</c:v>
                </c:pt>
                <c:pt idx="16">
                  <c:v>219.55799560546876</c:v>
                </c:pt>
                <c:pt idx="17">
                  <c:v>232.5519989013672</c:v>
                </c:pt>
                <c:pt idx="18">
                  <c:v>244.54600219726564</c:v>
                </c:pt>
                <c:pt idx="19">
                  <c:v>248.36000061035156</c:v>
                </c:pt>
                <c:pt idx="20">
                  <c:v>246.28200378417969</c:v>
                </c:pt>
                <c:pt idx="21">
                  <c:v>245.40250015258789</c:v>
                </c:pt>
                <c:pt idx="22">
                  <c:v>250.22200317382811</c:v>
                </c:pt>
                <c:pt idx="23">
                  <c:v>250.86400146484374</c:v>
                </c:pt>
                <c:pt idx="24">
                  <c:v>244.90000305175781</c:v>
                </c:pt>
                <c:pt idx="25">
                  <c:v>230.63800048828125</c:v>
                </c:pt>
                <c:pt idx="26">
                  <c:v>221.09000015258789</c:v>
                </c:pt>
                <c:pt idx="27">
                  <c:v>212.93400268554689</c:v>
                </c:pt>
                <c:pt idx="28">
                  <c:v>207.87799987792968</c:v>
                </c:pt>
                <c:pt idx="29">
                  <c:v>206.96000061035156</c:v>
                </c:pt>
                <c:pt idx="30">
                  <c:v>204.99800109863281</c:v>
                </c:pt>
                <c:pt idx="31">
                  <c:v>201.37200317382812</c:v>
                </c:pt>
                <c:pt idx="32">
                  <c:v>197.05999755859375</c:v>
                </c:pt>
                <c:pt idx="33">
                  <c:v>192.30400085449219</c:v>
                </c:pt>
                <c:pt idx="34">
                  <c:v>191.65000305175781</c:v>
                </c:pt>
                <c:pt idx="35">
                  <c:v>192.34749984741211</c:v>
                </c:pt>
                <c:pt idx="36">
                  <c:v>191.03399658203125</c:v>
                </c:pt>
                <c:pt idx="37">
                  <c:v>191.97599792480469</c:v>
                </c:pt>
                <c:pt idx="38">
                  <c:v>195.81400146484376</c:v>
                </c:pt>
                <c:pt idx="39">
                  <c:v>197.39400024414061</c:v>
                </c:pt>
                <c:pt idx="40">
                  <c:v>197.50200195312499</c:v>
                </c:pt>
                <c:pt idx="41">
                  <c:v>198.63200073242189</c:v>
                </c:pt>
                <c:pt idx="42">
                  <c:v>201.052001953125</c:v>
                </c:pt>
                <c:pt idx="43">
                  <c:v>206.8280029296875</c:v>
                </c:pt>
                <c:pt idx="44">
                  <c:v>212.58600463867188</c:v>
                </c:pt>
                <c:pt idx="45">
                  <c:v>210.21800231933594</c:v>
                </c:pt>
                <c:pt idx="46">
                  <c:v>208.70249938964844</c:v>
                </c:pt>
                <c:pt idx="47">
                  <c:v>207.07600402832031</c:v>
                </c:pt>
                <c:pt idx="48">
                  <c:v>206.86799926757811</c:v>
                </c:pt>
                <c:pt idx="49">
                  <c:v>202.99599609374999</c:v>
                </c:pt>
                <c:pt idx="50">
                  <c:v>200.13599548339843</c:v>
                </c:pt>
                <c:pt idx="51">
                  <c:v>202.34500122070312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84B-4999-83ED-A0C90A94CF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207.9849967956543</c:v>
                </c:pt>
                <c:pt idx="1">
                  <c:v>209.61000061035156</c:v>
                </c:pt>
                <c:pt idx="2">
                  <c:v>205.89200134277343</c:v>
                </c:pt>
                <c:pt idx="3">
                  <c:v>206.70200500488281</c:v>
                </c:pt>
                <c:pt idx="4">
                  <c:v>209.51200256347656</c:v>
                </c:pt>
                <c:pt idx="5">
                  <c:v>208.45599670410155</c:v>
                </c:pt>
                <c:pt idx="6">
                  <c:v>208.46600036621095</c:v>
                </c:pt>
                <c:pt idx="7">
                  <c:v>216.5259979248047</c:v>
                </c:pt>
                <c:pt idx="8">
                  <c:v>221.17800292968749</c:v>
                </c:pt>
                <c:pt idx="9">
                  <c:v>223.63400268554687</c:v>
                </c:pt>
                <c:pt idx="10">
                  <c:v>224.46399841308593</c:v>
                </c:pt>
                <c:pt idx="11">
                  <c:v>224.18000183105468</c:v>
                </c:pt>
                <c:pt idx="12">
                  <c:v>221.71799621582031</c:v>
                </c:pt>
                <c:pt idx="13">
                  <c:v>217.40999755859374</c:v>
                </c:pt>
                <c:pt idx="14">
                  <c:v>213.34199829101561</c:v>
                </c:pt>
                <c:pt idx="15">
                  <c:v>211.7759979248047</c:v>
                </c:pt>
                <c:pt idx="16">
                  <c:v>218.62200012207032</c:v>
                </c:pt>
                <c:pt idx="17">
                  <c:v>226.8019989013672</c:v>
                </c:pt>
                <c:pt idx="18">
                  <c:v>230.61400146484374</c:v>
                </c:pt>
                <c:pt idx="19">
                  <c:v>231.93599853515624</c:v>
                </c:pt>
                <c:pt idx="20">
                  <c:v>229.33600158691405</c:v>
                </c:pt>
                <c:pt idx="21">
                  <c:v>227.99249649047852</c:v>
                </c:pt>
                <c:pt idx="22">
                  <c:v>226.94800415039063</c:v>
                </c:pt>
                <c:pt idx="23">
                  <c:v>223.52399902343751</c:v>
                </c:pt>
                <c:pt idx="24">
                  <c:v>218.65400085449218</c:v>
                </c:pt>
                <c:pt idx="25">
                  <c:v>215.00400390625001</c:v>
                </c:pt>
                <c:pt idx="26">
                  <c:v>209.64999771118164</c:v>
                </c:pt>
                <c:pt idx="27">
                  <c:v>206.48000183105469</c:v>
                </c:pt>
                <c:pt idx="28">
                  <c:v>204.32200012207031</c:v>
                </c:pt>
                <c:pt idx="29">
                  <c:v>204.83200073242187</c:v>
                </c:pt>
                <c:pt idx="30">
                  <c:v>204.25800170898438</c:v>
                </c:pt>
                <c:pt idx="31">
                  <c:v>205.91399841308595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84B-4999-83ED-A0C90A94C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7376288"/>
        <c:axId val="-1257374656"/>
      </c:lineChart>
      <c:catAx>
        <c:axId val="-125737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257374656"/>
        <c:crosses val="autoZero"/>
        <c:auto val="1"/>
        <c:lblAlgn val="ctr"/>
        <c:lblOffset val="100"/>
        <c:noMultiLvlLbl val="0"/>
      </c:catAx>
      <c:valAx>
        <c:axId val="-1257374656"/>
        <c:scaling>
          <c:orientation val="minMax"/>
          <c:min val="17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$</a:t>
                </a:r>
                <a:r>
                  <a:rPr lang="en-US" b="0" baseline="0" dirty="0"/>
                  <a:t> Per Cwt.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-1257376288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SLAUGHTER COW PRICES</a:t>
            </a:r>
          </a:p>
          <a:p>
            <a:pPr>
              <a:defRPr/>
            </a:pPr>
            <a:r>
              <a:rPr lang="en-US" sz="2000" b="0" dirty="0"/>
              <a:t>Southern Plains, 85-90% Lean, Weekly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2371934111684317E-2"/>
          <c:y val="0.18519648072159994"/>
          <c:w val="0.91291802425558866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83.61866666666667</c:v>
                </c:pt>
                <c:pt idx="1">
                  <c:v>84.037999999999982</c:v>
                </c:pt>
                <c:pt idx="2">
                  <c:v>82.835999999999999</c:v>
                </c:pt>
                <c:pt idx="3">
                  <c:v>83.846000000000004</c:v>
                </c:pt>
                <c:pt idx="4">
                  <c:v>85.84</c:v>
                </c:pt>
                <c:pt idx="5">
                  <c:v>88.876000000000005</c:v>
                </c:pt>
                <c:pt idx="6">
                  <c:v>91.059999999999988</c:v>
                </c:pt>
                <c:pt idx="7">
                  <c:v>91.08</c:v>
                </c:pt>
                <c:pt idx="8">
                  <c:v>92.272000000000006</c:v>
                </c:pt>
                <c:pt idx="9">
                  <c:v>92.072000000000003</c:v>
                </c:pt>
                <c:pt idx="10">
                  <c:v>91.381999999999991</c:v>
                </c:pt>
                <c:pt idx="11">
                  <c:v>92.334000000000003</c:v>
                </c:pt>
                <c:pt idx="12">
                  <c:v>92.825999999999993</c:v>
                </c:pt>
                <c:pt idx="13">
                  <c:v>91.584000000000003</c:v>
                </c:pt>
                <c:pt idx="14">
                  <c:v>91.342399999999998</c:v>
                </c:pt>
                <c:pt idx="15">
                  <c:v>91.518000000000001</c:v>
                </c:pt>
                <c:pt idx="16">
                  <c:v>92.373999999999995</c:v>
                </c:pt>
                <c:pt idx="17">
                  <c:v>90.419999999999987</c:v>
                </c:pt>
                <c:pt idx="18">
                  <c:v>91.676000000000002</c:v>
                </c:pt>
                <c:pt idx="19">
                  <c:v>91.116</c:v>
                </c:pt>
                <c:pt idx="20">
                  <c:v>92.509999999999991</c:v>
                </c:pt>
                <c:pt idx="21">
                  <c:v>92.63</c:v>
                </c:pt>
                <c:pt idx="22">
                  <c:v>91.044000000000011</c:v>
                </c:pt>
                <c:pt idx="23">
                  <c:v>91.037999999999997</c:v>
                </c:pt>
                <c:pt idx="24">
                  <c:v>92.652000000000001</c:v>
                </c:pt>
                <c:pt idx="25">
                  <c:v>96.551000000000002</c:v>
                </c:pt>
                <c:pt idx="26">
                  <c:v>94.970666666666659</c:v>
                </c:pt>
                <c:pt idx="27">
                  <c:v>94.98533333333333</c:v>
                </c:pt>
                <c:pt idx="28">
                  <c:v>93.664000000000016</c:v>
                </c:pt>
                <c:pt idx="29">
                  <c:v>94.212000000000003</c:v>
                </c:pt>
                <c:pt idx="30">
                  <c:v>95.106999999999999</c:v>
                </c:pt>
                <c:pt idx="31">
                  <c:v>96.713999999999999</c:v>
                </c:pt>
                <c:pt idx="32">
                  <c:v>96.844000000000008</c:v>
                </c:pt>
                <c:pt idx="33">
                  <c:v>94.259999999999991</c:v>
                </c:pt>
                <c:pt idx="34">
                  <c:v>92.8</c:v>
                </c:pt>
                <c:pt idx="35">
                  <c:v>92.963999999999999</c:v>
                </c:pt>
                <c:pt idx="36">
                  <c:v>90.378</c:v>
                </c:pt>
                <c:pt idx="37">
                  <c:v>86.566000000000003</c:v>
                </c:pt>
                <c:pt idx="38">
                  <c:v>84.036000000000001</c:v>
                </c:pt>
                <c:pt idx="39">
                  <c:v>82.686000000000007</c:v>
                </c:pt>
                <c:pt idx="40">
                  <c:v>82.792000000000002</c:v>
                </c:pt>
                <c:pt idx="41">
                  <c:v>82.666000000000011</c:v>
                </c:pt>
                <c:pt idx="42">
                  <c:v>81.075999999999993</c:v>
                </c:pt>
                <c:pt idx="43">
                  <c:v>80.81</c:v>
                </c:pt>
                <c:pt idx="44">
                  <c:v>81.078000000000003</c:v>
                </c:pt>
                <c:pt idx="45">
                  <c:v>80.128000000000014</c:v>
                </c:pt>
                <c:pt idx="46">
                  <c:v>80.977000000000004</c:v>
                </c:pt>
                <c:pt idx="47">
                  <c:v>81.676999999999992</c:v>
                </c:pt>
                <c:pt idx="48">
                  <c:v>78.739999999999981</c:v>
                </c:pt>
                <c:pt idx="49">
                  <c:v>78.680999999999997</c:v>
                </c:pt>
                <c:pt idx="50">
                  <c:v>80.873999999999995</c:v>
                </c:pt>
                <c:pt idx="51">
                  <c:v>81.327333333333314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145-4C19-877C-003B9DA884B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60.56</c:v>
                </c:pt>
                <c:pt idx="1">
                  <c:v>59.39</c:v>
                </c:pt>
                <c:pt idx="2">
                  <c:v>59.805</c:v>
                </c:pt>
                <c:pt idx="3">
                  <c:v>60.22</c:v>
                </c:pt>
                <c:pt idx="4">
                  <c:v>62.34</c:v>
                </c:pt>
                <c:pt idx="5">
                  <c:v>62.36</c:v>
                </c:pt>
                <c:pt idx="6">
                  <c:v>62.8</c:v>
                </c:pt>
                <c:pt idx="7">
                  <c:v>67.959999999999994</c:v>
                </c:pt>
                <c:pt idx="8">
                  <c:v>66.900000000000006</c:v>
                </c:pt>
                <c:pt idx="9">
                  <c:v>66.31</c:v>
                </c:pt>
                <c:pt idx="10">
                  <c:v>69.23</c:v>
                </c:pt>
                <c:pt idx="11">
                  <c:v>70.180000000000007</c:v>
                </c:pt>
                <c:pt idx="12">
                  <c:v>71.23</c:v>
                </c:pt>
                <c:pt idx="13">
                  <c:v>70.849999999999994</c:v>
                </c:pt>
                <c:pt idx="14">
                  <c:v>72.09</c:v>
                </c:pt>
                <c:pt idx="15">
                  <c:v>68.94</c:v>
                </c:pt>
                <c:pt idx="16">
                  <c:v>68.959999999999994</c:v>
                </c:pt>
                <c:pt idx="17">
                  <c:v>68.25</c:v>
                </c:pt>
                <c:pt idx="18">
                  <c:v>69.92</c:v>
                </c:pt>
                <c:pt idx="19">
                  <c:v>71.42</c:v>
                </c:pt>
                <c:pt idx="20">
                  <c:v>70.95</c:v>
                </c:pt>
                <c:pt idx="21">
                  <c:v>72.080001831054688</c:v>
                </c:pt>
                <c:pt idx="22">
                  <c:v>74.209999084472656</c:v>
                </c:pt>
                <c:pt idx="23">
                  <c:v>72.769996643066406</c:v>
                </c:pt>
                <c:pt idx="24">
                  <c:v>73.150001525878906</c:v>
                </c:pt>
                <c:pt idx="25">
                  <c:v>73.5</c:v>
                </c:pt>
                <c:pt idx="26">
                  <c:v>73.349998474121094</c:v>
                </c:pt>
                <c:pt idx="27">
                  <c:v>73.199996948242188</c:v>
                </c:pt>
                <c:pt idx="28">
                  <c:v>74.919998168945313</c:v>
                </c:pt>
                <c:pt idx="29">
                  <c:v>74.589996337890625</c:v>
                </c:pt>
                <c:pt idx="30">
                  <c:v>73.830001831054688</c:v>
                </c:pt>
                <c:pt idx="31">
                  <c:v>74.75</c:v>
                </c:pt>
                <c:pt idx="32">
                  <c:v>73.589996337890625</c:v>
                </c:pt>
                <c:pt idx="33">
                  <c:v>71.129997253417969</c:v>
                </c:pt>
                <c:pt idx="34">
                  <c:v>70.55999755859375</c:v>
                </c:pt>
                <c:pt idx="35">
                  <c:v>69.344997406005859</c:v>
                </c:pt>
                <c:pt idx="36">
                  <c:v>68.129997253417969</c:v>
                </c:pt>
                <c:pt idx="37">
                  <c:v>61.159999847412109</c:v>
                </c:pt>
                <c:pt idx="38">
                  <c:v>62.319999694824219</c:v>
                </c:pt>
                <c:pt idx="39">
                  <c:v>59.790000915527344</c:v>
                </c:pt>
                <c:pt idx="40">
                  <c:v>61.970001220703125</c:v>
                </c:pt>
                <c:pt idx="41">
                  <c:v>61.799999237060547</c:v>
                </c:pt>
                <c:pt idx="42">
                  <c:v>59.75</c:v>
                </c:pt>
                <c:pt idx="43">
                  <c:v>59.25</c:v>
                </c:pt>
                <c:pt idx="44">
                  <c:v>60.950000762939453</c:v>
                </c:pt>
                <c:pt idx="45">
                  <c:v>59.869998931884766</c:v>
                </c:pt>
                <c:pt idx="46">
                  <c:v>60.534999847412109</c:v>
                </c:pt>
                <c:pt idx="47">
                  <c:v>61.200000762939453</c:v>
                </c:pt>
                <c:pt idx="48">
                  <c:v>57.139999389648438</c:v>
                </c:pt>
                <c:pt idx="49">
                  <c:v>56.5</c:v>
                </c:pt>
                <c:pt idx="50">
                  <c:v>57.099998474121094</c:v>
                </c:pt>
                <c:pt idx="51">
                  <c:v>55.833332061767578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45-4C19-877C-003B9DA884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54.566665649414063</c:v>
                </c:pt>
                <c:pt idx="1">
                  <c:v>53.299999237060547</c:v>
                </c:pt>
                <c:pt idx="2">
                  <c:v>54.240001678466797</c:v>
                </c:pt>
                <c:pt idx="3">
                  <c:v>53.479999542236328</c:v>
                </c:pt>
                <c:pt idx="4">
                  <c:v>54.25</c:v>
                </c:pt>
                <c:pt idx="5">
                  <c:v>58.790000915527344</c:v>
                </c:pt>
                <c:pt idx="6">
                  <c:v>62.5</c:v>
                </c:pt>
                <c:pt idx="7">
                  <c:v>65.209999084472656</c:v>
                </c:pt>
                <c:pt idx="8">
                  <c:v>70.879997253417969</c:v>
                </c:pt>
                <c:pt idx="9">
                  <c:v>73</c:v>
                </c:pt>
                <c:pt idx="10">
                  <c:v>73.120002746582031</c:v>
                </c:pt>
                <c:pt idx="11">
                  <c:v>68.485000610351563</c:v>
                </c:pt>
                <c:pt idx="12">
                  <c:v>63.849998474121094</c:v>
                </c:pt>
                <c:pt idx="13">
                  <c:v>65.110000610351563</c:v>
                </c:pt>
                <c:pt idx="14">
                  <c:v>65.050003051757813</c:v>
                </c:pt>
                <c:pt idx="15">
                  <c:v>66.419998168945313</c:v>
                </c:pt>
                <c:pt idx="16">
                  <c:v>62.270000457763672</c:v>
                </c:pt>
                <c:pt idx="17">
                  <c:v>64.080001831054687</c:v>
                </c:pt>
                <c:pt idx="18">
                  <c:v>63.290000915527344</c:v>
                </c:pt>
                <c:pt idx="19">
                  <c:v>62.5</c:v>
                </c:pt>
                <c:pt idx="20">
                  <c:v>60.165000915527344</c:v>
                </c:pt>
                <c:pt idx="21">
                  <c:v>57.830001831054688</c:v>
                </c:pt>
                <c:pt idx="22">
                  <c:v>59.319999694824219</c:v>
                </c:pt>
                <c:pt idx="23">
                  <c:v>57.340000152587891</c:v>
                </c:pt>
                <c:pt idx="24">
                  <c:v>58.400001525878906</c:v>
                </c:pt>
                <c:pt idx="25">
                  <c:v>62.380001068115234</c:v>
                </c:pt>
                <c:pt idx="26">
                  <c:v>60.815000534057617</c:v>
                </c:pt>
                <c:pt idx="27">
                  <c:v>59.25</c:v>
                </c:pt>
                <c:pt idx="28">
                  <c:v>52</c:v>
                </c:pt>
                <c:pt idx="29">
                  <c:v>48.75</c:v>
                </c:pt>
                <c:pt idx="30">
                  <c:v>45.5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145-4C19-877C-003B9DA88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7381728"/>
        <c:axId val="-1257381184"/>
      </c:lineChart>
      <c:catAx>
        <c:axId val="-12573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257381184"/>
        <c:crosses val="autoZero"/>
        <c:auto val="1"/>
        <c:lblAlgn val="ctr"/>
        <c:lblOffset val="100"/>
        <c:noMultiLvlLbl val="0"/>
      </c:catAx>
      <c:valAx>
        <c:axId val="-1257381184"/>
        <c:scaling>
          <c:orientation val="minMax"/>
          <c:min val="4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$</a:t>
                </a:r>
                <a:r>
                  <a:rPr lang="en-US" b="0" baseline="0" dirty="0"/>
                  <a:t> Per Cwt.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-1257381728"/>
        <c:crosses val="autoZero"/>
        <c:crossBetween val="between"/>
        <c:majorUnit val="10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CATTLE</a:t>
            </a: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 ON FEED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 smtClean="0"/>
              <a:t>US</a:t>
            </a:r>
            <a:r>
              <a:rPr lang="en-US" sz="2000" b="0" baseline="0" dirty="0" smtClean="0"/>
              <a:t> Total, Monthly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2012851841795636E-2"/>
          <c:y val="0.18519648072159994"/>
          <c:w val="0.89350438953751465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Avg. 2012/16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10953.2</c:v>
                </c:pt>
                <c:pt idx="1">
                  <c:v>10985</c:v>
                </c:pt>
                <c:pt idx="2">
                  <c:v>10929.6</c:v>
                </c:pt>
                <c:pt idx="3">
                  <c:v>10965</c:v>
                </c:pt>
                <c:pt idx="4">
                  <c:v>10764.4</c:v>
                </c:pt>
                <c:pt idx="5">
                  <c:v>10737.4</c:v>
                </c:pt>
                <c:pt idx="6">
                  <c:v>10334.4</c:v>
                </c:pt>
                <c:pt idx="7">
                  <c:v>10113.200000000001</c:v>
                </c:pt>
                <c:pt idx="8">
                  <c:v>10065.799999999999</c:v>
                </c:pt>
                <c:pt idx="9">
                  <c:v>10308.799999999999</c:v>
                </c:pt>
                <c:pt idx="10">
                  <c:v>10772.2</c:v>
                </c:pt>
                <c:pt idx="11">
                  <c:v>10861.6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B79-46BA-95F0-723176445F8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10605</c:v>
                </c:pt>
                <c:pt idx="1">
                  <c:v>10782</c:v>
                </c:pt>
                <c:pt idx="2">
                  <c:v>10772</c:v>
                </c:pt>
                <c:pt idx="3">
                  <c:v>10919</c:v>
                </c:pt>
                <c:pt idx="4">
                  <c:v>10998</c:v>
                </c:pt>
                <c:pt idx="5">
                  <c:v>11096</c:v>
                </c:pt>
                <c:pt idx="6">
                  <c:v>10821</c:v>
                </c:pt>
                <c:pt idx="7">
                  <c:v>10604</c:v>
                </c:pt>
                <c:pt idx="8">
                  <c:v>10504</c:v>
                </c:pt>
                <c:pt idx="9">
                  <c:v>10813</c:v>
                </c:pt>
                <c:pt idx="10">
                  <c:v>11332</c:v>
                </c:pt>
                <c:pt idx="11">
                  <c:v>11516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B79-46BA-95F0-723176445F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11489</c:v>
                </c:pt>
                <c:pt idx="1">
                  <c:v>11630</c:v>
                </c:pt>
                <c:pt idx="2">
                  <c:v>11715</c:v>
                </c:pt>
                <c:pt idx="3">
                  <c:v>11729</c:v>
                </c:pt>
                <c:pt idx="4">
                  <c:v>11558</c:v>
                </c:pt>
                <c:pt idx="5">
                  <c:v>11553</c:v>
                </c:pt>
                <c:pt idx="6">
                  <c:v>11282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B79-46BA-95F0-723176445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7380096"/>
        <c:axId val="-1257389888"/>
      </c:lineChart>
      <c:catAx>
        <c:axId val="-125738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257389888"/>
        <c:crosses val="autoZero"/>
        <c:auto val="1"/>
        <c:lblAlgn val="ctr"/>
        <c:lblOffset val="100"/>
        <c:noMultiLvlLbl val="0"/>
      </c:catAx>
      <c:valAx>
        <c:axId val="-1257389888"/>
        <c:scaling>
          <c:orientation val="minMax"/>
          <c:min val="97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/>
                  <a:t>Mil. Head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crossAx val="-1257380096"/>
        <c:crosses val="autoZero"/>
        <c:crossBetween val="between"/>
        <c:majorUnit val="300"/>
        <c:minorUnit val="100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FEEDLOT PLACEMENTS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 smtClean="0"/>
              <a:t>US Total, Monthly</a:t>
            </a:r>
            <a:endParaRPr lang="en-US" sz="20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902163091682502E-2"/>
          <c:y val="0.18519648072159994"/>
          <c:w val="0.906615078287628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Avg. 2012/16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1847.8</c:v>
                </c:pt>
                <c:pt idx="1">
                  <c:v>1609.8</c:v>
                </c:pt>
                <c:pt idx="2">
                  <c:v>1828.6</c:v>
                </c:pt>
                <c:pt idx="3">
                  <c:v>1600.8</c:v>
                </c:pt>
                <c:pt idx="4">
                  <c:v>1926.4</c:v>
                </c:pt>
                <c:pt idx="5">
                  <c:v>1528</c:v>
                </c:pt>
                <c:pt idx="6">
                  <c:v>1653.6</c:v>
                </c:pt>
                <c:pt idx="7">
                  <c:v>1804</c:v>
                </c:pt>
                <c:pt idx="8">
                  <c:v>1970.4</c:v>
                </c:pt>
                <c:pt idx="9">
                  <c:v>2266.8000000000002</c:v>
                </c:pt>
                <c:pt idx="10">
                  <c:v>1802</c:v>
                </c:pt>
                <c:pt idx="11">
                  <c:v>1615.8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2D-4724-8B30-94FC2A51B08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1981</c:v>
                </c:pt>
                <c:pt idx="1">
                  <c:v>1694</c:v>
                </c:pt>
                <c:pt idx="2">
                  <c:v>2117</c:v>
                </c:pt>
                <c:pt idx="3">
                  <c:v>1848</c:v>
                </c:pt>
                <c:pt idx="4">
                  <c:v>2119</c:v>
                </c:pt>
                <c:pt idx="5">
                  <c:v>1770</c:v>
                </c:pt>
                <c:pt idx="6">
                  <c:v>1615</c:v>
                </c:pt>
                <c:pt idx="7">
                  <c:v>1928</c:v>
                </c:pt>
                <c:pt idx="8">
                  <c:v>2150</c:v>
                </c:pt>
                <c:pt idx="9">
                  <c:v>2393</c:v>
                </c:pt>
                <c:pt idx="10">
                  <c:v>2099</c:v>
                </c:pt>
                <c:pt idx="11">
                  <c:v>1799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B2D-4724-8B30-94FC2A51B0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2068</c:v>
                </c:pt>
                <c:pt idx="1">
                  <c:v>1817</c:v>
                </c:pt>
                <c:pt idx="2">
                  <c:v>1921</c:v>
                </c:pt>
                <c:pt idx="3">
                  <c:v>1695</c:v>
                </c:pt>
                <c:pt idx="4">
                  <c:v>2124</c:v>
                </c:pt>
                <c:pt idx="5">
                  <c:v>1793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B2D-4724-8B30-94FC2A51B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57386624"/>
        <c:axId val="-1266264816"/>
      </c:lineChart>
      <c:catAx>
        <c:axId val="-125738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266264816"/>
        <c:crosses val="autoZero"/>
        <c:auto val="1"/>
        <c:lblAlgn val="ctr"/>
        <c:lblOffset val="100"/>
        <c:noMultiLvlLbl val="0"/>
      </c:catAx>
      <c:valAx>
        <c:axId val="-1266264816"/>
        <c:scaling>
          <c:orientation val="minMax"/>
          <c:min val="13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/>
                  <a:t>Mil. Head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crossAx val="-1257386624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C42B5F-8FD7-464B-9301-EB2AF55E17F5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AF3736-1560-4ECB-8B96-AB7FBEC91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94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F8337-DA0B-4F83-9B64-06C85353C9E8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249F4-6537-4629-9DCD-C45A5908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9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83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6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2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9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2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4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2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43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71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3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7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2004"/>
            <a:ext cx="7772400" cy="2073214"/>
          </a:xfrm>
        </p:spPr>
        <p:txBody>
          <a:bodyPr anchor="ctr">
            <a:normAutofit/>
          </a:bodyPr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E9C6-4E4E-42FB-B536-E481F5C54BAE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44FD-7B7E-48CB-A4D6-9673A731C88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17076" y="1402514"/>
            <a:ext cx="7755278" cy="812196"/>
            <a:chOff x="617076" y="1402514"/>
            <a:chExt cx="7755278" cy="812196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flipH="1">
            <a:off x="619000" y="3578510"/>
            <a:ext cx="7755279" cy="1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http://dasnr22.dasnr.okstate.edu/docushare/dsweb/Get/Document-9919/Exten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619750"/>
            <a:ext cx="1388734" cy="11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287713" y="3935414"/>
            <a:ext cx="4554537" cy="22987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Insert Contact Information Here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 hasCustomPrompt="1"/>
          </p:nvPr>
        </p:nvSpPr>
        <p:spPr>
          <a:xfrm>
            <a:off x="685800" y="3935413"/>
            <a:ext cx="2205038" cy="28686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en-US" dirty="0" smtClean="0"/>
              <a:t>Insert Presenter’s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2004"/>
            <a:ext cx="7772400" cy="2073214"/>
          </a:xfrm>
        </p:spPr>
        <p:txBody>
          <a:bodyPr anchor="ctr">
            <a:normAutofit/>
          </a:bodyPr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585B-A6F2-40A1-AE50-4E77D5E712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11A-C95C-41A9-A159-3A61024C7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7076" y="1402514"/>
            <a:ext cx="7755278" cy="812196"/>
            <a:chOff x="617076" y="1402514"/>
            <a:chExt cx="7755278" cy="812196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flipH="1">
            <a:off x="619000" y="3578510"/>
            <a:ext cx="7755279" cy="1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http://dasnr22.dasnr.okstate.edu/docushare/dsweb/Get/Document-9919/Exten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619750"/>
            <a:ext cx="1388734" cy="11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287713" y="3935414"/>
            <a:ext cx="4554537" cy="22987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Insert Contact Information Here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 hasCustomPrompt="1"/>
          </p:nvPr>
        </p:nvSpPr>
        <p:spPr>
          <a:xfrm>
            <a:off x="685800" y="3935413"/>
            <a:ext cx="2205038" cy="28686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en-US" dirty="0" smtClean="0"/>
              <a:t>Insert Presenter’s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7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585B-A6F2-40A1-AE50-4E77D5E712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11A-C95C-41A9-A159-3A61024C7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7076" y="402389"/>
            <a:ext cx="7755278" cy="812196"/>
            <a:chOff x="617076" y="1402514"/>
            <a:chExt cx="7755278" cy="812196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12" name="Straight Connector 11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7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682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80695"/>
            <a:ext cx="78867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585B-A6F2-40A1-AE50-4E77D5E712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11A-C95C-41A9-A159-3A61024C7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17076" y="2526464"/>
            <a:ext cx="7755278" cy="812196"/>
            <a:chOff x="617076" y="1402514"/>
            <a:chExt cx="7755278" cy="812196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21" name="Straight Connector 20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2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06107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585B-A6F2-40A1-AE50-4E77D5E712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11A-C95C-41A9-A159-3A61024C7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17076" y="421439"/>
            <a:ext cx="7755278" cy="812196"/>
            <a:chOff x="617076" y="1402514"/>
            <a:chExt cx="7755278" cy="812196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22" name="Straight Connector 21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3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727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585B-A6F2-40A1-AE50-4E77D5E712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11A-C95C-41A9-A159-3A61024C7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7076" y="392864"/>
            <a:ext cx="7755278" cy="812196"/>
            <a:chOff x="617076" y="1402514"/>
            <a:chExt cx="7755278" cy="81219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5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644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585B-A6F2-40A1-AE50-4E77D5E712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11A-C95C-41A9-A159-3A61024C7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7076" y="402389"/>
            <a:ext cx="7755278" cy="812196"/>
            <a:chOff x="617076" y="1402514"/>
            <a:chExt cx="7755278" cy="812196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1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082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585B-A6F2-40A1-AE50-4E77D5E712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11A-C95C-41A9-A159-3A61024C7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7076" y="307139"/>
            <a:ext cx="7755278" cy="812196"/>
            <a:chOff x="617076" y="1402514"/>
            <a:chExt cx="7755278" cy="812196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0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850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585B-A6F2-40A1-AE50-4E77D5E712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11A-C95C-41A9-A159-3A61024C7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0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17076" y="307139"/>
            <a:ext cx="7755278" cy="812196"/>
            <a:chOff x="617076" y="1402514"/>
            <a:chExt cx="7755278" cy="812196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462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585B-A6F2-40A1-AE50-4E77D5E712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B11A-C95C-41A9-A159-3A61024C7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0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17076" y="307139"/>
            <a:ext cx="7755278" cy="812196"/>
            <a:chOff x="617076" y="1402514"/>
            <a:chExt cx="7755278" cy="812196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926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E9C6-4E4E-42FB-B536-E481F5C54BAE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44FD-7B7E-48CB-A4D6-9673A731C88A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17076" y="402389"/>
            <a:ext cx="7755278" cy="812196"/>
            <a:chOff x="617076" y="1402514"/>
            <a:chExt cx="7755278" cy="812196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12" name="Straight Connector 11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7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887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80695"/>
            <a:ext cx="78867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E9C6-4E4E-42FB-B536-E481F5C54BAE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44FD-7B7E-48CB-A4D6-9673A731C88A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17076" y="2526464"/>
            <a:ext cx="7755278" cy="812196"/>
            <a:chOff x="617076" y="1402514"/>
            <a:chExt cx="7755278" cy="812196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21" name="Straight Connector 20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2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84347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E9C6-4E4E-42FB-B536-E481F5C54BAE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44FD-7B7E-48CB-A4D6-9673A731C88A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17076" y="421439"/>
            <a:ext cx="7755278" cy="812196"/>
            <a:chOff x="617076" y="1402514"/>
            <a:chExt cx="7755278" cy="812196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22" name="Straight Connector 21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3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599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E9C6-4E4E-42FB-B536-E481F5C54BAE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44FD-7B7E-48CB-A4D6-9673A731C88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17076" y="392864"/>
            <a:ext cx="7755278" cy="812196"/>
            <a:chOff x="617076" y="1402514"/>
            <a:chExt cx="7755278" cy="81219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5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036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E9C6-4E4E-42FB-B536-E481F5C54BAE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44FD-7B7E-48CB-A4D6-9673A731C88A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17076" y="402389"/>
            <a:ext cx="7755278" cy="812196"/>
            <a:chOff x="617076" y="1402514"/>
            <a:chExt cx="7755278" cy="812196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1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659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E9C6-4E4E-42FB-B536-E481F5C54BAE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44FD-7B7E-48CB-A4D6-9673A731C88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17076" y="307139"/>
            <a:ext cx="7755278" cy="812196"/>
            <a:chOff x="617076" y="1402514"/>
            <a:chExt cx="7755278" cy="812196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0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554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E9C6-4E4E-42FB-B536-E481F5C54BAE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44FD-7B7E-48CB-A4D6-9673A731C88A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0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17076" y="307139"/>
            <a:ext cx="7755278" cy="812196"/>
            <a:chOff x="617076" y="1402514"/>
            <a:chExt cx="7755278" cy="812196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961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E9C6-4E4E-42FB-B536-E481F5C54BAE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44FD-7B7E-48CB-A4D6-9673A731C88A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19001" y="5610225"/>
            <a:ext cx="8408783" cy="1184681"/>
            <a:chOff x="619001" y="5610225"/>
            <a:chExt cx="8408783" cy="1184681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619001" y="6182818"/>
              <a:ext cx="7064499" cy="6845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0" name="Picture 2" descr="http://dasnr22.dasnr.okstate.edu/docushare/dsweb/Get/Document-9919/Extens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50" y="5610225"/>
              <a:ext cx="1388734" cy="118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17076" y="307139"/>
            <a:ext cx="7755278" cy="812196"/>
            <a:chOff x="617076" y="1402514"/>
            <a:chExt cx="7755278" cy="812196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618961" y="1402514"/>
              <a:ext cx="0" cy="812196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17076" y="1412114"/>
              <a:ext cx="7755278" cy="1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1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9E9C6-4E4E-42FB-B536-E481F5C54BAE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144FD-7B7E-48CB-A4D6-9673A731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6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9585B-A6F2-40A1-AE50-4E77D5E712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6B11A-C95C-41A9-A159-3A61024C7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1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rent.milacek@okstate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trent.milacek@okstate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2018 Fall Cattle Marketing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87713" y="3935414"/>
            <a:ext cx="4570951" cy="2298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Trent Milacek</a:t>
            </a:r>
          </a:p>
          <a:p>
            <a:r>
              <a:rPr lang="en-US" dirty="0" smtClean="0"/>
              <a:t>NW Area Ag Econ Specialist</a:t>
            </a:r>
          </a:p>
          <a:p>
            <a:r>
              <a:rPr lang="en-US" dirty="0" smtClean="0">
                <a:hlinkClick r:id="rId2"/>
              </a:rPr>
              <a:t>trent.milacek@okstate.edu</a:t>
            </a:r>
            <a:endParaRPr lang="en-US" dirty="0" smtClean="0"/>
          </a:p>
          <a:p>
            <a:r>
              <a:rPr lang="en-US" dirty="0" smtClean="0"/>
              <a:t>580-237-7677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 b="66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69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439025" y="6305550"/>
            <a:ext cx="790575" cy="17145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92384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439025" y="6224588"/>
            <a:ext cx="79057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04800" y="609600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30394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439025" y="6224588"/>
            <a:ext cx="79057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304690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620000" y="6224804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</a:t>
            </a:r>
            <a:r>
              <a:rPr lang="en-US" sz="1400" b="1" dirty="0" smtClean="0">
                <a:solidFill>
                  <a:prstClr val="black"/>
                </a:solidFill>
              </a:rPr>
              <a:t>USDA-NASS</a:t>
            </a:r>
          </a:p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</a:rPr>
              <a:t>Livestock </a:t>
            </a:r>
            <a:r>
              <a:rPr lang="en-US" sz="1200" b="1" dirty="0">
                <a:solidFill>
                  <a:prstClr val="black"/>
                </a:solidFill>
              </a:rPr>
              <a:t>Marketing Information </a:t>
            </a:r>
            <a:r>
              <a:rPr lang="en-US" sz="1200" b="1" dirty="0" smtClean="0">
                <a:solidFill>
                  <a:prstClr val="black"/>
                </a:solidFill>
              </a:rPr>
              <a:t>Center 4.3%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543800" y="6224804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</a:t>
            </a:r>
            <a:r>
              <a:rPr lang="en-US" sz="1400" b="1" dirty="0" smtClean="0">
                <a:solidFill>
                  <a:prstClr val="black"/>
                </a:solidFill>
              </a:rPr>
              <a:t>USDA-NASS</a:t>
            </a:r>
          </a:p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prstClr val="black"/>
                </a:solidFill>
              </a:rPr>
              <a:t>Livestock </a:t>
            </a:r>
            <a:r>
              <a:rPr lang="en-US" sz="1200" b="1" dirty="0">
                <a:solidFill>
                  <a:prstClr val="black"/>
                </a:solidFill>
              </a:rPr>
              <a:t>Marketing Information </a:t>
            </a:r>
            <a:r>
              <a:rPr lang="en-US" sz="1200" b="1" dirty="0" smtClean="0">
                <a:solidFill>
                  <a:prstClr val="black"/>
                </a:solidFill>
              </a:rPr>
              <a:t>Center 1%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534275" y="6224804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</a:t>
            </a:r>
            <a:r>
              <a:rPr lang="en-US" sz="1200" b="1" dirty="0" smtClean="0">
                <a:solidFill>
                  <a:prstClr val="black"/>
                </a:solidFill>
              </a:rPr>
              <a:t>Center 2.6%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391400" y="6224588"/>
            <a:ext cx="79057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 &amp;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8205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2018 Meat Production and Consumption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714042"/>
              </p:ext>
            </p:extLst>
          </p:nvPr>
        </p:nvGraphicFramePr>
        <p:xfrm>
          <a:off x="190499" y="1462238"/>
          <a:ext cx="862534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68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63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8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sz="1600" dirty="0" smtClean="0"/>
                        <a:t>Production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Consum</a:t>
                      </a:r>
                      <a:r>
                        <a:rPr lang="en-US" sz="1600" dirty="0" smtClean="0"/>
                        <a:t>.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Consum</a:t>
                      </a:r>
                      <a:r>
                        <a:rPr lang="en-US" sz="1600" baseline="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Per Capita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/>
                        <a:t>Consum</a:t>
                      </a:r>
                      <a:r>
                        <a:rPr lang="en-US" sz="1600" baseline="0" dirty="0" smtClean="0"/>
                        <a:t>.</a:t>
                      </a:r>
                    </a:p>
                    <a:p>
                      <a:r>
                        <a:rPr lang="en-US" sz="1600" baseline="0" dirty="0" smtClean="0"/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sz="1600" dirty="0" smtClean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2016-2017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2017-</a:t>
                      </a:r>
                    </a:p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2016-2017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2017-2018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Million</a:t>
                      </a:r>
                      <a:r>
                        <a:rPr lang="en-US" sz="1600" baseline="0" dirty="0" smtClean="0"/>
                        <a:t> lbs.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Million</a:t>
                      </a:r>
                      <a:r>
                        <a:rPr lang="en-US" sz="1600" baseline="0" dirty="0" smtClean="0"/>
                        <a:t> lbs.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Million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lbs.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</a:t>
                      </a:r>
                    </a:p>
                    <a:p>
                      <a:pPr algn="ctr"/>
                      <a:r>
                        <a:rPr lang="en-US" sz="1600" dirty="0" smtClean="0"/>
                        <a:t>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 </a:t>
                      </a:r>
                    </a:p>
                    <a:p>
                      <a:pPr algn="ctr"/>
                      <a:r>
                        <a:rPr lang="en-US" sz="1600" dirty="0" smtClean="0"/>
                        <a:t>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Retail Lbs.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 </a:t>
                      </a:r>
                    </a:p>
                    <a:p>
                      <a:pPr algn="ctr"/>
                      <a:r>
                        <a:rPr lang="en-US" sz="1600" dirty="0" smtClean="0"/>
                        <a:t>Change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Beef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25221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26187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+3.8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27126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+3.6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+1.1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24941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25584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+2.6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26596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+4.0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+0.0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+2.4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Broilers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40261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41217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+2.4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42089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+2.1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+1.2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97193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99739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+2.6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102516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+2.8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219.3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+1.3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8790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LMIC, August 17, 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48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2018 forecast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86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6096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62200" y="6248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*Premiums calculated as difference in weighted average prices over non-preconditioned calves on same sale date.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626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Global and Macroeconomic Environment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Political</a:t>
            </a:r>
          </a:p>
          <a:p>
            <a:pPr lvl="1"/>
            <a:r>
              <a:rPr lang="en-US" dirty="0" smtClean="0"/>
              <a:t>Policy</a:t>
            </a:r>
          </a:p>
          <a:p>
            <a:r>
              <a:rPr lang="en-US" dirty="0" smtClean="0"/>
              <a:t>Uncertainty</a:t>
            </a:r>
          </a:p>
          <a:p>
            <a:pPr lvl="1"/>
            <a:r>
              <a:rPr lang="en-US" dirty="0" smtClean="0"/>
              <a:t>Global Economy</a:t>
            </a:r>
          </a:p>
          <a:p>
            <a:pPr lvl="1"/>
            <a:r>
              <a:rPr lang="en-US" dirty="0" smtClean="0"/>
              <a:t>U.S. Economy</a:t>
            </a:r>
          </a:p>
          <a:p>
            <a:pPr lvl="1"/>
            <a:r>
              <a:rPr lang="en-US" dirty="0" smtClean="0"/>
              <a:t>Trade</a:t>
            </a:r>
          </a:p>
          <a:p>
            <a:pPr lvl="2"/>
            <a:r>
              <a:rPr lang="en-US" dirty="0" smtClean="0"/>
              <a:t>Tariffs </a:t>
            </a:r>
          </a:p>
          <a:p>
            <a:pPr lvl="2"/>
            <a:r>
              <a:rPr lang="en-US" dirty="0" smtClean="0"/>
              <a:t>Exchange Rates</a:t>
            </a:r>
          </a:p>
          <a:p>
            <a:r>
              <a:rPr lang="en-US" dirty="0" smtClean="0"/>
              <a:t>Volatility</a:t>
            </a:r>
          </a:p>
        </p:txBody>
      </p:sp>
      <p:pic>
        <p:nvPicPr>
          <p:cNvPr id="5" name="Picture 2" descr="http://www.thecattlesite.com/uploads/files/slir/headline/imagelib/5879_USChinaTrade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29" y="3333671"/>
            <a:ext cx="4555808" cy="343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drovers.com/sites/default/files/styles/featured_banner/public/NAFTA%20Canada%20Mexico%20U.S.%20flags.JPG?itok=6801i4q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65" y="1027907"/>
            <a:ext cx="416397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533400" y="685800"/>
          <a:ext cx="8077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203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457200" y="685800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992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a decision…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4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and effective.</a:t>
            </a:r>
          </a:p>
          <a:p>
            <a:endParaRPr lang="en-US" dirty="0"/>
          </a:p>
          <a:p>
            <a:r>
              <a:rPr lang="en-US" dirty="0" smtClean="0"/>
              <a:t>Known price at harvest by locking in basis.</a:t>
            </a:r>
          </a:p>
          <a:p>
            <a:endParaRPr lang="en-US" dirty="0"/>
          </a:p>
          <a:p>
            <a:r>
              <a:rPr lang="en-US" dirty="0" smtClean="0"/>
              <a:t>Must deliver the cattle.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2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Futures Hedge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Relatively simple marketing strategy.</a:t>
            </a:r>
          </a:p>
          <a:p>
            <a:endParaRPr lang="en-US" dirty="0"/>
          </a:p>
          <a:p>
            <a:r>
              <a:rPr lang="en-US" dirty="0" smtClean="0"/>
              <a:t>Take an offsetting position in the futures market.</a:t>
            </a:r>
          </a:p>
          <a:p>
            <a:endParaRPr lang="en-US" dirty="0"/>
          </a:p>
          <a:p>
            <a:r>
              <a:rPr lang="en-US" dirty="0" smtClean="0"/>
              <a:t>Futures price is set but basis can move.</a:t>
            </a:r>
          </a:p>
          <a:p>
            <a:endParaRPr lang="en-US" dirty="0"/>
          </a:p>
          <a:p>
            <a:r>
              <a:rPr lang="en-US" dirty="0" smtClean="0"/>
              <a:t>Requires margin.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3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right but not the obligation to enter into a futures contract.</a:t>
            </a:r>
          </a:p>
          <a:p>
            <a:endParaRPr lang="en-US" dirty="0"/>
          </a:p>
          <a:p>
            <a:r>
              <a:rPr lang="en-US" dirty="0" smtClean="0"/>
              <a:t>Buying options requires no margin.</a:t>
            </a:r>
          </a:p>
          <a:p>
            <a:endParaRPr lang="en-US" dirty="0"/>
          </a:p>
          <a:p>
            <a:r>
              <a:rPr lang="en-US" dirty="0" smtClean="0"/>
              <a:t>Selling options does.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1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Ready…Set…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go!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1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Cattle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need to market 500 calves that will average 500 lbs. </a:t>
            </a:r>
            <a:r>
              <a:rPr lang="en-US" dirty="0"/>
              <a:t>p</a:t>
            </a:r>
            <a:r>
              <a:rPr lang="en-US" dirty="0" smtClean="0"/>
              <a:t>er head in October</a:t>
            </a:r>
          </a:p>
          <a:p>
            <a:endParaRPr lang="en-US" dirty="0"/>
          </a:p>
          <a:p>
            <a:r>
              <a:rPr lang="en-US" dirty="0" smtClean="0"/>
              <a:t>Local expected cash price is $169.45</a:t>
            </a:r>
          </a:p>
          <a:p>
            <a:endParaRPr lang="en-US" dirty="0"/>
          </a:p>
          <a:p>
            <a:r>
              <a:rPr lang="en-US" dirty="0" smtClean="0"/>
              <a:t>Expected basis is at $18.53</a:t>
            </a:r>
          </a:p>
          <a:p>
            <a:endParaRPr lang="en-US" dirty="0"/>
          </a:p>
          <a:p>
            <a:r>
              <a:rPr lang="en-US" dirty="0" smtClean="0"/>
              <a:t>Futures are trading for $150.925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0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need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Breakeven price</a:t>
            </a:r>
          </a:p>
          <a:p>
            <a:endParaRPr lang="en-US" dirty="0"/>
          </a:p>
          <a:p>
            <a:r>
              <a:rPr lang="en-US" dirty="0" smtClean="0"/>
              <a:t>Risk exposure</a:t>
            </a:r>
          </a:p>
          <a:p>
            <a:endParaRPr lang="en-US" dirty="0"/>
          </a:p>
          <a:p>
            <a:r>
              <a:rPr lang="en-US" dirty="0" smtClean="0"/>
              <a:t>Available capital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cash contract on 80% of our expected production would give us $169.45 per cwt. cash price</a:t>
            </a:r>
          </a:p>
          <a:p>
            <a:endParaRPr lang="en-US" dirty="0"/>
          </a:p>
          <a:p>
            <a:r>
              <a:rPr lang="en-US" dirty="0" smtClean="0"/>
              <a:t>Basis would be locked in at $18.53</a:t>
            </a:r>
          </a:p>
          <a:p>
            <a:endParaRPr lang="en-US" dirty="0"/>
          </a:p>
          <a:p>
            <a:r>
              <a:rPr lang="en-US" dirty="0" smtClean="0"/>
              <a:t>100 calves are open to the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8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Beef Market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Cattle Inventory and Beef Production</a:t>
            </a:r>
          </a:p>
          <a:p>
            <a:r>
              <a:rPr lang="en-US" dirty="0" smtClean="0"/>
              <a:t>Beef Demand</a:t>
            </a:r>
          </a:p>
          <a:p>
            <a:r>
              <a:rPr lang="en-US" dirty="0" smtClean="0"/>
              <a:t>International Trade</a:t>
            </a:r>
          </a:p>
          <a:p>
            <a:r>
              <a:rPr lang="en-US" dirty="0" smtClean="0"/>
              <a:t>Feed and Input Markets</a:t>
            </a:r>
          </a:p>
          <a:p>
            <a:r>
              <a:rPr lang="en-US" dirty="0" smtClean="0"/>
              <a:t>Forage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0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Futures Hedge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hedge 4 contracts or 200,000 lbs. on the board at $150.925 per cwt.</a:t>
            </a:r>
          </a:p>
          <a:p>
            <a:endParaRPr lang="en-US" dirty="0"/>
          </a:p>
          <a:p>
            <a:r>
              <a:rPr lang="en-US" dirty="0" smtClean="0"/>
              <a:t>Basis is open at $18.53 Expected cash price is $169.45 per cwt.</a:t>
            </a:r>
          </a:p>
          <a:p>
            <a:endParaRPr lang="en-US" dirty="0"/>
          </a:p>
          <a:p>
            <a:r>
              <a:rPr lang="en-US" dirty="0" smtClean="0"/>
              <a:t>50,000 lbs. are open to the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purchase 4 October put options to protect downside risk on 200,000 lbs.</a:t>
            </a:r>
          </a:p>
          <a:p>
            <a:endParaRPr lang="en-US" dirty="0"/>
          </a:p>
          <a:p>
            <a:r>
              <a:rPr lang="en-US" dirty="0"/>
              <a:t>Basis is open at </a:t>
            </a:r>
            <a:r>
              <a:rPr lang="en-US" dirty="0" smtClean="0"/>
              <a:t>$17.82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50,000 lbs. are open to the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0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options contract?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a breakeven, spend some time calculating/thinking/guessing…</a:t>
            </a:r>
          </a:p>
        </p:txBody>
      </p:sp>
    </p:spTree>
    <p:extLst>
      <p:ext uri="{BB962C8B-B14F-4D97-AF65-F5344CB8AC3E}">
        <p14:creationId xmlns:p14="http://schemas.microsoft.com/office/powerpoint/2010/main" val="241922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choose.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91691" y="5848709"/>
            <a:ext cx="2856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www.barchart.com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89" t="25511" r="1848"/>
          <a:stretch/>
        </p:blipFill>
        <p:spPr>
          <a:xfrm>
            <a:off x="278024" y="1318661"/>
            <a:ext cx="8630772" cy="43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7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" y="1269436"/>
            <a:ext cx="6787487" cy="49075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Feeder Cattle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003321" y="2984740"/>
            <a:ext cx="2130724" cy="2294627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06770" y="1794294"/>
            <a:ext cx="4727275" cy="1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59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Nearby Feeder Cattle 5-yr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3" y="1434164"/>
            <a:ext cx="7727113" cy="4742799"/>
          </a:xfrm>
        </p:spPr>
      </p:pic>
    </p:spTree>
    <p:extLst>
      <p:ext uri="{BB962C8B-B14F-4D97-AF65-F5344CB8AC3E}">
        <p14:creationId xmlns:p14="http://schemas.microsoft.com/office/powerpoint/2010/main" val="408386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strike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strike price did you pick?</a:t>
            </a:r>
          </a:p>
          <a:p>
            <a:endParaRPr lang="en-US" dirty="0"/>
          </a:p>
          <a:p>
            <a:r>
              <a:rPr lang="en-US" dirty="0" smtClean="0"/>
              <a:t>What was the premium?</a:t>
            </a:r>
          </a:p>
          <a:p>
            <a:endParaRPr lang="en-US" dirty="0"/>
          </a:p>
          <a:p>
            <a:r>
              <a:rPr lang="en-US" dirty="0" smtClean="0"/>
              <a:t>What is your protected price?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9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Intermission…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3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48" y="67377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Steer Price, Total Value and Value of Gain </a:t>
            </a:r>
            <a:b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August 10, 2018 7 Mkt. Ave., Oklahoma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552981"/>
              </p:ext>
            </p:extLst>
          </p:nvPr>
        </p:nvGraphicFramePr>
        <p:xfrm>
          <a:off x="466826" y="1031725"/>
          <a:ext cx="8381998" cy="57658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52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59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59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21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59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59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59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320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Weight (lbs)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Average Price ($/cwt.)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Total Value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($/</a:t>
                      </a:r>
                      <a:r>
                        <a:rPr lang="en-US" sz="2000" dirty="0" err="1" smtClean="0">
                          <a:latin typeface="Calibri"/>
                          <a:ea typeface="Times New Roman"/>
                          <a:cs typeface="Times New Roman"/>
                        </a:rPr>
                        <a:t>hd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VOG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400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lb.  Beg. Weight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($/lb.)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VOG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450 lb.  Beg. Weight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($/lb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VOG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500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lb.  Beg. Weight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($/lb.)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VOG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550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lb.  Beg. Weight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($/lb.)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VOG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600 lb.  Beg. Weight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($/lb.)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VOG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650 lb.  Beg. Weight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($/lb.)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$185.17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$741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450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$174.83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$787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$171.39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$857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550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$168.88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$929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$166.92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$1,002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650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$163.56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$1,063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$157.22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$1,101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750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$152.58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$1,144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$148.86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$1,191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$0.85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850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$145.44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$1,236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$0.94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$140.37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$1,263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$1.02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$0.96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$0.87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$0.80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988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expected Value of 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500lb. calves in October are expected to bring $168.74/cwt. from previous example.</a:t>
            </a:r>
          </a:p>
          <a:p>
            <a:endParaRPr lang="en-US" dirty="0"/>
          </a:p>
          <a:p>
            <a:r>
              <a:rPr lang="en-US" dirty="0" smtClean="0"/>
              <a:t>750lb. calves at the end of February are expected to bring $150.54/cwt. with an expected basis of $1.54/cwt.</a:t>
            </a:r>
          </a:p>
          <a:p>
            <a:endParaRPr lang="en-US" dirty="0"/>
          </a:p>
          <a:p>
            <a:r>
              <a:rPr lang="en-US" dirty="0" smtClean="0"/>
              <a:t>Value of Gain sits at $1.14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5" y="1295400"/>
            <a:ext cx="8352555" cy="46965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Feeder Cattle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003321" y="3189514"/>
            <a:ext cx="3062993" cy="2089854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06770" y="1785257"/>
            <a:ext cx="5659544" cy="904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4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are a producer in </a:t>
            </a:r>
            <a:r>
              <a:rPr lang="en-US" dirty="0" smtClean="0"/>
              <a:t>Woods </a:t>
            </a:r>
            <a:r>
              <a:rPr lang="en-US" dirty="0"/>
              <a:t>County Oklahoma. Your principal crop is </a:t>
            </a:r>
            <a:r>
              <a:rPr lang="en-US" dirty="0" smtClean="0"/>
              <a:t>stocker calves </a:t>
            </a:r>
            <a:r>
              <a:rPr lang="en-US" dirty="0"/>
              <a:t>and you farm 1,000 acres. The average </a:t>
            </a:r>
            <a:r>
              <a:rPr lang="en-US" dirty="0" smtClean="0"/>
              <a:t>stocking rate on </a:t>
            </a:r>
            <a:r>
              <a:rPr lang="en-US" dirty="0"/>
              <a:t>your farm is </a:t>
            </a:r>
            <a:r>
              <a:rPr lang="en-US" dirty="0" smtClean="0"/>
              <a:t>1 500 lb. animal per 2 acres. This will give you 500 750lb. calves to market in Feb. </a:t>
            </a:r>
            <a:r>
              <a:rPr lang="en-US" dirty="0"/>
              <a:t>You expect that your breakeven price is </a:t>
            </a:r>
            <a:r>
              <a:rPr lang="en-US" dirty="0" smtClean="0"/>
              <a:t>$145 </a:t>
            </a:r>
            <a:r>
              <a:rPr lang="en-US" dirty="0"/>
              <a:t>per </a:t>
            </a:r>
            <a:r>
              <a:rPr lang="en-US" dirty="0" smtClean="0"/>
              <a:t>cwt. </a:t>
            </a:r>
            <a:r>
              <a:rPr lang="en-US" dirty="0"/>
              <a:t>Fill out the following tables using this information in order to market your </a:t>
            </a:r>
            <a:r>
              <a:rPr lang="en-US" dirty="0" smtClean="0"/>
              <a:t>cattle.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0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882763"/>
              </p:ext>
            </p:extLst>
          </p:nvPr>
        </p:nvGraphicFramePr>
        <p:xfrm>
          <a:off x="628650" y="1690690"/>
          <a:ext cx="7886700" cy="4128759"/>
        </p:xfrm>
        <a:graphic>
          <a:graphicData uri="http://schemas.openxmlformats.org/drawingml/2006/table">
            <a:tbl>
              <a:tblPr firstRow="1" firstCol="1" bandRow="1"/>
              <a:tblGrid>
                <a:gridCol w="3943350">
                  <a:extLst>
                    <a:ext uri="{9D8B030D-6E8A-4147-A177-3AD203B41FA5}">
                      <a16:colId xmlns:a16="http://schemas.microsoft.com/office/drawing/2014/main" xmlns="" val="3386326724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xmlns="" val="2532268785"/>
                    </a:ext>
                  </a:extLst>
                </a:gridCol>
              </a:tblGrid>
              <a:tr h="6790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Grower Information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6570432"/>
                  </a:ext>
                </a:extLst>
              </a:tr>
              <a:tr h="634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Acres Farmed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4972499"/>
                  </a:ext>
                </a:extLst>
              </a:tr>
              <a:tr h="634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Animals Raised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8418050"/>
                  </a:ext>
                </a:extLst>
              </a:tr>
              <a:tr h="634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Harvest Month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2725475"/>
                  </a:ext>
                </a:extLst>
              </a:tr>
              <a:tr h="634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Production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375,000 lbs.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1287989"/>
                  </a:ext>
                </a:extLst>
              </a:tr>
              <a:tr h="6667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Breakeven 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Price/Cwt.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$145/cwt.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3106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62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this example, it is a good year and you </a:t>
            </a:r>
            <a:r>
              <a:rPr lang="en-US" dirty="0" smtClean="0"/>
              <a:t>are likely </a:t>
            </a:r>
            <a:r>
              <a:rPr lang="en-US" dirty="0"/>
              <a:t>to produce 100% of your expected production. The current cash price for </a:t>
            </a:r>
            <a:r>
              <a:rPr lang="en-US" dirty="0" smtClean="0"/>
              <a:t>750 lb. calves </a:t>
            </a:r>
            <a:r>
              <a:rPr lang="en-US" dirty="0"/>
              <a:t>is </a:t>
            </a:r>
            <a:r>
              <a:rPr lang="en-US" dirty="0" smtClean="0"/>
              <a:t>$150.54 per cwt. </a:t>
            </a:r>
            <a:r>
              <a:rPr lang="en-US" dirty="0"/>
              <a:t>Market economists expect prices to fall so you are interested in using a futures hedge </a:t>
            </a:r>
            <a:r>
              <a:rPr lang="en-US" dirty="0" smtClean="0"/>
              <a:t>a portion of </a:t>
            </a:r>
            <a:r>
              <a:rPr lang="en-US" dirty="0"/>
              <a:t>your </a:t>
            </a:r>
            <a:r>
              <a:rPr lang="en-US" dirty="0" smtClean="0"/>
              <a:t>cattle </a:t>
            </a:r>
            <a:r>
              <a:rPr lang="en-US" dirty="0"/>
              <a:t>before harvest. </a:t>
            </a:r>
            <a:r>
              <a:rPr lang="en-US" dirty="0" smtClean="0"/>
              <a:t>March feeder futures </a:t>
            </a:r>
            <a:r>
              <a:rPr lang="en-US" dirty="0"/>
              <a:t>are trading for </a:t>
            </a:r>
            <a:r>
              <a:rPr lang="en-US" dirty="0" smtClean="0"/>
              <a:t>$149 per cwt. </a:t>
            </a:r>
            <a:r>
              <a:rPr lang="en-US" dirty="0"/>
              <a:t>Basis is expected to </a:t>
            </a:r>
            <a:r>
              <a:rPr lang="en-US" dirty="0" smtClean="0"/>
              <a:t>be $1.54/cwt.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8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851082"/>
              </p:ext>
            </p:extLst>
          </p:nvPr>
        </p:nvGraphicFramePr>
        <p:xfrm>
          <a:off x="628649" y="1583273"/>
          <a:ext cx="7886701" cy="2609215"/>
        </p:xfrm>
        <a:graphic>
          <a:graphicData uri="http://schemas.openxmlformats.org/drawingml/2006/table">
            <a:tbl>
              <a:tblPr firstRow="1" firstCol="1" bandRow="1"/>
              <a:tblGrid>
                <a:gridCol w="1587462">
                  <a:extLst>
                    <a:ext uri="{9D8B030D-6E8A-4147-A177-3AD203B41FA5}">
                      <a16:colId xmlns:a16="http://schemas.microsoft.com/office/drawing/2014/main" xmlns="" val="1467796164"/>
                    </a:ext>
                  </a:extLst>
                </a:gridCol>
                <a:gridCol w="1587462">
                  <a:extLst>
                    <a:ext uri="{9D8B030D-6E8A-4147-A177-3AD203B41FA5}">
                      <a16:colId xmlns:a16="http://schemas.microsoft.com/office/drawing/2014/main" xmlns="" val="2045149452"/>
                    </a:ext>
                  </a:extLst>
                </a:gridCol>
                <a:gridCol w="1682777">
                  <a:extLst>
                    <a:ext uri="{9D8B030D-6E8A-4147-A177-3AD203B41FA5}">
                      <a16:colId xmlns:a16="http://schemas.microsoft.com/office/drawing/2014/main" xmlns="" val="3006601602"/>
                    </a:ext>
                  </a:extLst>
                </a:gridCol>
                <a:gridCol w="1742666">
                  <a:extLst>
                    <a:ext uri="{9D8B030D-6E8A-4147-A177-3AD203B41FA5}">
                      <a16:colId xmlns:a16="http://schemas.microsoft.com/office/drawing/2014/main" xmlns="" val="1241365034"/>
                    </a:ext>
                  </a:extLst>
                </a:gridCol>
                <a:gridCol w="1286334">
                  <a:extLst>
                    <a:ext uri="{9D8B030D-6E8A-4147-A177-3AD203B41FA5}">
                      <a16:colId xmlns:a16="http://schemas.microsoft.com/office/drawing/2014/main" xmlns="" val="321010592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Hedging Example #1A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5065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of Contracts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762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$150.54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$1.54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745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52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now </a:t>
            </a:r>
            <a:r>
              <a:rPr lang="en-US" dirty="0" smtClean="0"/>
              <a:t>February. </a:t>
            </a:r>
            <a:r>
              <a:rPr lang="en-US" dirty="0"/>
              <a:t>Prices have fallen and now </a:t>
            </a:r>
            <a:r>
              <a:rPr lang="en-US" dirty="0" smtClean="0"/>
              <a:t>March feeder futures </a:t>
            </a:r>
            <a:r>
              <a:rPr lang="en-US" dirty="0"/>
              <a:t>are trading for </a:t>
            </a:r>
            <a:r>
              <a:rPr lang="en-US" dirty="0" smtClean="0"/>
              <a:t>$140 </a:t>
            </a:r>
            <a:r>
              <a:rPr lang="en-US" dirty="0"/>
              <a:t>per </a:t>
            </a:r>
            <a:r>
              <a:rPr lang="en-US" dirty="0" smtClean="0"/>
              <a:t>cwt. Basis has performed as expected and is $1.54/cwt.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2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528771"/>
              </p:ext>
            </p:extLst>
          </p:nvPr>
        </p:nvGraphicFramePr>
        <p:xfrm>
          <a:off x="628650" y="1578546"/>
          <a:ext cx="7886700" cy="3195955"/>
        </p:xfrm>
        <a:graphic>
          <a:graphicData uri="http://schemas.openxmlformats.org/drawingml/2006/table">
            <a:tbl>
              <a:tblPr firstRow="1" firstCol="1" bandRow="1"/>
              <a:tblGrid>
                <a:gridCol w="1647351">
                  <a:extLst>
                    <a:ext uri="{9D8B030D-6E8A-4147-A177-3AD203B41FA5}">
                      <a16:colId xmlns:a16="http://schemas.microsoft.com/office/drawing/2014/main" xmlns="" val="2148784561"/>
                    </a:ext>
                  </a:extLst>
                </a:gridCol>
                <a:gridCol w="1591679">
                  <a:extLst>
                    <a:ext uri="{9D8B030D-6E8A-4147-A177-3AD203B41FA5}">
                      <a16:colId xmlns:a16="http://schemas.microsoft.com/office/drawing/2014/main" xmlns="" val="4241487747"/>
                    </a:ext>
                  </a:extLst>
                </a:gridCol>
                <a:gridCol w="1661690">
                  <a:extLst>
                    <a:ext uri="{9D8B030D-6E8A-4147-A177-3AD203B41FA5}">
                      <a16:colId xmlns:a16="http://schemas.microsoft.com/office/drawing/2014/main" xmlns="" val="1906565012"/>
                    </a:ext>
                  </a:extLst>
                </a:gridCol>
                <a:gridCol w="1775561">
                  <a:extLst>
                    <a:ext uri="{9D8B030D-6E8A-4147-A177-3AD203B41FA5}">
                      <a16:colId xmlns:a16="http://schemas.microsoft.com/office/drawing/2014/main" xmlns="" val="3622119163"/>
                    </a:ext>
                  </a:extLst>
                </a:gridCol>
                <a:gridCol w="1210419">
                  <a:extLst>
                    <a:ext uri="{9D8B030D-6E8A-4147-A177-3AD203B41FA5}">
                      <a16:colId xmlns:a16="http://schemas.microsoft.com/office/drawing/2014/main" xmlns="" val="2268545429"/>
                    </a:ext>
                  </a:extLst>
                </a:gridCol>
              </a:tblGrid>
              <a:tr h="81503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Hedging Example #1B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7160522"/>
                  </a:ext>
                </a:extLst>
              </a:tr>
              <a:tr h="407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of Contracts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6070051"/>
                  </a:ext>
                </a:extLst>
              </a:tr>
              <a:tr h="407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$150.54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4298380"/>
                  </a:ext>
                </a:extLst>
              </a:tr>
              <a:tr h="407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Exp.</a:t>
                      </a:r>
                      <a:r>
                        <a:rPr lang="en-US" sz="2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$141.54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7104060"/>
                  </a:ext>
                </a:extLst>
              </a:tr>
              <a:tr h="407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($9.00)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$9.00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649035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1264" y="5005136"/>
            <a:ext cx="789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price did you receive for your </a:t>
            </a:r>
            <a:r>
              <a:rPr lang="en-US" sz="2000" dirty="0" smtClean="0"/>
              <a:t>cattle? </a:t>
            </a:r>
            <a:r>
              <a:rPr lang="en-US" sz="2000" dirty="0"/>
              <a:t>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20707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same information from the previous example, use options to market your </a:t>
            </a:r>
            <a:r>
              <a:rPr lang="en-US" dirty="0" smtClean="0"/>
              <a:t>cattle. </a:t>
            </a:r>
            <a:r>
              <a:rPr lang="en-US" dirty="0"/>
              <a:t>You expect that your breakeven cash price is </a:t>
            </a:r>
            <a:r>
              <a:rPr lang="en-US" dirty="0" smtClean="0"/>
              <a:t>$145 </a:t>
            </a:r>
            <a:r>
              <a:rPr lang="en-US" dirty="0"/>
              <a:t>per </a:t>
            </a:r>
            <a:r>
              <a:rPr lang="en-US" dirty="0" smtClean="0"/>
              <a:t>cwt. </a:t>
            </a:r>
            <a:r>
              <a:rPr lang="en-US" dirty="0"/>
              <a:t>There are several put options you can choose from: </a:t>
            </a:r>
          </a:p>
        </p:txBody>
      </p:sp>
    </p:spTree>
    <p:extLst>
      <p:ext uri="{BB962C8B-B14F-4D97-AF65-F5344CB8AC3E}">
        <p14:creationId xmlns:p14="http://schemas.microsoft.com/office/powerpoint/2010/main" val="422856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63" t="28608" r="1847"/>
          <a:stretch/>
        </p:blipFill>
        <p:spPr>
          <a:xfrm>
            <a:off x="192931" y="1424539"/>
            <a:ext cx="8664906" cy="41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132754"/>
              </p:ext>
            </p:extLst>
          </p:nvPr>
        </p:nvGraphicFramePr>
        <p:xfrm>
          <a:off x="628647" y="2069432"/>
          <a:ext cx="7886702" cy="2453706"/>
        </p:xfrm>
        <a:graphic>
          <a:graphicData uri="http://schemas.openxmlformats.org/drawingml/2006/table">
            <a:tbl>
              <a:tblPr firstRow="1" firstCol="1" bandRow="1"/>
              <a:tblGrid>
                <a:gridCol w="1342848">
                  <a:extLst>
                    <a:ext uri="{9D8B030D-6E8A-4147-A177-3AD203B41FA5}">
                      <a16:colId xmlns:a16="http://schemas.microsoft.com/office/drawing/2014/main" xmlns="" val="1124337169"/>
                    </a:ext>
                  </a:extLst>
                </a:gridCol>
                <a:gridCol w="1312482">
                  <a:extLst>
                    <a:ext uri="{9D8B030D-6E8A-4147-A177-3AD203B41FA5}">
                      <a16:colId xmlns:a16="http://schemas.microsoft.com/office/drawing/2014/main" xmlns="" val="600466407"/>
                    </a:ext>
                  </a:extLst>
                </a:gridCol>
                <a:gridCol w="1226446">
                  <a:extLst>
                    <a:ext uri="{9D8B030D-6E8A-4147-A177-3AD203B41FA5}">
                      <a16:colId xmlns:a16="http://schemas.microsoft.com/office/drawing/2014/main" xmlns="" val="1506992954"/>
                    </a:ext>
                  </a:extLst>
                </a:gridCol>
                <a:gridCol w="1370683">
                  <a:extLst>
                    <a:ext uri="{9D8B030D-6E8A-4147-A177-3AD203B41FA5}">
                      <a16:colId xmlns:a16="http://schemas.microsoft.com/office/drawing/2014/main" xmlns="" val="572354419"/>
                    </a:ext>
                  </a:extLst>
                </a:gridCol>
                <a:gridCol w="1390084">
                  <a:extLst>
                    <a:ext uri="{9D8B030D-6E8A-4147-A177-3AD203B41FA5}">
                      <a16:colId xmlns:a16="http://schemas.microsoft.com/office/drawing/2014/main" xmlns="" val="3730580404"/>
                    </a:ext>
                  </a:extLst>
                </a:gridCol>
                <a:gridCol w="1244159">
                  <a:extLst>
                    <a:ext uri="{9D8B030D-6E8A-4147-A177-3AD203B41FA5}">
                      <a16:colId xmlns:a16="http://schemas.microsoft.com/office/drawing/2014/main" xmlns="" val="2975641654"/>
                    </a:ext>
                  </a:extLst>
                </a:gridCol>
              </a:tblGrid>
              <a:tr h="613427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Hedging Example #2A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365640"/>
                  </a:ext>
                </a:extLst>
              </a:tr>
              <a:tr h="12268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Futures Price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 Strike Price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Premium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6090480"/>
                  </a:ext>
                </a:extLst>
              </a:tr>
              <a:tr h="6134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$150.54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6107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5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Futures prices have </a:t>
            </a:r>
            <a:r>
              <a:rPr lang="en-US" dirty="0" smtClean="0"/>
              <a:t>fallen to $140 </a:t>
            </a:r>
            <a:r>
              <a:rPr lang="en-US" dirty="0"/>
              <a:t>and now your put is in the money. </a:t>
            </a:r>
            <a:r>
              <a:rPr lang="en-US" dirty="0" smtClean="0"/>
              <a:t>How much is your put worth?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2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3" y="1360713"/>
            <a:ext cx="8358797" cy="47000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Feeder Cattle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35951" y="1857760"/>
            <a:ext cx="3717985" cy="25879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05177" y="3178629"/>
            <a:ext cx="5448759" cy="1876451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5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971100"/>
              </p:ext>
            </p:extLst>
          </p:nvPr>
        </p:nvGraphicFramePr>
        <p:xfrm>
          <a:off x="628647" y="2002054"/>
          <a:ext cx="7886702" cy="2782006"/>
        </p:xfrm>
        <a:graphic>
          <a:graphicData uri="http://schemas.openxmlformats.org/drawingml/2006/table">
            <a:tbl>
              <a:tblPr firstRow="1" firstCol="1" bandRow="1"/>
              <a:tblGrid>
                <a:gridCol w="1342848">
                  <a:extLst>
                    <a:ext uri="{9D8B030D-6E8A-4147-A177-3AD203B41FA5}">
                      <a16:colId xmlns:a16="http://schemas.microsoft.com/office/drawing/2014/main" xmlns="" val="2201076563"/>
                    </a:ext>
                  </a:extLst>
                </a:gridCol>
                <a:gridCol w="1312482">
                  <a:extLst>
                    <a:ext uri="{9D8B030D-6E8A-4147-A177-3AD203B41FA5}">
                      <a16:colId xmlns:a16="http://schemas.microsoft.com/office/drawing/2014/main" xmlns="" val="3751580095"/>
                    </a:ext>
                  </a:extLst>
                </a:gridCol>
                <a:gridCol w="1226446">
                  <a:extLst>
                    <a:ext uri="{9D8B030D-6E8A-4147-A177-3AD203B41FA5}">
                      <a16:colId xmlns:a16="http://schemas.microsoft.com/office/drawing/2014/main" xmlns="" val="2364283186"/>
                    </a:ext>
                  </a:extLst>
                </a:gridCol>
                <a:gridCol w="1370683">
                  <a:extLst>
                    <a:ext uri="{9D8B030D-6E8A-4147-A177-3AD203B41FA5}">
                      <a16:colId xmlns:a16="http://schemas.microsoft.com/office/drawing/2014/main" xmlns="" val="3536962849"/>
                    </a:ext>
                  </a:extLst>
                </a:gridCol>
                <a:gridCol w="1390084">
                  <a:extLst>
                    <a:ext uri="{9D8B030D-6E8A-4147-A177-3AD203B41FA5}">
                      <a16:colId xmlns:a16="http://schemas.microsoft.com/office/drawing/2014/main" xmlns="" val="999666862"/>
                    </a:ext>
                  </a:extLst>
                </a:gridCol>
                <a:gridCol w="1244159">
                  <a:extLst>
                    <a:ext uri="{9D8B030D-6E8A-4147-A177-3AD203B41FA5}">
                      <a16:colId xmlns:a16="http://schemas.microsoft.com/office/drawing/2014/main" xmlns="" val="2079832725"/>
                    </a:ext>
                  </a:extLst>
                </a:gridCol>
              </a:tblGrid>
              <a:tr h="463668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Hedging Example #2B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377719"/>
                  </a:ext>
                </a:extLst>
              </a:tr>
              <a:tr h="9273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Futures Price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 Strike Price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Premium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5710562"/>
                  </a:ext>
                </a:extLst>
              </a:tr>
              <a:tr h="463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$150.54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4474803"/>
                  </a:ext>
                </a:extLst>
              </a:tr>
              <a:tr h="463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$141.54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7150725"/>
                  </a:ext>
                </a:extLst>
              </a:tr>
              <a:tr h="463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($9.00)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6929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2269" y="5216893"/>
            <a:ext cx="78919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price did you receive for your </a:t>
            </a:r>
            <a:r>
              <a:rPr lang="en-US" sz="2000" dirty="0" smtClean="0"/>
              <a:t>cattle? </a:t>
            </a:r>
            <a:r>
              <a:rPr lang="en-US" sz="2000" dirty="0"/>
              <a:t>____________________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7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Marketing-It requires a plan!</a:t>
            </a:r>
            <a:endParaRPr lang="en-US" dirty="0"/>
          </a:p>
        </p:txBody>
      </p:sp>
      <p:pic>
        <p:nvPicPr>
          <p:cNvPr id="4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 b="6635"/>
          <a:stretch>
            <a:fillRect/>
          </a:stretch>
        </p:blipFill>
        <p:spPr>
          <a:xfrm>
            <a:off x="744616" y="2111180"/>
            <a:ext cx="2202873" cy="2865827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253207" y="2394743"/>
            <a:ext cx="4812491" cy="2298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Trent Milacek</a:t>
            </a:r>
          </a:p>
          <a:p>
            <a:r>
              <a:rPr lang="en-US" dirty="0" smtClean="0"/>
              <a:t>NW Area Ag Econ Specialist</a:t>
            </a:r>
          </a:p>
          <a:p>
            <a:r>
              <a:rPr lang="en-US" dirty="0" smtClean="0">
                <a:hlinkClick r:id="rId3"/>
              </a:rPr>
              <a:t>trent.milacek@okstate.edu</a:t>
            </a:r>
            <a:endParaRPr lang="en-US" dirty="0" smtClean="0"/>
          </a:p>
          <a:p>
            <a:r>
              <a:rPr lang="en-US" dirty="0" smtClean="0"/>
              <a:t>580-237-7677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439025" y="6224588"/>
            <a:ext cx="79057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57945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439025" y="6224588"/>
            <a:ext cx="79057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209357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439025" y="6224588"/>
            <a:ext cx="79057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96927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1212515401"/>
      </p:ext>
    </p:extLst>
  </p:cSld>
  <p:clrMapOvr>
    <a:masterClrMapping/>
  </p:clrMapOvr>
</p:sld>
</file>

<file path=ppt/theme/theme1.xml><?xml version="1.0" encoding="utf-8"?>
<a:theme xmlns:a="http://schemas.openxmlformats.org/drawingml/2006/main" name="OSU Extension Theme Webinar - Portra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U Extension Theme Webinar - Portrait" id="{8D5A6447-FF31-460C-B43D-3CC46D58421C}" vid="{6EDD29DF-D412-4AF1-8BD7-7077C85346B4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modity Programs PLC 12-14-16" id="{8C0014BE-723E-48F0-8391-EF4F58EE78E2}" vid="{FE160AFD-8136-4241-8FEB-767E4F2048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OSU Extension Theme Webinar - Portrait</Template>
  <TotalTime>2266</TotalTime>
  <Words>1443</Words>
  <Application>Microsoft Office PowerPoint</Application>
  <PresentationFormat>On-screen Show (4:3)</PresentationFormat>
  <Paragraphs>466</Paragraphs>
  <Slides>51</Slides>
  <Notes>11</Notes>
  <HiddenSlides>33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Times New Roman</vt:lpstr>
      <vt:lpstr>Wingdings</vt:lpstr>
      <vt:lpstr>OSU Extension Theme Webinar - Portrait</vt:lpstr>
      <vt:lpstr>1_Office Theme</vt:lpstr>
      <vt:lpstr>2018 Fall Cattle Marketing</vt:lpstr>
      <vt:lpstr>Global and Macroeconomic Environment</vt:lpstr>
      <vt:lpstr>Major Beef Market Factors</vt:lpstr>
      <vt:lpstr>October Feeder Cattle</vt:lpstr>
      <vt:lpstr>March Feeder Cattle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2018 Meat Production and Consumption</vt:lpstr>
      <vt:lpstr>Marketing Programs</vt:lpstr>
      <vt:lpstr>PowerPoint Presentation</vt:lpstr>
      <vt:lpstr>PowerPoint Presentation</vt:lpstr>
      <vt:lpstr>PowerPoint Presentation</vt:lpstr>
      <vt:lpstr>Time for a decision…</vt:lpstr>
      <vt:lpstr>Cash Contract</vt:lpstr>
      <vt:lpstr>Futures Hedge</vt:lpstr>
      <vt:lpstr>Options</vt:lpstr>
      <vt:lpstr>Ready…Set…</vt:lpstr>
      <vt:lpstr>Cattle Marketing</vt:lpstr>
      <vt:lpstr>What do I need to know?</vt:lpstr>
      <vt:lpstr>Cash contract</vt:lpstr>
      <vt:lpstr>Futures Hedge</vt:lpstr>
      <vt:lpstr>Options Contract</vt:lpstr>
      <vt:lpstr>Which options contract?</vt:lpstr>
      <vt:lpstr>Now we choose.</vt:lpstr>
      <vt:lpstr>October Feeder Cattle</vt:lpstr>
      <vt:lpstr>Nearby Feeder Cattle 5-yr</vt:lpstr>
      <vt:lpstr>Options strike price</vt:lpstr>
      <vt:lpstr>Intermission…</vt:lpstr>
      <vt:lpstr>Steer Price, Total Value and Value of Gain  August 10, 2018 7 Mkt. Ave., Oklahoma</vt:lpstr>
      <vt:lpstr>What is the expected Value of Gain?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Marketing-It requires a plan!</vt:lpstr>
    </vt:vector>
  </TitlesOfParts>
  <Company>Oklahoma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Trent Milacek</dc:creator>
  <cp:lastModifiedBy>Trent Milacek</cp:lastModifiedBy>
  <cp:revision>74</cp:revision>
  <cp:lastPrinted>2018-08-21T20:59:46Z</cp:lastPrinted>
  <dcterms:created xsi:type="dcterms:W3CDTF">2017-02-21T16:58:20Z</dcterms:created>
  <dcterms:modified xsi:type="dcterms:W3CDTF">2018-08-30T11:38:44Z</dcterms:modified>
</cp:coreProperties>
</file>