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3" r:id="rId3"/>
    <p:sldId id="259" r:id="rId4"/>
    <p:sldId id="264" r:id="rId5"/>
    <p:sldId id="293" r:id="rId6"/>
    <p:sldId id="277" r:id="rId7"/>
    <p:sldId id="278" r:id="rId8"/>
    <p:sldId id="297" r:id="rId9"/>
    <p:sldId id="296" r:id="rId10"/>
    <p:sldId id="284" r:id="rId11"/>
    <p:sldId id="265" r:id="rId12"/>
    <p:sldId id="267" r:id="rId13"/>
    <p:sldId id="285" r:id="rId14"/>
    <p:sldId id="286" r:id="rId15"/>
    <p:sldId id="287" r:id="rId16"/>
    <p:sldId id="288" r:id="rId17"/>
    <p:sldId id="290" r:id="rId18"/>
    <p:sldId id="291" r:id="rId19"/>
    <p:sldId id="292" r:id="rId20"/>
    <p:sldId id="289" r:id="rId21"/>
    <p:sldId id="294" r:id="rId22"/>
    <p:sldId id="275" r:id="rId23"/>
    <p:sldId id="274" r:id="rId24"/>
    <p:sldId id="298"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1241" autoAdjust="0"/>
  </p:normalViewPr>
  <p:slideViewPr>
    <p:cSldViewPr snapToGrid="0" snapToObjects="1">
      <p:cViewPr varScale="1">
        <p:scale>
          <a:sx n="101" d="100"/>
          <a:sy n="101" d="100"/>
        </p:scale>
        <p:origin x="214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D105C6-C43E-4A19-9C8D-AC14A168C444}" type="datetimeFigureOut">
              <a:rPr lang="en-US" smtClean="0"/>
              <a:t>9/4/2018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B12B2-8301-49F7-8C36-2F4EDBD17B4F}" type="slidenum">
              <a:rPr lang="en-US" smtClean="0"/>
              <a:t>‹#›</a:t>
            </a:fld>
            <a:endParaRPr lang="en-US"/>
          </a:p>
        </p:txBody>
      </p:sp>
    </p:spTree>
    <p:extLst>
      <p:ext uri="{BB962C8B-B14F-4D97-AF65-F5344CB8AC3E}">
        <p14:creationId xmlns:p14="http://schemas.microsoft.com/office/powerpoint/2010/main" val="1540793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many of you know, remote delivery of mediation to livestock is a controversial topic</a:t>
            </a:r>
            <a:endParaRPr lang="en-US" baseline="0" dirty="0" smtClean="0"/>
          </a:p>
          <a:p>
            <a:r>
              <a:rPr lang="en-US" baseline="0" dirty="0" smtClean="0"/>
              <a:t>1.) on one hand, the practice generates legitimate concerns over drug efficacy and safety</a:t>
            </a:r>
          </a:p>
          <a:p>
            <a:r>
              <a:rPr lang="en-US" baseline="0" dirty="0" smtClean="0"/>
              <a:t>2.) on the other hand, RDD can allow immediate treatment for animals in remote areas with out easy access to processing facilities.</a:t>
            </a:r>
            <a:endParaRPr lang="en-US" dirty="0" smtClean="0"/>
          </a:p>
          <a:p>
            <a:r>
              <a:rPr lang="en-US" dirty="0" smtClean="0"/>
              <a:t>You a producer put</a:t>
            </a:r>
            <a:r>
              <a:rPr lang="en-US" baseline="0" dirty="0" smtClean="0"/>
              <a:t>s medication in a dart gun for the purpose of treating an animal – they have the same responsibility to deliver that antibiotic as if they were chute side.  </a:t>
            </a:r>
          </a:p>
          <a:p>
            <a:r>
              <a:rPr lang="en-US" baseline="0" dirty="0" smtClean="0"/>
              <a:t>It is crucial to understand that while using a RDD may make things easier on our end, there is quite a bit more risk in the delivery of that medication.</a:t>
            </a:r>
          </a:p>
          <a:p>
            <a:r>
              <a:rPr lang="en-US" baseline="0" dirty="0" smtClean="0"/>
              <a:t>Many more things come into play</a:t>
            </a:r>
            <a:endParaRPr lang="en-US" dirty="0" smtClean="0"/>
          </a:p>
          <a:p>
            <a:endParaRPr lang="en-US" dirty="0" smtClean="0"/>
          </a:p>
          <a:p>
            <a:r>
              <a:rPr lang="en-US" dirty="0" smtClean="0"/>
              <a:t>Vet will provide guidance</a:t>
            </a:r>
            <a:r>
              <a:rPr lang="en-US" baseline="0" dirty="0" smtClean="0"/>
              <a:t> on dart use and the medications they suggest work best for remote deliver – veterinary oversight </a:t>
            </a:r>
          </a:p>
          <a:p>
            <a:endParaRPr lang="en-US" baseline="0" dirty="0" smtClean="0"/>
          </a:p>
          <a:p>
            <a:r>
              <a:rPr lang="en-US" baseline="0" dirty="0" smtClean="0"/>
              <a:t>It is my goal today to not sway you one way or the other in dart gun use, but to help improve understanding of the device and how we can use it properly to ensure safety to ourselves and the animal.</a:t>
            </a:r>
          </a:p>
          <a:p>
            <a:endParaRPr lang="en-US" baseline="0" dirty="0" smtClean="0"/>
          </a:p>
          <a:p>
            <a:r>
              <a:rPr lang="en-US" baseline="0" dirty="0" smtClean="0"/>
              <a:t>Ask the audience how many have used dart guns in the past?</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3</a:t>
            </a:fld>
            <a:endParaRPr lang="en-US"/>
          </a:p>
        </p:txBody>
      </p:sp>
    </p:spTree>
    <p:extLst>
      <p:ext uri="{BB962C8B-B14F-4D97-AF65-F5344CB8AC3E}">
        <p14:creationId xmlns:p14="http://schemas.microsoft.com/office/powerpoint/2010/main" val="376853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away from children</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19</a:t>
            </a:fld>
            <a:endParaRPr lang="en-US"/>
          </a:p>
        </p:txBody>
      </p:sp>
    </p:spTree>
    <p:extLst>
      <p:ext uri="{BB962C8B-B14F-4D97-AF65-F5344CB8AC3E}">
        <p14:creationId xmlns:p14="http://schemas.microsoft.com/office/powerpoint/2010/main" val="60126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Sighting in device with the</a:t>
            </a:r>
            <a:r>
              <a:rPr lang="en-US" baseline="0" dirty="0" smtClean="0"/>
              <a:t> intended charge at the </a:t>
            </a:r>
            <a:r>
              <a:rPr lang="en-US" baseline="0" dirty="0" err="1" smtClean="0"/>
              <a:t>antipicated</a:t>
            </a:r>
            <a:r>
              <a:rPr lang="en-US" baseline="0" dirty="0" smtClean="0"/>
              <a:t> range –</a:t>
            </a:r>
          </a:p>
          <a:p>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20</a:t>
            </a:fld>
            <a:endParaRPr lang="en-US"/>
          </a:p>
        </p:txBody>
      </p:sp>
    </p:spTree>
    <p:extLst>
      <p:ext uri="{BB962C8B-B14F-4D97-AF65-F5344CB8AC3E}">
        <p14:creationId xmlns:p14="http://schemas.microsoft.com/office/powerpoint/2010/main" val="284134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05DB2-FD3E-441D-8B7E-7AE83ECE27B3}" type="slidenum">
              <a:rPr lang="en-US" smtClean="0"/>
              <a:t>25</a:t>
            </a:fld>
            <a:endParaRPr lang="en-US"/>
          </a:p>
        </p:txBody>
      </p:sp>
    </p:spTree>
    <p:extLst>
      <p:ext uri="{BB962C8B-B14F-4D97-AF65-F5344CB8AC3E}">
        <p14:creationId xmlns:p14="http://schemas.microsoft.com/office/powerpoint/2010/main" val="401928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4</a:t>
            </a:fld>
            <a:endParaRPr lang="en-US"/>
          </a:p>
        </p:txBody>
      </p:sp>
    </p:spTree>
    <p:extLst>
      <p:ext uri="{BB962C8B-B14F-4D97-AF65-F5344CB8AC3E}">
        <p14:creationId xmlns:p14="http://schemas.microsoft.com/office/powerpoint/2010/main" val="164215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a:noFill/>
          <a:ln/>
        </p:spPr>
        <p:txBody>
          <a:bodyPr/>
          <a:lstStyle/>
          <a:p>
            <a:r>
              <a:rPr lang="en-US"/>
              <a:t>With all animal health products, it is important to first read the label.  Attention to details while storing, handling, and administering animal health products can determine the outcomes of the herd health program.  </a:t>
            </a:r>
          </a:p>
          <a:p>
            <a:endParaRPr lang="en-US"/>
          </a:p>
          <a:p>
            <a:r>
              <a:rPr lang="en-US"/>
              <a:t>The label will show the following:</a:t>
            </a:r>
          </a:p>
          <a:p>
            <a:endParaRPr lang="en-US"/>
          </a:p>
          <a:p>
            <a:pPr eaLnBrk="1" hangingPunct="1"/>
            <a:r>
              <a:rPr lang="en-US"/>
              <a:t>Indications:  What the product is designed for</a:t>
            </a:r>
          </a:p>
          <a:p>
            <a:pPr eaLnBrk="1" hangingPunct="1"/>
            <a:r>
              <a:rPr lang="en-US"/>
              <a:t>Dosage:  How much to administer to the animal</a:t>
            </a:r>
          </a:p>
          <a:p>
            <a:pPr eaLnBrk="1" hangingPunct="1"/>
            <a:r>
              <a:rPr lang="en-US"/>
              <a:t>Route of administration:  How to give the product (IM, IV, SC or SQ, PO, topical)</a:t>
            </a:r>
          </a:p>
          <a:p>
            <a:pPr eaLnBrk="1" hangingPunct="1"/>
            <a:r>
              <a:rPr lang="en-US"/>
              <a:t>Precautions/Withdrawal period:  It is highly important that withdrawal periods be followed to prevent violative residues from entering the food supply = safety.  </a:t>
            </a:r>
          </a:p>
          <a:p>
            <a:endParaRPr lang="en-US"/>
          </a:p>
        </p:txBody>
      </p:sp>
      <p:sp>
        <p:nvSpPr>
          <p:cNvPr id="56324" name="Slide Number Placeholder 3"/>
          <p:cNvSpPr>
            <a:spLocks noGrp="1"/>
          </p:cNvSpPr>
          <p:nvPr>
            <p:ph type="sldNum" sz="quarter" idx="5"/>
          </p:nvPr>
        </p:nvSpPr>
        <p:spPr>
          <a:noFill/>
        </p:spPr>
        <p:txBody>
          <a:bodyPr/>
          <a:lstStyle/>
          <a:p>
            <a:pPr defTabSz="917575"/>
            <a:fld id="{65396043-A47E-415D-8096-D4869F0EBF5C}" type="slidenum">
              <a:rPr lang="en-US" smtClean="0"/>
              <a:pPr defTabSz="917575"/>
              <a:t>6</a:t>
            </a:fld>
            <a:endParaRPr lang="en-US"/>
          </a:p>
        </p:txBody>
      </p:sp>
    </p:spTree>
    <p:extLst>
      <p:ext uri="{BB962C8B-B14F-4D97-AF65-F5344CB8AC3E}">
        <p14:creationId xmlns:p14="http://schemas.microsoft.com/office/powerpoint/2010/main" val="354754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Tent the skin – </a:t>
            </a:r>
            <a:r>
              <a:rPr lang="en-US" dirty="0" err="1" smtClean="0"/>
              <a:t>alwa</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7</a:t>
            </a:fld>
            <a:endParaRPr lang="en-US"/>
          </a:p>
        </p:txBody>
      </p:sp>
    </p:spTree>
    <p:extLst>
      <p:ext uri="{BB962C8B-B14F-4D97-AF65-F5344CB8AC3E}">
        <p14:creationId xmlns:p14="http://schemas.microsoft.com/office/powerpoint/2010/main" val="2094055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Cannula</a:t>
            </a:r>
            <a:r>
              <a:rPr lang="en-US" baseline="0" dirty="0" smtClean="0"/>
              <a:t> – part of the dart that engages the animal to deliver the medication.</a:t>
            </a:r>
          </a:p>
          <a:p>
            <a:r>
              <a:rPr lang="en-US" baseline="0" dirty="0" smtClean="0"/>
              <a:t>Gelatin Collar – holds the device in position to ensure the prescribed dose is delivered</a:t>
            </a:r>
          </a:p>
          <a:p>
            <a:r>
              <a:rPr lang="en-US" baseline="0" dirty="0" smtClean="0"/>
              <a:t>Drug containment chamber – transports medication</a:t>
            </a:r>
          </a:p>
          <a:p>
            <a:r>
              <a:rPr lang="en-US" baseline="0" dirty="0" smtClean="0"/>
              <a:t>Activation system – includes firing pin, spring, percussion cap and powder  - when activated, this propels the plunger forward to deliver the medication</a:t>
            </a:r>
          </a:p>
          <a:p>
            <a:r>
              <a:rPr lang="en-US" baseline="0" dirty="0" smtClean="0"/>
              <a:t>Spring –prevents premature activation while in transport – sort of a shock absorber</a:t>
            </a:r>
          </a:p>
          <a:p>
            <a:r>
              <a:rPr lang="en-US" baseline="0" dirty="0" smtClean="0"/>
              <a:t>When the dart is shot and comes in contact with the target, rapid deceleration causes the firing pin to spring forward and activate the activation system</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9</a:t>
            </a:fld>
            <a:endParaRPr lang="en-US"/>
          </a:p>
        </p:txBody>
      </p:sp>
    </p:spTree>
    <p:extLst>
      <p:ext uri="{BB962C8B-B14F-4D97-AF65-F5344CB8AC3E}">
        <p14:creationId xmlns:p14="http://schemas.microsoft.com/office/powerpoint/2010/main" val="379134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equipment to</a:t>
            </a:r>
            <a:r>
              <a:rPr lang="en-US" baseline="0" dirty="0" smtClean="0"/>
              <a:t> fill darts</a:t>
            </a:r>
          </a:p>
          <a:p>
            <a:r>
              <a:rPr lang="en-US" baseline="0" dirty="0" smtClean="0"/>
              <a:t>Sterile needle and syringe to pull medication from bottle</a:t>
            </a:r>
          </a:p>
          <a:p>
            <a:r>
              <a:rPr lang="en-US" baseline="0" dirty="0" smtClean="0"/>
              <a:t> – so that we don’t contaminate our very expensive bottle of medication</a:t>
            </a:r>
          </a:p>
          <a:p>
            <a:r>
              <a:rPr lang="en-US" baseline="0" dirty="0" smtClean="0"/>
              <a:t>Dart should be completely full in order to travel properly</a:t>
            </a:r>
          </a:p>
          <a:p>
            <a:endParaRPr lang="en-US" baseline="0" dirty="0" smtClean="0"/>
          </a:p>
          <a:p>
            <a:r>
              <a:rPr lang="en-US" baseline="0" dirty="0" smtClean="0"/>
              <a:t>Device should be completely full otherwise flight pattern can be erratic</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11</a:t>
            </a:fld>
            <a:endParaRPr lang="en-US"/>
          </a:p>
        </p:txBody>
      </p:sp>
    </p:spTree>
    <p:extLst>
      <p:ext uri="{BB962C8B-B14F-4D97-AF65-F5344CB8AC3E}">
        <p14:creationId xmlns:p14="http://schemas.microsoft.com/office/powerpoint/2010/main" val="3406250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accurately delivery medications properly through a remote delivery device</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13</a:t>
            </a:fld>
            <a:endParaRPr lang="en-US"/>
          </a:p>
        </p:txBody>
      </p:sp>
    </p:spTree>
    <p:extLst>
      <p:ext uri="{BB962C8B-B14F-4D97-AF65-F5344CB8AC3E}">
        <p14:creationId xmlns:p14="http://schemas.microsoft.com/office/powerpoint/2010/main" val="3227044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accurately delivery medications properly through a remote delivery device</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14</a:t>
            </a:fld>
            <a:endParaRPr lang="en-US"/>
          </a:p>
        </p:txBody>
      </p:sp>
    </p:spTree>
    <p:extLst>
      <p:ext uri="{BB962C8B-B14F-4D97-AF65-F5344CB8AC3E}">
        <p14:creationId xmlns:p14="http://schemas.microsoft.com/office/powerpoint/2010/main" val="163746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Gelatin collar meant</a:t>
            </a:r>
            <a:r>
              <a:rPr lang="en-US" baseline="0" dirty="0" smtClean="0"/>
              <a:t> to dissolve with animals body heat</a:t>
            </a:r>
            <a:endParaRPr lang="en-US" dirty="0"/>
          </a:p>
        </p:txBody>
      </p:sp>
      <p:sp>
        <p:nvSpPr>
          <p:cNvPr id="4" name="Slide Number Placeholder 3"/>
          <p:cNvSpPr>
            <a:spLocks noGrp="1"/>
          </p:cNvSpPr>
          <p:nvPr>
            <p:ph type="sldNum" sz="quarter" idx="10"/>
          </p:nvPr>
        </p:nvSpPr>
        <p:spPr/>
        <p:txBody>
          <a:bodyPr/>
          <a:lstStyle/>
          <a:p>
            <a:fld id="{685B12B2-8301-49F7-8C36-2F4EDBD17B4F}" type="slidenum">
              <a:rPr lang="en-US" smtClean="0"/>
              <a:t>18</a:t>
            </a:fld>
            <a:endParaRPr lang="en-US"/>
          </a:p>
        </p:txBody>
      </p:sp>
    </p:spTree>
    <p:extLst>
      <p:ext uri="{BB962C8B-B14F-4D97-AF65-F5344CB8AC3E}">
        <p14:creationId xmlns:p14="http://schemas.microsoft.com/office/powerpoint/2010/main" val="331507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24348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608134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55314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08196-0E9F-AD4E-ACC8-B6E7B3798B9A}"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00381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C08196-0E9F-AD4E-ACC8-B6E7B3798B9A}" type="datetimeFigureOut">
              <a:rPr lang="en-US" smtClean="0"/>
              <a:t>9/4/2018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766436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C08196-0E9F-AD4E-ACC8-B6E7B3798B9A}"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08654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C08196-0E9F-AD4E-ACC8-B6E7B3798B9A}" type="datetimeFigureOut">
              <a:rPr lang="en-US" smtClean="0"/>
              <a:t>9/4/2018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3600524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08196-0E9F-AD4E-ACC8-B6E7B3798B9A}" type="datetimeFigureOut">
              <a:rPr lang="en-US" smtClean="0"/>
              <a:t>9/4/2018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9368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08196-0E9F-AD4E-ACC8-B6E7B3798B9A}" type="datetimeFigureOut">
              <a:rPr lang="en-US" smtClean="0"/>
              <a:t>9/4/2018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59629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C08196-0E9F-AD4E-ACC8-B6E7B3798B9A}"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23531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EC08196-0E9F-AD4E-ACC8-B6E7B3798B9A}" type="datetimeFigureOut">
              <a:rPr lang="en-US" smtClean="0"/>
              <a:t>9/4/2018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FE4E69-3771-B14B-A126-5A7A9244EDE3}" type="slidenum">
              <a:rPr lang="en-US" smtClean="0"/>
              <a:t>‹#›</a:t>
            </a:fld>
            <a:endParaRPr lang="en-US"/>
          </a:p>
        </p:txBody>
      </p:sp>
    </p:spTree>
    <p:extLst>
      <p:ext uri="{BB962C8B-B14F-4D97-AF65-F5344CB8AC3E}">
        <p14:creationId xmlns:p14="http://schemas.microsoft.com/office/powerpoint/2010/main" val="1710015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08196-0E9F-AD4E-ACC8-B6E7B3798B9A}" type="datetimeFigureOut">
              <a:rPr lang="en-US" smtClean="0"/>
              <a:t>9/4/2018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E4E69-3771-B14B-A126-5A7A9244EDE3}" type="slidenum">
              <a:rPr lang="en-US" smtClean="0"/>
              <a:t>‹#›</a:t>
            </a:fld>
            <a:endParaRPr lang="en-US"/>
          </a:p>
        </p:txBody>
      </p:sp>
    </p:spTree>
    <p:extLst>
      <p:ext uri="{BB962C8B-B14F-4D97-AF65-F5344CB8AC3E}">
        <p14:creationId xmlns:p14="http://schemas.microsoft.com/office/powerpoint/2010/main" val="135427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3019"/>
            <a:ext cx="7772400" cy="891756"/>
          </a:xfrm>
        </p:spPr>
        <p:txBody>
          <a:bodyPr>
            <a:normAutofit fontScale="90000"/>
          </a:bodyPr>
          <a:lstStyle/>
          <a:p>
            <a:r>
              <a:rPr lang="en-US" dirty="0" smtClean="0"/>
              <a:t>Dart Gun Use for Livestock</a:t>
            </a:r>
            <a:br>
              <a:rPr lang="en-US" dirty="0" smtClean="0"/>
            </a:br>
            <a:r>
              <a:rPr lang="en-US" dirty="0" smtClean="0"/>
              <a:t>Importance of Handling &amp; Safety</a:t>
            </a:r>
            <a:br>
              <a:rPr lang="en-US" dirty="0" smtClean="0"/>
            </a:br>
            <a:endParaRPr lang="en-US" dirty="0"/>
          </a:p>
        </p:txBody>
      </p:sp>
      <p:sp>
        <p:nvSpPr>
          <p:cNvPr id="3" name="Subtitle 2"/>
          <p:cNvSpPr>
            <a:spLocks noGrp="1"/>
          </p:cNvSpPr>
          <p:nvPr>
            <p:ph type="subTitle" idx="1"/>
          </p:nvPr>
        </p:nvSpPr>
        <p:spPr>
          <a:xfrm>
            <a:off x="1371600" y="4520242"/>
            <a:ext cx="6400800" cy="1118558"/>
          </a:xfrm>
        </p:spPr>
        <p:txBody>
          <a:bodyPr>
            <a:normAutofit lnSpcReduction="10000"/>
          </a:bodyPr>
          <a:lstStyle/>
          <a:p>
            <a:r>
              <a:rPr lang="en-US" dirty="0" smtClean="0"/>
              <a:t>Dana Zook, Tommy Puffinbarger, </a:t>
            </a:r>
          </a:p>
          <a:p>
            <a:r>
              <a:rPr lang="en-US" dirty="0" smtClean="0"/>
              <a:t>Gant Mourer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6460" y="539037"/>
            <a:ext cx="3508075" cy="23328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1948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Cleanliness/Upkeep</a:t>
            </a:r>
            <a:endParaRPr lang="en-US" dirty="0"/>
          </a:p>
        </p:txBody>
      </p:sp>
      <p:sp>
        <p:nvSpPr>
          <p:cNvPr id="3" name="Content Placeholder 2"/>
          <p:cNvSpPr>
            <a:spLocks noGrp="1"/>
          </p:cNvSpPr>
          <p:nvPr>
            <p:ph idx="1"/>
          </p:nvPr>
        </p:nvSpPr>
        <p:spPr/>
        <p:txBody>
          <a:bodyPr/>
          <a:lstStyle/>
          <a:p>
            <a:r>
              <a:rPr lang="en-US" dirty="0" smtClean="0"/>
              <a:t>Clean Darts</a:t>
            </a:r>
          </a:p>
          <a:p>
            <a:r>
              <a:rPr lang="en-US" dirty="0" smtClean="0"/>
              <a:t>Sterile needles to transfer medication</a:t>
            </a:r>
          </a:p>
          <a:p>
            <a:r>
              <a:rPr lang="en-US" dirty="0" smtClean="0"/>
              <a:t>Abscesses/contamination</a:t>
            </a:r>
          </a:p>
          <a:p>
            <a:r>
              <a:rPr lang="en-US" dirty="0" smtClean="0"/>
              <a:t>Gun</a:t>
            </a:r>
          </a:p>
          <a:p>
            <a:pPr lvl="1"/>
            <a:r>
              <a:rPr lang="en-US" dirty="0" smtClean="0"/>
              <a:t>How clean is your gun?</a:t>
            </a:r>
          </a:p>
          <a:p>
            <a:pPr lvl="1"/>
            <a:r>
              <a:rPr lang="en-US" dirty="0" smtClean="0"/>
              <a:t>Where/how was it stored?</a:t>
            </a:r>
          </a:p>
          <a:p>
            <a:pPr lvl="1"/>
            <a:r>
              <a:rPr lang="en-US" dirty="0" smtClean="0"/>
              <a:t>Accuracy</a:t>
            </a:r>
          </a:p>
          <a:p>
            <a:pPr marL="0" indent="0">
              <a:buNone/>
            </a:pPr>
            <a:endParaRPr lang="en-US" dirty="0"/>
          </a:p>
        </p:txBody>
      </p:sp>
    </p:spTree>
    <p:extLst>
      <p:ext uri="{BB962C8B-B14F-4D97-AF65-F5344CB8AC3E}">
        <p14:creationId xmlns:p14="http://schemas.microsoft.com/office/powerpoint/2010/main" val="82231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the Dart</a:t>
            </a:r>
            <a:endParaRPr lang="en-US" dirty="0"/>
          </a:p>
        </p:txBody>
      </p:sp>
      <p:sp>
        <p:nvSpPr>
          <p:cNvPr id="3" name="Content Placeholder 2"/>
          <p:cNvSpPr>
            <a:spLocks noGrp="1"/>
          </p:cNvSpPr>
          <p:nvPr>
            <p:ph idx="1"/>
          </p:nvPr>
        </p:nvSpPr>
        <p:spPr>
          <a:xfrm>
            <a:off x="457200" y="1226252"/>
            <a:ext cx="8229600" cy="4525963"/>
          </a:xfrm>
        </p:spPr>
        <p:txBody>
          <a:bodyPr/>
          <a:lstStyle/>
          <a:p>
            <a:r>
              <a:rPr lang="en-US" dirty="0" smtClean="0"/>
              <a:t>Sterile needle and syringe to pull medication from bottle</a:t>
            </a:r>
          </a:p>
          <a:p>
            <a:pPr lvl="1"/>
            <a:r>
              <a:rPr lang="en-US" dirty="0" smtClean="0"/>
              <a:t>Pulling from bottle – </a:t>
            </a:r>
          </a:p>
          <a:p>
            <a:pPr lvl="2"/>
            <a:r>
              <a:rPr lang="en-US" dirty="0" smtClean="0"/>
              <a:t>Example: 14-gauge needle</a:t>
            </a:r>
          </a:p>
          <a:p>
            <a:pPr lvl="1"/>
            <a:r>
              <a:rPr lang="en-US" dirty="0" smtClean="0"/>
              <a:t>Transferring to dart</a:t>
            </a:r>
          </a:p>
          <a:p>
            <a:pPr lvl="2"/>
            <a:r>
              <a:rPr lang="en-US" dirty="0"/>
              <a:t>Example: </a:t>
            </a:r>
            <a:r>
              <a:rPr lang="en-US" dirty="0" smtClean="0"/>
              <a:t>19 gauge needle</a:t>
            </a:r>
          </a:p>
          <a:p>
            <a:r>
              <a:rPr lang="en-US" dirty="0" smtClean="0"/>
              <a:t>Device should be completely full</a:t>
            </a:r>
          </a:p>
        </p:txBody>
      </p:sp>
    </p:spTree>
    <p:extLst>
      <p:ext uri="{BB962C8B-B14F-4D97-AF65-F5344CB8AC3E}">
        <p14:creationId xmlns:p14="http://schemas.microsoft.com/office/powerpoint/2010/main" val="3975812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Loading the Dart</a:t>
            </a:r>
            <a:endParaRPr lang="en-US" dirty="0"/>
          </a:p>
        </p:txBody>
      </p:sp>
      <p:pic>
        <p:nvPicPr>
          <p:cNvPr id="4" name="Content Placeholder 3"/>
          <p:cNvPicPr>
            <a:picLocks noGrp="1" noChangeAspect="1"/>
          </p:cNvPicPr>
          <p:nvPr>
            <p:ph idx="1"/>
          </p:nvPr>
        </p:nvPicPr>
        <p:blipFill rotWithShape="1">
          <a:blip r:embed="rId2"/>
          <a:srcRect r="8876" b="2252"/>
          <a:stretch/>
        </p:blipFill>
        <p:spPr>
          <a:xfrm>
            <a:off x="882445" y="1659692"/>
            <a:ext cx="7379110" cy="3708721"/>
          </a:xfrm>
          <a:prstGeom prst="rect">
            <a:avLst/>
          </a:prstGeom>
        </p:spPr>
      </p:pic>
      <p:sp>
        <p:nvSpPr>
          <p:cNvPr id="5" name="TextBox 4"/>
          <p:cNvSpPr txBox="1"/>
          <p:nvPr/>
        </p:nvSpPr>
        <p:spPr>
          <a:xfrm>
            <a:off x="2349910" y="6194323"/>
            <a:ext cx="6646605" cy="523220"/>
          </a:xfrm>
          <a:prstGeom prst="rect">
            <a:avLst/>
          </a:prstGeom>
          <a:noFill/>
        </p:spPr>
        <p:txBody>
          <a:bodyPr wrap="square" rtlCol="0">
            <a:spAutoFit/>
          </a:bodyPr>
          <a:lstStyle/>
          <a:p>
            <a:r>
              <a:rPr lang="en-US" sz="1400" dirty="0" err="1" smtClean="0">
                <a:solidFill>
                  <a:schemeClr val="bg1"/>
                </a:solidFill>
              </a:rPr>
              <a:t>Pneu</a:t>
            </a:r>
            <a:r>
              <a:rPr lang="en-US" sz="1400" dirty="0" smtClean="0">
                <a:solidFill>
                  <a:schemeClr val="bg1"/>
                </a:solidFill>
              </a:rPr>
              <a:t>-Dart Website</a:t>
            </a:r>
          </a:p>
          <a:p>
            <a:r>
              <a:rPr lang="en-US" sz="1400" dirty="0" smtClean="0">
                <a:solidFill>
                  <a:schemeClr val="bg1"/>
                </a:solidFill>
              </a:rPr>
              <a:t>http</a:t>
            </a:r>
            <a:r>
              <a:rPr lang="en-US" sz="1400" dirty="0">
                <a:solidFill>
                  <a:schemeClr val="bg1"/>
                </a:solidFill>
              </a:rPr>
              <a:t>://www.pneudart.com/project/rdd-success-using-thick-viscosity-injectable-liquids/</a:t>
            </a:r>
          </a:p>
        </p:txBody>
      </p:sp>
    </p:spTree>
    <p:extLst>
      <p:ext uri="{BB962C8B-B14F-4D97-AF65-F5344CB8AC3E}">
        <p14:creationId xmlns:p14="http://schemas.microsoft.com/office/powerpoint/2010/main" val="518537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Delivery</a:t>
            </a:r>
            <a:endParaRPr lang="en-US" dirty="0"/>
          </a:p>
        </p:txBody>
      </p:sp>
      <p:sp>
        <p:nvSpPr>
          <p:cNvPr id="3" name="Content Placeholder 2"/>
          <p:cNvSpPr>
            <a:spLocks noGrp="1"/>
          </p:cNvSpPr>
          <p:nvPr>
            <p:ph idx="1"/>
          </p:nvPr>
        </p:nvSpPr>
        <p:spPr>
          <a:xfrm>
            <a:off x="457200" y="1280160"/>
            <a:ext cx="8229600" cy="4846003"/>
          </a:xfrm>
        </p:spPr>
        <p:txBody>
          <a:bodyPr/>
          <a:lstStyle/>
          <a:p>
            <a:r>
              <a:rPr lang="en-US" dirty="0" smtClean="0"/>
              <a:t>Encourage 10-15 yards (30-45 feet)</a:t>
            </a:r>
          </a:p>
          <a:p>
            <a:r>
              <a:rPr lang="en-US" dirty="0" smtClean="0"/>
              <a:t>Limit to 20 yards (60 feet)</a:t>
            </a:r>
          </a:p>
          <a:p>
            <a:r>
              <a:rPr lang="en-US" dirty="0" smtClean="0"/>
              <a:t>Lowest powered delivery charge appropriate for the system – Green charge</a:t>
            </a:r>
          </a:p>
          <a:p>
            <a:r>
              <a:rPr lang="en-US" dirty="0" smtClean="0"/>
              <a:t>Challenges:</a:t>
            </a:r>
          </a:p>
          <a:p>
            <a:pPr lvl="1"/>
            <a:r>
              <a:rPr lang="en-US" dirty="0" smtClean="0"/>
              <a:t>Over-power?</a:t>
            </a:r>
          </a:p>
          <a:p>
            <a:pPr lvl="1"/>
            <a:r>
              <a:rPr lang="en-US" dirty="0" smtClean="0"/>
              <a:t>Under-power?</a:t>
            </a:r>
          </a:p>
        </p:txBody>
      </p:sp>
      <p:sp>
        <p:nvSpPr>
          <p:cNvPr id="4" name="Oval 3"/>
          <p:cNvSpPr/>
          <p:nvPr/>
        </p:nvSpPr>
        <p:spPr>
          <a:xfrm>
            <a:off x="4770120" y="3886200"/>
            <a:ext cx="3505200" cy="22399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Sight-in your gun!</a:t>
            </a:r>
            <a:endParaRPr lang="en-US" sz="3600" dirty="0"/>
          </a:p>
        </p:txBody>
      </p:sp>
    </p:spTree>
    <p:extLst>
      <p:ext uri="{BB962C8B-B14F-4D97-AF65-F5344CB8AC3E}">
        <p14:creationId xmlns:p14="http://schemas.microsoft.com/office/powerpoint/2010/main" val="33923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Delivery</a:t>
            </a:r>
            <a:endParaRPr lang="en-US" dirty="0"/>
          </a:p>
        </p:txBody>
      </p:sp>
      <p:sp>
        <p:nvSpPr>
          <p:cNvPr id="3" name="Content Placeholder 2"/>
          <p:cNvSpPr>
            <a:spLocks noGrp="1"/>
          </p:cNvSpPr>
          <p:nvPr>
            <p:ph idx="1"/>
          </p:nvPr>
        </p:nvSpPr>
        <p:spPr/>
        <p:txBody>
          <a:bodyPr/>
          <a:lstStyle/>
          <a:p>
            <a:r>
              <a:rPr lang="en-US" dirty="0" smtClean="0"/>
              <a:t>Flight predictability of device is reduced:</a:t>
            </a:r>
          </a:p>
          <a:p>
            <a:pPr lvl="1"/>
            <a:r>
              <a:rPr lang="en-US" dirty="0" smtClean="0"/>
              <a:t>higher charges</a:t>
            </a:r>
          </a:p>
          <a:p>
            <a:pPr lvl="1"/>
            <a:r>
              <a:rPr lang="en-US" dirty="0" smtClean="0"/>
              <a:t>larger doses</a:t>
            </a:r>
          </a:p>
          <a:p>
            <a:pPr lvl="1"/>
            <a:r>
              <a:rPr lang="en-US" dirty="0" smtClean="0"/>
              <a:t>longer distances	</a:t>
            </a:r>
          </a:p>
          <a:p>
            <a:r>
              <a:rPr lang="en-US" dirty="0" smtClean="0"/>
              <a:t>Avoid using an RDD when the animal is moving</a:t>
            </a:r>
          </a:p>
          <a:p>
            <a:pPr lvl="1"/>
            <a:r>
              <a:rPr lang="en-US" dirty="0" smtClean="0"/>
              <a:t>Realistic?</a:t>
            </a:r>
          </a:p>
        </p:txBody>
      </p:sp>
    </p:spTree>
    <p:extLst>
      <p:ext uri="{BB962C8B-B14F-4D97-AF65-F5344CB8AC3E}">
        <p14:creationId xmlns:p14="http://schemas.microsoft.com/office/powerpoint/2010/main" val="1260704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Delivery</a:t>
            </a:r>
            <a:endParaRPr lang="en-US" dirty="0"/>
          </a:p>
        </p:txBody>
      </p:sp>
      <p:sp>
        <p:nvSpPr>
          <p:cNvPr id="3" name="Content Placeholder 2"/>
          <p:cNvSpPr>
            <a:spLocks noGrp="1"/>
          </p:cNvSpPr>
          <p:nvPr>
            <p:ph idx="1"/>
          </p:nvPr>
        </p:nvSpPr>
        <p:spPr/>
        <p:txBody>
          <a:bodyPr/>
          <a:lstStyle/>
          <a:p>
            <a:r>
              <a:rPr lang="en-US" dirty="0"/>
              <a:t>Can we maintain that 6 inch injection site triangle on the neck?</a:t>
            </a:r>
          </a:p>
          <a:p>
            <a:endParaRPr lang="en-US" dirty="0"/>
          </a:p>
        </p:txBody>
      </p:sp>
      <p:grpSp>
        <p:nvGrpSpPr>
          <p:cNvPr id="4" name="Group 3"/>
          <p:cNvGrpSpPr>
            <a:grpSpLocks noChangeAspect="1"/>
          </p:cNvGrpSpPr>
          <p:nvPr/>
        </p:nvGrpSpPr>
        <p:grpSpPr>
          <a:xfrm>
            <a:off x="2911831" y="2846717"/>
            <a:ext cx="4666683" cy="2753398"/>
            <a:chOff x="1318437" y="1268234"/>
            <a:chExt cx="6260078" cy="4461914"/>
          </a:xfrm>
          <a:effectLst>
            <a:outerShdw blurRad="50800" dist="50800" dir="5400000" algn="ctr" rotWithShape="0">
              <a:schemeClr val="bg1"/>
            </a:outerShdw>
          </a:effectLst>
        </p:grpSpPr>
        <p:pic>
          <p:nvPicPr>
            <p:cNvPr id="5" name="Picture 4"/>
            <p:cNvPicPr>
              <a:picLocks/>
            </p:cNvPicPr>
            <p:nvPr/>
          </p:nvPicPr>
          <p:blipFill rotWithShape="1">
            <a:blip r:embed="rId2"/>
            <a:srcRect l="-126" b="3868"/>
            <a:stretch/>
          </p:blipFill>
          <p:spPr>
            <a:xfrm>
              <a:off x="1565484" y="1268234"/>
              <a:ext cx="6013031" cy="4260696"/>
            </a:xfrm>
            <a:prstGeom prst="rect">
              <a:avLst/>
            </a:prstGeom>
            <a:ln>
              <a:noFill/>
            </a:ln>
          </p:spPr>
        </p:pic>
        <p:sp>
          <p:nvSpPr>
            <p:cNvPr id="6" name="Rectangle 5"/>
            <p:cNvSpPr/>
            <p:nvPr/>
          </p:nvSpPr>
          <p:spPr>
            <a:xfrm>
              <a:off x="1318437" y="4826381"/>
              <a:ext cx="1945758" cy="903767"/>
            </a:xfrm>
            <a:prstGeom prst="rect">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533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descr="Free photo: Angus, Bull, Cattle, Cow, Art - Free Image on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69737"/>
            <a:ext cx="4038600" cy="2578814"/>
          </a:xfrm>
          <a:prstGeom prst="rect">
            <a:avLst/>
          </a:prstGeom>
        </p:spPr>
      </p:pic>
      <p:sp>
        <p:nvSpPr>
          <p:cNvPr id="6" name="Content Placeholder 5"/>
          <p:cNvSpPr>
            <a:spLocks noGrp="1"/>
          </p:cNvSpPr>
          <p:nvPr>
            <p:ph sz="half" idx="2"/>
          </p:nvPr>
        </p:nvSpPr>
        <p:spPr>
          <a:xfrm>
            <a:off x="5103628" y="1600200"/>
            <a:ext cx="3583172" cy="4525963"/>
          </a:xfrm>
        </p:spPr>
        <p:txBody>
          <a:bodyPr/>
          <a:lstStyle/>
          <a:p>
            <a:endParaRPr lang="en-US" dirty="0" smtClean="0"/>
          </a:p>
          <a:p>
            <a:endParaRPr lang="en-US" dirty="0"/>
          </a:p>
          <a:p>
            <a:r>
              <a:rPr lang="en-US" dirty="0" smtClean="0"/>
              <a:t>Proper charge</a:t>
            </a:r>
          </a:p>
          <a:p>
            <a:r>
              <a:rPr lang="en-US" dirty="0" smtClean="0"/>
              <a:t>Proper fill of dart</a:t>
            </a:r>
          </a:p>
          <a:p>
            <a:r>
              <a:rPr lang="en-US" dirty="0" smtClean="0"/>
              <a:t>Proper distance</a:t>
            </a:r>
            <a:endParaRPr lang="en-US" dirty="0"/>
          </a:p>
        </p:txBody>
      </p:sp>
      <p:sp>
        <p:nvSpPr>
          <p:cNvPr id="7" name="Oval 6"/>
          <p:cNvSpPr/>
          <p:nvPr/>
        </p:nvSpPr>
        <p:spPr>
          <a:xfrm>
            <a:off x="1265274" y="2753833"/>
            <a:ext cx="393405" cy="382772"/>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605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4" name="Content Placeholder 3" descr="Free photo: Angus, Bull, Cattle, Cow, Art - Free Image on ..."/>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69737"/>
            <a:ext cx="4038600" cy="2578814"/>
          </a:xfrm>
          <a:prstGeom prst="rect">
            <a:avLst/>
          </a:prstGeom>
        </p:spPr>
      </p:pic>
      <p:sp>
        <p:nvSpPr>
          <p:cNvPr id="6" name="Content Placeholder 5"/>
          <p:cNvSpPr>
            <a:spLocks noGrp="1"/>
          </p:cNvSpPr>
          <p:nvPr>
            <p:ph sz="half" idx="2"/>
          </p:nvPr>
        </p:nvSpPr>
        <p:spPr>
          <a:xfrm>
            <a:off x="5103628" y="1600200"/>
            <a:ext cx="3583172" cy="4525963"/>
          </a:xfrm>
        </p:spPr>
        <p:txBody>
          <a:bodyPr/>
          <a:lstStyle/>
          <a:p>
            <a:endParaRPr lang="en-US" dirty="0"/>
          </a:p>
          <a:p>
            <a:r>
              <a:rPr lang="en-US" dirty="0" smtClean="0"/>
              <a:t>Improper charge</a:t>
            </a:r>
          </a:p>
          <a:p>
            <a:r>
              <a:rPr lang="en-US" dirty="0" smtClean="0"/>
              <a:t>Improper fill of dart</a:t>
            </a:r>
          </a:p>
          <a:p>
            <a:r>
              <a:rPr lang="en-US" dirty="0" smtClean="0"/>
              <a:t>Improper distance</a:t>
            </a:r>
          </a:p>
          <a:p>
            <a:endParaRPr lang="en-US" dirty="0"/>
          </a:p>
          <a:p>
            <a:r>
              <a:rPr lang="en-US" dirty="0" smtClean="0"/>
              <a:t>Larger variability?</a:t>
            </a:r>
            <a:endParaRPr lang="en-US" dirty="0"/>
          </a:p>
        </p:txBody>
      </p:sp>
      <p:sp>
        <p:nvSpPr>
          <p:cNvPr id="7" name="Oval 6"/>
          <p:cNvSpPr/>
          <p:nvPr/>
        </p:nvSpPr>
        <p:spPr>
          <a:xfrm>
            <a:off x="882501" y="2275368"/>
            <a:ext cx="1414131" cy="1414130"/>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46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Recovery of Devices</a:t>
            </a:r>
            <a:endParaRPr lang="en-US" dirty="0"/>
          </a:p>
        </p:txBody>
      </p:sp>
      <p:sp>
        <p:nvSpPr>
          <p:cNvPr id="6" name="Content Placeholder 5"/>
          <p:cNvSpPr>
            <a:spLocks noGrp="1"/>
          </p:cNvSpPr>
          <p:nvPr>
            <p:ph idx="1"/>
          </p:nvPr>
        </p:nvSpPr>
        <p:spPr/>
        <p:txBody>
          <a:bodyPr/>
          <a:lstStyle/>
          <a:p>
            <a:r>
              <a:rPr lang="en-US" dirty="0" smtClean="0"/>
              <a:t>Always recover spent darts</a:t>
            </a:r>
          </a:p>
          <a:p>
            <a:pPr lvl="1"/>
            <a:r>
              <a:rPr lang="en-US" dirty="0" smtClean="0"/>
              <a:t>Risk of serious injury to other livestock/humans</a:t>
            </a:r>
          </a:p>
          <a:p>
            <a:r>
              <a:rPr lang="en-US" dirty="0" smtClean="0"/>
              <a:t>Gelatin collar </a:t>
            </a:r>
          </a:p>
          <a:p>
            <a:r>
              <a:rPr lang="en-US" dirty="0" smtClean="0"/>
              <a:t>Should fall out in 10-15 minutes</a:t>
            </a:r>
          </a:p>
          <a:p>
            <a:endParaRPr lang="en-US" dirty="0"/>
          </a:p>
          <a:p>
            <a:r>
              <a:rPr lang="en-US" dirty="0" smtClean="0"/>
              <a:t>Cannula still attached?</a:t>
            </a:r>
          </a:p>
          <a:p>
            <a:r>
              <a:rPr lang="en-US" dirty="0"/>
              <a:t>Challenge</a:t>
            </a:r>
          </a:p>
          <a:p>
            <a:endParaRPr lang="en-US" dirty="0" smtClean="0"/>
          </a:p>
        </p:txBody>
      </p:sp>
      <p:pic>
        <p:nvPicPr>
          <p:cNvPr id="7"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21870" b="17902"/>
          <a:stretch/>
        </p:blipFill>
        <p:spPr>
          <a:xfrm>
            <a:off x="6371951" y="3943248"/>
            <a:ext cx="2623193" cy="1579878"/>
          </a:xfrm>
          <a:prstGeom prst="rect">
            <a:avLst/>
          </a:prstGeom>
        </p:spPr>
      </p:pic>
      <p:sp>
        <p:nvSpPr>
          <p:cNvPr id="8" name="Rectangle 7"/>
          <p:cNvSpPr/>
          <p:nvPr/>
        </p:nvSpPr>
        <p:spPr>
          <a:xfrm>
            <a:off x="6637765" y="3207475"/>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Gelatin Collar</a:t>
            </a:r>
            <a:endParaRPr lang="en-US" dirty="0"/>
          </a:p>
        </p:txBody>
      </p:sp>
      <p:cxnSp>
        <p:nvCxnSpPr>
          <p:cNvPr id="9" name="Straight Connector 8"/>
          <p:cNvCxnSpPr/>
          <p:nvPr/>
        </p:nvCxnSpPr>
        <p:spPr>
          <a:xfrm flipH="1">
            <a:off x="6806078" y="3847555"/>
            <a:ext cx="339001" cy="125820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8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Storage</a:t>
            </a:r>
            <a:endParaRPr lang="en-US" dirty="0"/>
          </a:p>
        </p:txBody>
      </p:sp>
      <p:sp>
        <p:nvSpPr>
          <p:cNvPr id="3" name="Content Placeholder 2"/>
          <p:cNvSpPr>
            <a:spLocks noGrp="1"/>
          </p:cNvSpPr>
          <p:nvPr>
            <p:ph idx="1"/>
          </p:nvPr>
        </p:nvSpPr>
        <p:spPr/>
        <p:txBody>
          <a:bodyPr/>
          <a:lstStyle/>
          <a:p>
            <a:r>
              <a:rPr lang="en-US" dirty="0" smtClean="0"/>
              <a:t>How do we store vaccines?</a:t>
            </a:r>
          </a:p>
          <a:p>
            <a:r>
              <a:rPr lang="en-US" dirty="0" smtClean="0"/>
              <a:t>Internal structure of dart can degrade in heat</a:t>
            </a:r>
          </a:p>
          <a:p>
            <a:r>
              <a:rPr lang="en-US" dirty="0" smtClean="0"/>
              <a:t>Storage according to label</a:t>
            </a:r>
          </a:p>
          <a:p>
            <a:r>
              <a:rPr lang="en-US" dirty="0" smtClean="0"/>
              <a:t>Cool dry place</a:t>
            </a:r>
          </a:p>
          <a:p>
            <a:r>
              <a:rPr lang="en-US" dirty="0" smtClean="0"/>
              <a:t>Do not refrigerate </a:t>
            </a:r>
          </a:p>
          <a:p>
            <a:endParaRPr lang="en-US" dirty="0" smtClean="0"/>
          </a:p>
        </p:txBody>
      </p:sp>
    </p:spTree>
    <p:extLst>
      <p:ext uri="{BB962C8B-B14F-4D97-AF65-F5344CB8AC3E}">
        <p14:creationId xmlns:p14="http://schemas.microsoft.com/office/powerpoint/2010/main" val="4117971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Dart Gun Use</a:t>
            </a:r>
            <a:endParaRPr lang="en-US" dirty="0"/>
          </a:p>
        </p:txBody>
      </p:sp>
      <p:sp>
        <p:nvSpPr>
          <p:cNvPr id="3" name="Content Placeholder 2"/>
          <p:cNvSpPr>
            <a:spLocks noGrp="1"/>
          </p:cNvSpPr>
          <p:nvPr>
            <p:ph idx="1"/>
          </p:nvPr>
        </p:nvSpPr>
        <p:spPr>
          <a:xfrm>
            <a:off x="577970" y="1411619"/>
            <a:ext cx="8229600" cy="3872061"/>
          </a:xfrm>
        </p:spPr>
        <p:txBody>
          <a:bodyPr>
            <a:normAutofit/>
          </a:bodyPr>
          <a:lstStyle/>
          <a:p>
            <a:pPr marL="0" indent="0" algn="ctr">
              <a:buNone/>
            </a:pPr>
            <a:r>
              <a:rPr lang="en-US" sz="5400" dirty="0" smtClean="0"/>
              <a:t>Remote Drug Delivery (RDD)</a:t>
            </a:r>
            <a:endParaRPr lang="en-US" sz="5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102" y="2406211"/>
            <a:ext cx="4943194" cy="3287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6200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Other Considerations</a:t>
            </a:r>
            <a:endParaRPr lang="en-US" dirty="0"/>
          </a:p>
        </p:txBody>
      </p:sp>
      <p:sp>
        <p:nvSpPr>
          <p:cNvPr id="6" name="Content Placeholder 5"/>
          <p:cNvSpPr>
            <a:spLocks noGrp="1"/>
          </p:cNvSpPr>
          <p:nvPr>
            <p:ph idx="1"/>
          </p:nvPr>
        </p:nvSpPr>
        <p:spPr/>
        <p:txBody>
          <a:bodyPr/>
          <a:lstStyle/>
          <a:p>
            <a:r>
              <a:rPr lang="en-US" dirty="0" smtClean="0"/>
              <a:t>Sighting in device/gun</a:t>
            </a:r>
          </a:p>
          <a:p>
            <a:r>
              <a:rPr lang="en-US" dirty="0" smtClean="0"/>
              <a:t>Appropriate charge for situation</a:t>
            </a:r>
          </a:p>
          <a:p>
            <a:r>
              <a:rPr lang="en-US" dirty="0" smtClean="0"/>
              <a:t>Antibiotic </a:t>
            </a:r>
            <a:r>
              <a:rPr lang="en-US" dirty="0"/>
              <a:t>Placement (IM or SQ)/Needle Length</a:t>
            </a:r>
          </a:p>
          <a:p>
            <a:r>
              <a:rPr lang="en-US" dirty="0" smtClean="0"/>
              <a:t>Abide by all FDA regulations</a:t>
            </a:r>
          </a:p>
          <a:p>
            <a:r>
              <a:rPr lang="en-US" dirty="0" smtClean="0"/>
              <a:t>Medication </a:t>
            </a:r>
            <a:r>
              <a:rPr lang="en-US" dirty="0"/>
              <a:t>Compounding is strictly illegal</a:t>
            </a:r>
          </a:p>
          <a:p>
            <a:r>
              <a:rPr lang="en-US" dirty="0"/>
              <a:t>Record Keeping</a:t>
            </a:r>
          </a:p>
          <a:p>
            <a:endParaRPr lang="en-US" dirty="0" smtClean="0"/>
          </a:p>
          <a:p>
            <a:pPr marL="0" indent="0">
              <a:buNone/>
            </a:pPr>
            <a:endParaRPr lang="en-US" dirty="0"/>
          </a:p>
        </p:txBody>
      </p:sp>
    </p:spTree>
    <p:extLst>
      <p:ext uri="{BB962C8B-B14F-4D97-AF65-F5344CB8AC3E}">
        <p14:creationId xmlns:p14="http://schemas.microsoft.com/office/powerpoint/2010/main" val="3598454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274" y="722337"/>
            <a:ext cx="7041261" cy="5345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99381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Vet</a:t>
            </a:r>
            <a:endParaRPr lang="en-US" dirty="0"/>
          </a:p>
        </p:txBody>
      </p:sp>
      <p:sp>
        <p:nvSpPr>
          <p:cNvPr id="3" name="Content Placeholder 2"/>
          <p:cNvSpPr>
            <a:spLocks noGrp="1"/>
          </p:cNvSpPr>
          <p:nvPr>
            <p:ph idx="1"/>
          </p:nvPr>
        </p:nvSpPr>
        <p:spPr/>
        <p:txBody>
          <a:bodyPr/>
          <a:lstStyle/>
          <a:p>
            <a:pPr marL="0" indent="0" algn="ctr">
              <a:buNone/>
            </a:pPr>
            <a:r>
              <a:rPr lang="en-US" dirty="0" smtClean="0"/>
              <a:t>What is your protocol for advising a producer on how to use a dart gun for the delivery of a medication?</a:t>
            </a:r>
          </a:p>
          <a:p>
            <a:pPr marL="0" indent="0" algn="ctr">
              <a:buNone/>
            </a:pPr>
            <a:endParaRPr lang="en-US" dirty="0" smtClean="0"/>
          </a:p>
          <a:p>
            <a:pPr marL="0" indent="0" algn="ctr">
              <a:buNone/>
            </a:pPr>
            <a:r>
              <a:rPr lang="en-US" dirty="0" smtClean="0"/>
              <a:t>How do you address the issue of administering medication through RDD without accurate knowledge of the animals weight?</a:t>
            </a:r>
            <a:endParaRPr lang="en-US" dirty="0"/>
          </a:p>
        </p:txBody>
      </p:sp>
    </p:spTree>
    <p:extLst>
      <p:ext uri="{BB962C8B-B14F-4D97-AF65-F5344CB8AC3E}">
        <p14:creationId xmlns:p14="http://schemas.microsoft.com/office/powerpoint/2010/main" val="3929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the Vet</a:t>
            </a:r>
            <a:endParaRPr lang="en-US" dirty="0"/>
          </a:p>
        </p:txBody>
      </p:sp>
      <p:sp>
        <p:nvSpPr>
          <p:cNvPr id="3" name="Content Placeholder 2"/>
          <p:cNvSpPr>
            <a:spLocks noGrp="1"/>
          </p:cNvSpPr>
          <p:nvPr>
            <p:ph idx="1"/>
          </p:nvPr>
        </p:nvSpPr>
        <p:spPr/>
        <p:txBody>
          <a:bodyPr/>
          <a:lstStyle/>
          <a:p>
            <a:pPr marL="0" indent="0" algn="ctr">
              <a:buNone/>
            </a:pPr>
            <a:r>
              <a:rPr lang="en-US" dirty="0" smtClean="0"/>
              <a:t>What drugs are labeled for use in a Dart Gun?</a:t>
            </a:r>
          </a:p>
          <a:p>
            <a:pPr marL="0" indent="0" algn="ctr">
              <a:buNone/>
            </a:pPr>
            <a:endParaRPr lang="en-US" dirty="0"/>
          </a:p>
          <a:p>
            <a:pPr marL="0" indent="0" algn="ctr">
              <a:buNone/>
            </a:pPr>
            <a:endParaRPr lang="en-US" dirty="0" smtClean="0"/>
          </a:p>
          <a:p>
            <a:pPr marL="0" indent="0" algn="ctr">
              <a:buNone/>
            </a:pPr>
            <a:r>
              <a:rPr lang="en-US" dirty="0" smtClean="0"/>
              <a:t>Are there any drugs you would discourage producers using in RDD?</a:t>
            </a:r>
            <a:endParaRPr lang="en-US" dirty="0"/>
          </a:p>
        </p:txBody>
      </p:sp>
    </p:spTree>
    <p:extLst>
      <p:ext uri="{BB962C8B-B14F-4D97-AF65-F5344CB8AC3E}">
        <p14:creationId xmlns:p14="http://schemas.microsoft.com/office/powerpoint/2010/main" val="383013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rmAutofit/>
          </a:bodyPr>
          <a:lstStyle/>
          <a:p>
            <a:pPr marL="0" indent="0" algn="ctr">
              <a:buNone/>
            </a:pPr>
            <a:r>
              <a:rPr lang="en-US" sz="4400" dirty="0" smtClean="0"/>
              <a:t>Any other questions?</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4" y="1520031"/>
            <a:ext cx="5934075" cy="3946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3158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14144" y="4783000"/>
            <a:ext cx="3830638" cy="1017270"/>
          </a:xfrm>
        </p:spPr>
        <p:txBody>
          <a:bodyPr/>
          <a:lstStyle/>
          <a:p>
            <a:pPr algn="ctr"/>
            <a:r>
              <a:rPr lang="en-US" dirty="0" smtClean="0"/>
              <a:t>Thank you!</a:t>
            </a:r>
            <a:endParaRPr lang="en-US" dirty="0"/>
          </a:p>
        </p:txBody>
      </p:sp>
      <p:sp>
        <p:nvSpPr>
          <p:cNvPr id="4" name="TextBox 3"/>
          <p:cNvSpPr txBox="1"/>
          <p:nvPr/>
        </p:nvSpPr>
        <p:spPr>
          <a:xfrm>
            <a:off x="2035815" y="2814419"/>
            <a:ext cx="5187296" cy="2231380"/>
          </a:xfrm>
          <a:prstGeom prst="rect">
            <a:avLst/>
          </a:prstGeom>
          <a:noFill/>
        </p:spPr>
        <p:txBody>
          <a:bodyPr wrap="square" rtlCol="0">
            <a:spAutoFit/>
          </a:bodyPr>
          <a:lstStyle/>
          <a:p>
            <a:pPr algn="ctr"/>
            <a:r>
              <a:rPr lang="en-US" sz="2800" b="1" dirty="0"/>
              <a:t>Dana Zook</a:t>
            </a:r>
          </a:p>
          <a:p>
            <a:pPr algn="ctr"/>
            <a:r>
              <a:rPr lang="en-US" sz="2800" b="1" dirty="0" smtClean="0"/>
              <a:t>Area </a:t>
            </a:r>
            <a:r>
              <a:rPr lang="en-US" sz="2800" b="1" dirty="0"/>
              <a:t>Livestock </a:t>
            </a:r>
            <a:r>
              <a:rPr lang="en-US" sz="2800" b="1" dirty="0" smtClean="0"/>
              <a:t>Specialist</a:t>
            </a:r>
          </a:p>
          <a:p>
            <a:pPr algn="ctr"/>
            <a:r>
              <a:rPr lang="en-US" sz="2800" b="1" dirty="0" smtClean="0"/>
              <a:t>West District</a:t>
            </a:r>
          </a:p>
          <a:p>
            <a:pPr algn="ctr"/>
            <a:r>
              <a:rPr lang="en-US" sz="2800" b="1" dirty="0" smtClean="0"/>
              <a:t>Oklahoma Cooperative Extension</a:t>
            </a:r>
            <a:endParaRPr lang="en-US" sz="2800" b="1" dirty="0"/>
          </a:p>
          <a:p>
            <a:pPr algn="ctr"/>
            <a:endParaRPr lang="en-US" sz="1350" dirty="0"/>
          </a:p>
          <a:p>
            <a:pPr algn="ctr"/>
            <a:endParaRPr lang="en-US" sz="1350" dirty="0"/>
          </a:p>
        </p:txBody>
      </p:sp>
      <p:grpSp>
        <p:nvGrpSpPr>
          <p:cNvPr id="10" name="Group 9"/>
          <p:cNvGrpSpPr/>
          <p:nvPr/>
        </p:nvGrpSpPr>
        <p:grpSpPr>
          <a:xfrm>
            <a:off x="303820" y="589653"/>
            <a:ext cx="8410267" cy="1978930"/>
            <a:chOff x="785446" y="4140060"/>
            <a:chExt cx="11213689" cy="2638574"/>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872" y="4146632"/>
              <a:ext cx="3957263" cy="26315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0977" y="4146632"/>
              <a:ext cx="3957897" cy="263158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1375"/>
            <a:stretch/>
          </p:blipFill>
          <p:spPr>
            <a:xfrm>
              <a:off x="785446" y="4146632"/>
              <a:ext cx="3498912" cy="2632002"/>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30020" y="4140060"/>
              <a:ext cx="2637707" cy="2637707"/>
            </a:xfrm>
            <a:prstGeom prst="rect">
              <a:avLst/>
            </a:prstGeom>
          </p:spPr>
        </p:pic>
      </p:grpSp>
    </p:spTree>
    <p:extLst>
      <p:ext uri="{BB962C8B-B14F-4D97-AF65-F5344CB8AC3E}">
        <p14:creationId xmlns:p14="http://schemas.microsoft.com/office/powerpoint/2010/main" val="139960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lstStyle/>
          <a:p>
            <a:r>
              <a:rPr lang="en-US" dirty="0" smtClean="0"/>
              <a:t>Utilizing a dart gun requires responsibility </a:t>
            </a:r>
          </a:p>
          <a:p>
            <a:pPr lvl="1"/>
            <a:r>
              <a:rPr lang="en-US" dirty="0" smtClean="0"/>
              <a:t>delivery device</a:t>
            </a:r>
          </a:p>
          <a:p>
            <a:pPr lvl="1"/>
            <a:r>
              <a:rPr lang="en-US" dirty="0" smtClean="0"/>
              <a:t>medication </a:t>
            </a:r>
          </a:p>
          <a:p>
            <a:pPr lvl="1"/>
            <a:r>
              <a:rPr lang="en-US" dirty="0" smtClean="0"/>
              <a:t>consumers</a:t>
            </a:r>
          </a:p>
          <a:p>
            <a:r>
              <a:rPr lang="en-US" dirty="0" smtClean="0"/>
              <a:t>Maintain a relationship with your veterinarian</a:t>
            </a:r>
          </a:p>
          <a:p>
            <a:r>
              <a:rPr lang="en-US" dirty="0" smtClean="0"/>
              <a:t>Follow BQA Guidelines</a:t>
            </a:r>
          </a:p>
          <a:p>
            <a:endParaRPr lang="en-US" dirty="0"/>
          </a:p>
        </p:txBody>
      </p:sp>
    </p:spTree>
    <p:extLst>
      <p:ext uri="{BB962C8B-B14F-4D97-AF65-F5344CB8AC3E}">
        <p14:creationId xmlns:p14="http://schemas.microsoft.com/office/powerpoint/2010/main" val="290175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Determination for appropriate option</a:t>
            </a:r>
            <a:endParaRPr lang="en-US" dirty="0"/>
          </a:p>
        </p:txBody>
      </p:sp>
      <p:sp>
        <p:nvSpPr>
          <p:cNvPr id="3" name="Content Placeholder 2"/>
          <p:cNvSpPr>
            <a:spLocks noGrp="1"/>
          </p:cNvSpPr>
          <p:nvPr>
            <p:ph idx="1"/>
          </p:nvPr>
        </p:nvSpPr>
        <p:spPr>
          <a:xfrm>
            <a:off x="457199" y="1600200"/>
            <a:ext cx="8401665" cy="4082845"/>
          </a:xfrm>
        </p:spPr>
        <p:txBody>
          <a:bodyPr>
            <a:normAutofit/>
          </a:bodyPr>
          <a:lstStyle/>
          <a:p>
            <a:r>
              <a:rPr lang="en-US" dirty="0" smtClean="0"/>
              <a:t>Facilities</a:t>
            </a:r>
          </a:p>
          <a:p>
            <a:r>
              <a:rPr lang="en-US" dirty="0" smtClean="0"/>
              <a:t>Stress on the animal</a:t>
            </a:r>
          </a:p>
          <a:p>
            <a:pPr lvl="1"/>
            <a:r>
              <a:rPr lang="en-US" dirty="0" smtClean="0"/>
              <a:t>Weather</a:t>
            </a:r>
          </a:p>
          <a:p>
            <a:pPr lvl="1"/>
            <a:r>
              <a:rPr lang="en-US" dirty="0" smtClean="0"/>
              <a:t>Distance to treatment</a:t>
            </a:r>
          </a:p>
          <a:p>
            <a:r>
              <a:rPr lang="en-US" dirty="0" smtClean="0"/>
              <a:t>Human safety</a:t>
            </a:r>
          </a:p>
          <a:p>
            <a:r>
              <a:rPr lang="en-US" dirty="0" smtClean="0"/>
              <a:t>Speed of Treatment</a:t>
            </a:r>
          </a:p>
          <a:p>
            <a:r>
              <a:rPr lang="en-US" dirty="0" smtClean="0"/>
              <a:t>No vaccinations</a:t>
            </a:r>
            <a:endParaRPr lang="en-US" dirty="0"/>
          </a:p>
        </p:txBody>
      </p:sp>
    </p:spTree>
    <p:extLst>
      <p:ext uri="{BB962C8B-B14F-4D97-AF65-F5344CB8AC3E}">
        <p14:creationId xmlns:p14="http://schemas.microsoft.com/office/powerpoint/2010/main" val="390282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When Using Remote Delivery</a:t>
            </a:r>
            <a:endParaRPr lang="en-US" dirty="0"/>
          </a:p>
        </p:txBody>
      </p:sp>
      <p:sp>
        <p:nvSpPr>
          <p:cNvPr id="3" name="Content Placeholder 2"/>
          <p:cNvSpPr>
            <a:spLocks noGrp="1"/>
          </p:cNvSpPr>
          <p:nvPr>
            <p:ph idx="1"/>
          </p:nvPr>
        </p:nvSpPr>
        <p:spPr/>
        <p:txBody>
          <a:bodyPr/>
          <a:lstStyle/>
          <a:p>
            <a:r>
              <a:rPr lang="en-US" dirty="0" smtClean="0"/>
              <a:t>Comply with BQA guidelines</a:t>
            </a:r>
          </a:p>
          <a:p>
            <a:pPr lvl="1"/>
            <a:r>
              <a:rPr lang="en-US" dirty="0" smtClean="0"/>
              <a:t>Injection site selection</a:t>
            </a:r>
          </a:p>
          <a:p>
            <a:pPr lvl="1"/>
            <a:r>
              <a:rPr lang="en-US" dirty="0" smtClean="0"/>
              <a:t>Routes of administration</a:t>
            </a:r>
          </a:p>
          <a:p>
            <a:pPr lvl="1"/>
            <a:r>
              <a:rPr lang="en-US" dirty="0" smtClean="0"/>
              <a:t>Needle selection</a:t>
            </a:r>
          </a:p>
          <a:p>
            <a:pPr lvl="1"/>
            <a:r>
              <a:rPr lang="en-US" dirty="0" smtClean="0"/>
              <a:t>Medication selection, volume</a:t>
            </a:r>
          </a:p>
          <a:p>
            <a:pPr lvl="1"/>
            <a:r>
              <a:rPr lang="en-US" dirty="0" smtClean="0"/>
              <a:t>Proper medication records</a:t>
            </a:r>
          </a:p>
          <a:p>
            <a:pPr lvl="1"/>
            <a:r>
              <a:rPr lang="en-US" dirty="0" smtClean="0"/>
              <a:t>Required action if needle is broken</a:t>
            </a:r>
          </a:p>
        </p:txBody>
      </p:sp>
    </p:spTree>
    <p:extLst>
      <p:ext uri="{BB962C8B-B14F-4D97-AF65-F5344CB8AC3E}">
        <p14:creationId xmlns:p14="http://schemas.microsoft.com/office/powerpoint/2010/main" val="3674346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71283"/>
            <a:ext cx="8229600" cy="1143000"/>
          </a:xfrm>
        </p:spPr>
        <p:txBody>
          <a:bodyPr>
            <a:normAutofit fontScale="90000"/>
          </a:bodyPr>
          <a:lstStyle/>
          <a:p>
            <a:pPr eaLnBrk="1" hangingPunct="1"/>
            <a:r>
              <a:rPr lang="en-US" dirty="0" smtClean="0"/>
              <a:t>Product  Label</a:t>
            </a:r>
            <a:br>
              <a:rPr lang="en-US" dirty="0" smtClean="0"/>
            </a:br>
            <a:r>
              <a:rPr lang="en-US" sz="2700" dirty="0" smtClean="0"/>
              <a:t>BQA</a:t>
            </a:r>
            <a:endParaRPr lang="en-US" sz="2700" dirty="0"/>
          </a:p>
        </p:txBody>
      </p:sp>
      <p:sp>
        <p:nvSpPr>
          <p:cNvPr id="22531" name="Content Placeholder 2"/>
          <p:cNvSpPr>
            <a:spLocks noGrp="1"/>
          </p:cNvSpPr>
          <p:nvPr>
            <p:ph idx="1"/>
          </p:nvPr>
        </p:nvSpPr>
        <p:spPr>
          <a:xfrm>
            <a:off x="457200" y="1632155"/>
            <a:ext cx="8519652" cy="4199040"/>
          </a:xfrm>
        </p:spPr>
        <p:txBody>
          <a:bodyPr>
            <a:normAutofit/>
          </a:bodyPr>
          <a:lstStyle/>
          <a:p>
            <a:pPr eaLnBrk="1" hangingPunct="1"/>
            <a:r>
              <a:rPr lang="en-US" dirty="0"/>
              <a:t>Indications:  What the product is designed for</a:t>
            </a:r>
          </a:p>
          <a:p>
            <a:pPr eaLnBrk="1" hangingPunct="1"/>
            <a:r>
              <a:rPr lang="en-US" dirty="0"/>
              <a:t>Dosage:  How much to administer to the animal</a:t>
            </a:r>
          </a:p>
          <a:p>
            <a:pPr eaLnBrk="1" hangingPunct="1"/>
            <a:r>
              <a:rPr lang="en-US" dirty="0"/>
              <a:t>Route of administration:  How to give the product (IM, </a:t>
            </a:r>
            <a:r>
              <a:rPr lang="en-US" dirty="0" smtClean="0"/>
              <a:t>SQ)</a:t>
            </a:r>
          </a:p>
          <a:p>
            <a:pPr eaLnBrk="1" hangingPunct="1"/>
            <a:r>
              <a:rPr lang="en-US" dirty="0" smtClean="0"/>
              <a:t>Needle selection</a:t>
            </a:r>
            <a:endParaRPr lang="en-US" dirty="0"/>
          </a:p>
          <a:p>
            <a:pPr eaLnBrk="1" hangingPunct="1"/>
            <a:r>
              <a:rPr lang="en-US" dirty="0"/>
              <a:t>Precautions/Withdrawal period:  Prevent </a:t>
            </a:r>
            <a:r>
              <a:rPr lang="en-US" dirty="0" smtClean="0"/>
              <a:t>residues </a:t>
            </a:r>
            <a:r>
              <a:rPr lang="en-US" dirty="0"/>
              <a:t>from entering the food supply = safety</a:t>
            </a:r>
          </a:p>
          <a:p>
            <a:pPr eaLnBrk="1" hangingPunct="1"/>
            <a:endParaRPr lang="en-US" dirty="0"/>
          </a:p>
        </p:txBody>
      </p:sp>
    </p:spTree>
    <p:extLst>
      <p:ext uri="{BB962C8B-B14F-4D97-AF65-F5344CB8AC3E}">
        <p14:creationId xmlns:p14="http://schemas.microsoft.com/office/powerpoint/2010/main" val="380103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Injection Site</a:t>
            </a:r>
            <a:endParaRPr lang="en-US" dirty="0"/>
          </a:p>
        </p:txBody>
      </p:sp>
      <p:grpSp>
        <p:nvGrpSpPr>
          <p:cNvPr id="6" name="Group 5"/>
          <p:cNvGrpSpPr/>
          <p:nvPr/>
        </p:nvGrpSpPr>
        <p:grpSpPr>
          <a:xfrm>
            <a:off x="1318437" y="1268234"/>
            <a:ext cx="6260078" cy="4461914"/>
            <a:chOff x="1318437" y="1268234"/>
            <a:chExt cx="6260078" cy="4461914"/>
          </a:xfrm>
          <a:effectLst>
            <a:outerShdw blurRad="50800" dist="50800" dir="5400000" algn="ctr" rotWithShape="0">
              <a:schemeClr val="bg1"/>
            </a:outerShdw>
          </a:effectLst>
        </p:grpSpPr>
        <p:pic>
          <p:nvPicPr>
            <p:cNvPr id="4" name="Picture 3"/>
            <p:cNvPicPr>
              <a:picLocks/>
            </p:cNvPicPr>
            <p:nvPr/>
          </p:nvPicPr>
          <p:blipFill rotWithShape="1">
            <a:blip r:embed="rId3"/>
            <a:srcRect l="-126" b="3868"/>
            <a:stretch/>
          </p:blipFill>
          <p:spPr>
            <a:xfrm>
              <a:off x="1565484" y="1268234"/>
              <a:ext cx="6013031" cy="4260696"/>
            </a:xfrm>
            <a:prstGeom prst="rect">
              <a:avLst/>
            </a:prstGeom>
            <a:ln>
              <a:noFill/>
            </a:ln>
          </p:spPr>
        </p:pic>
        <p:sp>
          <p:nvSpPr>
            <p:cNvPr id="5" name="Rectangle 4"/>
            <p:cNvSpPr/>
            <p:nvPr/>
          </p:nvSpPr>
          <p:spPr>
            <a:xfrm>
              <a:off x="1318437" y="4826381"/>
              <a:ext cx="1945758" cy="903767"/>
            </a:xfrm>
            <a:prstGeom prst="rect">
              <a:avLst/>
            </a:prstGeom>
            <a:ln>
              <a:noFill/>
            </a:ln>
          </p:spPr>
          <p:style>
            <a:lnRef idx="1">
              <a:schemeClr val="accent1"/>
            </a:lnRef>
            <a:fillRef idx="1001">
              <a:schemeClr val="l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7831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645025"/>
            <a:ext cx="7772400" cy="1362075"/>
          </a:xfrm>
        </p:spPr>
        <p:txBody>
          <a:bodyPr/>
          <a:lstStyle/>
          <a:p>
            <a:pPr algn="ctr"/>
            <a:r>
              <a:rPr lang="en-US" dirty="0" smtClean="0"/>
              <a:t>RDD Safety and Handling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49" y="742950"/>
            <a:ext cx="5270977"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27730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Dart</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21870" b="17902"/>
          <a:stretch/>
        </p:blipFill>
        <p:spPr>
          <a:xfrm>
            <a:off x="1609344" y="1682496"/>
            <a:ext cx="6437376" cy="3877056"/>
          </a:xfrm>
        </p:spPr>
      </p:pic>
      <p:sp>
        <p:nvSpPr>
          <p:cNvPr id="5" name="Rectangle 4"/>
          <p:cNvSpPr/>
          <p:nvPr/>
        </p:nvSpPr>
        <p:spPr>
          <a:xfrm>
            <a:off x="368046" y="3986784"/>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Cannula</a:t>
            </a:r>
            <a:endParaRPr lang="en-US" dirty="0"/>
          </a:p>
        </p:txBody>
      </p:sp>
      <p:sp>
        <p:nvSpPr>
          <p:cNvPr id="6" name="Rectangle 5"/>
          <p:cNvSpPr/>
          <p:nvPr/>
        </p:nvSpPr>
        <p:spPr>
          <a:xfrm>
            <a:off x="3517392" y="5010912"/>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Nose Cone</a:t>
            </a:r>
            <a:endParaRPr lang="en-US" dirty="0"/>
          </a:p>
        </p:txBody>
      </p:sp>
      <p:sp>
        <p:nvSpPr>
          <p:cNvPr id="7" name="Rectangle 6"/>
          <p:cNvSpPr/>
          <p:nvPr/>
        </p:nvSpPr>
        <p:spPr>
          <a:xfrm>
            <a:off x="6876288" y="909987"/>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Tail Piece</a:t>
            </a:r>
            <a:endParaRPr lang="en-US" dirty="0"/>
          </a:p>
        </p:txBody>
      </p:sp>
      <p:sp>
        <p:nvSpPr>
          <p:cNvPr id="8" name="Rectangle 7"/>
          <p:cNvSpPr/>
          <p:nvPr/>
        </p:nvSpPr>
        <p:spPr>
          <a:xfrm>
            <a:off x="7310628" y="2121668"/>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Firing Pin</a:t>
            </a:r>
            <a:endParaRPr lang="en-US" dirty="0"/>
          </a:p>
        </p:txBody>
      </p:sp>
      <p:sp>
        <p:nvSpPr>
          <p:cNvPr id="9" name="Rectangle 8"/>
          <p:cNvSpPr/>
          <p:nvPr/>
        </p:nvSpPr>
        <p:spPr>
          <a:xfrm>
            <a:off x="4685538" y="1550067"/>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Spring</a:t>
            </a:r>
            <a:endParaRPr lang="en-US" dirty="0"/>
          </a:p>
        </p:txBody>
      </p:sp>
      <p:sp>
        <p:nvSpPr>
          <p:cNvPr id="10" name="Rectangle 9"/>
          <p:cNvSpPr/>
          <p:nvPr/>
        </p:nvSpPr>
        <p:spPr>
          <a:xfrm>
            <a:off x="2766060" y="2647029"/>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Plunger</a:t>
            </a:r>
            <a:endParaRPr lang="en-US" dirty="0"/>
          </a:p>
        </p:txBody>
      </p:sp>
      <p:sp>
        <p:nvSpPr>
          <p:cNvPr id="12" name="Rectangle 11"/>
          <p:cNvSpPr/>
          <p:nvPr/>
        </p:nvSpPr>
        <p:spPr>
          <a:xfrm>
            <a:off x="6941820" y="3015416"/>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Percussion Cap</a:t>
            </a:r>
            <a:endParaRPr lang="en-US" dirty="0"/>
          </a:p>
        </p:txBody>
      </p:sp>
      <p:sp>
        <p:nvSpPr>
          <p:cNvPr id="13" name="Rectangle 12"/>
          <p:cNvSpPr/>
          <p:nvPr/>
        </p:nvSpPr>
        <p:spPr>
          <a:xfrm>
            <a:off x="5983986" y="3445207"/>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Powder</a:t>
            </a:r>
            <a:endParaRPr lang="en-US" dirty="0"/>
          </a:p>
        </p:txBody>
      </p:sp>
      <p:sp>
        <p:nvSpPr>
          <p:cNvPr id="14" name="Rectangle 13"/>
          <p:cNvSpPr/>
          <p:nvPr/>
        </p:nvSpPr>
        <p:spPr>
          <a:xfrm>
            <a:off x="848868" y="3184739"/>
            <a:ext cx="1810512" cy="64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Gelatin Collar</a:t>
            </a:r>
            <a:endParaRPr lang="en-US" dirty="0"/>
          </a:p>
        </p:txBody>
      </p:sp>
      <p:cxnSp>
        <p:nvCxnSpPr>
          <p:cNvPr id="16" name="Straight Connector 15"/>
          <p:cNvCxnSpPr/>
          <p:nvPr/>
        </p:nvCxnSpPr>
        <p:spPr>
          <a:xfrm>
            <a:off x="1068324" y="4626864"/>
            <a:ext cx="943356" cy="16459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822704" y="3824819"/>
            <a:ext cx="836676" cy="65353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567809" y="2779458"/>
            <a:ext cx="1296543" cy="2406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864352" y="2190147"/>
            <a:ext cx="943356" cy="212359"/>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518654" y="1566725"/>
            <a:ext cx="326898" cy="4246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340221" y="3007672"/>
            <a:ext cx="155829" cy="43753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725412" y="2764980"/>
            <a:ext cx="216408" cy="66455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154799" y="2666355"/>
            <a:ext cx="311658" cy="17981"/>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834384" y="4478354"/>
            <a:ext cx="806577" cy="53255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81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E09B9997-7033-4043-AB62-8FDC59B6B15F}" vid="{B42FA39C-DA95-A04D-A0F3-779C384CA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Extentsion_PPT_Template_BW</Template>
  <TotalTime>4298</TotalTime>
  <Words>1019</Words>
  <Application>Microsoft Office PowerPoint</Application>
  <PresentationFormat>On-screen Show (4:3)</PresentationFormat>
  <Paragraphs>179</Paragraphs>
  <Slides>25</Slides>
  <Notes>12</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Dart Gun Use for Livestock Importance of Handling &amp; Safety </vt:lpstr>
      <vt:lpstr>Dart Gun Use</vt:lpstr>
      <vt:lpstr>Intro</vt:lpstr>
      <vt:lpstr>Determination for appropriate option</vt:lpstr>
      <vt:lpstr>When Using Remote Delivery</vt:lpstr>
      <vt:lpstr>Product  Label BQA</vt:lpstr>
      <vt:lpstr>Proper Injection Site</vt:lpstr>
      <vt:lpstr>RDD Safety and Handling</vt:lpstr>
      <vt:lpstr>Anatomy of a Dart</vt:lpstr>
      <vt:lpstr>Importance of Cleanliness/Upkeep</vt:lpstr>
      <vt:lpstr>Loading the Dart</vt:lpstr>
      <vt:lpstr>Loading the Dart</vt:lpstr>
      <vt:lpstr>Dart Delivery</vt:lpstr>
      <vt:lpstr>Dart Delivery</vt:lpstr>
      <vt:lpstr>Dart Delivery</vt:lpstr>
      <vt:lpstr>PowerPoint Presentation</vt:lpstr>
      <vt:lpstr>PowerPoint Presentation</vt:lpstr>
      <vt:lpstr>Recovery of Devices</vt:lpstr>
      <vt:lpstr>Dart Storage</vt:lpstr>
      <vt:lpstr>Other Considerations</vt:lpstr>
      <vt:lpstr>PowerPoint Presentation</vt:lpstr>
      <vt:lpstr>Questions for the Vet</vt:lpstr>
      <vt:lpstr>Questions for the Vet</vt:lpstr>
      <vt:lpstr>PowerPoint Presentation</vt:lpstr>
      <vt:lpstr>Thank you!</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Zook, Dana</dc:creator>
  <cp:lastModifiedBy>Zook, Dana</cp:lastModifiedBy>
  <cp:revision>31</cp:revision>
  <dcterms:created xsi:type="dcterms:W3CDTF">2018-08-26T16:28:15Z</dcterms:created>
  <dcterms:modified xsi:type="dcterms:W3CDTF">2018-09-04T14:54:16Z</dcterms:modified>
</cp:coreProperties>
</file>