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61" r:id="rId5"/>
    <p:sldId id="260" r:id="rId6"/>
    <p:sldId id="259" r:id="rId7"/>
    <p:sldId id="312" r:id="rId8"/>
    <p:sldId id="314" r:id="rId9"/>
    <p:sldId id="315" r:id="rId10"/>
    <p:sldId id="313" r:id="rId11"/>
    <p:sldId id="316" r:id="rId12"/>
    <p:sldId id="321" r:id="rId13"/>
    <p:sldId id="317" r:id="rId14"/>
    <p:sldId id="323" r:id="rId15"/>
    <p:sldId id="322" r:id="rId16"/>
    <p:sldId id="320" r:id="rId17"/>
    <p:sldId id="318" r:id="rId18"/>
    <p:sldId id="263" r:id="rId19"/>
    <p:sldId id="30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6" r:id="rId31"/>
    <p:sldId id="277" r:id="rId32"/>
    <p:sldId id="278" r:id="rId33"/>
    <p:sldId id="279" r:id="rId34"/>
    <p:sldId id="282" r:id="rId35"/>
    <p:sldId id="283" r:id="rId36"/>
    <p:sldId id="285" r:id="rId37"/>
    <p:sldId id="286" r:id="rId38"/>
    <p:sldId id="287" r:id="rId39"/>
    <p:sldId id="296" r:id="rId40"/>
    <p:sldId id="309" r:id="rId41"/>
    <p:sldId id="310" r:id="rId42"/>
    <p:sldId id="311" r:id="rId43"/>
    <p:sldId id="297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13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28.66</c:v>
                </c:pt>
                <c:pt idx="1">
                  <c:v>24.82</c:v>
                </c:pt>
                <c:pt idx="2">
                  <c:v>20.190000000000001</c:v>
                </c:pt>
                <c:pt idx="3">
                  <c:v>15.65</c:v>
                </c:pt>
                <c:pt idx="4">
                  <c:v>15.81</c:v>
                </c:pt>
                <c:pt idx="5">
                  <c:v>17.2</c:v>
                </c:pt>
                <c:pt idx="6">
                  <c:v>17.510000000000002</c:v>
                </c:pt>
                <c:pt idx="7">
                  <c:v>16.079999999999998</c:v>
                </c:pt>
                <c:pt idx="8">
                  <c:v>21.02</c:v>
                </c:pt>
                <c:pt idx="9">
                  <c:v>22.62</c:v>
                </c:pt>
                <c:pt idx="10">
                  <c:v>26.31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7-42BC-A6AB-B2ED4704E1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85%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26.82</c:v>
                </c:pt>
                <c:pt idx="1">
                  <c:v>23.03</c:v>
                </c:pt>
                <c:pt idx="2">
                  <c:v>18.329999999999998</c:v>
                </c:pt>
                <c:pt idx="3">
                  <c:v>13.8</c:v>
                </c:pt>
                <c:pt idx="4">
                  <c:v>13.64</c:v>
                </c:pt>
                <c:pt idx="5">
                  <c:v>15.58</c:v>
                </c:pt>
                <c:pt idx="6">
                  <c:v>15.77</c:v>
                </c:pt>
                <c:pt idx="7">
                  <c:v>14.43</c:v>
                </c:pt>
                <c:pt idx="8">
                  <c:v>19.41</c:v>
                </c:pt>
                <c:pt idx="9">
                  <c:v>20.68</c:v>
                </c:pt>
                <c:pt idx="10">
                  <c:v>24.45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7-42BC-A6AB-B2ED4704E1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80%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24.91</c:v>
                </c:pt>
                <c:pt idx="1">
                  <c:v>21.16</c:v>
                </c:pt>
                <c:pt idx="2">
                  <c:v>16.8</c:v>
                </c:pt>
                <c:pt idx="3">
                  <c:v>11.69</c:v>
                </c:pt>
                <c:pt idx="4">
                  <c:v>11.69</c:v>
                </c:pt>
                <c:pt idx="5">
                  <c:v>13.87</c:v>
                </c:pt>
                <c:pt idx="6">
                  <c:v>13.75</c:v>
                </c:pt>
                <c:pt idx="7">
                  <c:v>12.88</c:v>
                </c:pt>
                <c:pt idx="8">
                  <c:v>17.809999999999999</c:v>
                </c:pt>
                <c:pt idx="9">
                  <c:v>18.87</c:v>
                </c:pt>
                <c:pt idx="10">
                  <c:v>22.53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7-42BC-A6AB-B2ED4704E1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75%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23.24</c:v>
                </c:pt>
                <c:pt idx="1">
                  <c:v>19.29</c:v>
                </c:pt>
                <c:pt idx="2">
                  <c:v>15.32</c:v>
                </c:pt>
                <c:pt idx="3">
                  <c:v>9.67</c:v>
                </c:pt>
                <c:pt idx="4">
                  <c:v>9.7799999999999994</c:v>
                </c:pt>
                <c:pt idx="5">
                  <c:v>12.09</c:v>
                </c:pt>
                <c:pt idx="6">
                  <c:v>11.67</c:v>
                </c:pt>
                <c:pt idx="7">
                  <c:v>11.44</c:v>
                </c:pt>
                <c:pt idx="8">
                  <c:v>16.11</c:v>
                </c:pt>
                <c:pt idx="9">
                  <c:v>17.2</c:v>
                </c:pt>
                <c:pt idx="10">
                  <c:v>20.89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F7-42BC-A6AB-B2ED4704E1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70%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21.59</c:v>
                </c:pt>
                <c:pt idx="1">
                  <c:v>17.239999999999998</c:v>
                </c:pt>
                <c:pt idx="2">
                  <c:v>13.25</c:v>
                </c:pt>
                <c:pt idx="3">
                  <c:v>7.79</c:v>
                </c:pt>
                <c:pt idx="4">
                  <c:v>8.01</c:v>
                </c:pt>
                <c:pt idx="5">
                  <c:v>10.53</c:v>
                </c:pt>
                <c:pt idx="6">
                  <c:v>9.66</c:v>
                </c:pt>
                <c:pt idx="7">
                  <c:v>10.1</c:v>
                </c:pt>
                <c:pt idx="8">
                  <c:v>14.54</c:v>
                </c:pt>
                <c:pt idx="9">
                  <c:v>15.58</c:v>
                </c:pt>
                <c:pt idx="10">
                  <c:v>19.440000000000001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F7-42BC-A6AB-B2ED4704E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451824"/>
        <c:axId val="413449528"/>
      </c:lineChart>
      <c:catAx>
        <c:axId val="4134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49528"/>
        <c:crosses val="autoZero"/>
        <c:auto val="1"/>
        <c:lblAlgn val="ctr"/>
        <c:lblOffset val="100"/>
        <c:noMultiLvlLbl val="0"/>
      </c:catAx>
      <c:valAx>
        <c:axId val="41344952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aseline="0" dirty="0" smtClean="0"/>
                  <a:t>Premium rate, as a percent of </a:t>
                </a:r>
              </a:p>
              <a:p>
                <a:pPr>
                  <a:defRPr/>
                </a:pPr>
                <a:r>
                  <a:rPr lang="en-US" sz="2200" baseline="0" dirty="0" smtClean="0"/>
                  <a:t>$ coverage level</a:t>
                </a:r>
                <a:endParaRPr lang="en-US" sz="22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55.882352941176471</c:v>
                </c:pt>
                <c:pt idx="1">
                  <c:v>52.941176470588239</c:v>
                </c:pt>
                <c:pt idx="2">
                  <c:v>54.411764705882348</c:v>
                </c:pt>
                <c:pt idx="3">
                  <c:v>44.117647058823529</c:v>
                </c:pt>
                <c:pt idx="4">
                  <c:v>50</c:v>
                </c:pt>
                <c:pt idx="5">
                  <c:v>41.17647058823529</c:v>
                </c:pt>
                <c:pt idx="6">
                  <c:v>50</c:v>
                </c:pt>
                <c:pt idx="7">
                  <c:v>44.117647058823529</c:v>
                </c:pt>
                <c:pt idx="8">
                  <c:v>45.588235294117645</c:v>
                </c:pt>
                <c:pt idx="9">
                  <c:v>52.941176470588239</c:v>
                </c:pt>
                <c:pt idx="10">
                  <c:v>52.941176470588239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7-42BC-A6AB-B2ED4704E1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85%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52.941176470588239</c:v>
                </c:pt>
                <c:pt idx="1">
                  <c:v>48.529411764705884</c:v>
                </c:pt>
                <c:pt idx="2">
                  <c:v>48.529411764705884</c:v>
                </c:pt>
                <c:pt idx="3">
                  <c:v>41.17647058823529</c:v>
                </c:pt>
                <c:pt idx="4">
                  <c:v>42.647058823529413</c:v>
                </c:pt>
                <c:pt idx="5">
                  <c:v>39.705882352941174</c:v>
                </c:pt>
                <c:pt idx="6">
                  <c:v>45.588235294117645</c:v>
                </c:pt>
                <c:pt idx="7">
                  <c:v>38.235294117647058</c:v>
                </c:pt>
                <c:pt idx="8">
                  <c:v>41.17647058823529</c:v>
                </c:pt>
                <c:pt idx="9">
                  <c:v>48.529411764705884</c:v>
                </c:pt>
                <c:pt idx="10">
                  <c:v>52.941176470588239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7-42BC-A6AB-B2ED4704E1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80%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Sheet1!$D$2:$D$12</c:f>
              <c:numCache>
                <c:formatCode>0.00</c:formatCode>
                <c:ptCount val="11"/>
                <c:pt idx="0">
                  <c:v>50</c:v>
                </c:pt>
                <c:pt idx="1">
                  <c:v>45.588235294117645</c:v>
                </c:pt>
                <c:pt idx="2">
                  <c:v>47.058823529411761</c:v>
                </c:pt>
                <c:pt idx="3">
                  <c:v>33.82352941176471</c:v>
                </c:pt>
                <c:pt idx="4">
                  <c:v>38.235294117647058</c:v>
                </c:pt>
                <c:pt idx="5">
                  <c:v>38.235294117647058</c:v>
                </c:pt>
                <c:pt idx="6">
                  <c:v>39.705882352941174</c:v>
                </c:pt>
                <c:pt idx="7">
                  <c:v>33.82352941176471</c:v>
                </c:pt>
                <c:pt idx="8">
                  <c:v>39.705882352941174</c:v>
                </c:pt>
                <c:pt idx="9">
                  <c:v>41.17647058823529</c:v>
                </c:pt>
                <c:pt idx="10">
                  <c:v>47.058823529411761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7-42BC-A6AB-B2ED4704E1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75%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Sheet1!$E$2:$E$12</c:f>
              <c:numCache>
                <c:formatCode>0.00</c:formatCode>
                <c:ptCount val="11"/>
                <c:pt idx="0">
                  <c:v>42.647058823529413</c:v>
                </c:pt>
                <c:pt idx="1">
                  <c:v>44.117647058823529</c:v>
                </c:pt>
                <c:pt idx="2">
                  <c:v>38.235294117647058</c:v>
                </c:pt>
                <c:pt idx="3">
                  <c:v>29.411764705882355</c:v>
                </c:pt>
                <c:pt idx="4">
                  <c:v>33.82352941176471</c:v>
                </c:pt>
                <c:pt idx="5">
                  <c:v>36.764705882352942</c:v>
                </c:pt>
                <c:pt idx="6">
                  <c:v>36.764705882352942</c:v>
                </c:pt>
                <c:pt idx="7">
                  <c:v>30.882352941176471</c:v>
                </c:pt>
                <c:pt idx="8">
                  <c:v>36.764705882352942</c:v>
                </c:pt>
                <c:pt idx="9">
                  <c:v>36.764705882352942</c:v>
                </c:pt>
                <c:pt idx="10">
                  <c:v>41.17647058823529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F7-42BC-A6AB-B2ED4704E1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70%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Jan-Feb</c:v>
                </c:pt>
                <c:pt idx="1">
                  <c:v>Feb-Mar</c:v>
                </c:pt>
                <c:pt idx="2">
                  <c:v>Mar-Apr</c:v>
                </c:pt>
                <c:pt idx="3">
                  <c:v>Apr-May</c:v>
                </c:pt>
                <c:pt idx="4">
                  <c:v>May-Jun</c:v>
                </c:pt>
                <c:pt idx="5">
                  <c:v>Jun-Jul</c:v>
                </c:pt>
                <c:pt idx="6">
                  <c:v>Jul-Aug</c:v>
                </c:pt>
                <c:pt idx="7">
                  <c:v>Aug-Sep</c:v>
                </c:pt>
                <c:pt idx="8">
                  <c:v>Sep-Oct</c:v>
                </c:pt>
                <c:pt idx="9">
                  <c:v>Oct-Nov</c:v>
                </c:pt>
                <c:pt idx="10">
                  <c:v>Nov-Dec</c:v>
                </c:pt>
              </c:strCache>
            </c:strRef>
          </c:cat>
          <c:val>
            <c:numRef>
              <c:f>Sheet1!$F$2:$F$12</c:f>
              <c:numCache>
                <c:formatCode>0.00</c:formatCode>
                <c:ptCount val="11"/>
                <c:pt idx="0">
                  <c:v>41.17647058823529</c:v>
                </c:pt>
                <c:pt idx="1">
                  <c:v>42.647058823529413</c:v>
                </c:pt>
                <c:pt idx="2">
                  <c:v>35.294117647058826</c:v>
                </c:pt>
                <c:pt idx="3">
                  <c:v>26.47058823529412</c:v>
                </c:pt>
                <c:pt idx="4">
                  <c:v>29.411764705882355</c:v>
                </c:pt>
                <c:pt idx="5">
                  <c:v>32.352941176470587</c:v>
                </c:pt>
                <c:pt idx="6">
                  <c:v>32.352941176470587</c:v>
                </c:pt>
                <c:pt idx="7">
                  <c:v>29.411764705882355</c:v>
                </c:pt>
                <c:pt idx="8">
                  <c:v>30.882352941176471</c:v>
                </c:pt>
                <c:pt idx="9">
                  <c:v>32.352941176470587</c:v>
                </c:pt>
                <c:pt idx="10">
                  <c:v>38.235294117647058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F7-42BC-A6AB-B2ED4704E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451824"/>
        <c:axId val="413449528"/>
      </c:lineChart>
      <c:catAx>
        <c:axId val="4134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49528"/>
        <c:crosses val="autoZero"/>
        <c:auto val="1"/>
        <c:lblAlgn val="ctr"/>
        <c:lblOffset val="100"/>
        <c:noMultiLvlLbl val="0"/>
      </c:catAx>
      <c:valAx>
        <c:axId val="41344952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/>
                  <a:t>Percent chance of loss</a:t>
                </a:r>
              </a:p>
            </c:rich>
          </c:tx>
          <c:layout>
            <c:manualLayout>
              <c:xMode val="edge"/>
              <c:yMode val="edge"/>
              <c:x val="8.1620384052827569E-3"/>
              <c:y val="0.13907814102237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E7B38-EAC9-43A9-BD22-F91EEB3D6B6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A131C-07CF-42E1-AFEB-F92BCD06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EC59B-AB89-496A-90EC-99740D3991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EC59B-AB89-496A-90EC-99740D3991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6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5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2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532B-229E-45DE-A226-FBE4D089201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290EF-E7B8-4D39-A1E0-746A7D56F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a.usda.gov/pubs/rme/lrp-fedcattle.pdf" TargetMode="External"/><Relationship Id="rId7" Type="http://schemas.openxmlformats.org/officeDocument/2006/relationships/hyperlink" Target="https://www.bookstore.ksre.k-state.edu/pubs/MF2706.pdf" TargetMode="External"/><Relationship Id="rId2" Type="http://schemas.openxmlformats.org/officeDocument/2006/relationships/hyperlink" Target="https://www.rma.usda.gov/pubs/rme/lrp-feedercatt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ffey.k-state.edu/crops-livestock/livestock/Insurance%20for%20Feeder%20Cattle.pdf" TargetMode="External"/><Relationship Id="rId5" Type="http://schemas.openxmlformats.org/officeDocument/2006/relationships/hyperlink" Target="http://extensionpublications.unl.edu/assets/pdf/g2257.pdf" TargetMode="External"/><Relationship Id="rId4" Type="http://schemas.openxmlformats.org/officeDocument/2006/relationships/hyperlink" Target="http://extensionpublications.unl.edu/assets/html/g1723/build/g1723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aberger2@unl.edu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Managing Uncertainty</a:t>
            </a:r>
            <a:br>
              <a:rPr lang="en-US" b="1" dirty="0" smtClean="0"/>
            </a:br>
            <a:r>
              <a:rPr lang="en-US" b="1" dirty="0" smtClean="0"/>
              <a:t>with LRP and Rainfall Insurance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3217"/>
            <a:ext cx="9144000" cy="1655762"/>
          </a:xfrm>
        </p:spPr>
        <p:txBody>
          <a:bodyPr/>
          <a:lstStyle/>
          <a:p>
            <a:r>
              <a:rPr lang="en-US" dirty="0" smtClean="0"/>
              <a:t>Northwest Oklahoma Beef Conference</a:t>
            </a:r>
          </a:p>
          <a:p>
            <a:r>
              <a:rPr lang="en-US" dirty="0" smtClean="0"/>
              <a:t>Dr. Monte Vandeveer, Kansas State University</a:t>
            </a:r>
          </a:p>
          <a:p>
            <a:r>
              <a:rPr lang="en-US" dirty="0" smtClean="0"/>
              <a:t>August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LRP details:  level of price coverage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31186"/>
          </a:xfrm>
        </p:spPr>
        <p:txBody>
          <a:bodyPr/>
          <a:lstStyle/>
          <a:p>
            <a:r>
              <a:rPr lang="en-US" dirty="0" smtClean="0"/>
              <a:t>Coverage Price = Expected Ending Value  x  Percent Coverage Level</a:t>
            </a:r>
          </a:p>
          <a:p>
            <a:r>
              <a:rPr lang="en-US" dirty="0" smtClean="0"/>
              <a:t>Percent Coverage Level can range from 70% to 100% of EEV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284240"/>
              </p:ext>
            </p:extLst>
          </p:nvPr>
        </p:nvGraphicFramePr>
        <p:xfrm>
          <a:off x="549442" y="3263151"/>
          <a:ext cx="11097125" cy="32098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3218">
                  <a:extLst>
                    <a:ext uri="{9D8B030D-6E8A-4147-A177-3AD203B41FA5}">
                      <a16:colId xmlns:a16="http://schemas.microsoft.com/office/drawing/2014/main" val="2579928683"/>
                    </a:ext>
                  </a:extLst>
                </a:gridCol>
                <a:gridCol w="1652116">
                  <a:extLst>
                    <a:ext uri="{9D8B030D-6E8A-4147-A177-3AD203B41FA5}">
                      <a16:colId xmlns:a16="http://schemas.microsoft.com/office/drawing/2014/main" val="3750581939"/>
                    </a:ext>
                  </a:extLst>
                </a:gridCol>
                <a:gridCol w="1828678">
                  <a:extLst>
                    <a:ext uri="{9D8B030D-6E8A-4147-A177-3AD203B41FA5}">
                      <a16:colId xmlns:a16="http://schemas.microsoft.com/office/drawing/2014/main" val="3002093850"/>
                    </a:ext>
                  </a:extLst>
                </a:gridCol>
                <a:gridCol w="1374661">
                  <a:extLst>
                    <a:ext uri="{9D8B030D-6E8A-4147-A177-3AD203B41FA5}">
                      <a16:colId xmlns:a16="http://schemas.microsoft.com/office/drawing/2014/main" val="1292499319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3485231895"/>
                    </a:ext>
                  </a:extLst>
                </a:gridCol>
                <a:gridCol w="1240142">
                  <a:extLst>
                    <a:ext uri="{9D8B030D-6E8A-4147-A177-3AD203B41FA5}">
                      <a16:colId xmlns:a16="http://schemas.microsoft.com/office/drawing/2014/main" val="2261279559"/>
                    </a:ext>
                  </a:extLst>
                </a:gridCol>
                <a:gridCol w="1162365">
                  <a:extLst>
                    <a:ext uri="{9D8B030D-6E8A-4147-A177-3AD203B41FA5}">
                      <a16:colId xmlns:a16="http://schemas.microsoft.com/office/drawing/2014/main" val="3269150496"/>
                    </a:ext>
                  </a:extLst>
                </a:gridCol>
                <a:gridCol w="1027846">
                  <a:extLst>
                    <a:ext uri="{9D8B030D-6E8A-4147-A177-3AD203B41FA5}">
                      <a16:colId xmlns:a16="http://schemas.microsoft.com/office/drawing/2014/main" val="410488182"/>
                    </a:ext>
                  </a:extLst>
                </a:gridCol>
              </a:tblGrid>
              <a:tr h="12345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Endorsement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Commodity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Expected Ending Value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 Price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</a:t>
                      </a:r>
                      <a:r>
                        <a:rPr lang="en-US" baseline="0" dirty="0" smtClean="0"/>
                        <a:t> Level</a:t>
                      </a:r>
                      <a:endParaRPr lang="en-US" dirty="0" smtClean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Per CWT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53724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r>
                        <a:rPr lang="en-US" dirty="0" smtClean="0"/>
                        <a:t> 13 weeks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Feeder</a:t>
                      </a:r>
                      <a:r>
                        <a:rPr lang="en-US" baseline="0" dirty="0" smtClean="0"/>
                        <a:t> cattle</a:t>
                      </a:r>
                      <a:endParaRPr lang="en-US" dirty="0" smtClean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Steers Weight 1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$163.518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$162.280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0.9924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.030773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$4.994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16491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13 weeks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Feeder</a:t>
                      </a:r>
                      <a:r>
                        <a:rPr lang="en-US" baseline="0" dirty="0" smtClean="0"/>
                        <a:t> cattle</a:t>
                      </a:r>
                      <a:endParaRPr lang="en-US" dirty="0" smtClean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Steers Weight 1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$163.518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$155.680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0.9521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.014025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$2.183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37880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13 weeks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Feeder</a:t>
                      </a:r>
                      <a:r>
                        <a:rPr lang="en-US" baseline="0" dirty="0" smtClean="0"/>
                        <a:t> cattle</a:t>
                      </a:r>
                      <a:endParaRPr lang="en-US" dirty="0" smtClean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Steers Weight 1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$163.518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$153.480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0.9386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.010406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$1.597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31848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13 weeks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Feeder</a:t>
                      </a:r>
                      <a:r>
                        <a:rPr lang="en-US" baseline="0" dirty="0" smtClean="0"/>
                        <a:t> cattle</a:t>
                      </a:r>
                      <a:endParaRPr lang="en-US" dirty="0" smtClean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Steers Weight 1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$163.518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$149.080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0.9117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.005276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$0.787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5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3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7153"/>
            <a:ext cx="10515600" cy="1325563"/>
          </a:xfrm>
        </p:spPr>
        <p:txBody>
          <a:bodyPr/>
          <a:lstStyle/>
          <a:p>
            <a:r>
              <a:rPr lang="en-US" b="1" dirty="0" smtClean="0"/>
              <a:t>LRP details:  premium calculation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2716"/>
            <a:ext cx="10515600" cy="53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 1:  calculate the </a:t>
            </a:r>
            <a:r>
              <a:rPr lang="en-US" b="1" i="1" dirty="0" smtClean="0"/>
              <a:t>Insured Value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2:  calculate the </a:t>
            </a:r>
            <a:r>
              <a:rPr lang="en-US" b="1" i="1" dirty="0" smtClean="0"/>
              <a:t>Total Premium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09702"/>
              </p:ext>
            </p:extLst>
          </p:nvPr>
        </p:nvGraphicFramePr>
        <p:xfrm>
          <a:off x="1974390" y="2090419"/>
          <a:ext cx="8243217" cy="131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399">
                  <a:extLst>
                    <a:ext uri="{9D8B030D-6E8A-4147-A177-3AD203B41FA5}">
                      <a16:colId xmlns:a16="http://schemas.microsoft.com/office/drawing/2014/main" val="3149682270"/>
                    </a:ext>
                  </a:extLst>
                </a:gridCol>
                <a:gridCol w="380360">
                  <a:extLst>
                    <a:ext uri="{9D8B030D-6E8A-4147-A177-3AD203B41FA5}">
                      <a16:colId xmlns:a16="http://schemas.microsoft.com/office/drawing/2014/main" val="3068399038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247582965"/>
                    </a:ext>
                  </a:extLst>
                </a:gridCol>
                <a:gridCol w="348792">
                  <a:extLst>
                    <a:ext uri="{9D8B030D-6E8A-4147-A177-3AD203B41FA5}">
                      <a16:colId xmlns:a16="http://schemas.microsoft.com/office/drawing/2014/main" val="3384909389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1242430561"/>
                    </a:ext>
                  </a:extLst>
                </a:gridCol>
                <a:gridCol w="386499">
                  <a:extLst>
                    <a:ext uri="{9D8B030D-6E8A-4147-A177-3AD203B41FA5}">
                      <a16:colId xmlns:a16="http://schemas.microsoft.com/office/drawing/2014/main" val="1906090934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3057074118"/>
                    </a:ext>
                  </a:extLst>
                </a:gridCol>
                <a:gridCol w="424206">
                  <a:extLst>
                    <a:ext uri="{9D8B030D-6E8A-4147-A177-3AD203B41FA5}">
                      <a16:colId xmlns:a16="http://schemas.microsoft.com/office/drawing/2014/main" val="2229149466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411921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head</a:t>
                      </a:r>
                    </a:p>
                    <a:p>
                      <a:pPr algn="ctr"/>
                      <a:r>
                        <a:rPr lang="en-US" sz="1000" dirty="0" smtClean="0"/>
                        <a:t>(whole</a:t>
                      </a:r>
                      <a:r>
                        <a:rPr lang="en-US" sz="1000" baseline="0" dirty="0" smtClean="0"/>
                        <a:t> number)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weight at end date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(CWT per head)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 Price</a:t>
                      </a:r>
                    </a:p>
                    <a:p>
                      <a:pPr algn="ctr"/>
                      <a:r>
                        <a:rPr lang="en-US" sz="1000" dirty="0" smtClean="0"/>
                        <a:t>(as shown on actuarial document)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mtClean="0"/>
                    </a:p>
                    <a:p>
                      <a:pPr algn="ctr"/>
                      <a:r>
                        <a:rPr lang="en-US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Insured Share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Insured </a:t>
                      </a:r>
                    </a:p>
                    <a:p>
                      <a:pPr algn="ctr"/>
                      <a:r>
                        <a:rPr lang="en-US" dirty="0" smtClean="0"/>
                        <a:t>Value</a:t>
                      </a:r>
                    </a:p>
                    <a:p>
                      <a:pPr algn="ctr"/>
                      <a:r>
                        <a:rPr lang="en-US" sz="1000" dirty="0" smtClean="0"/>
                        <a:t>(total dollars)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$155.68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$46,704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4979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73374"/>
              </p:ext>
            </p:extLst>
          </p:nvPr>
        </p:nvGraphicFramePr>
        <p:xfrm>
          <a:off x="1974389" y="4731702"/>
          <a:ext cx="4398131" cy="116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399">
                  <a:extLst>
                    <a:ext uri="{9D8B030D-6E8A-4147-A177-3AD203B41FA5}">
                      <a16:colId xmlns:a16="http://schemas.microsoft.com/office/drawing/2014/main" val="3149682270"/>
                    </a:ext>
                  </a:extLst>
                </a:gridCol>
                <a:gridCol w="380360">
                  <a:extLst>
                    <a:ext uri="{9D8B030D-6E8A-4147-A177-3AD203B41FA5}">
                      <a16:colId xmlns:a16="http://schemas.microsoft.com/office/drawing/2014/main" val="3068399038"/>
                    </a:ext>
                  </a:extLst>
                </a:gridCol>
                <a:gridCol w="1066279">
                  <a:extLst>
                    <a:ext uri="{9D8B030D-6E8A-4147-A177-3AD203B41FA5}">
                      <a16:colId xmlns:a16="http://schemas.microsoft.com/office/drawing/2014/main" val="1247582965"/>
                    </a:ext>
                  </a:extLst>
                </a:gridCol>
                <a:gridCol w="405352">
                  <a:extLst>
                    <a:ext uri="{9D8B030D-6E8A-4147-A177-3AD203B41FA5}">
                      <a16:colId xmlns:a16="http://schemas.microsoft.com/office/drawing/2014/main" val="2229149466"/>
                    </a:ext>
                  </a:extLst>
                </a:gridCol>
                <a:gridCol w="1385741">
                  <a:extLst>
                    <a:ext uri="{9D8B030D-6E8A-4147-A177-3AD203B41FA5}">
                      <a16:colId xmlns:a16="http://schemas.microsoft.com/office/drawing/2014/main" val="411921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Insured</a:t>
                      </a:r>
                      <a:r>
                        <a:rPr lang="en-US" baseline="0" dirty="0" smtClean="0"/>
                        <a:t> Value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1000" dirty="0" smtClean="0"/>
                        <a:t>(total dollars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Premium</a:t>
                      </a:r>
                    </a:p>
                    <a:p>
                      <a:pPr algn="ctr"/>
                      <a:r>
                        <a:rPr lang="en-US" sz="1000" dirty="0" smtClean="0"/>
                        <a:t>(rounded, in dollars)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$46,704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.014025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4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7153"/>
            <a:ext cx="10515600" cy="1325563"/>
          </a:xfrm>
        </p:spPr>
        <p:txBody>
          <a:bodyPr/>
          <a:lstStyle/>
          <a:p>
            <a:r>
              <a:rPr lang="en-US" b="1" dirty="0" smtClean="0"/>
              <a:t>LRP details:  premium calculation, cont’d.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2716"/>
            <a:ext cx="10515600" cy="53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 3:  calculate the </a:t>
            </a:r>
            <a:r>
              <a:rPr lang="en-US" b="1" i="1" dirty="0" smtClean="0"/>
              <a:t>Premium </a:t>
            </a:r>
            <a:r>
              <a:rPr lang="en-US" b="1" i="1" dirty="0"/>
              <a:t>S</a:t>
            </a:r>
            <a:r>
              <a:rPr lang="en-US" b="1" i="1" dirty="0" smtClean="0"/>
              <a:t>ubsidy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4:  calculate the </a:t>
            </a:r>
            <a:r>
              <a:rPr lang="en-US" b="1" i="1" dirty="0" smtClean="0"/>
              <a:t>Producer Premium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40776"/>
              </p:ext>
            </p:extLst>
          </p:nvPr>
        </p:nvGraphicFramePr>
        <p:xfrm>
          <a:off x="1974389" y="4731702"/>
          <a:ext cx="4398131" cy="116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399">
                  <a:extLst>
                    <a:ext uri="{9D8B030D-6E8A-4147-A177-3AD203B41FA5}">
                      <a16:colId xmlns:a16="http://schemas.microsoft.com/office/drawing/2014/main" val="3149682270"/>
                    </a:ext>
                  </a:extLst>
                </a:gridCol>
                <a:gridCol w="380360">
                  <a:extLst>
                    <a:ext uri="{9D8B030D-6E8A-4147-A177-3AD203B41FA5}">
                      <a16:colId xmlns:a16="http://schemas.microsoft.com/office/drawing/2014/main" val="3068399038"/>
                    </a:ext>
                  </a:extLst>
                </a:gridCol>
                <a:gridCol w="1066279">
                  <a:extLst>
                    <a:ext uri="{9D8B030D-6E8A-4147-A177-3AD203B41FA5}">
                      <a16:colId xmlns:a16="http://schemas.microsoft.com/office/drawing/2014/main" val="1247582965"/>
                    </a:ext>
                  </a:extLst>
                </a:gridCol>
                <a:gridCol w="405352">
                  <a:extLst>
                    <a:ext uri="{9D8B030D-6E8A-4147-A177-3AD203B41FA5}">
                      <a16:colId xmlns:a16="http://schemas.microsoft.com/office/drawing/2014/main" val="2229149466"/>
                    </a:ext>
                  </a:extLst>
                </a:gridCol>
                <a:gridCol w="1385741">
                  <a:extLst>
                    <a:ext uri="{9D8B030D-6E8A-4147-A177-3AD203B41FA5}">
                      <a16:colId xmlns:a16="http://schemas.microsoft.com/office/drawing/2014/main" val="411921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Premium</a:t>
                      </a:r>
                    </a:p>
                    <a:p>
                      <a:pPr algn="ctr"/>
                      <a:r>
                        <a:rPr lang="en-US" sz="1000" dirty="0" smtClean="0"/>
                        <a:t>(total dollars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Rounded</a:t>
                      </a:r>
                      <a:r>
                        <a:rPr lang="en-US" sz="1800" baseline="0" dirty="0" smtClean="0"/>
                        <a:t> Subsidy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Producer Premium</a:t>
                      </a:r>
                    </a:p>
                    <a:p>
                      <a:pPr algn="ctr"/>
                      <a:r>
                        <a:rPr lang="en-US" sz="1000" dirty="0" smtClean="0"/>
                        <a:t>(rounded, in dollars)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4979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51285"/>
              </p:ext>
            </p:extLst>
          </p:nvPr>
        </p:nvGraphicFramePr>
        <p:xfrm>
          <a:off x="1974388" y="2074915"/>
          <a:ext cx="4398131" cy="116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399">
                  <a:extLst>
                    <a:ext uri="{9D8B030D-6E8A-4147-A177-3AD203B41FA5}">
                      <a16:colId xmlns:a16="http://schemas.microsoft.com/office/drawing/2014/main" val="3149682270"/>
                    </a:ext>
                  </a:extLst>
                </a:gridCol>
                <a:gridCol w="380360">
                  <a:extLst>
                    <a:ext uri="{9D8B030D-6E8A-4147-A177-3AD203B41FA5}">
                      <a16:colId xmlns:a16="http://schemas.microsoft.com/office/drawing/2014/main" val="3068399038"/>
                    </a:ext>
                  </a:extLst>
                </a:gridCol>
                <a:gridCol w="1066279">
                  <a:extLst>
                    <a:ext uri="{9D8B030D-6E8A-4147-A177-3AD203B41FA5}">
                      <a16:colId xmlns:a16="http://schemas.microsoft.com/office/drawing/2014/main" val="1247582965"/>
                    </a:ext>
                  </a:extLst>
                </a:gridCol>
                <a:gridCol w="405352">
                  <a:extLst>
                    <a:ext uri="{9D8B030D-6E8A-4147-A177-3AD203B41FA5}">
                      <a16:colId xmlns:a16="http://schemas.microsoft.com/office/drawing/2014/main" val="2229149466"/>
                    </a:ext>
                  </a:extLst>
                </a:gridCol>
                <a:gridCol w="1385741">
                  <a:extLst>
                    <a:ext uri="{9D8B030D-6E8A-4147-A177-3AD203B41FA5}">
                      <a16:colId xmlns:a16="http://schemas.microsoft.com/office/drawing/2014/main" val="411921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Premium</a:t>
                      </a:r>
                    </a:p>
                    <a:p>
                      <a:pPr algn="ctr"/>
                      <a:r>
                        <a:rPr lang="en-US" sz="1000" dirty="0" smtClean="0"/>
                        <a:t>(total dollars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Subsidy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Rounded</a:t>
                      </a:r>
                      <a:r>
                        <a:rPr lang="en-US" baseline="0" dirty="0" smtClean="0"/>
                        <a:t> Subsidy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1000" dirty="0" smtClean="0"/>
                        <a:t>(nearest dollar)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4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6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LRP details:  loss/indemnity calculation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Ending Value		$163.518</a:t>
            </a:r>
          </a:p>
          <a:p>
            <a:r>
              <a:rPr lang="en-US" dirty="0" smtClean="0"/>
              <a:t>Coverage Price			$155.68</a:t>
            </a:r>
          </a:p>
          <a:p>
            <a:endParaRPr lang="en-US" dirty="0"/>
          </a:p>
          <a:p>
            <a:r>
              <a:rPr lang="en-US" dirty="0" smtClean="0"/>
              <a:t>Actual Ending Value		$151.50</a:t>
            </a:r>
          </a:p>
          <a:p>
            <a:endParaRPr lang="en-US" dirty="0"/>
          </a:p>
          <a:p>
            <a:r>
              <a:rPr lang="en-US" dirty="0" smtClean="0"/>
              <a:t>Did we have a loss?  How much is the indemnity?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LRP details:  indemnity calculation example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46973"/>
              </p:ext>
            </p:extLst>
          </p:nvPr>
        </p:nvGraphicFramePr>
        <p:xfrm>
          <a:off x="838200" y="1393435"/>
          <a:ext cx="9191324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917">
                  <a:extLst>
                    <a:ext uri="{9D8B030D-6E8A-4147-A177-3AD203B41FA5}">
                      <a16:colId xmlns:a16="http://schemas.microsoft.com/office/drawing/2014/main" val="2278595482"/>
                    </a:ext>
                  </a:extLst>
                </a:gridCol>
                <a:gridCol w="7162689">
                  <a:extLst>
                    <a:ext uri="{9D8B030D-6E8A-4147-A177-3AD203B41FA5}">
                      <a16:colId xmlns:a16="http://schemas.microsoft.com/office/drawing/2014/main" val="3324742725"/>
                    </a:ext>
                  </a:extLst>
                </a:gridCol>
                <a:gridCol w="1556718">
                  <a:extLst>
                    <a:ext uri="{9D8B030D-6E8A-4147-A177-3AD203B41FA5}">
                      <a16:colId xmlns:a16="http://schemas.microsoft.com/office/drawing/2014/main" val="850861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head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38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Target weight at end date (CWT</a:t>
                      </a:r>
                      <a:r>
                        <a:rPr lang="en-US" sz="2400" baseline="0" dirty="0" smtClean="0"/>
                        <a:t> per head)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76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Coverage Price (at insurance sign-up)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$155.68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2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Actual ending value (price at end of period)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$151.50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0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Coverage Price – Actual Ending Value</a:t>
                      </a:r>
                    </a:p>
                    <a:p>
                      <a:r>
                        <a:rPr lang="en-US" sz="2400" i="1" dirty="0" smtClean="0"/>
                        <a:t>=  Line</a:t>
                      </a:r>
                      <a:r>
                        <a:rPr lang="en-US" sz="2400" i="1" baseline="0" dirty="0" smtClean="0"/>
                        <a:t> 3   –   Line 4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$4.18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34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Insured Share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4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Indemnity</a:t>
                      </a:r>
                    </a:p>
                    <a:p>
                      <a:r>
                        <a:rPr lang="en-US" sz="2400" i="1" dirty="0" smtClean="0"/>
                        <a:t>= No. of head   x   Target</a:t>
                      </a:r>
                      <a:r>
                        <a:rPr lang="en-US" sz="2400" i="1" baseline="0" dirty="0" smtClean="0"/>
                        <a:t> Wt.   X   Price Diff   x   Ins. Share</a:t>
                      </a:r>
                    </a:p>
                    <a:p>
                      <a:r>
                        <a:rPr lang="en-US" sz="2400" i="1" baseline="0" dirty="0" smtClean="0"/>
                        <a:t>= Line 1   x   Line 2   x   Line 5   x   Line 6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 smtClean="0"/>
                    </a:p>
                    <a:p>
                      <a:pPr algn="r"/>
                      <a:r>
                        <a:rPr lang="en-US" sz="2400" dirty="0" smtClean="0"/>
                        <a:t>$1,254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69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1951" y="318787"/>
            <a:ext cx="11468100" cy="6162675"/>
            <a:chOff x="342700" y="87780"/>
            <a:chExt cx="11468100" cy="6162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700" y="87780"/>
              <a:ext cx="11468100" cy="61626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3887" y="5775159"/>
              <a:ext cx="6108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https://www3.rma.usda.gov/apps/livestock_reports/main.aspx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541670" y="318787"/>
            <a:ext cx="4498507" cy="999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8" y="209048"/>
            <a:ext cx="11622726" cy="39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Livestock Risk Protection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fact sheets</a:t>
            </a:r>
          </a:p>
          <a:p>
            <a:endParaRPr lang="en-US" dirty="0" smtClean="0"/>
          </a:p>
          <a:p>
            <a:r>
              <a:rPr lang="en-US" dirty="0" smtClean="0"/>
              <a:t>Meet with a crop insurance agent</a:t>
            </a:r>
          </a:p>
          <a:p>
            <a:endParaRPr lang="en-US" dirty="0" smtClean="0"/>
          </a:p>
          <a:p>
            <a:r>
              <a:rPr lang="en-US" dirty="0" smtClean="0"/>
              <a:t>Visit the RMA website for LRP to check for prices, premiums, etc.</a:t>
            </a:r>
          </a:p>
          <a:p>
            <a:endParaRPr lang="en-US" dirty="0" smtClean="0"/>
          </a:p>
          <a:p>
            <a:r>
              <a:rPr lang="en-US" dirty="0" smtClean="0"/>
              <a:t>Compare with other marketing alternatives</a:t>
            </a:r>
            <a:r>
              <a:rPr lang="en-US" dirty="0" smtClean="0"/>
              <a:t>….</a:t>
            </a:r>
          </a:p>
          <a:p>
            <a:endParaRPr lang="en-US" dirty="0"/>
          </a:p>
          <a:p>
            <a:r>
              <a:rPr lang="en-US" dirty="0" smtClean="0"/>
              <a:t>QUESTIONS ABOUT LRP?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62465" y="330624"/>
            <a:ext cx="1040090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b="1" dirty="0" smtClean="0"/>
              <a:t>Pasture, Rangeland, and Forage insurance</a:t>
            </a:r>
            <a:r>
              <a:rPr lang="en-US" altLang="en-US" sz="4000" b="1" dirty="0"/>
              <a:t>: 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66" y="1794136"/>
            <a:ext cx="7714497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Program of Risk Management Agency (USDA)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Insures land for </a:t>
            </a:r>
            <a:r>
              <a:rPr lang="en-US" u="sng" dirty="0" smtClean="0"/>
              <a:t>grazing </a:t>
            </a:r>
            <a:r>
              <a:rPr lang="en-US" dirty="0" smtClean="0"/>
              <a:t>or </a:t>
            </a:r>
            <a:r>
              <a:rPr lang="en-US" u="sng" dirty="0" smtClean="0"/>
              <a:t>haying</a:t>
            </a:r>
            <a:endParaRPr lang="en-US" u="sng" dirty="0"/>
          </a:p>
          <a:p>
            <a:pPr lvl="2">
              <a:defRPr/>
            </a:pPr>
            <a:r>
              <a:rPr lang="en-US" u="sng" dirty="0" smtClean="0"/>
              <a:t>Established acreage</a:t>
            </a:r>
            <a:r>
              <a:rPr lang="en-US" dirty="0" smtClean="0"/>
              <a:t> of perennial forage</a:t>
            </a:r>
          </a:p>
          <a:p>
            <a:pPr lvl="2">
              <a:defRPr/>
            </a:pPr>
            <a:r>
              <a:rPr lang="en-US" dirty="0" smtClean="0"/>
              <a:t>Acreage must be </a:t>
            </a:r>
            <a:r>
              <a:rPr lang="en-US" u="sng" dirty="0" smtClean="0"/>
              <a:t>suitable</a:t>
            </a:r>
            <a:r>
              <a:rPr lang="en-US" dirty="0" smtClean="0"/>
              <a:t> for intended use</a:t>
            </a:r>
          </a:p>
          <a:p>
            <a:pPr lvl="2">
              <a:defRPr/>
            </a:pPr>
            <a:r>
              <a:rPr lang="en-US" dirty="0" smtClean="0"/>
              <a:t>Intended to provide $$$ to purchase replacement feed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Started </a:t>
            </a:r>
            <a:r>
              <a:rPr lang="en-US" dirty="0"/>
              <a:t>as a pilot program in 2007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PRF numbers for Oklahoma….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79" y="1833906"/>
            <a:ext cx="5858268" cy="4567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865476"/>
            <a:ext cx="4324645" cy="43088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Oklahoma Farm and Ranch Land</a:t>
            </a:r>
          </a:p>
          <a:p>
            <a:endParaRPr lang="en-US" sz="2400" dirty="0"/>
          </a:p>
          <a:p>
            <a:r>
              <a:rPr lang="en-US" sz="2400" dirty="0" smtClean="0"/>
              <a:t>34.4 million acres in farms</a:t>
            </a:r>
          </a:p>
          <a:p>
            <a:endParaRPr lang="en-US" sz="2400" dirty="0"/>
          </a:p>
          <a:p>
            <a:r>
              <a:rPr lang="en-US" sz="2400" dirty="0"/>
              <a:t>19.5 million acres in permanent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pasture or </a:t>
            </a:r>
            <a:r>
              <a:rPr lang="en-US" sz="2400" dirty="0"/>
              <a:t>rangeland</a:t>
            </a:r>
          </a:p>
          <a:p>
            <a:endParaRPr lang="en-US" sz="2400" dirty="0" smtClean="0"/>
          </a:p>
          <a:p>
            <a:r>
              <a:rPr lang="en-US" sz="2400" dirty="0" smtClean="0"/>
              <a:t>11.3 million acres in cropland</a:t>
            </a:r>
          </a:p>
          <a:p>
            <a:endParaRPr lang="en-US" sz="2400" dirty="0" smtClean="0"/>
          </a:p>
          <a:p>
            <a:r>
              <a:rPr lang="en-US" sz="2400" dirty="0" smtClean="0"/>
              <a:t>2.7 million acres in hay</a:t>
            </a:r>
            <a:endParaRPr lang="en-US" sz="2400" dirty="0"/>
          </a:p>
          <a:p>
            <a:endParaRPr lang="en-US" dirty="0" smtClean="0"/>
          </a:p>
          <a:p>
            <a:r>
              <a:rPr lang="en-US" sz="1600" b="1" dirty="0" smtClean="0"/>
              <a:t>Source:  2012 Census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04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kinds of federally backed insurance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Livestock Risk Protection (LRP)</a:t>
            </a:r>
          </a:p>
          <a:p>
            <a:pPr lvl="1"/>
            <a:r>
              <a:rPr lang="en-US" dirty="0" smtClean="0"/>
              <a:t>Price insurance for </a:t>
            </a:r>
            <a:r>
              <a:rPr lang="en-US" b="1" i="1" u="sng" dirty="0" smtClean="0"/>
              <a:t>feeder calves</a:t>
            </a:r>
            <a:r>
              <a:rPr lang="en-US" dirty="0" smtClean="0"/>
              <a:t> coming out of cow-calf operations</a:t>
            </a:r>
          </a:p>
          <a:p>
            <a:pPr lvl="1"/>
            <a:r>
              <a:rPr lang="en-US" dirty="0" smtClean="0"/>
              <a:t>Price insurance for </a:t>
            </a:r>
            <a:r>
              <a:rPr lang="en-US" b="1" i="1" u="sng" dirty="0" smtClean="0"/>
              <a:t>finished cattle</a:t>
            </a:r>
            <a:r>
              <a:rPr lang="en-US" dirty="0" smtClean="0"/>
              <a:t> coming out of feedlots</a:t>
            </a:r>
          </a:p>
          <a:p>
            <a:pPr lvl="1"/>
            <a:endParaRPr lang="en-US" dirty="0"/>
          </a:p>
          <a:p>
            <a:r>
              <a:rPr lang="en-US" b="1" i="1" dirty="0" smtClean="0"/>
              <a:t>Pasture, Rangeland, and Forage (PRF)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Rainfall-based insurance for pastures and perennial forages</a:t>
            </a:r>
          </a:p>
          <a:p>
            <a:pPr lvl="1"/>
            <a:endParaRPr lang="en-US" dirty="0"/>
          </a:p>
          <a:p>
            <a:r>
              <a:rPr lang="en-US" dirty="0" smtClean="0"/>
              <a:t>Both are backed by USDA’s Risk Management Agency</a:t>
            </a:r>
          </a:p>
          <a:p>
            <a:endParaRPr lang="en-US" dirty="0"/>
          </a:p>
          <a:p>
            <a:r>
              <a:rPr lang="en-US" dirty="0" smtClean="0"/>
              <a:t>Both products are sold by private crop insurance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026" y="22204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How much is </a:t>
            </a:r>
            <a:r>
              <a:rPr lang="en-US" sz="3600" b="1" dirty="0" smtClean="0"/>
              <a:t>22 </a:t>
            </a:r>
            <a:r>
              <a:rPr lang="en-US" sz="3600" b="1" dirty="0"/>
              <a:t>million acres?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73905"/>
              </p:ext>
            </p:extLst>
          </p:nvPr>
        </p:nvGraphicFramePr>
        <p:xfrm>
          <a:off x="2611867" y="1334776"/>
          <a:ext cx="7730900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2725">
                  <a:extLst>
                    <a:ext uri="{9D8B030D-6E8A-4147-A177-3AD203B41FA5}">
                      <a16:colId xmlns:a16="http://schemas.microsoft.com/office/drawing/2014/main" val="3750581939"/>
                    </a:ext>
                  </a:extLst>
                </a:gridCol>
                <a:gridCol w="1932725">
                  <a:extLst>
                    <a:ext uri="{9D8B030D-6E8A-4147-A177-3AD203B41FA5}">
                      <a16:colId xmlns:a16="http://schemas.microsoft.com/office/drawing/2014/main" val="3002093850"/>
                    </a:ext>
                  </a:extLst>
                </a:gridCol>
                <a:gridCol w="1932725">
                  <a:extLst>
                    <a:ext uri="{9D8B030D-6E8A-4147-A177-3AD203B41FA5}">
                      <a16:colId xmlns:a16="http://schemas.microsoft.com/office/drawing/2014/main" val="3485231895"/>
                    </a:ext>
                  </a:extLst>
                </a:gridCol>
                <a:gridCol w="1932725">
                  <a:extLst>
                    <a:ext uri="{9D8B030D-6E8A-4147-A177-3AD203B41FA5}">
                      <a16:colId xmlns:a16="http://schemas.microsoft.com/office/drawing/2014/main" val="2261279559"/>
                    </a:ext>
                  </a:extLst>
                </a:gridCol>
              </a:tblGrid>
              <a:tr h="603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Crop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Acres</a:t>
                      </a:r>
                      <a:r>
                        <a:rPr lang="en-US" baseline="0" dirty="0" smtClean="0"/>
                        <a:t> planted</a:t>
                      </a:r>
                    </a:p>
                    <a:p>
                      <a:pPr algn="ctr"/>
                      <a:r>
                        <a:rPr lang="en-US" baseline="0" dirty="0" smtClean="0"/>
                        <a:t>In 2017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Acres insured</a:t>
                      </a:r>
                    </a:p>
                    <a:p>
                      <a:pPr algn="ctr"/>
                      <a:r>
                        <a:rPr lang="en-US" dirty="0" smtClean="0"/>
                        <a:t>In 2017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insured</a:t>
                      </a:r>
                    </a:p>
                    <a:p>
                      <a:pPr algn="ctr"/>
                      <a:r>
                        <a:rPr lang="en-US" dirty="0" smtClean="0"/>
                        <a:t>In 2017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53724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4,349 K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2,882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16491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Soybeans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639 K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525 K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82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37880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Cotton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570 K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511 K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31848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Corn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331 K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287 K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93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53611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Grain</a:t>
                      </a:r>
                      <a:r>
                        <a:rPr lang="en-US" baseline="0" dirty="0" smtClean="0"/>
                        <a:t> sorghum</a:t>
                      </a:r>
                      <a:endParaRPr lang="en-US" dirty="0" smtClean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293 K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234 K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49744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r>
                        <a:rPr lang="en-US" dirty="0" smtClean="0"/>
                        <a:t>Rye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 K</a:t>
                      </a:r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K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941438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r>
                        <a:rPr lang="en-US" dirty="0" smtClean="0"/>
                        <a:t>Canola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 K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K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49023"/>
                  </a:ext>
                </a:extLst>
              </a:tr>
              <a:tr h="37352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Top 7 crops</a:t>
                      </a:r>
                      <a:endParaRPr lang="en-US" sz="2000" b="1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6,487</a:t>
                      </a:r>
                      <a:endParaRPr lang="en-US" sz="2000" b="1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4,565</a:t>
                      </a:r>
                      <a:endParaRPr lang="en-US" sz="2000" b="1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70</a:t>
                      </a:r>
                      <a:endParaRPr lang="en-US" sz="2000" b="1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78422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81672"/>
                  </a:ext>
                </a:extLst>
              </a:tr>
              <a:tr h="603380">
                <a:tc>
                  <a:txBody>
                    <a:bodyPr/>
                    <a:lstStyle/>
                    <a:p>
                      <a:r>
                        <a:rPr lang="en-US" dirty="0" smtClean="0"/>
                        <a:t>Pasture</a:t>
                      </a:r>
                      <a:r>
                        <a:rPr lang="en-US" baseline="0" dirty="0" smtClean="0"/>
                        <a:t> &amp; perennial forages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 million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>
                    <a:solidFill>
                      <a:srgbClr val="7030A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3307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3544" y="6246353"/>
            <a:ext cx="402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Risk Management Agency, USDA</a:t>
            </a:r>
          </a:p>
        </p:txBody>
      </p:sp>
    </p:spTree>
    <p:extLst>
      <p:ext uri="{BB962C8B-B14F-4D97-AF65-F5344CB8AC3E}">
        <p14:creationId xmlns:p14="http://schemas.microsoft.com/office/powerpoint/2010/main" val="14637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92404" y="46259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/>
              <a:t>PRF Insurance:  </a:t>
            </a:r>
            <a:r>
              <a:rPr lang="en-US" altLang="en-US" sz="4000" b="1" dirty="0" smtClean="0"/>
              <a:t>more background</a:t>
            </a:r>
            <a:endParaRPr lang="en-US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404" y="1916684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Sold by private insurance agents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Significant premium subsidy  </a:t>
            </a:r>
          </a:p>
          <a:p>
            <a:pPr lvl="2">
              <a:defRPr/>
            </a:pPr>
            <a:r>
              <a:rPr lang="en-US" dirty="0" smtClean="0"/>
              <a:t>51-59% paid by USDA</a:t>
            </a:r>
          </a:p>
          <a:p>
            <a:pPr>
              <a:spcAft>
                <a:spcPts val="600"/>
              </a:spcAft>
              <a:defRPr/>
            </a:pPr>
            <a:endParaRPr lang="en-US" dirty="0" smtClean="0"/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Uses </a:t>
            </a:r>
            <a:r>
              <a:rPr lang="en-US" dirty="0"/>
              <a:t>dollar coverage per </a:t>
            </a:r>
            <a:r>
              <a:rPr lang="en-US" dirty="0" smtClean="0"/>
              <a:t>acre 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400" dirty="0" smtClean="0"/>
              <a:t>varies by county, base value set by RMA</a:t>
            </a:r>
            <a:endParaRPr lang="en-US" sz="24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Uses </a:t>
            </a:r>
            <a:r>
              <a:rPr lang="en-US" dirty="0"/>
              <a:t>rainfall </a:t>
            </a:r>
            <a:r>
              <a:rPr lang="en-US" dirty="0" smtClean="0"/>
              <a:t>index, area-based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4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65891" y="40081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/>
              <a:t>PRF uses a rainfall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91" y="1547588"/>
            <a:ext cx="6901183" cy="42888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400" dirty="0"/>
          </a:p>
          <a:p>
            <a:pPr>
              <a:defRPr/>
            </a:pPr>
            <a:r>
              <a:rPr lang="en-US" dirty="0" smtClean="0"/>
              <a:t>Index expresses </a:t>
            </a:r>
            <a:r>
              <a:rPr lang="en-US" b="1" i="1" dirty="0" smtClean="0"/>
              <a:t>ACTUAL</a:t>
            </a:r>
            <a:r>
              <a:rPr lang="en-US" dirty="0" smtClean="0"/>
              <a:t> as % of </a:t>
            </a:r>
            <a:r>
              <a:rPr lang="en-US" b="1" i="1" dirty="0" smtClean="0"/>
              <a:t>NORMAL</a:t>
            </a:r>
            <a:r>
              <a:rPr lang="en-US" dirty="0" smtClean="0"/>
              <a:t>:</a:t>
            </a:r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400" dirty="0"/>
          </a:p>
          <a:p>
            <a:pPr>
              <a:defRPr/>
            </a:pPr>
            <a:r>
              <a:rPr lang="en-US" dirty="0" smtClean="0"/>
              <a:t>If actual rainfall index falls below guaranteed level, the insurance pays an indemnity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4304" y="2654346"/>
                <a:ext cx="4908716" cy="166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𝐴𝑐𝑡𝑢𝑎𝑙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𝑝𝑟𝑒𝑐𝑖𝑝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𝑝𝑟𝑒𝑐𝑖𝑝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100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4" y="2654346"/>
                <a:ext cx="4908716" cy="1664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01206" y="2449386"/>
                <a:ext cx="5371022" cy="2074158"/>
              </a:xfrm>
              <a:prstGeom prst="rect">
                <a:avLst/>
              </a:prstGeom>
              <a:gradFill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Example: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𝐴𝑐𝑡𝑢𝑎𝑙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   4.5"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   6"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=  75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206" y="2449386"/>
                <a:ext cx="5371022" cy="2074158"/>
              </a:xfrm>
              <a:prstGeom prst="rect">
                <a:avLst/>
              </a:prstGeom>
              <a:blipFill>
                <a:blip r:embed="rId3"/>
                <a:stretch>
                  <a:fillRect l="-2838" t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79922" y="4821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/>
              <a:t>But why insure precipitation?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22" y="1859105"/>
            <a:ext cx="8229600" cy="4585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u="sng" dirty="0" smtClean="0"/>
              <a:t>PROBLEM</a:t>
            </a:r>
            <a:r>
              <a:rPr lang="en-US" dirty="0" smtClean="0"/>
              <a:t>:  how can we insure forage production when we usually don’t measure pasture / forage output?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400" dirty="0"/>
          </a:p>
          <a:p>
            <a:pPr>
              <a:defRPr/>
            </a:pPr>
            <a:r>
              <a:rPr lang="en-US" i="1" u="sng" dirty="0" smtClean="0"/>
              <a:t>ANSWER</a:t>
            </a:r>
            <a:r>
              <a:rPr lang="en-US" dirty="0" smtClean="0"/>
              <a:t>:  use another measure as a proxy for forage production</a:t>
            </a:r>
          </a:p>
          <a:p>
            <a:pPr lvl="2">
              <a:defRPr/>
            </a:pPr>
            <a:r>
              <a:rPr lang="en-US" dirty="0" smtClean="0"/>
              <a:t>“Meaningful” - will closely reflect </a:t>
            </a:r>
            <a:r>
              <a:rPr lang="en-US" dirty="0"/>
              <a:t>forage production</a:t>
            </a:r>
          </a:p>
          <a:p>
            <a:pPr lvl="2">
              <a:defRPr/>
            </a:pPr>
            <a:r>
              <a:rPr lang="en-US" dirty="0" smtClean="0"/>
              <a:t>“Measureable” –feasible to obtain, understandable, even have “official” values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89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22" y="4005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Whose rainfall?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22" y="1780955"/>
            <a:ext cx="793988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Uses NOAA Climate Prediction Center data</a:t>
            </a:r>
          </a:p>
          <a:p>
            <a:pPr lvl="2"/>
            <a:r>
              <a:rPr lang="en-US" dirty="0" smtClean="0"/>
              <a:t>Minimum of 6,000 stations reporting daily, usually over 15,000 stations report daily across US</a:t>
            </a:r>
          </a:p>
          <a:p>
            <a:endParaRPr lang="en-US" dirty="0" smtClean="0"/>
          </a:p>
          <a:p>
            <a:r>
              <a:rPr lang="en-US" dirty="0" smtClean="0"/>
              <a:t>Uses multiple stations to calculate a composite precipitation value for each grid area</a:t>
            </a:r>
          </a:p>
          <a:p>
            <a:pPr lvl="2"/>
            <a:r>
              <a:rPr lang="en-US" dirty="0" smtClean="0"/>
              <a:t>4 closest reporting stations used</a:t>
            </a:r>
          </a:p>
          <a:p>
            <a:pPr lvl="2"/>
            <a:r>
              <a:rPr lang="en-US" dirty="0" smtClean="0"/>
              <a:t>Don’t rely on just 1 station</a:t>
            </a:r>
          </a:p>
          <a:p>
            <a:pPr lvl="2"/>
            <a:r>
              <a:rPr lang="en-US" dirty="0" smtClean="0"/>
              <a:t>NOAA performs grid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2613" y="3142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Area-based coverage:  find your grid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13" y="1574202"/>
            <a:ext cx="235390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0.25 degrees longitude x 0.25 degrees latitude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your land lies in 2 adjacent grids, you can insure it in one or the other, or split it into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one composite rainfall value for entire grid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34" y="1457244"/>
            <a:ext cx="62388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4283" y="42588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Precipitation amount weighted by distance from grid center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9019" y="2254628"/>
            <a:ext cx="33041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</a:t>
            </a:r>
            <a:r>
              <a:rPr lang="en-US" sz="2400" dirty="0" smtClean="0"/>
              <a:t>distant stations </a:t>
            </a:r>
            <a:r>
              <a:rPr lang="en-US" sz="2400" dirty="0"/>
              <a:t>get </a:t>
            </a:r>
            <a:r>
              <a:rPr lang="en-US" sz="2400" dirty="0" smtClean="0"/>
              <a:t>smaller </a:t>
            </a:r>
            <a:r>
              <a:rPr lang="en-US" sz="2400" dirty="0"/>
              <a:t>weights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location </a:t>
            </a:r>
            <a:r>
              <a:rPr lang="en-US" sz="2400" dirty="0" smtClean="0"/>
              <a:t>in the</a:t>
            </a:r>
            <a:r>
              <a:rPr lang="en-US" sz="2400" dirty="0"/>
              <a:t> </a:t>
            </a:r>
            <a:r>
              <a:rPr lang="en-US" sz="2400" dirty="0" smtClean="0"/>
              <a:t>grid </a:t>
            </a:r>
            <a:r>
              <a:rPr lang="en-US" sz="2400" dirty="0"/>
              <a:t>doesn’t </a:t>
            </a:r>
            <a:r>
              <a:rPr lang="en-US" sz="2400" dirty="0" smtClean="0"/>
              <a:t>matter</a:t>
            </a:r>
            <a:endParaRPr lang="en-US" sz="2400" dirty="0"/>
          </a:p>
          <a:p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848109" y="4020230"/>
            <a:ext cx="924036" cy="438431"/>
            <a:chOff x="2495550" y="2870200"/>
            <a:chExt cx="924036" cy="438431"/>
          </a:xfrm>
        </p:grpSpPr>
        <p:sp>
          <p:nvSpPr>
            <p:cNvPr id="14" name="Oval 13"/>
            <p:cNvSpPr/>
            <p:nvPr/>
          </p:nvSpPr>
          <p:spPr>
            <a:xfrm flipH="1">
              <a:off x="2790822" y="3262912"/>
              <a:ext cx="53977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5550" y="2870200"/>
              <a:ext cx="924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Station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41866" y="1839057"/>
            <a:ext cx="924036" cy="438431"/>
            <a:chOff x="2495550" y="2870200"/>
            <a:chExt cx="924036" cy="438431"/>
          </a:xfrm>
        </p:grpSpPr>
        <p:sp>
          <p:nvSpPr>
            <p:cNvPr id="18" name="Oval 17"/>
            <p:cNvSpPr/>
            <p:nvPr/>
          </p:nvSpPr>
          <p:spPr>
            <a:xfrm flipH="1">
              <a:off x="2790822" y="3262912"/>
              <a:ext cx="53977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5550" y="2870200"/>
              <a:ext cx="924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Station 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93750" y="2696096"/>
            <a:ext cx="924036" cy="438431"/>
            <a:chOff x="2495550" y="2870200"/>
            <a:chExt cx="924036" cy="438431"/>
          </a:xfrm>
        </p:grpSpPr>
        <p:sp>
          <p:nvSpPr>
            <p:cNvPr id="21" name="Oval 20"/>
            <p:cNvSpPr/>
            <p:nvPr/>
          </p:nvSpPr>
          <p:spPr>
            <a:xfrm flipH="1">
              <a:off x="2790822" y="3262912"/>
              <a:ext cx="53977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95550" y="2870200"/>
              <a:ext cx="924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Station 3</a:t>
              </a:r>
            </a:p>
          </p:txBody>
        </p:sp>
      </p:grpSp>
      <p:sp>
        <p:nvSpPr>
          <p:cNvPr id="27" name="Oval 26"/>
          <p:cNvSpPr/>
          <p:nvPr/>
        </p:nvSpPr>
        <p:spPr>
          <a:xfrm flipH="1">
            <a:off x="5166749" y="5587864"/>
            <a:ext cx="53977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29868" y="5610722"/>
            <a:ext cx="92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Station 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447451" y="2331646"/>
            <a:ext cx="471731" cy="14808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8486948" y="3915083"/>
            <a:ext cx="616937" cy="48158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99432" y="3134527"/>
            <a:ext cx="1763975" cy="75757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291886" y="3930374"/>
            <a:ext cx="3072594" cy="164207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380819" y="2604597"/>
            <a:ext cx="2096055" cy="25810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380819" y="2604597"/>
            <a:ext cx="2096055" cy="2581014"/>
          </a:xfrm>
          <a:prstGeom prst="line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80057" y="2604597"/>
            <a:ext cx="2096817" cy="2564736"/>
          </a:xfrm>
          <a:prstGeom prst="line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94441" y="368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/>
              <a:t>PRF Insurance:  coverage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441" y="1604548"/>
            <a:ext cx="8229600" cy="46903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 smtClean="0"/>
              <a:t>Single </a:t>
            </a:r>
            <a:r>
              <a:rPr lang="en-US" u="sng" dirty="0"/>
              <a:t>peril</a:t>
            </a:r>
            <a:r>
              <a:rPr lang="en-US" dirty="0"/>
              <a:t>:  only insures precipitation</a:t>
            </a:r>
          </a:p>
          <a:p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perils aren’t insured</a:t>
            </a:r>
          </a:p>
          <a:p>
            <a:pPr lvl="2"/>
            <a:r>
              <a:rPr lang="en-US" dirty="0"/>
              <a:t>Fire			• Hail</a:t>
            </a:r>
          </a:p>
          <a:p>
            <a:pPr lvl="2"/>
            <a:r>
              <a:rPr lang="en-US" dirty="0"/>
              <a:t>Heat			• Insects</a:t>
            </a:r>
          </a:p>
          <a:p>
            <a:pPr lvl="2"/>
            <a:r>
              <a:rPr lang="en-US" dirty="0"/>
              <a:t>Disease		• Plant vigor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r>
              <a:rPr lang="en-US" u="sng" dirty="0" smtClean="0"/>
              <a:t>Guarantee</a:t>
            </a:r>
            <a:r>
              <a:rPr lang="en-US" dirty="0" smtClean="0"/>
              <a:t> </a:t>
            </a:r>
            <a:r>
              <a:rPr lang="en-US" dirty="0"/>
              <a:t>from 70% to 90% of normal </a:t>
            </a:r>
            <a:r>
              <a:rPr lang="en-US" dirty="0" err="1"/>
              <a:t>precip</a:t>
            </a:r>
            <a:endParaRPr lang="en-US" dirty="0"/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r>
              <a:rPr lang="en-US" u="sng" dirty="0" smtClean="0"/>
              <a:t>Area-based</a:t>
            </a:r>
            <a:r>
              <a:rPr lang="en-US" dirty="0"/>
              <a:t>:  uses a grid system</a:t>
            </a:r>
          </a:p>
          <a:p>
            <a:pPr>
              <a:spcAft>
                <a:spcPts val="600"/>
              </a:spcAft>
              <a:defRPr/>
            </a:pPr>
            <a:endParaRPr lang="en-US" dirty="0" smtClean="0"/>
          </a:p>
          <a:p>
            <a:pPr lvl="2">
              <a:spcAft>
                <a:spcPts val="600"/>
              </a:spcAft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1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98136" y="50067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/>
              <a:t>PRF Insurance:  time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136" y="2000474"/>
            <a:ext cx="8229600" cy="46903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/>
              <a:t>Policy </a:t>
            </a:r>
            <a:r>
              <a:rPr lang="en-US" dirty="0"/>
              <a:t>runs January to </a:t>
            </a:r>
            <a:r>
              <a:rPr lang="en-US" dirty="0" smtClean="0"/>
              <a:t>December</a:t>
            </a:r>
          </a:p>
          <a:p>
            <a:pPr>
              <a:spcAft>
                <a:spcPts val="600"/>
              </a:spcAft>
              <a:defRPr/>
            </a:pPr>
            <a:endParaRPr lang="en-US" dirty="0" smtClean="0"/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Pick </a:t>
            </a:r>
            <a:r>
              <a:rPr lang="en-US" dirty="0"/>
              <a:t>time periods you want to </a:t>
            </a:r>
            <a:r>
              <a:rPr lang="en-US" dirty="0" smtClean="0"/>
              <a:t>insure </a:t>
            </a:r>
          </a:p>
          <a:p>
            <a:pPr lvl="2">
              <a:spcAft>
                <a:spcPts val="600"/>
              </a:spcAft>
              <a:defRPr/>
            </a:pPr>
            <a:r>
              <a:rPr lang="en-US" u="sng" dirty="0" smtClean="0"/>
              <a:t>at least two</a:t>
            </a:r>
            <a:r>
              <a:rPr lang="en-US" dirty="0" smtClean="0"/>
              <a:t> 2-month intervals (no overlap) </a:t>
            </a:r>
          </a:p>
          <a:p>
            <a:pPr lvl="2">
              <a:spcAft>
                <a:spcPts val="600"/>
              </a:spcAft>
              <a:defRPr/>
            </a:pPr>
            <a:endParaRPr lang="en-US" u="sng" dirty="0" smtClean="0"/>
          </a:p>
          <a:p>
            <a:pPr lvl="2">
              <a:spcAft>
                <a:spcPts val="600"/>
              </a:spcAft>
              <a:defRPr/>
            </a:pPr>
            <a:r>
              <a:rPr lang="en-US" u="sng" dirty="0" smtClean="0"/>
              <a:t>allocate</a:t>
            </a:r>
            <a:r>
              <a:rPr lang="en-US" dirty="0" smtClean="0"/>
              <a:t> $ coverage across selected intervals</a:t>
            </a:r>
          </a:p>
          <a:p>
            <a:pPr lvl="2">
              <a:spcAft>
                <a:spcPts val="600"/>
              </a:spcAft>
              <a:defRPr/>
            </a:pPr>
            <a:endParaRPr lang="en-US" u="sng" dirty="0" smtClean="0"/>
          </a:p>
          <a:p>
            <a:pPr lvl="2">
              <a:spcAft>
                <a:spcPts val="600"/>
              </a:spcAft>
              <a:defRPr/>
            </a:pPr>
            <a:r>
              <a:rPr lang="en-US" u="sng" dirty="0" smtClean="0"/>
              <a:t>maximum</a:t>
            </a:r>
            <a:r>
              <a:rPr lang="en-US" dirty="0" smtClean="0"/>
              <a:t> allocation of 60</a:t>
            </a:r>
            <a:r>
              <a:rPr lang="en-US" dirty="0"/>
              <a:t>%, </a:t>
            </a:r>
            <a:r>
              <a:rPr lang="en-US" u="sng" dirty="0"/>
              <a:t>minimum</a:t>
            </a:r>
            <a:r>
              <a:rPr lang="en-US" dirty="0"/>
              <a:t> of 10</a:t>
            </a:r>
            <a:r>
              <a:rPr lang="en-US" dirty="0" smtClean="0"/>
              <a:t>%</a:t>
            </a:r>
          </a:p>
          <a:p>
            <a:pPr lvl="2">
              <a:spcAft>
                <a:spcPts val="600"/>
              </a:spcAft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46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54667" y="5420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/>
              <a:t>PRF insurance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67" y="2147049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Producers select / identify: </a:t>
            </a:r>
          </a:p>
          <a:p>
            <a:pPr lvl="2">
              <a:defRPr/>
            </a:pPr>
            <a:r>
              <a:rPr lang="en-US" sz="2800" dirty="0"/>
              <a:t>i</a:t>
            </a:r>
            <a:r>
              <a:rPr lang="en-US" sz="2800" dirty="0" smtClean="0"/>
              <a:t>ntended use (grazing or haying)</a:t>
            </a:r>
          </a:p>
          <a:p>
            <a:pPr lvl="2">
              <a:defRPr/>
            </a:pPr>
            <a:r>
              <a:rPr lang="en-US" sz="2800" dirty="0" smtClean="0"/>
              <a:t>acres to insure, grid location </a:t>
            </a:r>
          </a:p>
          <a:p>
            <a:pPr lvl="2">
              <a:defRPr/>
            </a:pPr>
            <a:r>
              <a:rPr lang="en-US" sz="2800" dirty="0" smtClean="0"/>
              <a:t>rainfall index guarantee level (70% to 90%)</a:t>
            </a:r>
          </a:p>
          <a:p>
            <a:pPr lvl="2">
              <a:defRPr/>
            </a:pPr>
            <a:r>
              <a:rPr lang="en-US" sz="2800" dirty="0" smtClean="0"/>
              <a:t>dollars of protection (with Productivity Factor) </a:t>
            </a:r>
          </a:p>
          <a:p>
            <a:pPr lvl="2">
              <a:defRPr/>
            </a:pPr>
            <a:r>
              <a:rPr lang="en-US" sz="2800" dirty="0" smtClean="0"/>
              <a:t>time periods to insure</a:t>
            </a:r>
          </a:p>
          <a:p>
            <a:pPr lvl="2">
              <a:defRPr/>
            </a:pPr>
            <a:r>
              <a:rPr lang="en-US" sz="2800" dirty="0" smtClean="0"/>
              <a:t>allocation of coverage across time periods</a:t>
            </a:r>
          </a:p>
          <a:p>
            <a:pPr marL="0" indent="0">
              <a:buNone/>
              <a:defRPr/>
            </a:pPr>
            <a:endParaRPr lang="en-US" sz="400" dirty="0"/>
          </a:p>
          <a:p>
            <a:pPr marL="0" indent="0">
              <a:buNone/>
              <a:defRPr/>
            </a:pPr>
            <a:endParaRPr lang="en-US" sz="4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1325563"/>
          </a:xfrm>
        </p:spPr>
        <p:txBody>
          <a:bodyPr/>
          <a:lstStyle/>
          <a:p>
            <a:r>
              <a:rPr lang="en-US" b="1" dirty="0" smtClean="0"/>
              <a:t>Livestock Risk Protection:  LRP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025"/>
            <a:ext cx="10515600" cy="5107154"/>
          </a:xfrm>
        </p:spPr>
        <p:txBody>
          <a:bodyPr/>
          <a:lstStyle/>
          <a:p>
            <a:r>
              <a:rPr lang="en-US" dirty="0" smtClean="0"/>
              <a:t>Available for both feeder calves and fed cattle</a:t>
            </a:r>
          </a:p>
          <a:p>
            <a:endParaRPr lang="en-US" dirty="0"/>
          </a:p>
          <a:p>
            <a:r>
              <a:rPr lang="en-US" b="1" i="1" u="sng" dirty="0" smtClean="0"/>
              <a:t>Price insurance</a:t>
            </a:r>
            <a:r>
              <a:rPr lang="en-US" dirty="0" smtClean="0"/>
              <a:t>:  pay a premium for insurance which guarantees a minimum price</a:t>
            </a:r>
          </a:p>
          <a:p>
            <a:pPr lvl="1"/>
            <a:r>
              <a:rPr lang="en-US" dirty="0" smtClean="0"/>
              <a:t>Works a lot like a put option </a:t>
            </a:r>
          </a:p>
          <a:p>
            <a:endParaRPr lang="en-US" dirty="0"/>
          </a:p>
          <a:p>
            <a:r>
              <a:rPr lang="en-US" dirty="0" smtClean="0"/>
              <a:t>Advantages:  </a:t>
            </a:r>
          </a:p>
          <a:p>
            <a:pPr lvl="1"/>
            <a:r>
              <a:rPr lang="en-US" dirty="0" smtClean="0"/>
              <a:t>can adapt to </a:t>
            </a:r>
            <a:r>
              <a:rPr lang="en-US" b="1" i="1" u="sng" dirty="0" smtClean="0"/>
              <a:t>your</a:t>
            </a:r>
            <a:r>
              <a:rPr lang="en-US" dirty="0" smtClean="0"/>
              <a:t> number of head, time periods, etc.</a:t>
            </a:r>
          </a:p>
          <a:p>
            <a:pPr lvl="1"/>
            <a:r>
              <a:rPr lang="en-US" dirty="0" smtClean="0"/>
              <a:t>Premium is subsidized</a:t>
            </a:r>
          </a:p>
          <a:p>
            <a:endParaRPr lang="en-US" dirty="0"/>
          </a:p>
          <a:p>
            <a:r>
              <a:rPr lang="en-US" b="1" i="1" u="sng" dirty="0" smtClean="0"/>
              <a:t>Does not</a:t>
            </a:r>
            <a:r>
              <a:rPr lang="en-US" dirty="0" smtClean="0"/>
              <a:t> insure other perils (weight gain, death loss, etc.)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5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Online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67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RMA info on PRF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80808"/>
                </a:solidFill>
              </a:rPr>
              <a:t>	www.rma.usda.gov/policies/pasturerangeforage/</a:t>
            </a:r>
          </a:p>
          <a:p>
            <a:endParaRPr lang="en-US" dirty="0"/>
          </a:p>
          <a:p>
            <a:r>
              <a:rPr lang="en-US" dirty="0" smtClean="0"/>
              <a:t>Grid locator and Decision Support Tool</a:t>
            </a:r>
          </a:p>
          <a:p>
            <a:pPr marL="0" indent="0">
              <a:buNone/>
            </a:pPr>
            <a:r>
              <a:rPr lang="en-US" sz="2400" b="1" dirty="0"/>
              <a:t>	http://prodwebnlb.rma.usda.gov/apps/prf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2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1" cy="6867522"/>
          </a:xfrm>
          <a:prstGeom prst="rect">
            <a:avLst/>
          </a:prstGeom>
        </p:spPr>
      </p:pic>
      <p:sp>
        <p:nvSpPr>
          <p:cNvPr id="15366" name="Oval 4"/>
          <p:cNvSpPr>
            <a:spLocks noChangeArrowheads="1"/>
          </p:cNvSpPr>
          <p:nvPr/>
        </p:nvSpPr>
        <p:spPr bwMode="auto">
          <a:xfrm>
            <a:off x="1746942" y="6377552"/>
            <a:ext cx="5404135" cy="48997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66" y="0"/>
            <a:ext cx="9178339" cy="6881620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790741" y="4351724"/>
            <a:ext cx="1397617" cy="41777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3113" y="368223"/>
            <a:ext cx="6453963" cy="8506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94" y="446982"/>
            <a:ext cx="8229600" cy="1143000"/>
          </a:xfrm>
        </p:spPr>
        <p:txBody>
          <a:bodyPr/>
          <a:lstStyle/>
          <a:p>
            <a:r>
              <a:rPr lang="en-US" b="1" dirty="0" smtClean="0"/>
              <a:t>Use the Decision Support Tool to…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94" y="1959297"/>
            <a:ext cx="8229600" cy="4525963"/>
          </a:xfrm>
        </p:spPr>
        <p:txBody>
          <a:bodyPr/>
          <a:lstStyle/>
          <a:p>
            <a:r>
              <a:rPr lang="en-US" dirty="0"/>
              <a:t>Compare index intervals and coverage allocations</a:t>
            </a:r>
          </a:p>
          <a:p>
            <a:endParaRPr lang="en-US" dirty="0" smtClean="0"/>
          </a:p>
          <a:p>
            <a:r>
              <a:rPr lang="en-US" dirty="0" smtClean="0"/>
              <a:t>Compare guarantee levels</a:t>
            </a:r>
          </a:p>
          <a:p>
            <a:endParaRPr lang="en-US" dirty="0" smtClean="0"/>
          </a:p>
          <a:p>
            <a:r>
              <a:rPr lang="en-US" dirty="0" smtClean="0"/>
              <a:t>Estimate premium costs</a:t>
            </a:r>
          </a:p>
          <a:p>
            <a:endParaRPr lang="en-US" dirty="0" smtClean="0"/>
          </a:p>
          <a:p>
            <a:r>
              <a:rPr lang="en-US" dirty="0" smtClean="0"/>
              <a:t>Evaluate PRF results for particular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6822816" y="1182698"/>
            <a:ext cx="36583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" b="1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400" b="1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400" b="1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400" b="1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400" b="1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rgbClr val="080808"/>
                </a:solidFill>
                <a:latin typeface="+mj-lt"/>
              </a:rPr>
              <a:t>County Base Value </a:t>
            </a:r>
            <a:r>
              <a:rPr lang="en-US" altLang="en-US" sz="2000" dirty="0">
                <a:latin typeface="+mj-lt"/>
              </a:rPr>
              <a:t> </a:t>
            </a:r>
          </a:p>
          <a:p>
            <a:r>
              <a:rPr lang="en-US" altLang="en-US" sz="2000" b="0" i="1" dirty="0">
                <a:latin typeface="+mj-lt"/>
              </a:rPr>
              <a:t>  =  base $ value of production per</a:t>
            </a:r>
          </a:p>
          <a:p>
            <a:r>
              <a:rPr lang="en-US" altLang="en-US" sz="2000" b="0" i="1" dirty="0">
                <a:latin typeface="+mj-lt"/>
              </a:rPr>
              <a:t>      acre; set by RMA</a:t>
            </a:r>
          </a:p>
          <a:p>
            <a:endParaRPr lang="en-US" altLang="en-US" sz="2000" dirty="0">
              <a:latin typeface="+mj-lt"/>
            </a:endParaRPr>
          </a:p>
          <a:p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solidFill>
                  <a:srgbClr val="080808"/>
                </a:solidFill>
                <a:latin typeface="+mj-lt"/>
              </a:rPr>
              <a:t>Dollar Amount of Protection </a:t>
            </a:r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  =  </a:t>
            </a:r>
            <a:r>
              <a:rPr lang="en-US" altLang="en-US" sz="2000" b="0" i="1" dirty="0">
                <a:latin typeface="+mj-lt"/>
              </a:rPr>
              <a:t>County Base Value</a:t>
            </a:r>
          </a:p>
          <a:p>
            <a:r>
              <a:rPr lang="en-US" altLang="en-US" sz="2000" b="0" i="1" dirty="0">
                <a:latin typeface="+mj-lt"/>
              </a:rPr>
              <a:t>      x   Productivity Factor %    </a:t>
            </a:r>
          </a:p>
          <a:p>
            <a:r>
              <a:rPr lang="en-US" altLang="en-US" sz="2000" b="0" i="1" dirty="0">
                <a:latin typeface="+mj-lt"/>
              </a:rPr>
              <a:t>      x   Guarantee Level %</a:t>
            </a:r>
          </a:p>
          <a:p>
            <a:endParaRPr lang="en-US" altLang="en-US" sz="2000" dirty="0">
              <a:latin typeface="+mj-lt"/>
            </a:endParaRPr>
          </a:p>
          <a:p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solidFill>
                  <a:srgbClr val="080808"/>
                </a:solidFill>
                <a:latin typeface="+mj-lt"/>
              </a:rPr>
              <a:t>Total Policy Protection </a:t>
            </a:r>
            <a:endParaRPr lang="en-US" altLang="en-US" sz="20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  =  </a:t>
            </a:r>
            <a:r>
              <a:rPr lang="en-US" altLang="en-US" sz="2000" b="0" i="1" dirty="0">
                <a:latin typeface="+mj-lt"/>
              </a:rPr>
              <a:t>Dollar Amount of Protection   </a:t>
            </a:r>
          </a:p>
          <a:p>
            <a:r>
              <a:rPr lang="en-US" altLang="en-US" sz="2000" b="0" i="1" dirty="0">
                <a:latin typeface="+mj-lt"/>
              </a:rPr>
              <a:t>      x    Total Insured Acres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58" y="640291"/>
            <a:ext cx="5032589" cy="59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8856" y="886534"/>
            <a:ext cx="3749360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INDEX INTERVALS</a:t>
            </a:r>
          </a:p>
          <a:p>
            <a:pPr>
              <a:defRPr/>
            </a:pPr>
            <a:endParaRPr lang="en-US" sz="2000" b="1" dirty="0"/>
          </a:p>
          <a:p>
            <a:pPr marL="342900" indent="-342900">
              <a:buFontTx/>
              <a:buChar char="-"/>
              <a:defRPr/>
            </a:pPr>
            <a:r>
              <a:rPr lang="en-US" sz="2000" i="1" dirty="0">
                <a:solidFill>
                  <a:srgbClr val="FF0000"/>
                </a:solidFill>
              </a:rPr>
              <a:t>Time periods</a:t>
            </a:r>
            <a:r>
              <a:rPr lang="en-US" sz="2000" i="1" dirty="0"/>
              <a:t> for which</a:t>
            </a:r>
          </a:p>
          <a:p>
            <a:pPr>
              <a:defRPr/>
            </a:pPr>
            <a:r>
              <a:rPr lang="en-US" sz="2000" i="1" dirty="0"/>
              <a:t>      you insure rainfall</a:t>
            </a:r>
          </a:p>
          <a:p>
            <a:pPr>
              <a:defRPr/>
            </a:pPr>
            <a:endParaRPr lang="en-US" sz="2000" b="1" dirty="0"/>
          </a:p>
          <a:p>
            <a:pPr marL="342900" indent="-342900">
              <a:buFontTx/>
              <a:buChar char="-"/>
              <a:defRPr/>
            </a:pPr>
            <a:r>
              <a:rPr lang="en-US" sz="2000" i="1" dirty="0"/>
              <a:t>Must choose </a:t>
            </a:r>
            <a:r>
              <a:rPr lang="en-US" sz="2000" i="1" u="sng" dirty="0">
                <a:solidFill>
                  <a:srgbClr val="FF0000"/>
                </a:solidFill>
              </a:rPr>
              <a:t>at least two</a:t>
            </a:r>
            <a:r>
              <a:rPr lang="en-US" sz="2000" i="1" dirty="0"/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i="1" dirty="0"/>
              <a:t>intervals</a:t>
            </a:r>
          </a:p>
          <a:p>
            <a:pPr marL="342900" indent="-342900">
              <a:buFontTx/>
              <a:buChar char="-"/>
              <a:defRPr/>
            </a:pPr>
            <a:endParaRPr lang="en-US" sz="2000" b="1" dirty="0"/>
          </a:p>
          <a:p>
            <a:pPr marL="342900" indent="-342900">
              <a:buFontTx/>
              <a:buChar char="-"/>
              <a:defRPr/>
            </a:pPr>
            <a:r>
              <a:rPr lang="en-US" sz="2000" i="1" dirty="0"/>
              <a:t>Must </a:t>
            </a:r>
            <a:r>
              <a:rPr lang="en-US" sz="2000" i="1" u="sng" dirty="0">
                <a:solidFill>
                  <a:srgbClr val="FF0000"/>
                </a:solidFill>
              </a:rPr>
              <a:t>allocate</a:t>
            </a:r>
            <a:r>
              <a:rPr lang="en-US" sz="2000" i="1" dirty="0"/>
              <a:t> % of </a:t>
            </a:r>
          </a:p>
          <a:p>
            <a:pPr>
              <a:defRPr/>
            </a:pPr>
            <a:r>
              <a:rPr lang="en-US" sz="2000" i="1" dirty="0"/>
              <a:t>      dollar coverage to each </a:t>
            </a:r>
          </a:p>
          <a:p>
            <a:pPr>
              <a:defRPr/>
            </a:pPr>
            <a:r>
              <a:rPr lang="en-US" sz="2000" i="1" dirty="0"/>
              <a:t>      (max 60%, min 10%)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i="1" dirty="0"/>
              <a:t>Which periods?  What allocation?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30" y="204788"/>
            <a:ext cx="216094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549495" y="434118"/>
            <a:ext cx="299781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" b="1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400" b="1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400" b="1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400" b="1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400" b="1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en-US" altLang="en-US" sz="2400" u="sng" dirty="0">
                <a:latin typeface="+mj-lt"/>
              </a:rPr>
              <a:t>RESULTS FOR 2012</a:t>
            </a:r>
          </a:p>
          <a:p>
            <a:endParaRPr lang="en-US" altLang="en-US" sz="1800" dirty="0">
              <a:latin typeface="+mj-lt"/>
            </a:endParaRPr>
          </a:p>
          <a:p>
            <a:r>
              <a:rPr lang="en-US" altLang="en-US" sz="1800" dirty="0">
                <a:latin typeface="+mj-lt"/>
              </a:rPr>
              <a:t>Coverage level = 90%</a:t>
            </a:r>
          </a:p>
          <a:p>
            <a:endParaRPr lang="en-US" altLang="en-US" sz="1800" dirty="0">
              <a:latin typeface="+mj-lt"/>
            </a:endParaRPr>
          </a:p>
          <a:p>
            <a:r>
              <a:rPr lang="en-US" altLang="en-US" sz="1800" dirty="0">
                <a:latin typeface="+mj-lt"/>
              </a:rPr>
              <a:t>May-Jun:</a:t>
            </a:r>
          </a:p>
          <a:p>
            <a:r>
              <a:rPr lang="en-US" altLang="en-US" sz="1800" dirty="0">
                <a:latin typeface="+mj-lt"/>
              </a:rPr>
              <a:t>	Actual Index = </a:t>
            </a:r>
            <a:r>
              <a:rPr lang="en-US" altLang="en-US" sz="1800" dirty="0" smtClean="0">
                <a:latin typeface="+mj-lt"/>
              </a:rPr>
              <a:t>42.2</a:t>
            </a:r>
            <a:endParaRPr lang="en-US" altLang="en-US" sz="1800" dirty="0">
              <a:latin typeface="+mj-lt"/>
            </a:endParaRPr>
          </a:p>
          <a:p>
            <a:endParaRPr lang="en-US" altLang="en-US" sz="1800" dirty="0">
              <a:latin typeface="+mj-lt"/>
            </a:endParaRPr>
          </a:p>
          <a:p>
            <a:endParaRPr lang="en-US" altLang="en-US" sz="1800" dirty="0">
              <a:latin typeface="+mj-lt"/>
            </a:endParaRPr>
          </a:p>
          <a:p>
            <a:r>
              <a:rPr lang="en-US" altLang="en-US" sz="1800" i="1" dirty="0">
                <a:latin typeface="+mj-lt"/>
              </a:rPr>
              <a:t>Payment Factor </a:t>
            </a:r>
            <a:r>
              <a:rPr lang="en-US" altLang="en-US" sz="1800" dirty="0">
                <a:latin typeface="+mj-lt"/>
              </a:rPr>
              <a:t>= </a:t>
            </a:r>
          </a:p>
          <a:p>
            <a:r>
              <a:rPr lang="en-US" altLang="en-US" sz="1800" dirty="0">
                <a:latin typeface="+mj-lt"/>
              </a:rPr>
              <a:t>	 </a:t>
            </a:r>
            <a:r>
              <a:rPr lang="en-US" altLang="en-US" sz="1800" u="sng" dirty="0">
                <a:latin typeface="+mj-lt"/>
              </a:rPr>
              <a:t>(90 – </a:t>
            </a:r>
            <a:r>
              <a:rPr lang="en-US" altLang="en-US" sz="1800" u="sng" dirty="0" smtClean="0">
                <a:latin typeface="+mj-lt"/>
              </a:rPr>
              <a:t>42.2</a:t>
            </a:r>
            <a:r>
              <a:rPr lang="en-US" altLang="en-US" sz="1800" u="sng" dirty="0">
                <a:latin typeface="+mj-lt"/>
              </a:rPr>
              <a:t>)</a:t>
            </a:r>
            <a:r>
              <a:rPr lang="en-US" altLang="en-US" sz="1800" dirty="0">
                <a:latin typeface="+mj-lt"/>
              </a:rPr>
              <a:t>   = </a:t>
            </a:r>
            <a:r>
              <a:rPr lang="en-US" altLang="en-US" sz="1800" dirty="0" smtClean="0">
                <a:latin typeface="+mj-lt"/>
              </a:rPr>
              <a:t>.5311</a:t>
            </a:r>
            <a:endParaRPr lang="en-US" altLang="en-US" sz="1800" u="sng" dirty="0">
              <a:latin typeface="+mj-lt"/>
            </a:endParaRPr>
          </a:p>
          <a:p>
            <a:r>
              <a:rPr lang="en-US" altLang="en-US" sz="1800" dirty="0">
                <a:latin typeface="+mj-lt"/>
              </a:rPr>
              <a:t>	        90</a:t>
            </a:r>
          </a:p>
          <a:p>
            <a:endParaRPr lang="en-US" altLang="en-US" sz="1800" dirty="0">
              <a:latin typeface="+mj-lt"/>
            </a:endParaRPr>
          </a:p>
          <a:p>
            <a:endParaRPr lang="en-US" altLang="en-US" sz="1800" dirty="0">
              <a:latin typeface="+mj-lt"/>
            </a:endParaRPr>
          </a:p>
          <a:p>
            <a:r>
              <a:rPr lang="en-US" altLang="en-US" sz="1800" i="1" dirty="0">
                <a:latin typeface="+mj-lt"/>
              </a:rPr>
              <a:t>Indemnity </a:t>
            </a:r>
            <a:r>
              <a:rPr lang="en-US" altLang="en-US" sz="1800" dirty="0">
                <a:latin typeface="+mj-lt"/>
              </a:rPr>
              <a:t>= </a:t>
            </a:r>
          </a:p>
          <a:p>
            <a:r>
              <a:rPr lang="en-US" altLang="en-US" sz="1800" dirty="0">
                <a:latin typeface="+mj-lt"/>
              </a:rPr>
              <a:t> </a:t>
            </a:r>
            <a:r>
              <a:rPr lang="en-US" altLang="en-US" sz="1800" dirty="0" smtClean="0">
                <a:latin typeface="+mj-lt"/>
              </a:rPr>
              <a:t>       Payment </a:t>
            </a:r>
            <a:r>
              <a:rPr lang="en-US" altLang="en-US" sz="1800" dirty="0">
                <a:latin typeface="+mj-lt"/>
              </a:rPr>
              <a:t>Factor  </a:t>
            </a:r>
          </a:p>
          <a:p>
            <a:r>
              <a:rPr lang="en-US" altLang="en-US" sz="1800" dirty="0" smtClean="0">
                <a:latin typeface="+mj-lt"/>
              </a:rPr>
              <a:t>        x    </a:t>
            </a:r>
            <a:r>
              <a:rPr lang="en-US" altLang="en-US" sz="1800" dirty="0">
                <a:latin typeface="+mj-lt"/>
              </a:rPr>
              <a:t>$ Policy Protection</a:t>
            </a:r>
          </a:p>
          <a:p>
            <a:endParaRPr lang="en-US" altLang="en-US" sz="1800" dirty="0">
              <a:latin typeface="+mj-lt"/>
            </a:endParaRPr>
          </a:p>
          <a:p>
            <a:r>
              <a:rPr lang="en-US" altLang="en-US" sz="1800" dirty="0">
                <a:latin typeface="+mj-lt"/>
              </a:rPr>
              <a:t>	= </a:t>
            </a:r>
            <a:r>
              <a:rPr lang="en-US" altLang="en-US" sz="1800" dirty="0" smtClean="0">
                <a:latin typeface="+mj-lt"/>
              </a:rPr>
              <a:t>.5311  </a:t>
            </a:r>
            <a:r>
              <a:rPr lang="en-US" altLang="en-US" sz="1800" dirty="0">
                <a:latin typeface="+mj-lt"/>
              </a:rPr>
              <a:t>x </a:t>
            </a:r>
            <a:r>
              <a:rPr lang="en-US" altLang="en-US" sz="1800" dirty="0" smtClean="0">
                <a:latin typeface="+mj-lt"/>
              </a:rPr>
              <a:t>$19,596</a:t>
            </a:r>
            <a:endParaRPr lang="en-US" altLang="en-US" sz="1800" dirty="0">
              <a:latin typeface="+mj-lt"/>
            </a:endParaRPr>
          </a:p>
          <a:p>
            <a:r>
              <a:rPr lang="en-US" altLang="en-US" sz="1800" dirty="0">
                <a:latin typeface="+mj-lt"/>
              </a:rPr>
              <a:t>	= $</a:t>
            </a:r>
            <a:r>
              <a:rPr lang="en-US" altLang="en-US" sz="1800" dirty="0" smtClean="0">
                <a:latin typeface="+mj-lt"/>
              </a:rPr>
              <a:t>10,407</a:t>
            </a:r>
            <a:endParaRPr lang="en-US" altLang="en-US" sz="1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9" y="22560"/>
            <a:ext cx="5124450" cy="683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93" y="0"/>
            <a:ext cx="2466975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57215" y="2838037"/>
            <a:ext cx="501445" cy="4424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36138" y="375236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/>
              <a:t>Insuring Haying 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407" y="1639213"/>
            <a:ext cx="7734300" cy="47737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Perennial </a:t>
            </a:r>
            <a:r>
              <a:rPr lang="en-US" dirty="0"/>
              <a:t>hay crops can be </a:t>
            </a:r>
            <a:r>
              <a:rPr lang="en-US" dirty="0" smtClean="0"/>
              <a:t>insured</a:t>
            </a:r>
          </a:p>
          <a:p>
            <a:pPr lvl="2">
              <a:defRPr/>
            </a:pPr>
            <a:r>
              <a:rPr lang="en-US" sz="2400" dirty="0"/>
              <a:t>Alfalfa</a:t>
            </a:r>
          </a:p>
          <a:p>
            <a:pPr lvl="2">
              <a:defRPr/>
            </a:pPr>
            <a:r>
              <a:rPr lang="en-US" sz="2400" dirty="0"/>
              <a:t>Grass hay meadows</a:t>
            </a:r>
          </a:p>
          <a:p>
            <a:pPr lvl="2">
              <a:defRPr/>
            </a:pPr>
            <a:r>
              <a:rPr lang="en-US" sz="2400" dirty="0"/>
              <a:t>Much higher $$$ of protection per acre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Irrigated or non-irrigated</a:t>
            </a:r>
          </a:p>
          <a:p>
            <a:pPr lvl="2">
              <a:defRPr/>
            </a:pPr>
            <a:r>
              <a:rPr lang="en-US" sz="2400" u="sng" dirty="0"/>
              <a:t>Non-irrigated</a:t>
            </a:r>
            <a:r>
              <a:rPr lang="en-US" sz="2400" dirty="0"/>
              <a:t> dollar coverage based on value of forage, like pasture</a:t>
            </a:r>
          </a:p>
          <a:p>
            <a:pPr lvl="2">
              <a:defRPr/>
            </a:pPr>
            <a:r>
              <a:rPr lang="en-US" sz="2400" u="sng" dirty="0"/>
              <a:t>Irrigated</a:t>
            </a:r>
            <a:r>
              <a:rPr lang="en-US" sz="2400" dirty="0"/>
              <a:t> dollar coverage based on additional cost of pumping needed to obtain ordinary production</a:t>
            </a:r>
          </a:p>
        </p:txBody>
      </p:sp>
    </p:spTree>
    <p:extLst>
      <p:ext uri="{BB962C8B-B14F-4D97-AF65-F5344CB8AC3E}">
        <p14:creationId xmlns:p14="http://schemas.microsoft.com/office/powerpoint/2010/main" val="30866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919" y="388152"/>
            <a:ext cx="6032343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Should I use PRF?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919" y="1863462"/>
            <a:ext cx="794787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How accurately do the PRF indices reflect actual drought in my location? (“Will PRF pay when I have a loss?”)</a:t>
            </a:r>
          </a:p>
          <a:p>
            <a:endParaRPr lang="en-US" sz="2400" dirty="0"/>
          </a:p>
          <a:p>
            <a:r>
              <a:rPr lang="en-US" sz="2400" dirty="0"/>
              <a:t>Which index intervals and coverage allocations should I use? Which guarantee level and dollar amount per acre?</a:t>
            </a:r>
          </a:p>
          <a:p>
            <a:endParaRPr lang="en-US" sz="2400" dirty="0"/>
          </a:p>
          <a:p>
            <a:r>
              <a:rPr lang="en-US" sz="2400" dirty="0"/>
              <a:t>Would PRF provide adequate funds to purchase replacement feed during bad years?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8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75" y="1976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Index intervals?  Allocation?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75" y="1787503"/>
            <a:ext cx="1035662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Precipitation during growing season is strongest predictor of forage output</a:t>
            </a:r>
          </a:p>
          <a:p>
            <a:endParaRPr lang="en-US" dirty="0" smtClean="0"/>
          </a:p>
          <a:p>
            <a:r>
              <a:rPr lang="en-US" dirty="0" smtClean="0"/>
              <a:t>Selecting </a:t>
            </a:r>
            <a:r>
              <a:rPr lang="en-US" dirty="0"/>
              <a:t>more periods:  reduces chances of collecting no indemnity</a:t>
            </a:r>
          </a:p>
          <a:p>
            <a:endParaRPr lang="en-US" dirty="0" smtClean="0"/>
          </a:p>
          <a:p>
            <a:r>
              <a:rPr lang="en-US" dirty="0" smtClean="0"/>
              <a:t>Premium cost</a:t>
            </a:r>
          </a:p>
          <a:p>
            <a:pPr lvl="2"/>
            <a:r>
              <a:rPr lang="en-US" sz="2400" dirty="0"/>
              <a:t>Calculation:       </a:t>
            </a:r>
            <a:r>
              <a:rPr lang="en-US" sz="2400" b="1" dirty="0">
                <a:solidFill>
                  <a:srgbClr val="FF0000"/>
                </a:solidFill>
              </a:rPr>
              <a:t>RATE       x      $ Coverage/A      x      (1 - subsidy rate)</a:t>
            </a:r>
          </a:p>
          <a:p>
            <a:pPr lvl="2"/>
            <a:r>
              <a:rPr lang="en-US" sz="2400" dirty="0" smtClean="0"/>
              <a:t>Which intervals have lower premiums?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652"/>
          </a:xfrm>
        </p:spPr>
        <p:txBody>
          <a:bodyPr/>
          <a:lstStyle/>
          <a:p>
            <a:r>
              <a:rPr lang="en-US" b="1" dirty="0" smtClean="0"/>
              <a:t>LRP fact sheets available online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6259"/>
            <a:ext cx="11001866" cy="4791991"/>
          </a:xfrm>
        </p:spPr>
        <p:txBody>
          <a:bodyPr>
            <a:normAutofit/>
          </a:bodyPr>
          <a:lstStyle/>
          <a:p>
            <a:r>
              <a:rPr lang="en-US" dirty="0" smtClean="0"/>
              <a:t>Risk Management Agency</a:t>
            </a:r>
          </a:p>
          <a:p>
            <a:pPr lvl="1"/>
            <a:r>
              <a:rPr lang="en-US" dirty="0" smtClean="0"/>
              <a:t>feeder cattle</a:t>
            </a:r>
            <a:r>
              <a:rPr lang="en-US" dirty="0"/>
              <a:t>:  </a:t>
            </a:r>
            <a:r>
              <a:rPr lang="en-US" sz="1600" dirty="0">
                <a:hlinkClick r:id="rId2"/>
              </a:rPr>
              <a:t>https://www.rma.usda.gov/pubs/rme/lrp-feedercattle.pdf</a:t>
            </a:r>
            <a:endParaRPr lang="en-US" sz="1600" dirty="0" smtClean="0"/>
          </a:p>
          <a:p>
            <a:pPr lvl="1"/>
            <a:r>
              <a:rPr lang="en-US" dirty="0" smtClean="0"/>
              <a:t>fed cattle</a:t>
            </a:r>
            <a:r>
              <a:rPr lang="en-US" dirty="0"/>
              <a:t>: 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www.rma.usda.gov/pubs/rme/lrp-fedcattle.pdf</a:t>
            </a:r>
            <a:endParaRPr lang="en-US" sz="1600" dirty="0"/>
          </a:p>
          <a:p>
            <a:pPr lvl="1"/>
            <a:endParaRPr lang="en-US" dirty="0"/>
          </a:p>
          <a:p>
            <a:r>
              <a:rPr lang="en-US" dirty="0" smtClean="0"/>
              <a:t>University of Nebraska-Lincoln</a:t>
            </a:r>
          </a:p>
          <a:p>
            <a:pPr lvl="1"/>
            <a:r>
              <a:rPr lang="en-US" dirty="0" smtClean="0"/>
              <a:t>feeder cattle: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extensionpublications.unl.edu/assets/html/g1723/build/g1723.htm</a:t>
            </a:r>
            <a:endParaRPr lang="en-US" sz="1600" dirty="0" smtClean="0"/>
          </a:p>
          <a:p>
            <a:pPr lvl="1"/>
            <a:r>
              <a:rPr lang="en-US" dirty="0" smtClean="0"/>
              <a:t>fed </a:t>
            </a:r>
            <a:r>
              <a:rPr lang="en-US" dirty="0"/>
              <a:t>cattle</a:t>
            </a:r>
            <a:r>
              <a:rPr lang="en-US" sz="1600" dirty="0"/>
              <a:t>: 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extensionpublications.unl.edu/assets/pdf/g2257.pdf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dirty="0" smtClean="0"/>
              <a:t>Kansas State University</a:t>
            </a:r>
          </a:p>
          <a:p>
            <a:pPr lvl="1"/>
            <a:r>
              <a:rPr lang="en-US" dirty="0" smtClean="0"/>
              <a:t>feeder cattle</a:t>
            </a:r>
            <a:r>
              <a:rPr lang="en-US" dirty="0"/>
              <a:t>:  </a:t>
            </a:r>
            <a:r>
              <a:rPr lang="en-US" sz="1600" dirty="0" smtClean="0">
                <a:hlinkClick r:id="rId6"/>
              </a:rPr>
              <a:t>https://www.coffey.k-state.edu/crops-livestock/livestock/Insurance%20for%20Feeder%20Cattle.pdf</a:t>
            </a:r>
            <a:endParaRPr lang="en-US" sz="1600" dirty="0" smtClean="0"/>
          </a:p>
          <a:p>
            <a:pPr lvl="1"/>
            <a:r>
              <a:rPr lang="en-US" dirty="0" smtClean="0"/>
              <a:t>fed cattle</a:t>
            </a:r>
            <a:r>
              <a:rPr lang="en-US" dirty="0"/>
              <a:t>:  </a:t>
            </a:r>
            <a:r>
              <a:rPr lang="en-US" sz="1600" dirty="0">
                <a:hlinkClick r:id="rId7"/>
              </a:rPr>
              <a:t>https://www.bookstore.ksre.k-state.edu/pubs/MF2706.pdf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86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916" y="109944"/>
            <a:ext cx="11378610" cy="11978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Premium rates, by index interval, </a:t>
            </a:r>
            <a:r>
              <a:rPr lang="en-US" b="1" i="1" u="sng" dirty="0" smtClean="0"/>
              <a:t>90% guarantee</a:t>
            </a:r>
            <a:br>
              <a:rPr lang="en-US" b="1" i="1" u="sng" dirty="0" smtClean="0"/>
            </a:br>
            <a:r>
              <a:rPr lang="en-US" b="1" dirty="0" smtClean="0"/>
              <a:t>Values across all KS and NE grids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3" y="1222744"/>
            <a:ext cx="10187747" cy="56352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71122" y="2521374"/>
            <a:ext cx="8009052" cy="2077891"/>
            <a:chOff x="1871122" y="2521374"/>
            <a:chExt cx="8009052" cy="2077891"/>
          </a:xfrm>
        </p:grpSpPr>
        <p:sp>
          <p:nvSpPr>
            <p:cNvPr id="2" name="Oval 1"/>
            <p:cNvSpPr/>
            <p:nvPr/>
          </p:nvSpPr>
          <p:spPr>
            <a:xfrm flipH="1" flipV="1">
              <a:off x="9738772" y="2821560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 flipV="1">
              <a:off x="8967247" y="3339642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 flipV="1">
              <a:off x="8167147" y="3587292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 flipV="1">
              <a:off x="7414672" y="4205533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 flipV="1">
              <a:off x="6576590" y="4139545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 flipV="1">
              <a:off x="5807696" y="4205533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 flipV="1">
              <a:off x="4244319" y="4467290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 flipV="1">
              <a:off x="5013213" y="4401302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 flipV="1">
              <a:off x="2653644" y="3092187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 flipV="1">
              <a:off x="3453744" y="3803551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 flipV="1">
              <a:off x="1871122" y="2521374"/>
              <a:ext cx="141402" cy="131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37848" y="504835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19629 – Enid,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Premium rates vary by interval and coverage level</a:t>
            </a:r>
            <a:endParaRPr lang="en-US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55230"/>
              </p:ext>
            </p:extLst>
          </p:nvPr>
        </p:nvGraphicFramePr>
        <p:xfrm>
          <a:off x="461913" y="1825625"/>
          <a:ext cx="1089188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6400800"/>
            <a:ext cx="471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PRF Decision Support Tool, August 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2130" y="526311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19629 – Enid,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Probability of loss, 1948 to 2017</a:t>
            </a:r>
            <a:endParaRPr lang="en-US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971099"/>
              </p:ext>
            </p:extLst>
          </p:nvPr>
        </p:nvGraphicFramePr>
        <p:xfrm>
          <a:off x="461913" y="1825625"/>
          <a:ext cx="1089188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6400800"/>
            <a:ext cx="471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PRF Decision Support Tool, August 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2130" y="526311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19629 – Enid,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09" y="378333"/>
            <a:ext cx="7249886" cy="1143000"/>
          </a:xfrm>
        </p:spPr>
        <p:txBody>
          <a:bodyPr/>
          <a:lstStyle/>
          <a:p>
            <a:pPr algn="l"/>
            <a:r>
              <a:rPr lang="en-US" b="1" dirty="0" smtClean="0"/>
              <a:t>Strategies used….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04" y="1685042"/>
            <a:ext cx="800351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“Cover the growing season”</a:t>
            </a:r>
          </a:p>
          <a:p>
            <a:pPr lvl="1"/>
            <a:r>
              <a:rPr lang="en-US" dirty="0" smtClean="0"/>
              <a:t>Use 2 or 3 intervals for the warmer months</a:t>
            </a:r>
          </a:p>
          <a:p>
            <a:pPr lvl="1"/>
            <a:r>
              <a:rPr lang="en-US" dirty="0" smtClean="0"/>
              <a:t>60-65% of participants</a:t>
            </a:r>
          </a:p>
          <a:p>
            <a:pPr lvl="1"/>
            <a:endParaRPr lang="en-US" dirty="0"/>
          </a:p>
          <a:p>
            <a:r>
              <a:rPr lang="en-US" b="1" i="1" dirty="0" smtClean="0"/>
              <a:t>“Maximize chance of collecting”</a:t>
            </a:r>
          </a:p>
          <a:p>
            <a:pPr lvl="1"/>
            <a:r>
              <a:rPr lang="en-US" dirty="0" smtClean="0"/>
              <a:t>Put coverage in every period</a:t>
            </a:r>
          </a:p>
          <a:p>
            <a:pPr lvl="1"/>
            <a:r>
              <a:rPr lang="en-US" dirty="0" smtClean="0"/>
              <a:t>About 1/3 of participants</a:t>
            </a:r>
          </a:p>
          <a:p>
            <a:endParaRPr lang="en-US" dirty="0"/>
          </a:p>
          <a:p>
            <a:r>
              <a:rPr lang="en-US" b="1" i="1" dirty="0" smtClean="0"/>
              <a:t>“Big money”</a:t>
            </a:r>
          </a:p>
          <a:p>
            <a:pPr lvl="1"/>
            <a:r>
              <a:rPr lang="en-US" dirty="0" smtClean="0"/>
              <a:t>Put most or all coverage in the winter months</a:t>
            </a:r>
          </a:p>
          <a:p>
            <a:pPr lvl="1"/>
            <a:r>
              <a:rPr lang="en-US" dirty="0" smtClean="0"/>
              <a:t>Best chance for collecting an indemnity</a:t>
            </a:r>
          </a:p>
          <a:p>
            <a:pPr lvl="1"/>
            <a:r>
              <a:rPr lang="en-US" dirty="0" smtClean="0"/>
              <a:t>About 5% of participants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83333"/>
            <a:ext cx="10515600" cy="1325563"/>
          </a:xfrm>
        </p:spPr>
        <p:txBody>
          <a:bodyPr/>
          <a:lstStyle/>
          <a:p>
            <a:r>
              <a:rPr lang="en-US" b="1" dirty="0" smtClean="0"/>
              <a:t>How much feed could I buy?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83347"/>
              </p:ext>
            </p:extLst>
          </p:nvPr>
        </p:nvGraphicFramePr>
        <p:xfrm>
          <a:off x="2626272" y="1408896"/>
          <a:ext cx="745807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3" imgW="7458100" imgH="4200660" progId="Excel.Sheet.12">
                  <p:embed/>
                </p:oleObj>
              </mc:Choice>
              <mc:Fallback>
                <p:oleObj name="Worksheet" r:id="rId3" imgW="7458100" imgH="420066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6272" y="1408896"/>
                        <a:ext cx="7458075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4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49" y="37265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Long-term perspective on PRF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49" y="1852660"/>
            <a:ext cx="9488202" cy="3888264"/>
          </a:xfrm>
        </p:spPr>
        <p:txBody>
          <a:bodyPr>
            <a:normAutofit/>
          </a:bodyPr>
          <a:lstStyle/>
          <a:p>
            <a:r>
              <a:rPr lang="en-US" dirty="0" smtClean="0"/>
              <a:t>Most OK locations will have good </a:t>
            </a:r>
            <a:r>
              <a:rPr lang="en-US" dirty="0"/>
              <a:t>protection in </a:t>
            </a:r>
            <a:r>
              <a:rPr lang="en-US" u="sng" dirty="0"/>
              <a:t>widespread </a:t>
            </a:r>
            <a:r>
              <a:rPr lang="en-US" u="sng" dirty="0" smtClean="0"/>
              <a:t>drought</a:t>
            </a:r>
            <a:r>
              <a:rPr lang="en-US" dirty="0" smtClean="0"/>
              <a:t>, may have hit-or-miss experience in </a:t>
            </a:r>
            <a:r>
              <a:rPr lang="en-US" u="sng" dirty="0" smtClean="0"/>
              <a:t>spotty years</a:t>
            </a:r>
          </a:p>
          <a:p>
            <a:endParaRPr lang="en-US" dirty="0" smtClean="0"/>
          </a:p>
          <a:p>
            <a:r>
              <a:rPr lang="en-US" dirty="0" smtClean="0"/>
              <a:t>Will come out ahead </a:t>
            </a:r>
            <a:r>
              <a:rPr lang="en-US" u="sng" dirty="0" smtClean="0"/>
              <a:t>in long run</a:t>
            </a:r>
            <a:r>
              <a:rPr lang="en-US" dirty="0" smtClean="0"/>
              <a:t> due to premium subsidy</a:t>
            </a:r>
          </a:p>
          <a:p>
            <a:pPr lvl="2"/>
            <a:r>
              <a:rPr lang="en-US" dirty="0" smtClean="0"/>
              <a:t>Most grids:  about $1.50 - $2.00 back for every $1.00 paid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45270" y="672777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Use the Decision Support Tool to evaluate your options</a:t>
            </a:r>
            <a:br>
              <a:rPr lang="en-US" sz="4000" b="1" dirty="0"/>
            </a:br>
            <a:endParaRPr lang="en-US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270" y="2147385"/>
            <a:ext cx="8630279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Compare your experience with the historical indices</a:t>
            </a:r>
          </a:p>
          <a:p>
            <a:pPr>
              <a:defRPr/>
            </a:pPr>
            <a:r>
              <a:rPr lang="en-US" dirty="0" smtClean="0"/>
              <a:t>Consider $$ needed for replacement feed</a:t>
            </a:r>
          </a:p>
          <a:p>
            <a:pPr>
              <a:defRPr/>
            </a:pPr>
            <a:r>
              <a:rPr lang="en-US" dirty="0" smtClean="0"/>
              <a:t>Compare coverage options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November 15 is sales deadline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46929" y="3278223"/>
            <a:ext cx="8229600" cy="164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300" kern="0" dirty="0"/>
              <a:t>Dr. Monte Vandeveer</a:t>
            </a:r>
          </a:p>
          <a:p>
            <a:pPr>
              <a:defRPr/>
            </a:pPr>
            <a:r>
              <a:rPr lang="en-US" altLang="en-US" sz="2000" kern="0" dirty="0"/>
              <a:t>KSU Extension Agricultural Economist</a:t>
            </a:r>
          </a:p>
          <a:p>
            <a:pPr>
              <a:defRPr/>
            </a:pPr>
            <a:r>
              <a:rPr lang="en-US" sz="2000" kern="0" dirty="0"/>
              <a:t>Email:  </a:t>
            </a:r>
            <a:r>
              <a:rPr lang="en-US" sz="2000" kern="0" dirty="0">
                <a:hlinkClick r:id="rId2"/>
              </a:rPr>
              <a:t>montev@ksu.edu</a:t>
            </a:r>
            <a:endParaRPr lang="en-US" sz="2000" kern="0" dirty="0"/>
          </a:p>
          <a:p>
            <a:pPr>
              <a:defRPr/>
            </a:pPr>
            <a:r>
              <a:rPr lang="en-US" sz="2000" kern="0" dirty="0"/>
              <a:t>Phone:  620-275-9164</a:t>
            </a:r>
          </a:p>
          <a:p>
            <a:pPr>
              <a:defRPr/>
            </a:pPr>
            <a:endParaRPr lang="en-US" altLang="en-US" sz="33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307145" y="880300"/>
            <a:ext cx="4583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Questions?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Comments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		Thank you!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6928" y="5159084"/>
            <a:ext cx="9759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K-State Research and Extension is a statewide network of educators sharing unbiased, research-based information and expertise on issues important to Kansas and the public in general. K-State Research and Extension is an equal opportunity provider and employer.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02" y="878327"/>
            <a:ext cx="3313697" cy="33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27988" cy="5169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169530"/>
            <a:ext cx="9127988" cy="285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8660" y="5803454"/>
            <a:ext cx="7448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http://www.cpc.ncep.noaa.gov/products/Precip_Monitoring/Figures/NAMS/NAMS_curr.p.gnum.gif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8661" y="5588010"/>
            <a:ext cx="490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Location of reporting NOAA CPC weather stations</a:t>
            </a:r>
          </a:p>
        </p:txBody>
      </p:sp>
    </p:spTree>
    <p:extLst>
      <p:ext uri="{BB962C8B-B14F-4D97-AF65-F5344CB8AC3E}">
        <p14:creationId xmlns:p14="http://schemas.microsoft.com/office/powerpoint/2010/main" val="12868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Livestock Risk Protection:  LRP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 smtClean="0"/>
              <a:t>Price insurance</a:t>
            </a:r>
            <a:r>
              <a:rPr lang="en-US" dirty="0" smtClean="0"/>
              <a:t>:  pay a premium for insurance which guarantees a minimum price</a:t>
            </a:r>
          </a:p>
          <a:p>
            <a:pPr lvl="1"/>
            <a:r>
              <a:rPr lang="en-US" dirty="0" smtClean="0"/>
              <a:t>If market price falls below guarantee, insurance pays the difference</a:t>
            </a:r>
          </a:p>
          <a:p>
            <a:pPr lvl="1"/>
            <a:r>
              <a:rPr lang="en-US" dirty="0" smtClean="0"/>
              <a:t>If market price stays above guarantee, no indemnity paid</a:t>
            </a:r>
          </a:p>
          <a:p>
            <a:pPr lvl="1"/>
            <a:r>
              <a:rPr lang="en-US" dirty="0" smtClean="0"/>
              <a:t>Allows the “up side” but protects the “down side”</a:t>
            </a:r>
          </a:p>
          <a:p>
            <a:endParaRPr lang="en-US" dirty="0"/>
          </a:p>
          <a:p>
            <a:r>
              <a:rPr lang="en-US" dirty="0" smtClean="0"/>
              <a:t>The higher price guarantee you choose (= the smaller the deductible), the more it will cost</a:t>
            </a:r>
          </a:p>
          <a:p>
            <a:endParaRPr lang="en-US" dirty="0"/>
          </a:p>
          <a:p>
            <a:r>
              <a:rPr lang="en-US" dirty="0" smtClean="0"/>
              <a:t>The longer the time horizon, the more it will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price is insured?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6888"/>
            <a:ext cx="10515600" cy="3636712"/>
          </a:xfrm>
        </p:spPr>
        <p:txBody>
          <a:bodyPr/>
          <a:lstStyle/>
          <a:p>
            <a:r>
              <a:rPr lang="en-US" dirty="0" smtClean="0"/>
              <a:t>LRP uses the CME Feeder Cattle Index</a:t>
            </a:r>
          </a:p>
          <a:p>
            <a:endParaRPr lang="en-US" dirty="0"/>
          </a:p>
          <a:p>
            <a:r>
              <a:rPr lang="en-US" dirty="0" smtClean="0"/>
              <a:t>Does not insure local cash price; still subject to basis risk</a:t>
            </a:r>
          </a:p>
          <a:p>
            <a:pPr lvl="2"/>
            <a:r>
              <a:rPr lang="en-US" dirty="0"/>
              <a:t>Insurance will only consider the change in the index price, not the local price</a:t>
            </a:r>
          </a:p>
          <a:p>
            <a:pPr lvl="2"/>
            <a:r>
              <a:rPr lang="en-US" dirty="0" smtClean="0"/>
              <a:t>For example, suppose local prices fall $4, but index falls only $3</a:t>
            </a:r>
          </a:p>
          <a:p>
            <a:endParaRPr lang="en-US" dirty="0"/>
          </a:p>
          <a:p>
            <a:r>
              <a:rPr lang="en-US" dirty="0" smtClean="0"/>
              <a:t>Feeder cattle basis information for NW Oklahoma?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1325563"/>
          </a:xfrm>
        </p:spPr>
        <p:txBody>
          <a:bodyPr/>
          <a:lstStyle/>
          <a:p>
            <a:r>
              <a:rPr lang="en-US" b="1" dirty="0" smtClean="0"/>
              <a:t>LRP details:  sign-up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087"/>
            <a:ext cx="10134600" cy="4984249"/>
          </a:xfrm>
        </p:spPr>
        <p:txBody>
          <a:bodyPr>
            <a:normAutofit/>
          </a:bodyPr>
          <a:lstStyle/>
          <a:p>
            <a:r>
              <a:rPr lang="en-US" dirty="0" smtClean="0"/>
              <a:t>Work with a private crop insurance agent</a:t>
            </a:r>
          </a:p>
          <a:p>
            <a:endParaRPr lang="en-US" dirty="0"/>
          </a:p>
          <a:p>
            <a:r>
              <a:rPr lang="en-US" dirty="0" smtClean="0"/>
              <a:t>One-time initial application</a:t>
            </a:r>
          </a:p>
          <a:p>
            <a:endParaRPr lang="en-US" dirty="0"/>
          </a:p>
          <a:p>
            <a:r>
              <a:rPr lang="en-US" i="1" u="sng" dirty="0" smtClean="0"/>
              <a:t>THEN</a:t>
            </a:r>
            <a:r>
              <a:rPr lang="en-US" dirty="0" smtClean="0"/>
              <a:t> each insured group of cattle must be signed up under its own </a:t>
            </a:r>
            <a:r>
              <a:rPr lang="en-US" b="1" i="1" dirty="0" smtClean="0"/>
              <a:t>Specific Coverage Endorsement (SCE)</a:t>
            </a:r>
          </a:p>
          <a:p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/>
              <a:t>application can cover multiple SCE’s</a:t>
            </a:r>
          </a:p>
          <a:p>
            <a:endParaRPr lang="en-US" dirty="0"/>
          </a:p>
          <a:p>
            <a:r>
              <a:rPr lang="en-US" dirty="0"/>
              <a:t>Premium is paid at time of SCE </a:t>
            </a:r>
            <a:r>
              <a:rPr lang="en-US" dirty="0" smtClean="0"/>
              <a:t>sign-up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LRP details:  number, weight, type of cattle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Annual limit:  2,000 head (July 1 to June 30)</a:t>
            </a:r>
          </a:p>
          <a:p>
            <a:endParaRPr lang="en-US" dirty="0"/>
          </a:p>
          <a:p>
            <a:r>
              <a:rPr lang="en-US" dirty="0" smtClean="0"/>
              <a:t>Feeder cattle weight ranges (at end of insurance period)</a:t>
            </a:r>
          </a:p>
          <a:p>
            <a:pPr marL="0" indent="0">
              <a:buNone/>
            </a:pPr>
            <a:r>
              <a:rPr lang="en-US" dirty="0" smtClean="0"/>
              <a:t>		under 600 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600-900 </a:t>
            </a:r>
            <a:r>
              <a:rPr lang="en-US" dirty="0" err="1" smtClean="0"/>
              <a:t>lbs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Types: 	steers</a:t>
            </a:r>
          </a:p>
          <a:p>
            <a:pPr marL="0" indent="0">
              <a:buNone/>
            </a:pPr>
            <a:r>
              <a:rPr lang="en-US" dirty="0" smtClean="0"/>
              <a:t>		heifers</a:t>
            </a:r>
          </a:p>
          <a:p>
            <a:pPr marL="0" indent="0">
              <a:buNone/>
            </a:pPr>
            <a:r>
              <a:rPr lang="en-US" dirty="0" smtClean="0"/>
              <a:t>		Brahman</a:t>
            </a:r>
          </a:p>
          <a:p>
            <a:pPr marL="0" indent="0">
              <a:buNone/>
            </a:pPr>
            <a:r>
              <a:rPr lang="en-US" dirty="0" smtClean="0"/>
              <a:t>		dairy</a:t>
            </a:r>
          </a:p>
        </p:txBody>
      </p:sp>
    </p:spTree>
    <p:extLst>
      <p:ext uri="{BB962C8B-B14F-4D97-AF65-F5344CB8AC3E}">
        <p14:creationId xmlns:p14="http://schemas.microsoft.com/office/powerpoint/2010/main" val="11808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b="1" dirty="0" smtClean="0"/>
              <a:t>LRP details:  length of coverage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51071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Coverage periods:		13 weeks		34 weeks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17 weeks		39 weeks</a:t>
            </a:r>
          </a:p>
          <a:p>
            <a:pPr marL="0" indent="0">
              <a:buNone/>
            </a:pPr>
            <a:r>
              <a:rPr lang="en-US" dirty="0" smtClean="0"/>
              <a:t>				21 weeks		43 weeks</a:t>
            </a:r>
          </a:p>
          <a:p>
            <a:pPr marL="0" indent="0">
              <a:buNone/>
            </a:pPr>
            <a:r>
              <a:rPr lang="en-US" dirty="0" smtClean="0"/>
              <a:t>				26 weeks		47 weeks</a:t>
            </a:r>
          </a:p>
          <a:p>
            <a:pPr marL="0" indent="0">
              <a:buNone/>
            </a:pPr>
            <a:r>
              <a:rPr lang="en-US" dirty="0" smtClean="0"/>
              <a:t>				30 weeks		52 weeks</a:t>
            </a:r>
          </a:p>
          <a:p>
            <a:endParaRPr lang="en-US" dirty="0" smtClean="0"/>
          </a:p>
          <a:p>
            <a:r>
              <a:rPr lang="en-US" dirty="0" smtClean="0"/>
              <a:t>Usually, length of coverage matches the expected sales date</a:t>
            </a:r>
          </a:p>
          <a:p>
            <a:endParaRPr lang="en-US" dirty="0"/>
          </a:p>
          <a:p>
            <a:r>
              <a:rPr lang="en-US" dirty="0"/>
              <a:t>Ownership may be retained past the end of the insurance period</a:t>
            </a:r>
          </a:p>
          <a:p>
            <a:endParaRPr lang="en-US" dirty="0" smtClean="0"/>
          </a:p>
          <a:p>
            <a:r>
              <a:rPr lang="en-US" dirty="0" smtClean="0"/>
              <a:t>Ownership must be maintained until at least 30 days prior to end of coverage date (if cattle are sold early, coverage can be transferred to new owner, otherwise forfeited)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1948</Words>
  <Application>Microsoft Office PowerPoint</Application>
  <PresentationFormat>Widescreen</PresentationFormat>
  <Paragraphs>561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Verdana</vt:lpstr>
      <vt:lpstr>Office Theme</vt:lpstr>
      <vt:lpstr>Worksheet</vt:lpstr>
      <vt:lpstr>Managing Uncertainty with LRP and Rainfall Insurance</vt:lpstr>
      <vt:lpstr>Two kinds of federally backed insurance</vt:lpstr>
      <vt:lpstr>Livestock Risk Protection:  LRP</vt:lpstr>
      <vt:lpstr>LRP fact sheets available online</vt:lpstr>
      <vt:lpstr>Livestock Risk Protection:  LRP</vt:lpstr>
      <vt:lpstr>What price is insured?</vt:lpstr>
      <vt:lpstr>LRP details:  sign-up</vt:lpstr>
      <vt:lpstr>LRP details:  number, weight, type of cattle</vt:lpstr>
      <vt:lpstr>LRP details:  length of coverage</vt:lpstr>
      <vt:lpstr>LRP details:  level of price coverage</vt:lpstr>
      <vt:lpstr>LRP details:  premium calculation example</vt:lpstr>
      <vt:lpstr>LRP details:  premium calculation, cont’d.</vt:lpstr>
      <vt:lpstr>LRP details:  loss/indemnity calculation</vt:lpstr>
      <vt:lpstr>LRP details:  indemnity calculation example</vt:lpstr>
      <vt:lpstr>PowerPoint Presentation</vt:lpstr>
      <vt:lpstr>PowerPoint Presentation</vt:lpstr>
      <vt:lpstr>Using Livestock Risk Protection</vt:lpstr>
      <vt:lpstr>Pasture, Rangeland, and Forage insurance:  background</vt:lpstr>
      <vt:lpstr>The PRF numbers for Oklahoma….</vt:lpstr>
      <vt:lpstr>How much is 22 million acres?  </vt:lpstr>
      <vt:lpstr>PRF Insurance:  more background</vt:lpstr>
      <vt:lpstr>PRF uses a rainfall index</vt:lpstr>
      <vt:lpstr>But why insure precipitation?</vt:lpstr>
      <vt:lpstr>Whose rainfall?</vt:lpstr>
      <vt:lpstr>Area-based coverage:  find your grid</vt:lpstr>
      <vt:lpstr>Precipitation amount weighted by distance from grid center</vt:lpstr>
      <vt:lpstr>PRF Insurance:  coverage features</vt:lpstr>
      <vt:lpstr>PRF Insurance:  time periods</vt:lpstr>
      <vt:lpstr>PRF insurance decisions</vt:lpstr>
      <vt:lpstr>Online resources</vt:lpstr>
      <vt:lpstr>PowerPoint Presentation</vt:lpstr>
      <vt:lpstr>PowerPoint Presentation</vt:lpstr>
      <vt:lpstr>Use the Decision Support Tool to…</vt:lpstr>
      <vt:lpstr>PowerPoint Presentation</vt:lpstr>
      <vt:lpstr>PowerPoint Presentation</vt:lpstr>
      <vt:lpstr>PowerPoint Presentation</vt:lpstr>
      <vt:lpstr>Insuring Haying Lands</vt:lpstr>
      <vt:lpstr>Should I use PRF?</vt:lpstr>
      <vt:lpstr>Index intervals?  Allocation?</vt:lpstr>
      <vt:lpstr>Premium rates, by index interval, 90% guarantee Values across all KS and NE grids</vt:lpstr>
      <vt:lpstr>Premium rates vary by interval and coverage level</vt:lpstr>
      <vt:lpstr>Probability of loss, 1948 to 2017</vt:lpstr>
      <vt:lpstr>Strategies used….</vt:lpstr>
      <vt:lpstr>How much feed could I buy?</vt:lpstr>
      <vt:lpstr>Long-term perspective on PRF</vt:lpstr>
      <vt:lpstr>Use the Decision Support Tool to evaluate your options </vt:lpstr>
      <vt:lpstr>PowerPoint Presentation</vt:lpstr>
      <vt:lpstr>PowerPoint Presentation</vt:lpstr>
    </vt:vector>
  </TitlesOfParts>
  <Company>K-State Research and Extension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for  Beef Cow Operations: PRF and LRP</dc:title>
  <dc:creator>Monte Vandeveer</dc:creator>
  <cp:lastModifiedBy>Monte Vandeveer</cp:lastModifiedBy>
  <cp:revision>74</cp:revision>
  <dcterms:created xsi:type="dcterms:W3CDTF">2018-08-15T19:42:58Z</dcterms:created>
  <dcterms:modified xsi:type="dcterms:W3CDTF">2018-08-27T14:19:24Z</dcterms:modified>
</cp:coreProperties>
</file>